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71" r:id="rId2"/>
    <p:sldId id="274" r:id="rId3"/>
    <p:sldId id="324" r:id="rId4"/>
    <p:sldId id="362" r:id="rId5"/>
    <p:sldId id="357" r:id="rId6"/>
    <p:sldId id="375" r:id="rId7"/>
    <p:sldId id="372" r:id="rId8"/>
    <p:sldId id="373" r:id="rId9"/>
    <p:sldId id="369" r:id="rId10"/>
    <p:sldId id="334" r:id="rId11"/>
    <p:sldId id="325" r:id="rId12"/>
    <p:sldId id="317" r:id="rId13"/>
    <p:sldId id="272" r:id="rId1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5983"/>
    <a:srgbClr val="D0DEEC"/>
    <a:srgbClr val="FF9801"/>
    <a:srgbClr val="EE8640"/>
    <a:srgbClr val="FFCCFF"/>
    <a:srgbClr val="A493C6"/>
    <a:srgbClr val="6593C3"/>
    <a:srgbClr val="F7DADE"/>
    <a:srgbClr val="0FB7BD"/>
    <a:srgbClr val="048D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5" autoAdjust="0"/>
    <p:restoredTop sz="93918" autoAdjust="0"/>
  </p:normalViewPr>
  <p:slideViewPr>
    <p:cSldViewPr snapToGrid="0" showGuides="1">
      <p:cViewPr varScale="1">
        <p:scale>
          <a:sx n="76" d="100"/>
          <a:sy n="76" d="100"/>
        </p:scale>
        <p:origin x="90" y="1110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1d5aiBFNpM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sng" strike="noStrike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hlinkClick r:id="rId3"/>
              </a:rPr>
              <a:t>https://www.youtube.com/watch?v=Q1d5aiBFNpM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700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with subtitle">
  <p:cSld name="Main point with subtitle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17"/>
          <p:cNvSpPr txBox="1">
            <a:spLocks noGrp="1"/>
          </p:cNvSpPr>
          <p:nvPr>
            <p:ph type="title"/>
          </p:nvPr>
        </p:nvSpPr>
        <p:spPr>
          <a:xfrm>
            <a:off x="1279375" y="1338763"/>
            <a:ext cx="6285300" cy="195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9pPr>
          </a:lstStyle>
          <a:p>
            <a:endParaRPr/>
          </a:p>
        </p:txBody>
      </p:sp>
      <p:sp>
        <p:nvSpPr>
          <p:cNvPr id="815" name="Google Shape;815;p17"/>
          <p:cNvSpPr txBox="1">
            <a:spLocks noGrp="1"/>
          </p:cNvSpPr>
          <p:nvPr>
            <p:ph type="subTitle" idx="1"/>
          </p:nvPr>
        </p:nvSpPr>
        <p:spPr>
          <a:xfrm>
            <a:off x="1279375" y="3457638"/>
            <a:ext cx="6285300" cy="347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5980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7" y="61968"/>
            <a:ext cx="58247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917F6471-5CB6-11D2-4585-7632FA9F3B87}"/>
              </a:ext>
            </a:extLst>
          </p:cNvPr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5E2CFB-B713-EF39-A01D-8A5AC43DF1BD}"/>
              </a:ext>
            </a:extLst>
          </p:cNvPr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7BFE80-4B77-698E-BE4F-34EAF1232090}"/>
              </a:ext>
            </a:extLst>
          </p:cNvPr>
          <p:cNvSpPr/>
          <p:nvPr/>
        </p:nvSpPr>
        <p:spPr>
          <a:xfrm>
            <a:off x="803326" y="883784"/>
            <a:ext cx="81208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Work in groups. Discuss the questions. </a:t>
            </a:r>
            <a:endParaRPr lang="en-US" sz="2800" b="1" dirty="0"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1316ED-2516-4D68-B014-76F810EC007B}"/>
              </a:ext>
            </a:extLst>
          </p:cNvPr>
          <p:cNvSpPr txBox="1"/>
          <p:nvPr/>
        </p:nvSpPr>
        <p:spPr>
          <a:xfrm>
            <a:off x="710293" y="1433971"/>
            <a:ext cx="772341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E45A83"/>
                </a:solidFill>
                <a:effectLst/>
                <a:latin typeface="UTMAvo-BoldItalic"/>
              </a:rPr>
              <a:t>What types of AI are widely used in Viet Nam? How do you think robots and AI will develop in Viet Nam in the future?</a:t>
            </a:r>
            <a:r>
              <a:rPr lang="en-US" sz="3200" dirty="0"/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1089A3-545D-BC0A-DF0E-2864A59C8F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7762" y="2571750"/>
            <a:ext cx="4080429" cy="2299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8937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3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9688" y="809054"/>
            <a:ext cx="59602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FB7A97-2050-4E17-AB89-5199898D9829}"/>
              </a:ext>
            </a:extLst>
          </p:cNvPr>
          <p:cNvSpPr txBox="1"/>
          <p:nvPr/>
        </p:nvSpPr>
        <p:spPr>
          <a:xfrm>
            <a:off x="819688" y="1512795"/>
            <a:ext cx="7916098" cy="3257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What have you learnt today?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Gain knowledge about the evolution of robots;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Review expressions for g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etting attention and interrupting</a:t>
            </a:r>
            <a:r>
              <a:rPr lang="en-US" sz="2800" dirty="0"/>
              <a:t>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cs typeface="Calibri" panose="020F0502020204030204" pitchFamily="34" charset="0"/>
              </a:rPr>
              <a:t>Talk about future of AI in Vietnam.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2B0EAB4-78BD-F7BA-E394-C2C18E24C899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37C64C-20A2-6617-FE38-50A2FD8817E7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93443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AC5994-6BF9-AE41-AC48-5A1028526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8072" y="1820821"/>
            <a:ext cx="7203621" cy="2153228"/>
          </a:xfrm>
          <a:noFill/>
        </p:spPr>
        <p:txBody>
          <a:bodyPr anchor="t"/>
          <a:lstStyle/>
          <a:p>
            <a:pPr marL="0" marR="0" indent="-127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- Do exercises in the workbook.</a:t>
            </a:r>
          </a:p>
          <a:p>
            <a:pPr marL="0" marR="0" indent="-127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- Prepare for the next lesson – Looking back and Project.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04465" y="89670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7095" y="82496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1004050" y="824965"/>
            <a:ext cx="3429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0F36ED-74DE-0CFE-97FD-C71AA2DD16C3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51D2DB-E75B-D37D-4EDA-252D5D470B1A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2506575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95908B9-EDE1-2082-96AA-C408C5B7D2F3}"/>
              </a:ext>
            </a:extLst>
          </p:cNvPr>
          <p:cNvSpPr/>
          <p:nvPr/>
        </p:nvSpPr>
        <p:spPr>
          <a:xfrm>
            <a:off x="2234536" y="4559201"/>
            <a:ext cx="44082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</a:rPr>
              <a:t>hoclieu.vn</a:t>
            </a:r>
            <a:endParaRPr lang="en-US" sz="1200" dirty="0"/>
          </a:p>
          <a:p>
            <a:pPr algn="ctr"/>
            <a:r>
              <a:rPr lang="en-US" sz="12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: </a:t>
            </a: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</a:rPr>
              <a:t>facebook.com/www.tienganhglobalsuccess.vn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AFDD17D-ADB1-C341-5DAE-EF1B9D38F07F}"/>
              </a:ext>
            </a:extLst>
          </p:cNvPr>
          <p:cNvGrpSpPr/>
          <p:nvPr/>
        </p:nvGrpSpPr>
        <p:grpSpPr>
          <a:xfrm>
            <a:off x="0" y="0"/>
            <a:ext cx="9144000" cy="1706851"/>
            <a:chOff x="0" y="-15861"/>
            <a:chExt cx="12192000" cy="194042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BD2588C-06FB-52F4-2D7E-598D8B5A867E}"/>
                </a:ext>
              </a:extLst>
            </p:cNvPr>
            <p:cNvSpPr/>
            <p:nvPr/>
          </p:nvSpPr>
          <p:spPr>
            <a:xfrm>
              <a:off x="0" y="177153"/>
              <a:ext cx="12192000" cy="1439719"/>
            </a:xfrm>
            <a:prstGeom prst="rect">
              <a:avLst/>
            </a:prstGeom>
            <a:solidFill>
              <a:srgbClr val="A493C6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Parallelogram 3">
              <a:extLst>
                <a:ext uri="{FF2B5EF4-FFF2-40B4-BE49-F238E27FC236}">
                  <a16:creationId xmlns:a16="http://schemas.microsoft.com/office/drawing/2014/main" id="{07123313-572D-B82E-F111-A1B1966A8D75}"/>
                </a:ext>
              </a:extLst>
            </p:cNvPr>
            <p:cNvSpPr/>
            <p:nvPr/>
          </p:nvSpPr>
          <p:spPr>
            <a:xfrm>
              <a:off x="481381" y="-15861"/>
              <a:ext cx="2769819" cy="1940426"/>
            </a:xfrm>
            <a:prstGeom prst="parallelogram">
              <a:avLst/>
            </a:prstGeom>
            <a:solidFill>
              <a:srgbClr val="E45983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atin typeface="UTMFacebookK&amp;TBold"/>
                  <a:cs typeface="Times New Roman" panose="02020603050405020304" pitchFamily="18" charset="0"/>
                </a:rPr>
                <a:t>Unit </a:t>
              </a:r>
              <a:r>
                <a:rPr lang="en-US" sz="4800" b="1" dirty="0">
                  <a:latin typeface="UTMFacebookK&amp;TBold"/>
                  <a:cs typeface="Times New Roman" panose="02020603050405020304" pitchFamily="18" charset="0"/>
                </a:rPr>
                <a:t>6</a:t>
              </a:r>
              <a:endParaRPr lang="en-US" sz="4400" b="1" dirty="0">
                <a:latin typeface="UTMFacebookK&amp;TBold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D56C823-4DD3-2744-17E1-A46C7290D96B}"/>
              </a:ext>
            </a:extLst>
          </p:cNvPr>
          <p:cNvSpPr txBox="1"/>
          <p:nvPr/>
        </p:nvSpPr>
        <p:spPr>
          <a:xfrm>
            <a:off x="2438400" y="418267"/>
            <a:ext cx="53195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FFFF"/>
                </a:solidFill>
                <a:latin typeface="UTMFacebookK&amp;TBold"/>
              </a:rPr>
              <a:t>Artificial Intelligence</a:t>
            </a:r>
            <a:endParaRPr lang="en-US" sz="4400" b="1" i="0" dirty="0">
              <a:solidFill>
                <a:srgbClr val="FFFFFF"/>
              </a:solidFill>
              <a:effectLst/>
              <a:latin typeface="UTMFacebookK&amp;TBold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92A0F45-146A-8BFF-6553-20D992E76B42}"/>
              </a:ext>
            </a:extLst>
          </p:cNvPr>
          <p:cNvSpPr/>
          <p:nvPr/>
        </p:nvSpPr>
        <p:spPr>
          <a:xfrm>
            <a:off x="2657380" y="2184952"/>
            <a:ext cx="6330639" cy="606116"/>
          </a:xfrm>
          <a:prstGeom prst="rect">
            <a:avLst/>
          </a:prstGeom>
          <a:solidFill>
            <a:srgbClr val="E45983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FacebookK&amp;TBold"/>
              </a:rPr>
              <a:t>COMMUNICATION &amp; CULTURE / CLIL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CE5C951-EDAC-510B-E774-D91A675B9038}"/>
              </a:ext>
            </a:extLst>
          </p:cNvPr>
          <p:cNvSpPr/>
          <p:nvPr/>
        </p:nvSpPr>
        <p:spPr>
          <a:xfrm>
            <a:off x="575126" y="2184953"/>
            <a:ext cx="2082254" cy="606115"/>
          </a:xfrm>
          <a:prstGeom prst="rect">
            <a:avLst/>
          </a:prstGeom>
          <a:solidFill>
            <a:srgbClr val="F7D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E45983"/>
                </a:solidFill>
                <a:latin typeface="Bookman Old Style" pitchFamily="18" charset="0"/>
              </a:rPr>
              <a:t>LESSON 7</a:t>
            </a:r>
          </a:p>
        </p:txBody>
      </p:sp>
    </p:spTree>
    <p:extLst>
      <p:ext uri="{BB962C8B-B14F-4D97-AF65-F5344CB8AC3E}">
        <p14:creationId xmlns:p14="http://schemas.microsoft.com/office/powerpoint/2010/main" val="16714462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782823" y="867955"/>
            <a:ext cx="1715930" cy="491552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WARM-UP</a:t>
            </a:r>
            <a:endParaRPr lang="en-GB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039211" y="1932864"/>
            <a:ext cx="1985782" cy="491552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EVERYDAY ENGLISH</a:t>
            </a:r>
            <a:endParaRPr lang="en-GB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550179" y="2977005"/>
            <a:ext cx="1489032" cy="491552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CLIL</a:t>
            </a:r>
            <a:endParaRPr lang="en-GB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505771" y="860863"/>
            <a:ext cx="3659537" cy="524456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tx1"/>
                </a:solidFill>
                <a:ea typeface="Times New Roman" panose="02020603050405020304" pitchFamily="18" charset="0"/>
              </a:rPr>
              <a:t>Watch a video</a:t>
            </a:r>
            <a:r>
              <a:rPr lang="en-US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505769" y="1574870"/>
            <a:ext cx="3659538" cy="1085850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Task 1: </a:t>
            </a:r>
            <a:r>
              <a:rPr lang="en-US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Listen and complete the conversations.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Task 2: M</a:t>
            </a:r>
            <a:r>
              <a:rPr lang="en-US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ake similar conversations.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505769" y="2952379"/>
            <a:ext cx="3659539" cy="844565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Task 1: C</a:t>
            </a:r>
            <a:r>
              <a:rPr lang="en-US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omplete the timeline showing the evolution of robots</a:t>
            </a:r>
            <a:r>
              <a:rPr lang="en-US" kern="0" dirty="0">
                <a:solidFill>
                  <a:srgbClr val="000000"/>
                </a:solidFill>
                <a:ea typeface="Times New Roman" panose="02020603050405020304" pitchFamily="18" charset="0"/>
              </a:rPr>
              <a:t>.</a:t>
            </a:r>
            <a:endParaRPr lang="en-US" kern="0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 marL="285750" marR="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Task 2: Discussion.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cxnSpLocks/>
            <a:stCxn id="22" idx="3"/>
            <a:endCxn id="23" idx="0"/>
          </p:cNvCxnSpPr>
          <p:nvPr/>
        </p:nvCxnSpPr>
        <p:spPr>
          <a:xfrm>
            <a:off x="2498753" y="1113731"/>
            <a:ext cx="533349" cy="819133"/>
          </a:xfrm>
          <a:prstGeom prst="curvedConnector2">
            <a:avLst/>
          </a:prstGeom>
          <a:ln w="38100">
            <a:solidFill>
              <a:srgbClr val="A493C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cxnSpLocks/>
            <a:stCxn id="23" idx="1"/>
            <a:endCxn id="24" idx="0"/>
          </p:cNvCxnSpPr>
          <p:nvPr/>
        </p:nvCxnSpPr>
        <p:spPr>
          <a:xfrm rot="10800000" flipV="1">
            <a:off x="1294695" y="2178639"/>
            <a:ext cx="744516" cy="798365"/>
          </a:xfrm>
          <a:prstGeom prst="curvedConnector2">
            <a:avLst/>
          </a:prstGeom>
          <a:ln w="38100">
            <a:solidFill>
              <a:srgbClr val="A493C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4505769" y="4213514"/>
            <a:ext cx="3659537" cy="513722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2154259" y="4227624"/>
            <a:ext cx="1755686" cy="499612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CONSOLIDATION</a:t>
            </a:r>
            <a:endParaRPr lang="en-GB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233063" y="230514"/>
            <a:ext cx="3932243" cy="338921"/>
          </a:xfrm>
          <a:prstGeom prst="rect">
            <a:avLst/>
          </a:prstGeom>
          <a:solidFill>
            <a:srgbClr val="E45983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UTM Facebook K&amp;T" panose="02040603050506020204" pitchFamily="18" charset="0"/>
              </a:rPr>
              <a:t>COMMUNICATION &amp; CULTURE / CLIL</a:t>
            </a:r>
          </a:p>
        </p:txBody>
      </p:sp>
      <p:sp>
        <p:nvSpPr>
          <p:cNvPr id="46" name="Rectangle 45"/>
          <p:cNvSpPr/>
          <p:nvPr/>
        </p:nvSpPr>
        <p:spPr>
          <a:xfrm>
            <a:off x="2692057" y="239901"/>
            <a:ext cx="1415556" cy="329534"/>
          </a:xfrm>
          <a:prstGeom prst="rect">
            <a:avLst/>
          </a:prstGeom>
          <a:solidFill>
            <a:srgbClr val="F7D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rgbClr val="E45983"/>
                </a:solidFill>
                <a:latin typeface="Bookman Old Style" pitchFamily="18" charset="0"/>
              </a:rPr>
              <a:t>LESSON 7</a:t>
            </a:r>
          </a:p>
        </p:txBody>
      </p:sp>
      <p:cxnSp>
        <p:nvCxnSpPr>
          <p:cNvPr id="10" name="Curved Connector 27">
            <a:extLst>
              <a:ext uri="{FF2B5EF4-FFF2-40B4-BE49-F238E27FC236}">
                <a16:creationId xmlns:a16="http://schemas.microsoft.com/office/drawing/2014/main" id="{7E6FDC0B-508C-D0F3-D01F-2BC49ED579F9}"/>
              </a:ext>
            </a:extLst>
          </p:cNvPr>
          <p:cNvCxnSpPr>
            <a:cxnSpLocks/>
            <a:stCxn id="24" idx="3"/>
            <a:endCxn id="34" idx="0"/>
          </p:cNvCxnSpPr>
          <p:nvPr/>
        </p:nvCxnSpPr>
        <p:spPr>
          <a:xfrm>
            <a:off x="2039211" y="3222781"/>
            <a:ext cx="992891" cy="1004843"/>
          </a:xfrm>
          <a:prstGeom prst="curvedConnector2">
            <a:avLst/>
          </a:prstGeom>
          <a:ln w="38100">
            <a:solidFill>
              <a:srgbClr val="A493C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832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02179" y="739694"/>
            <a:ext cx="76846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>
                <a:solidFill>
                  <a:srgbClr val="002060"/>
                </a:solidFill>
                <a:latin typeface="Berlin Sans FB Demi" panose="020E0802020502020306" pitchFamily="34" charset="0"/>
              </a:rPr>
              <a:t>Watch the video and answer the question.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9792BE-AD65-53C6-9F34-02034028388F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784637-346B-43C0-89CE-C48C25C9CAE0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12" name="This is Ameca, the most advanced life-like robot in the world!  #shorts">
            <a:hlinkClick r:id="" action="ppaction://media"/>
            <a:extLst>
              <a:ext uri="{FF2B5EF4-FFF2-40B4-BE49-F238E27FC236}">
                <a16:creationId xmlns:a16="http://schemas.microsoft.com/office/drawing/2014/main" id="{842D1831-BFA5-578D-E664-963DF1DDDE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5018" y="1386643"/>
            <a:ext cx="1985318" cy="352848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26A4985-7A2B-2C31-D22C-C1DA90BF76DF}"/>
              </a:ext>
            </a:extLst>
          </p:cNvPr>
          <p:cNvSpPr txBox="1"/>
          <p:nvPr/>
        </p:nvSpPr>
        <p:spPr>
          <a:xfrm>
            <a:off x="4214813" y="1998786"/>
            <a:ext cx="4572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-127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effectLst/>
                <a:ea typeface="Times New Roman" panose="02020603050405020304" pitchFamily="18" charset="0"/>
              </a:rPr>
              <a:t>What’s your impression on </a:t>
            </a:r>
            <a:r>
              <a:rPr lang="en-US" sz="3600" b="1" dirty="0" err="1">
                <a:effectLst/>
                <a:ea typeface="Times New Roman" panose="02020603050405020304" pitchFamily="18" charset="0"/>
              </a:rPr>
              <a:t>Ameca</a:t>
            </a:r>
            <a:r>
              <a:rPr lang="en-US" sz="3600" b="1" dirty="0">
                <a:effectLst/>
                <a:ea typeface="Times New Roman" panose="02020603050405020304" pitchFamily="18" charset="0"/>
              </a:rPr>
              <a:t> – the robot?</a:t>
            </a:r>
          </a:p>
        </p:txBody>
      </p:sp>
    </p:spTree>
    <p:extLst>
      <p:ext uri="{BB962C8B-B14F-4D97-AF65-F5344CB8AC3E}">
        <p14:creationId xmlns:p14="http://schemas.microsoft.com/office/powerpoint/2010/main" val="1126684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7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7" y="0"/>
            <a:ext cx="48531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EVERYDAY ENGLISH</a:t>
            </a:r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917F6471-5CB6-11D2-4585-7632FA9F3B87}"/>
              </a:ext>
            </a:extLst>
          </p:cNvPr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5E2CFB-B713-EF39-A01D-8A5AC43DF1BD}"/>
              </a:ext>
            </a:extLst>
          </p:cNvPr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3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7BFE80-4B77-698E-BE4F-34EAF1232090}"/>
              </a:ext>
            </a:extLst>
          </p:cNvPr>
          <p:cNvSpPr/>
          <p:nvPr/>
        </p:nvSpPr>
        <p:spPr>
          <a:xfrm>
            <a:off x="876224" y="846780"/>
            <a:ext cx="77761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Listen and complete the conversations.</a:t>
            </a:r>
            <a:endParaRPr lang="en-US" sz="2400" b="1" dirty="0"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DD2753-F945-0A8D-7C42-E4199C324D3A}"/>
              </a:ext>
            </a:extLst>
          </p:cNvPr>
          <p:cNvSpPr txBox="1"/>
          <p:nvPr/>
        </p:nvSpPr>
        <p:spPr>
          <a:xfrm>
            <a:off x="992337" y="1945017"/>
            <a:ext cx="7823333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i="1" dirty="0">
                <a:solidFill>
                  <a:srgbClr val="000000"/>
                </a:solidFill>
                <a:effectLst/>
              </a:rPr>
              <a:t>Nam: </a:t>
            </a:r>
            <a:r>
              <a:rPr lang="en-US" sz="3000" b="0" i="0" dirty="0">
                <a:solidFill>
                  <a:srgbClr val="000000"/>
                </a:solidFill>
                <a:effectLst/>
              </a:rPr>
              <a:t>(1) </a:t>
            </a:r>
            <a:r>
              <a:rPr lang="en-US" sz="3000" b="0" i="0" dirty="0">
                <a:solidFill>
                  <a:srgbClr val="939598"/>
                </a:solidFill>
                <a:effectLst/>
              </a:rPr>
              <a:t>_________</a:t>
            </a:r>
            <a:r>
              <a:rPr lang="en-US" sz="3000" b="0" i="0" dirty="0">
                <a:solidFill>
                  <a:srgbClr val="000000"/>
                </a:solidFill>
                <a:effectLst/>
              </a:rPr>
              <a:t>, Nick!</a:t>
            </a:r>
          </a:p>
          <a:p>
            <a:r>
              <a:rPr lang="en-US" sz="3000" b="1" i="1" dirty="0">
                <a:solidFill>
                  <a:srgbClr val="000000"/>
                </a:solidFill>
                <a:effectLst/>
              </a:rPr>
              <a:t>Nick: </a:t>
            </a:r>
            <a:r>
              <a:rPr lang="en-US" sz="3000" b="0" i="0" dirty="0">
                <a:solidFill>
                  <a:srgbClr val="000000"/>
                </a:solidFill>
                <a:effectLst/>
              </a:rPr>
              <a:t>Yes, Nam.</a:t>
            </a:r>
          </a:p>
          <a:p>
            <a:r>
              <a:rPr lang="en-US" sz="3000" b="1" i="1" dirty="0">
                <a:solidFill>
                  <a:srgbClr val="000000"/>
                </a:solidFill>
                <a:effectLst/>
              </a:rPr>
              <a:t>Nam: </a:t>
            </a:r>
            <a:r>
              <a:rPr lang="en-US" sz="3000" b="0" i="0" dirty="0">
                <a:solidFill>
                  <a:srgbClr val="000000"/>
                </a:solidFill>
                <a:effectLst/>
              </a:rPr>
              <a:t>(2) </a:t>
            </a:r>
            <a:r>
              <a:rPr lang="en-US" sz="3000" b="0" i="0" dirty="0">
                <a:solidFill>
                  <a:srgbClr val="939598"/>
                </a:solidFill>
                <a:effectLst/>
              </a:rPr>
              <a:t>__________________ </a:t>
            </a:r>
            <a:r>
              <a:rPr lang="en-US" sz="3000" b="0" i="0" dirty="0">
                <a:solidFill>
                  <a:srgbClr val="000000"/>
                </a:solidFill>
                <a:effectLst/>
              </a:rPr>
              <a:t>if I ask you a few questions about our project on robots?</a:t>
            </a:r>
          </a:p>
          <a:p>
            <a:r>
              <a:rPr lang="en-US" sz="3000" b="1" i="1" dirty="0">
                <a:solidFill>
                  <a:srgbClr val="000000"/>
                </a:solidFill>
                <a:effectLst/>
              </a:rPr>
              <a:t>Nick: </a:t>
            </a:r>
            <a:r>
              <a:rPr lang="en-US" sz="3000" b="0" i="0" dirty="0">
                <a:solidFill>
                  <a:srgbClr val="000000"/>
                </a:solidFill>
                <a:effectLst/>
              </a:rPr>
              <a:t>Not at all. Go ahead.</a:t>
            </a:r>
            <a:r>
              <a:rPr lang="en-US" sz="3000" dirty="0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F7B3AF-5113-1666-AF12-D3C018C7CE25}"/>
              </a:ext>
            </a:extLst>
          </p:cNvPr>
          <p:cNvSpPr txBox="1"/>
          <p:nvPr/>
        </p:nvSpPr>
        <p:spPr>
          <a:xfrm>
            <a:off x="2669720" y="1929510"/>
            <a:ext cx="25635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C. </a:t>
            </a:r>
            <a:r>
              <a:rPr lang="en-US" sz="3200" dirty="0">
                <a:solidFill>
                  <a:srgbClr val="C00000"/>
                </a:solidFill>
              </a:rPr>
              <a:t>Hey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F7C6E0-673F-904F-FCC8-5F6E899E5902}"/>
              </a:ext>
            </a:extLst>
          </p:cNvPr>
          <p:cNvSpPr txBox="1"/>
          <p:nvPr/>
        </p:nvSpPr>
        <p:spPr>
          <a:xfrm>
            <a:off x="2682420" y="2855646"/>
            <a:ext cx="3070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B. </a:t>
            </a:r>
            <a:r>
              <a:rPr lang="en-US" sz="3200" dirty="0">
                <a:solidFill>
                  <a:srgbClr val="C00000"/>
                </a:solidFill>
              </a:rPr>
              <a:t>Do you mind </a:t>
            </a:r>
          </a:p>
        </p:txBody>
      </p:sp>
      <p:pic>
        <p:nvPicPr>
          <p:cNvPr id="7" name="Track 47">
            <a:hlinkClick r:id="" action="ppaction://media"/>
            <a:extLst>
              <a:ext uri="{FF2B5EF4-FFF2-40B4-BE49-F238E27FC236}">
                <a16:creationId xmlns:a16="http://schemas.microsoft.com/office/drawing/2014/main" id="{60CEF494-F070-A348-D28F-91C984B8DA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57287" y="107131"/>
            <a:ext cx="609600" cy="6096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476A396-CD44-2BC2-4646-A98CC67DB117}"/>
              </a:ext>
            </a:extLst>
          </p:cNvPr>
          <p:cNvSpPr txBox="1"/>
          <p:nvPr/>
        </p:nvSpPr>
        <p:spPr>
          <a:xfrm>
            <a:off x="992337" y="1376351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0" dirty="0">
                <a:solidFill>
                  <a:srgbClr val="E45A83"/>
                </a:solidFill>
                <a:effectLst/>
                <a:latin typeface="UTMAvoBold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638067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9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7" y="0"/>
            <a:ext cx="48531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EVERYDAY ENGLISH</a:t>
            </a:r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917F6471-5CB6-11D2-4585-7632FA9F3B87}"/>
              </a:ext>
            </a:extLst>
          </p:cNvPr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5E2CFB-B713-EF39-A01D-8A5AC43DF1BD}"/>
              </a:ext>
            </a:extLst>
          </p:cNvPr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3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7BFE80-4B77-698E-BE4F-34EAF1232090}"/>
              </a:ext>
            </a:extLst>
          </p:cNvPr>
          <p:cNvSpPr/>
          <p:nvPr/>
        </p:nvSpPr>
        <p:spPr>
          <a:xfrm>
            <a:off x="876224" y="846780"/>
            <a:ext cx="77761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Listen and complete the conversations.</a:t>
            </a:r>
            <a:endParaRPr lang="en-US" sz="2400" b="1" dirty="0"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DD2753-F945-0A8D-7C42-E4199C324D3A}"/>
              </a:ext>
            </a:extLst>
          </p:cNvPr>
          <p:cNvSpPr txBox="1"/>
          <p:nvPr/>
        </p:nvSpPr>
        <p:spPr>
          <a:xfrm>
            <a:off x="763737" y="1362236"/>
            <a:ext cx="8293079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i="1" dirty="0">
                <a:solidFill>
                  <a:srgbClr val="000000"/>
                </a:solidFill>
                <a:effectLst/>
              </a:rPr>
              <a:t>Speaker: </a:t>
            </a:r>
            <a:r>
              <a:rPr lang="en-US" sz="3000" b="0" i="0" dirty="0">
                <a:solidFill>
                  <a:srgbClr val="000000"/>
                </a:solidFill>
                <a:effectLst/>
              </a:rPr>
              <a:t>(3) </a:t>
            </a:r>
            <a:r>
              <a:rPr lang="en-US" sz="3000" b="0" i="0" dirty="0">
                <a:solidFill>
                  <a:srgbClr val="939598"/>
                </a:solidFill>
                <a:effectLst/>
              </a:rPr>
              <a:t>____________________________</a:t>
            </a:r>
            <a:r>
              <a:rPr lang="en-US" sz="3000" b="0" i="0" dirty="0">
                <a:solidFill>
                  <a:srgbClr val="000000"/>
                </a:solidFill>
                <a:effectLst/>
              </a:rPr>
              <a:t>, please? Today, I’m going to talk about some applications of AI in education.</a:t>
            </a:r>
          </a:p>
          <a:p>
            <a:r>
              <a:rPr lang="en-US" sz="3000" b="1" i="1" dirty="0">
                <a:solidFill>
                  <a:srgbClr val="000000"/>
                </a:solidFill>
                <a:effectLst/>
              </a:rPr>
              <a:t>Phong: </a:t>
            </a:r>
            <a:r>
              <a:rPr lang="en-US" sz="3000" b="0" i="0" dirty="0">
                <a:solidFill>
                  <a:srgbClr val="000000"/>
                </a:solidFill>
                <a:effectLst/>
              </a:rPr>
              <a:t>(4) </a:t>
            </a:r>
            <a:r>
              <a:rPr lang="en-US" sz="3000" b="0" i="0" dirty="0">
                <a:solidFill>
                  <a:srgbClr val="939598"/>
                </a:solidFill>
                <a:effectLst/>
              </a:rPr>
              <a:t>__________________________</a:t>
            </a:r>
            <a:r>
              <a:rPr lang="en-US" sz="3000" b="0" i="0" dirty="0">
                <a:solidFill>
                  <a:srgbClr val="000000"/>
                </a:solidFill>
                <a:effectLst/>
              </a:rPr>
              <a:t>, but could you please explain the topic of your talk? </a:t>
            </a:r>
          </a:p>
          <a:p>
            <a:r>
              <a:rPr lang="en-US" sz="3000" b="1" i="1" dirty="0">
                <a:solidFill>
                  <a:srgbClr val="000000"/>
                </a:solidFill>
                <a:effectLst/>
              </a:rPr>
              <a:t>Speaker: </a:t>
            </a:r>
            <a:r>
              <a:rPr lang="en-US" sz="3000" b="0" i="0" dirty="0">
                <a:solidFill>
                  <a:srgbClr val="000000"/>
                </a:solidFill>
                <a:effectLst/>
              </a:rPr>
              <a:t>Sure, we’re going to find out how AI can support teachers and students. </a:t>
            </a:r>
          </a:p>
          <a:p>
            <a:r>
              <a:rPr lang="en-US" sz="3000" b="1" i="1" dirty="0">
                <a:solidFill>
                  <a:srgbClr val="000000"/>
                </a:solidFill>
                <a:effectLst/>
              </a:rPr>
              <a:t>Phong: </a:t>
            </a:r>
            <a:r>
              <a:rPr lang="en-US" sz="3000" b="0" i="0" dirty="0">
                <a:solidFill>
                  <a:srgbClr val="000000"/>
                </a:solidFill>
                <a:effectLst/>
              </a:rPr>
              <a:t>I understand now. Thanks.</a:t>
            </a:r>
            <a:r>
              <a:rPr lang="en-US" sz="3000" dirty="0"/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55FE2C-9FF3-E17E-594A-D390FA47D9F8}"/>
              </a:ext>
            </a:extLst>
          </p:cNvPr>
          <p:cNvSpPr txBox="1"/>
          <p:nvPr/>
        </p:nvSpPr>
        <p:spPr>
          <a:xfrm>
            <a:off x="2742471" y="1316878"/>
            <a:ext cx="54617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D. </a:t>
            </a:r>
            <a:r>
              <a:rPr lang="en-US" sz="3200" dirty="0">
                <a:solidFill>
                  <a:srgbClr val="C00000"/>
                </a:solidFill>
              </a:rPr>
              <a:t>May I have your attention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7AC1575-8B3B-53F4-D233-07B03AC970A4}"/>
              </a:ext>
            </a:extLst>
          </p:cNvPr>
          <p:cNvSpPr txBox="1"/>
          <p:nvPr/>
        </p:nvSpPr>
        <p:spPr>
          <a:xfrm>
            <a:off x="2624276" y="2716453"/>
            <a:ext cx="55799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A. </a:t>
            </a:r>
            <a:r>
              <a:rPr lang="en-US" sz="3200" dirty="0">
                <a:solidFill>
                  <a:srgbClr val="C00000"/>
                </a:solidFill>
              </a:rPr>
              <a:t>I’m sorry for interrupting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5795FF-1B59-E481-C4C7-8F75F75E335B}"/>
              </a:ext>
            </a:extLst>
          </p:cNvPr>
          <p:cNvSpPr txBox="1"/>
          <p:nvPr/>
        </p:nvSpPr>
        <p:spPr>
          <a:xfrm>
            <a:off x="314396" y="1292248"/>
            <a:ext cx="57143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0" dirty="0">
                <a:solidFill>
                  <a:srgbClr val="E45A83"/>
                </a:solidFill>
                <a:effectLst/>
                <a:latin typeface="UTMAvoBold"/>
              </a:rPr>
              <a:t>2</a:t>
            </a:r>
            <a:endParaRPr lang="en-US" sz="4000" dirty="0"/>
          </a:p>
        </p:txBody>
      </p:sp>
      <p:pic>
        <p:nvPicPr>
          <p:cNvPr id="7" name="Track 47">
            <a:hlinkClick r:id="" action="ppaction://media"/>
            <a:extLst>
              <a:ext uri="{FF2B5EF4-FFF2-40B4-BE49-F238E27FC236}">
                <a16:creationId xmlns:a16="http://schemas.microsoft.com/office/drawing/2014/main" id="{60CEF494-F070-A348-D28F-91C984B8DA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57287" y="1071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975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9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6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7" y="0"/>
            <a:ext cx="48531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EVERYDAY ENGLISH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A1420AA-8F94-0565-208A-1BE47FB9AF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887" y="784480"/>
            <a:ext cx="4670775" cy="40288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142862-E1A8-6675-8F29-944E90F385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2382"/>
            <a:ext cx="4343887" cy="334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1877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7" y="0"/>
            <a:ext cx="48531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EVERYDAY ENGLISH</a:t>
            </a:r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917F6471-5CB6-11D2-4585-7632FA9F3B87}"/>
              </a:ext>
            </a:extLst>
          </p:cNvPr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5E2CFB-B713-EF39-A01D-8A5AC43DF1BD}"/>
              </a:ext>
            </a:extLst>
          </p:cNvPr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7BFE80-4B77-698E-BE4F-34EAF1232090}"/>
              </a:ext>
            </a:extLst>
          </p:cNvPr>
          <p:cNvSpPr/>
          <p:nvPr/>
        </p:nvSpPr>
        <p:spPr>
          <a:xfrm>
            <a:off x="894295" y="720194"/>
            <a:ext cx="77761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Use the models in Task 1 to make similar conversations for these situations. One of you is A, the other is B. </a:t>
            </a:r>
            <a:endParaRPr lang="en-US" sz="2000" b="1" dirty="0"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BEF0ED-D00B-1351-81C9-415E6B474CEF}"/>
              </a:ext>
            </a:extLst>
          </p:cNvPr>
          <p:cNvSpPr txBox="1"/>
          <p:nvPr/>
        </p:nvSpPr>
        <p:spPr>
          <a:xfrm>
            <a:off x="426370" y="1589575"/>
            <a:ext cx="446312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rgbClr val="E45983"/>
                </a:solidFill>
                <a:effectLst/>
              </a:rPr>
              <a:t>1. </a:t>
            </a:r>
            <a:r>
              <a:rPr lang="en-US" sz="2400" b="0" i="0" dirty="0">
                <a:solidFill>
                  <a:srgbClr val="E45983"/>
                </a:solidFill>
                <a:effectLst/>
              </a:rPr>
              <a:t>A is at a museum or robot exhibition where he/she can see B in the crowd, A wants to get B’s attention.</a:t>
            </a:r>
          </a:p>
          <a:p>
            <a:r>
              <a:rPr lang="en-US" sz="2400" b="1" i="0" dirty="0">
                <a:solidFill>
                  <a:srgbClr val="E45983"/>
                </a:solidFill>
                <a:effectLst/>
              </a:rPr>
              <a:t>2. </a:t>
            </a:r>
            <a:r>
              <a:rPr lang="en-US" sz="2400" b="0" i="0" dirty="0">
                <a:solidFill>
                  <a:srgbClr val="E45983"/>
                </a:solidFill>
                <a:effectLst/>
              </a:rPr>
              <a:t>A is a scientist giving a talk on the use of AI at home. B is in the audience, and he/she wants to interrupt the scientist to ask a question.</a:t>
            </a:r>
            <a:r>
              <a:rPr lang="en-US" sz="2400" dirty="0">
                <a:solidFill>
                  <a:srgbClr val="E45983"/>
                </a:solidFill>
              </a:rPr>
              <a:t> </a:t>
            </a:r>
            <a:endParaRPr lang="en-US" sz="2400" dirty="0">
              <a:solidFill>
                <a:srgbClr val="E45983"/>
              </a:solidFill>
              <a:cs typeface="Times New Roman" panose="02020603050405020304" pitchFamily="18" charset="0"/>
            </a:endParaRPr>
          </a:p>
        </p:txBody>
      </p:sp>
      <p:pic>
        <p:nvPicPr>
          <p:cNvPr id="2050" name="Picture 2" descr="How to start a conversation with a Vietnamese?">
            <a:extLst>
              <a:ext uri="{FF2B5EF4-FFF2-40B4-BE49-F238E27FC236}">
                <a16:creationId xmlns:a16="http://schemas.microsoft.com/office/drawing/2014/main" id="{99FAC3F2-9EEF-1E22-FBD9-F9566B68B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983" y="2090056"/>
            <a:ext cx="3755572" cy="1877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43202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7" y="61968"/>
            <a:ext cx="58247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917F6471-5CB6-11D2-4585-7632FA9F3B87}"/>
              </a:ext>
            </a:extLst>
          </p:cNvPr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5E2CFB-B713-EF39-A01D-8A5AC43DF1BD}"/>
              </a:ext>
            </a:extLst>
          </p:cNvPr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7BFE80-4B77-698E-BE4F-34EAF1232090}"/>
              </a:ext>
            </a:extLst>
          </p:cNvPr>
          <p:cNvSpPr/>
          <p:nvPr/>
        </p:nvSpPr>
        <p:spPr>
          <a:xfrm>
            <a:off x="867991" y="712897"/>
            <a:ext cx="81208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Read the text and complete the timeline showing the evolution of robots</a:t>
            </a:r>
            <a:r>
              <a:rPr lang="en-US" sz="2400" b="1" kern="0" dirty="0">
                <a:effectLst/>
                <a:ea typeface="Times New Roman" panose="02020603050405020304" pitchFamily="18" charset="0"/>
              </a:rPr>
              <a:t> </a:t>
            </a:r>
            <a:endParaRPr lang="en-US" sz="2400" b="1" dirty="0">
              <a:cs typeface="Times New Roman" panose="02020603050405020304" pitchFamily="18" charset="0"/>
            </a:endParaRP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29AF0A3B-53CB-25BB-F950-597F3B7EBD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19335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CC3CBF-15B1-D6DC-5C21-6E17DEFB9E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104"/>
            <a:ext cx="9064003" cy="500475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BBBCED6-4E11-1971-C0C5-4DD4979F0C60}"/>
              </a:ext>
            </a:extLst>
          </p:cNvPr>
          <p:cNvSpPr txBox="1"/>
          <p:nvPr/>
        </p:nvSpPr>
        <p:spPr>
          <a:xfrm>
            <a:off x="1835624" y="2868826"/>
            <a:ext cx="881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1959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7E61FE6-5572-546E-7D03-4FB62A72B1A6}"/>
              </a:ext>
            </a:extLst>
          </p:cNvPr>
          <p:cNvSpPr txBox="1"/>
          <p:nvPr/>
        </p:nvSpPr>
        <p:spPr>
          <a:xfrm>
            <a:off x="4338792" y="3220408"/>
            <a:ext cx="1179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Kismet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662E24-5D3B-2FE2-AB48-8BD763B3B315}"/>
              </a:ext>
            </a:extLst>
          </p:cNvPr>
          <p:cNvSpPr txBox="1"/>
          <p:nvPr/>
        </p:nvSpPr>
        <p:spPr>
          <a:xfrm>
            <a:off x="5518077" y="1563287"/>
            <a:ext cx="1179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2005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0CE4FE9-1D82-B80A-B57F-D4900BEEEF02}"/>
              </a:ext>
            </a:extLst>
          </p:cNvPr>
          <p:cNvSpPr txBox="1"/>
          <p:nvPr/>
        </p:nvSpPr>
        <p:spPr>
          <a:xfrm>
            <a:off x="6493341" y="3266574"/>
            <a:ext cx="2254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visual recognition</a:t>
            </a:r>
          </a:p>
        </p:txBody>
      </p:sp>
    </p:spTree>
    <p:extLst>
      <p:ext uri="{BB962C8B-B14F-4D97-AF65-F5344CB8AC3E}">
        <p14:creationId xmlns:p14="http://schemas.microsoft.com/office/powerpoint/2010/main" val="1532060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0" grpId="0"/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1733</TotalTime>
  <Words>465</Words>
  <Application>Microsoft Office PowerPoint</Application>
  <PresentationFormat>On-screen Show (16:9)</PresentationFormat>
  <Paragraphs>75</Paragraphs>
  <Slides>13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7" baseType="lpstr">
      <vt:lpstr>Adobe Gothic Std B</vt:lpstr>
      <vt:lpstr>Arial</vt:lpstr>
      <vt:lpstr>Berlin Sans FB Demi</vt:lpstr>
      <vt:lpstr>Bookman Old Style</vt:lpstr>
      <vt:lpstr>Calibri</vt:lpstr>
      <vt:lpstr>Calibri Light</vt:lpstr>
      <vt:lpstr>Montserrat Medium</vt:lpstr>
      <vt:lpstr>Myriad Pro</vt:lpstr>
      <vt:lpstr>Times New Roman</vt:lpstr>
      <vt:lpstr>UTM Facebook K&amp;T</vt:lpstr>
      <vt:lpstr>UTMAvoBold</vt:lpstr>
      <vt:lpstr>UTMAvo-BoldItalic</vt:lpstr>
      <vt:lpstr>UTMFacebookK&amp;TBold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QuynhAnh-NgoaiNgu</cp:lastModifiedBy>
  <cp:revision>79</cp:revision>
  <dcterms:created xsi:type="dcterms:W3CDTF">2020-12-09T02:04:09Z</dcterms:created>
  <dcterms:modified xsi:type="dcterms:W3CDTF">2024-06-20T11:07:48Z</dcterms:modified>
</cp:coreProperties>
</file>