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  <p:sldMasterId id="2147483684" r:id="rId2"/>
  </p:sldMasterIdLst>
  <p:notesMasterIdLst>
    <p:notesMasterId r:id="rId25"/>
  </p:notesMasterIdLst>
  <p:sldIdLst>
    <p:sldId id="271" r:id="rId3"/>
    <p:sldId id="332" r:id="rId4"/>
    <p:sldId id="335" r:id="rId5"/>
    <p:sldId id="333" r:id="rId6"/>
    <p:sldId id="334" r:id="rId7"/>
    <p:sldId id="331" r:id="rId8"/>
    <p:sldId id="276" r:id="rId9"/>
    <p:sldId id="280" r:id="rId10"/>
    <p:sldId id="317" r:id="rId11"/>
    <p:sldId id="336" r:id="rId12"/>
    <p:sldId id="318" r:id="rId13"/>
    <p:sldId id="339" r:id="rId14"/>
    <p:sldId id="337" r:id="rId15"/>
    <p:sldId id="319" r:id="rId16"/>
    <p:sldId id="320" r:id="rId17"/>
    <p:sldId id="321" r:id="rId18"/>
    <p:sldId id="338" r:id="rId19"/>
    <p:sldId id="340" r:id="rId20"/>
    <p:sldId id="341" r:id="rId21"/>
    <p:sldId id="292" r:id="rId22"/>
    <p:sldId id="293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  <a:srgbClr val="05A0B8"/>
    <a:srgbClr val="05788C"/>
    <a:srgbClr val="006673"/>
    <a:srgbClr val="A3DBE1"/>
    <a:srgbClr val="F26532"/>
    <a:srgbClr val="E26714"/>
    <a:srgbClr val="EE8640"/>
    <a:srgbClr val="048DA4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6" autoAdjust="0"/>
    <p:restoredTop sz="94187" autoAdjust="0"/>
  </p:normalViewPr>
  <p:slideViewPr>
    <p:cSldViewPr snapToGrid="0" showGuides="1">
      <p:cViewPr varScale="1">
        <p:scale>
          <a:sx n="59" d="100"/>
          <a:sy n="59" d="100"/>
        </p:scale>
        <p:origin x="87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0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7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8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8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19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26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93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7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64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2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35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1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7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31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4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26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4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7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NULL"/><Relationship Id="rId5" Type="http://schemas.openxmlformats.org/officeDocument/2006/relationships/image" Target="../media/image24.png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NUL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794861"/>
            <a:ext cx="105406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similar conversation asking for and giving advice about green living.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5499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1213" y="1863242"/>
            <a:ext cx="968271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Facebook K&amp;T" panose="02040603050506020204" pitchFamily="18" charset="0"/>
              </a:rPr>
              <a:t>Clean-up activities in the schoolyard.</a:t>
            </a:r>
            <a:endParaRPr lang="en-US" sz="4800" b="1" dirty="0">
              <a:solidFill>
                <a:srgbClr val="FF0000"/>
              </a:solidFill>
              <a:latin typeface="UTM Facebook K&amp;T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457" y="2547909"/>
            <a:ext cx="8360230" cy="41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4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14" y="0"/>
            <a:ext cx="8864600" cy="6045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49826" y="4987444"/>
            <a:ext cx="641518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Facebook K&amp;T" panose="02040603050506020204" pitchFamily="18" charset="0"/>
              </a:rPr>
              <a:t>Carbon footprint</a:t>
            </a:r>
            <a:endParaRPr lang="en-US" sz="4800" b="1" dirty="0">
              <a:solidFill>
                <a:srgbClr val="FF0000"/>
              </a:solidFill>
              <a:latin typeface="UTM Facebook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9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72085" y="858090"/>
            <a:ext cx="6693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complete the table.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78718" y="85809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6084" y="68160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8570"/>
            <a:ext cx="12192000" cy="55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46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75196" y="7618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621768" y="259822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 fontAlgn="ctr">
              <a:lnSpc>
                <a:spcPct val="100000"/>
              </a:lnSpc>
              <a:buClr>
                <a:srgbClr val="90C226"/>
              </a:buClr>
              <a:buSzPct val="80000"/>
              <a:buNone/>
              <a:defRPr/>
            </a:pPr>
            <a:r>
              <a:rPr lang="en-US" sz="4800" dirty="0">
                <a:solidFill>
                  <a:srgbClr val="05A0B8"/>
                </a:solidFill>
                <a:latin typeface="Trebuchet MS" panose="020B0603020202020204"/>
              </a:rPr>
              <a:t>  </a:t>
            </a:r>
            <a:r>
              <a:rPr lang="en-US" dirty="0">
                <a:solidFill>
                  <a:srgbClr val="05A0B8"/>
                </a:solidFill>
                <a:latin typeface="Trebuchet MS" panose="020B0603020202020204"/>
              </a:rPr>
              <a:t>/</a:t>
            </a:r>
            <a:r>
              <a:rPr lang="en-US" dirty="0" err="1">
                <a:solidFill>
                  <a:srgbClr val="05A0B8"/>
                </a:solidFill>
                <a:latin typeface="Trebuchet MS" panose="020B0603020202020204"/>
              </a:rPr>
              <a:t>ɪˈmɪʃn</a:t>
            </a:r>
            <a:r>
              <a:rPr lang="en-US" dirty="0">
                <a:solidFill>
                  <a:srgbClr val="05A0B8"/>
                </a:solidFill>
                <a:latin typeface="Trebuchet MS" panose="020B0603020202020204"/>
              </a:rPr>
              <a:t>/</a:t>
            </a:r>
            <a:endParaRPr lang="vi-VN" sz="4800" dirty="0">
              <a:solidFill>
                <a:srgbClr val="05A0B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082" y="3761790"/>
            <a:ext cx="57333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ctr">
              <a:buClr>
                <a:srgbClr val="90C226"/>
              </a:buClr>
              <a:buSzPct val="80000"/>
              <a:defRPr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an amount of something, especially a gas that harms the environment, that is sent out into the air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6271" y="5356240"/>
            <a:ext cx="350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kern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4637" y="1588863"/>
            <a:ext cx="3737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 (n) </a:t>
            </a:r>
            <a:endParaRPr lang="en-US" sz="4800" b="1" dirty="0">
              <a:solidFill>
                <a:srgbClr val="05A0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790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15" y="2199431"/>
            <a:ext cx="5116526" cy="31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621768" y="259822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 fontAlgn="ctr">
              <a:lnSpc>
                <a:spcPct val="100000"/>
              </a:lnSpc>
              <a:buClr>
                <a:srgbClr val="90C226"/>
              </a:buClr>
              <a:buSzPct val="80000"/>
              <a:buNone/>
              <a:defRPr/>
            </a:pPr>
            <a:r>
              <a:rPr lang="en-US" sz="4800" dirty="0">
                <a:solidFill>
                  <a:srgbClr val="05A0B8"/>
                </a:solidFill>
                <a:latin typeface="Trebuchet MS" panose="020B0603020202020204"/>
              </a:rPr>
              <a:t>  </a:t>
            </a:r>
            <a:r>
              <a:rPr lang="en-US" dirty="0">
                <a:solidFill>
                  <a:srgbClr val="05A0B8"/>
                </a:solidFill>
                <a:latin typeface="Trebuchet MS" panose="020B0603020202020204"/>
              </a:rPr>
              <a:t>/ˈ</a:t>
            </a:r>
            <a:r>
              <a:rPr lang="en-US" dirty="0" err="1">
                <a:solidFill>
                  <a:srgbClr val="05A0B8"/>
                </a:solidFill>
                <a:latin typeface="Trebuchet MS" panose="020B0603020202020204"/>
              </a:rPr>
              <a:t>estɪmeɪt</a:t>
            </a:r>
            <a:r>
              <a:rPr lang="en-US" dirty="0">
                <a:solidFill>
                  <a:srgbClr val="05A0B8"/>
                </a:solidFill>
                <a:latin typeface="Trebuchet MS" panose="020B0603020202020204"/>
              </a:rPr>
              <a:t>/</a:t>
            </a:r>
            <a:endParaRPr lang="vi-VN" sz="4800" dirty="0">
              <a:solidFill>
                <a:srgbClr val="05A0B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ctr">
              <a:buClr>
                <a:srgbClr val="90C226"/>
              </a:buClr>
              <a:buSzPct val="80000"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Trebuchet MS" panose="020B0603020202020204"/>
              </a:rPr>
              <a:t>guess or calculate the cost, size, value, etc. of something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4549" y="5652214"/>
            <a:ext cx="350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 tính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4637" y="1870789"/>
            <a:ext cx="3737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(v) </a:t>
            </a:r>
            <a:endParaRPr lang="en-US" sz="4800" b="1" dirty="0">
              <a:solidFill>
                <a:srgbClr val="05A0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790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963" y="2037278"/>
            <a:ext cx="4155277" cy="3561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75196" y="7618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0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430699" y="2244313"/>
            <a:ext cx="2649981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 fontAlgn="ctr">
              <a:lnSpc>
                <a:spcPct val="100000"/>
              </a:lnSpc>
              <a:buClr>
                <a:srgbClr val="90C226"/>
              </a:buClr>
              <a:buSzPct val="80000"/>
              <a:buNone/>
              <a:defRPr/>
            </a:pPr>
            <a:r>
              <a:rPr lang="en-US" sz="4800" dirty="0">
                <a:solidFill>
                  <a:srgbClr val="05A0B8"/>
                </a:solidFill>
                <a:latin typeface="Trebuchet MS" panose="020B0603020202020204"/>
              </a:rPr>
              <a:t>  </a:t>
            </a:r>
            <a:r>
              <a:rPr lang="en-US" dirty="0">
                <a:solidFill>
                  <a:srgbClr val="05A0B8"/>
                </a:solidFill>
                <a:latin typeface="Trebuchet MS" panose="020B0603020202020204"/>
              </a:rPr>
              <a:t>/ˈ</a:t>
            </a:r>
            <a:r>
              <a:rPr lang="en-US" dirty="0" err="1">
                <a:solidFill>
                  <a:srgbClr val="05A0B8"/>
                </a:solidFill>
                <a:latin typeface="Trebuchet MS" panose="020B0603020202020204"/>
              </a:rPr>
              <a:t>ævərɪdʒ</a:t>
            </a:r>
            <a:r>
              <a:rPr lang="en-US" dirty="0">
                <a:solidFill>
                  <a:srgbClr val="05A0B8"/>
                </a:solidFill>
                <a:latin typeface="Trebuchet MS" panose="020B0603020202020204"/>
              </a:rPr>
              <a:t>/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5196" y="3098856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ctr">
              <a:buClr>
                <a:srgbClr val="90C226"/>
              </a:buClr>
              <a:buSzPct val="80000"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Trebuchet MS" panose="020B0603020202020204"/>
              </a:rPr>
              <a:t>An average number is the number you get by adding two or more amounts together and dividing the total by the number of amounts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0958" y="5901222"/>
            <a:ext cx="350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bình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1768" y="1551427"/>
            <a:ext cx="3737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(n)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790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75196" y="7618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4630" y="2461849"/>
            <a:ext cx="6402612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Facebook K&amp;T" panose="02040603050506020204" pitchFamily="18" charset="0"/>
              </a:rPr>
              <a:t>Average = 10 + 15 + 20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Facebook K&amp;T" panose="02040603050506020204" pitchFamily="18" charset="0"/>
              </a:rPr>
              <a:t>			3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Facebook K&amp;T" panose="02040603050506020204" pitchFamily="18" charset="0"/>
              </a:rPr>
              <a:t>= 15</a:t>
            </a:r>
            <a:endParaRPr lang="en-US" sz="4800" b="1" dirty="0">
              <a:solidFill>
                <a:srgbClr val="FF0000"/>
              </a:solidFill>
              <a:latin typeface="UTM Facebook K&amp;T" panose="02040603050506020204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UTM Facebook K&amp;T" panose="0204060305050602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534400" y="3292846"/>
            <a:ext cx="30806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20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621768" y="259822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 fontAlgn="ctr">
              <a:lnSpc>
                <a:spcPct val="100000"/>
              </a:lnSpc>
              <a:buClr>
                <a:srgbClr val="90C226"/>
              </a:buClr>
              <a:buSzPct val="80000"/>
              <a:buNone/>
              <a:defRPr/>
            </a:pPr>
            <a:r>
              <a:rPr lang="en-US" sz="4800" dirty="0">
                <a:solidFill>
                  <a:srgbClr val="05A0B8"/>
                </a:solidFill>
                <a:latin typeface="Trebuchet MS" panose="020B0603020202020204"/>
              </a:rPr>
              <a:t>  </a:t>
            </a:r>
            <a:r>
              <a:rPr lang="en-US" dirty="0">
                <a:solidFill>
                  <a:srgbClr val="05A0B8"/>
                </a:solidFill>
                <a:latin typeface="Trebuchet MS" panose="020B0603020202020204"/>
              </a:rPr>
              <a:t>/ˈ</a:t>
            </a:r>
            <a:r>
              <a:rPr lang="en-US" dirty="0" err="1">
                <a:solidFill>
                  <a:srgbClr val="05A0B8"/>
                </a:solidFill>
                <a:latin typeface="Trebuchet MS" panose="020B0603020202020204"/>
              </a:rPr>
              <a:t>ætməsfɪə</a:t>
            </a:r>
            <a:r>
              <a:rPr lang="en-US" dirty="0">
                <a:solidFill>
                  <a:srgbClr val="05A0B8"/>
                </a:solidFill>
                <a:latin typeface="Trebuchet MS" panose="020B0603020202020204"/>
              </a:rPr>
              <a:t>(r)/</a:t>
            </a:r>
            <a:endParaRPr lang="vi-VN" sz="4800" dirty="0">
              <a:solidFill>
                <a:srgbClr val="05A0B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349" y="4319374"/>
            <a:ext cx="58195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ctr">
              <a:buClr>
                <a:srgbClr val="90C226"/>
              </a:buClr>
              <a:buSzPct val="80000"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mixture of gases that surrounds the earth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7925" y="5612339"/>
            <a:ext cx="350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 khí quyển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4636" y="1870789"/>
            <a:ext cx="4369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atmosphere (n)</a:t>
            </a:r>
            <a:endParaRPr lang="en-US" sz="4800" b="1" dirty="0">
              <a:solidFill>
                <a:srgbClr val="05A0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790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75196" y="7618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96" y="2286287"/>
            <a:ext cx="4113687" cy="34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2075" y="1155266"/>
            <a:ext cx="6693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complete the table.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461734"/>
              </p:ext>
            </p:extLst>
          </p:nvPr>
        </p:nvGraphicFramePr>
        <p:xfrm>
          <a:off x="206830" y="1678486"/>
          <a:ext cx="11756570" cy="45736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18857">
                  <a:extLst>
                    <a:ext uri="{9D8B030D-6E8A-4147-A177-3AD203B41FA5}">
                      <a16:colId xmlns:a16="http://schemas.microsoft.com/office/drawing/2014/main" val="2311268874"/>
                    </a:ext>
                  </a:extLst>
                </a:gridCol>
                <a:gridCol w="3646568">
                  <a:extLst>
                    <a:ext uri="{9D8B030D-6E8A-4147-A177-3AD203B41FA5}">
                      <a16:colId xmlns:a16="http://schemas.microsoft.com/office/drawing/2014/main" val="3195978968"/>
                    </a:ext>
                  </a:extLst>
                </a:gridCol>
                <a:gridCol w="4191145">
                  <a:extLst>
                    <a:ext uri="{9D8B030D-6E8A-4147-A177-3AD203B41FA5}">
                      <a16:colId xmlns:a16="http://schemas.microsoft.com/office/drawing/2014/main" val="1844534914"/>
                    </a:ext>
                  </a:extLst>
                </a:gridCol>
              </a:tblGrid>
              <a:tr h="55033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Carbon footprint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657894"/>
                  </a:ext>
                </a:extLst>
              </a:tr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Definition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Effects of large carbon footprint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Ways to reduce it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6690817"/>
                  </a:ext>
                </a:extLst>
              </a:tr>
              <a:tr h="242794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Carbon footprint is: </a:t>
                      </a:r>
                    </a:p>
                    <a:p>
                      <a:r>
                        <a:rPr lang="en-US" sz="2800" dirty="0" smtClean="0"/>
                        <a:t>- the total amount of (1) _______ produced by human</a:t>
                      </a:r>
                      <a:r>
                        <a:rPr lang="en-US" sz="2800" baseline="0" dirty="0" smtClean="0"/>
                        <a:t> activities</a:t>
                      </a:r>
                    </a:p>
                    <a:p>
                      <a:r>
                        <a:rPr lang="en-US" sz="2800" baseline="0" dirty="0" smtClean="0"/>
                        <a:t>- emissions of other greenhouse gases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800" dirty="0" smtClean="0"/>
                        <a:t>- Increasing (2) __________________ and air pollution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 smtClean="0"/>
                        <a:t>-</a:t>
                      </a:r>
                      <a:r>
                        <a:rPr lang="en-US" sz="2800" baseline="0" dirty="0" smtClean="0"/>
                        <a:t> Destroying the natural world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800" dirty="0" smtClean="0"/>
                        <a:t>Make your daily activities eco-friendly by: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 smtClean="0"/>
                        <a:t>- taking shorter (3) ________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dirty="0" smtClean="0"/>
                        <a:t>- using (4) ______________,</a:t>
                      </a:r>
                      <a:r>
                        <a:rPr lang="en-US" sz="2800" baseline="0" dirty="0" smtClean="0"/>
                        <a:t> walking or cycling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19882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0302" y="3967996"/>
            <a:ext cx="99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6336" y="3530603"/>
            <a:ext cx="3372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</a:t>
            </a:r>
            <a:r>
              <a:rPr lang="en-US" sz="2800" b="1" dirty="0" smtClean="0">
                <a:solidFill>
                  <a:srgbClr val="FF0000"/>
                </a:solidFill>
              </a:rPr>
              <a:t>lobal temperatures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2532" y="4336790"/>
            <a:ext cx="1635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showers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97732" y="5196511"/>
            <a:ext cx="3534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</a:t>
            </a:r>
            <a:r>
              <a:rPr lang="en-US" sz="3200" b="1" dirty="0" smtClean="0">
                <a:solidFill>
                  <a:srgbClr val="FF0000"/>
                </a:solidFill>
              </a:rPr>
              <a:t>ublic transport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30" y="1848439"/>
            <a:ext cx="11756570" cy="4474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30" y="1848439"/>
            <a:ext cx="11985170" cy="4062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61244"/>
            <a:ext cx="12153257" cy="4049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018885"/>
            <a:ext cx="12153257" cy="389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9475" y="150975"/>
            <a:ext cx="1663853" cy="679951"/>
            <a:chOff x="0" y="0"/>
            <a:chExt cx="1107815" cy="452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7815" cy="452721"/>
            </a:xfrm>
            <a:custGeom>
              <a:avLst/>
              <a:gdLst/>
              <a:ahLst/>
              <a:cxnLst/>
              <a:rect l="l" t="t" r="r" b="b"/>
              <a:pathLst>
                <a:path w="1107815" h="452721">
                  <a:moveTo>
                    <a:pt x="904615" y="0"/>
                  </a:moveTo>
                  <a:cubicBezTo>
                    <a:pt x="1016839" y="0"/>
                    <a:pt x="1107815" y="101345"/>
                    <a:pt x="1107815" y="226360"/>
                  </a:cubicBezTo>
                  <a:cubicBezTo>
                    <a:pt x="1107815" y="351376"/>
                    <a:pt x="1016839" y="452721"/>
                    <a:pt x="904615" y="452721"/>
                  </a:cubicBezTo>
                  <a:lnTo>
                    <a:pt x="203200" y="452721"/>
                  </a:lnTo>
                  <a:cubicBezTo>
                    <a:pt x="90976" y="452721"/>
                    <a:pt x="0" y="351376"/>
                    <a:pt x="0" y="226360"/>
                  </a:cubicBezTo>
                  <a:cubicBezTo>
                    <a:pt x="0" y="1013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07815" cy="4908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52965" y="295660"/>
            <a:ext cx="520135" cy="390581"/>
          </a:xfrm>
          <a:custGeom>
            <a:avLst/>
            <a:gdLst/>
            <a:ahLst/>
            <a:cxnLst/>
            <a:rect l="l" t="t" r="r" b="b"/>
            <a:pathLst>
              <a:path w="780202" h="585871">
                <a:moveTo>
                  <a:pt x="0" y="0"/>
                </a:moveTo>
                <a:lnTo>
                  <a:pt x="780202" y="0"/>
                </a:lnTo>
                <a:lnTo>
                  <a:pt x="780202" y="585871"/>
                </a:lnTo>
                <a:lnTo>
                  <a:pt x="0" y="585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17131" y="5634252"/>
            <a:ext cx="2683061" cy="1463488"/>
          </a:xfrm>
          <a:custGeom>
            <a:avLst/>
            <a:gdLst/>
            <a:ahLst/>
            <a:cxnLst/>
            <a:rect l="l" t="t" r="r" b="b"/>
            <a:pathLst>
              <a:path w="4024592" h="2195232">
                <a:moveTo>
                  <a:pt x="0" y="0"/>
                </a:moveTo>
                <a:lnTo>
                  <a:pt x="4024592" y="0"/>
                </a:lnTo>
                <a:lnTo>
                  <a:pt x="4024592" y="2195232"/>
                </a:lnTo>
                <a:lnTo>
                  <a:pt x="0" y="2195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13033" y="1683294"/>
            <a:ext cx="8231620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560"/>
              </a:lnSpc>
            </a:pPr>
            <a:r>
              <a:rPr lang="en-US" sz="5055" b="1" spc="-151" dirty="0">
                <a:solidFill>
                  <a:srgbClr val="205D1C"/>
                </a:solidFill>
                <a:latin typeface="Inter Bold"/>
                <a:ea typeface="Inter Bold"/>
                <a:cs typeface="Inter Bold"/>
                <a:sym typeface="Inter Bold"/>
              </a:rPr>
              <a:t>Discuss things you can do to reduce your carbon footprint.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-507153" y="5820323"/>
            <a:ext cx="2683061" cy="1463488"/>
          </a:xfrm>
          <a:custGeom>
            <a:avLst/>
            <a:gdLst/>
            <a:ahLst/>
            <a:cxnLst/>
            <a:rect l="l" t="t" r="r" b="b"/>
            <a:pathLst>
              <a:path w="4024592" h="2195232">
                <a:moveTo>
                  <a:pt x="4024592" y="0"/>
                </a:moveTo>
                <a:lnTo>
                  <a:pt x="0" y="0"/>
                </a:lnTo>
                <a:lnTo>
                  <a:pt x="0" y="2195232"/>
                </a:lnTo>
                <a:lnTo>
                  <a:pt x="4024592" y="2195232"/>
                </a:lnTo>
                <a:lnTo>
                  <a:pt x="40245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Rounded Rectangle 9"/>
          <p:cNvSpPr/>
          <p:nvPr/>
        </p:nvSpPr>
        <p:spPr>
          <a:xfrm>
            <a:off x="1013320" y="84870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105" y="73459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Freeform 5"/>
          <p:cNvSpPr/>
          <p:nvPr/>
        </p:nvSpPr>
        <p:spPr>
          <a:xfrm>
            <a:off x="7326086" y="295660"/>
            <a:ext cx="4484914" cy="6562340"/>
          </a:xfrm>
          <a:custGeom>
            <a:avLst/>
            <a:gdLst/>
            <a:ahLst/>
            <a:cxnLst/>
            <a:rect l="l" t="t" r="r" b="b"/>
            <a:pathLst>
              <a:path w="4027182" h="9040612">
                <a:moveTo>
                  <a:pt x="0" y="0"/>
                </a:moveTo>
                <a:lnTo>
                  <a:pt x="4027182" y="0"/>
                </a:lnTo>
                <a:lnTo>
                  <a:pt x="4027182" y="9040611"/>
                </a:lnTo>
                <a:lnTo>
                  <a:pt x="0" y="90406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848325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9475" y="150975"/>
            <a:ext cx="1663853" cy="679951"/>
            <a:chOff x="0" y="0"/>
            <a:chExt cx="1107815" cy="452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7815" cy="452721"/>
            </a:xfrm>
            <a:custGeom>
              <a:avLst/>
              <a:gdLst/>
              <a:ahLst/>
              <a:cxnLst/>
              <a:rect l="l" t="t" r="r" b="b"/>
              <a:pathLst>
                <a:path w="1107815" h="452721">
                  <a:moveTo>
                    <a:pt x="904615" y="0"/>
                  </a:moveTo>
                  <a:cubicBezTo>
                    <a:pt x="1016839" y="0"/>
                    <a:pt x="1107815" y="101345"/>
                    <a:pt x="1107815" y="226360"/>
                  </a:cubicBezTo>
                  <a:cubicBezTo>
                    <a:pt x="1107815" y="351376"/>
                    <a:pt x="1016839" y="452721"/>
                    <a:pt x="904615" y="452721"/>
                  </a:cubicBezTo>
                  <a:lnTo>
                    <a:pt x="203200" y="452721"/>
                  </a:lnTo>
                  <a:cubicBezTo>
                    <a:pt x="90976" y="452721"/>
                    <a:pt x="0" y="351376"/>
                    <a:pt x="0" y="226360"/>
                  </a:cubicBezTo>
                  <a:cubicBezTo>
                    <a:pt x="0" y="1013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05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07815" cy="4908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52965" y="295660"/>
            <a:ext cx="520135" cy="390581"/>
          </a:xfrm>
          <a:custGeom>
            <a:avLst/>
            <a:gdLst/>
            <a:ahLst/>
            <a:cxnLst/>
            <a:rect l="l" t="t" r="r" b="b"/>
            <a:pathLst>
              <a:path w="780202" h="585871">
                <a:moveTo>
                  <a:pt x="0" y="0"/>
                </a:moveTo>
                <a:lnTo>
                  <a:pt x="780202" y="0"/>
                </a:lnTo>
                <a:lnTo>
                  <a:pt x="780202" y="585871"/>
                </a:lnTo>
                <a:lnTo>
                  <a:pt x="0" y="585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How to Lower Your Carbon Footprint  Green Mountain Energ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92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AE supermarkets replace plastic bags with eco-friendly ba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497" y="210473"/>
            <a:ext cx="4635617" cy="32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666320" y="2873829"/>
            <a:ext cx="2869970" cy="3653659"/>
            <a:chOff x="838201" y="163286"/>
            <a:chExt cx="5334454" cy="6196973"/>
          </a:xfrm>
        </p:grpSpPr>
        <p:pic>
          <p:nvPicPr>
            <p:cNvPr id="13" name="Picture 2" descr="Crackdown on rubbish louts in a drive to clean up Britain's streets | Daily  Mail On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1" y="163286"/>
              <a:ext cx="5334454" cy="619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2013856" y="3450770"/>
              <a:ext cx="2231571" cy="2177142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2" name="Picture 2" descr="Empty Classroom Instruction Teach Classroom Photo Background And Picture  For Free Download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4" y="103716"/>
            <a:ext cx="5617029" cy="37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ree Planting 4.0 for executives - BusinessWorld O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33" y="3008598"/>
            <a:ext cx="5137437" cy="37583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88859" y="2595380"/>
            <a:ext cx="9557656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UTM Facebook K&amp;T" panose="02040603050506020204" pitchFamily="18" charset="0"/>
              </a:rPr>
              <a:t>What should or shouldn’t we do to protect the environment?</a:t>
            </a:r>
            <a:endParaRPr lang="en-US" sz="5400" b="1" dirty="0">
              <a:solidFill>
                <a:srgbClr val="FF0000"/>
              </a:solidFill>
              <a:latin typeface="UTM Facebook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33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86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288" y="2250348"/>
            <a:ext cx="6096851" cy="3924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47" y="927387"/>
            <a:ext cx="4269782" cy="42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86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5932706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ee Planting 4.0 for executives - BusinessWorld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7714"/>
            <a:ext cx="7068003" cy="517071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16830" y="5651435"/>
            <a:ext cx="751114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UTM Facebook K&amp;T" panose="02040603050506020204" pitchFamily="18" charset="0"/>
              </a:rPr>
              <a:t>We should plant more trees.</a:t>
            </a:r>
            <a:endParaRPr lang="en-US" sz="4800" b="1" dirty="0">
              <a:solidFill>
                <a:srgbClr val="FF0000"/>
              </a:solidFill>
              <a:latin typeface="UTM Facebook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81399" y="236933"/>
            <a:ext cx="5914118" cy="4435589"/>
            <a:chOff x="3581399" y="236933"/>
            <a:chExt cx="5914118" cy="4435589"/>
          </a:xfrm>
        </p:grpSpPr>
        <p:pic>
          <p:nvPicPr>
            <p:cNvPr id="3074" name="Picture 2" descr="UAE supermarkets replace plastic bags with eco-friendly bag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399" y="236933"/>
              <a:ext cx="5914118" cy="4435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4702630" y="1077684"/>
              <a:ext cx="2960914" cy="2754085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45330" y="5096264"/>
            <a:ext cx="919684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Facebook K&amp;T" panose="02040603050506020204" pitchFamily="18" charset="0"/>
              </a:rPr>
              <a:t>We shouldn’t use plastic bags when shopping.</a:t>
            </a:r>
            <a:endParaRPr lang="en-US" sz="4800" b="1" dirty="0">
              <a:solidFill>
                <a:srgbClr val="FF0000"/>
              </a:solidFill>
              <a:latin typeface="UTM Facebook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08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8201" y="163286"/>
            <a:ext cx="5334454" cy="6196973"/>
            <a:chOff x="838201" y="163286"/>
            <a:chExt cx="5334454" cy="6196973"/>
          </a:xfrm>
        </p:grpSpPr>
        <p:pic>
          <p:nvPicPr>
            <p:cNvPr id="4098" name="Picture 2" descr="Crackdown on rubbish louts in a drive to clean up Britain's streets | Daily  Mail On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1" y="163286"/>
              <a:ext cx="5334454" cy="619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2013856" y="3450770"/>
              <a:ext cx="2231571" cy="2177142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90657" y="1142446"/>
            <a:ext cx="4430486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Facebook K&amp;T" panose="02040603050506020204" pitchFamily="18" charset="0"/>
              </a:rPr>
              <a:t>We shouldn’t drop litter in the street.</a:t>
            </a:r>
            <a:endParaRPr lang="en-US" sz="4800" b="1" dirty="0">
              <a:solidFill>
                <a:srgbClr val="FF0000"/>
              </a:solidFill>
              <a:latin typeface="UTM Facebook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751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83772" y="0"/>
            <a:ext cx="10646228" cy="4966381"/>
            <a:chOff x="623506" y="405265"/>
            <a:chExt cx="9775526" cy="6096002"/>
          </a:xfrm>
        </p:grpSpPr>
        <p:pic>
          <p:nvPicPr>
            <p:cNvPr id="1026" name="Picture 2" descr="Empty Classroom Instruction Teach Classroom Photo Background And Picture  For Free Download - Pngtre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032" y="405266"/>
              <a:ext cx="9144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ight Arrow 1"/>
            <p:cNvSpPr/>
            <p:nvPr/>
          </p:nvSpPr>
          <p:spPr>
            <a:xfrm rot="19776650">
              <a:off x="623506" y="1972832"/>
              <a:ext cx="2456160" cy="1436914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Oval 3"/>
            <p:cNvSpPr/>
            <p:nvPr/>
          </p:nvSpPr>
          <p:spPr>
            <a:xfrm>
              <a:off x="5747657" y="405266"/>
              <a:ext cx="1273629" cy="121670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v</a:t>
              </a:r>
              <a:endParaRPr lang="vi-VN"/>
            </a:p>
          </p:txBody>
        </p:sp>
        <p:sp>
          <p:nvSpPr>
            <p:cNvPr id="6" name="Oval 5"/>
            <p:cNvSpPr/>
            <p:nvPr/>
          </p:nvSpPr>
          <p:spPr>
            <a:xfrm>
              <a:off x="2090057" y="405265"/>
              <a:ext cx="1273629" cy="121670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v</a:t>
              </a:r>
              <a:endParaRPr lang="vi-VN"/>
            </a:p>
          </p:txBody>
        </p:sp>
        <p:sp>
          <p:nvSpPr>
            <p:cNvPr id="7" name="Oval 6"/>
            <p:cNvSpPr/>
            <p:nvPr/>
          </p:nvSpPr>
          <p:spPr>
            <a:xfrm>
              <a:off x="3603171" y="1755093"/>
              <a:ext cx="1273629" cy="121670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v</a:t>
              </a:r>
              <a:endParaRPr lang="vi-VN"/>
            </a:p>
          </p:txBody>
        </p:sp>
        <p:sp>
          <p:nvSpPr>
            <p:cNvPr id="8" name="Oval 7"/>
            <p:cNvSpPr/>
            <p:nvPr/>
          </p:nvSpPr>
          <p:spPr>
            <a:xfrm>
              <a:off x="7543799" y="1450293"/>
              <a:ext cx="1273629" cy="121670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mtClean="0"/>
                <a:t>v</a:t>
              </a:r>
              <a:endParaRPr lang="vi-VN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75216" y="5142790"/>
            <a:ext cx="9969727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Facebook K&amp;T" panose="02040603050506020204" pitchFamily="18" charset="0"/>
              </a:rPr>
              <a:t>We shouldn’t leave our appliances on when not in use.</a:t>
            </a:r>
            <a:endParaRPr lang="en-US" sz="4800" b="1" dirty="0">
              <a:solidFill>
                <a:srgbClr val="FF0000"/>
              </a:solidFill>
              <a:latin typeface="UTM Facebook K&amp;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937905" y="2087988"/>
            <a:ext cx="7189640" cy="627454"/>
            <a:chOff x="4029413" y="2805341"/>
            <a:chExt cx="7189640" cy="627454"/>
          </a:xfrm>
        </p:grpSpPr>
        <p:sp>
          <p:nvSpPr>
            <p:cNvPr id="2" name="Rectangle 1"/>
            <p:cNvSpPr/>
            <p:nvPr/>
          </p:nvSpPr>
          <p:spPr>
            <a:xfrm>
              <a:off x="4029413" y="2805341"/>
              <a:ext cx="7098131" cy="627454"/>
            </a:xfrm>
            <a:prstGeom prst="rect">
              <a:avLst/>
            </a:prstGeom>
            <a:solidFill>
              <a:srgbClr val="0578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B47DCBC-9091-47D9-B368-F9923F624982}"/>
                </a:ext>
              </a:extLst>
            </p:cNvPr>
            <p:cNvSpPr txBox="1"/>
            <p:nvPr/>
          </p:nvSpPr>
          <p:spPr>
            <a:xfrm>
              <a:off x="4180165" y="2816215"/>
              <a:ext cx="70388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latin typeface="UTM Facebook K&amp;T" pitchFamily="18" charset="0"/>
                </a:rPr>
                <a:t>COMMUNICATION AND CULTURE/CLIL</a:t>
              </a:r>
              <a:endParaRPr lang="en-US" sz="2800" b="1" dirty="0">
                <a:solidFill>
                  <a:schemeClr val="bg1"/>
                </a:solidFill>
                <a:latin typeface="UTM Facebook K&amp;T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788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HUMANS AND THE ENVIRONMENT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68356" y="2087988"/>
            <a:ext cx="2878040" cy="646331"/>
            <a:chOff x="971918" y="2794055"/>
            <a:chExt cx="2878040" cy="646331"/>
          </a:xfrm>
        </p:grpSpPr>
        <p:sp>
          <p:nvSpPr>
            <p:cNvPr id="25" name="Rectangle 24"/>
            <p:cNvSpPr/>
            <p:nvPr/>
          </p:nvSpPr>
          <p:spPr>
            <a:xfrm>
              <a:off x="971918" y="2805341"/>
              <a:ext cx="2878040" cy="627454"/>
            </a:xfrm>
            <a:prstGeom prst="rect">
              <a:avLst/>
            </a:prstGeom>
            <a:solidFill>
              <a:srgbClr val="A3D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CEF878-588C-4D1A-8EFD-9AE7A71F41C4}"/>
                </a:ext>
              </a:extLst>
            </p:cNvPr>
            <p:cNvSpPr txBox="1"/>
            <p:nvPr/>
          </p:nvSpPr>
          <p:spPr>
            <a:xfrm>
              <a:off x="994946" y="2794055"/>
              <a:ext cx="2831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48DA4"/>
                  </a:solidFill>
                  <a:latin typeface="Bookman Old Style" pitchFamily="18" charset="0"/>
                </a:rPr>
                <a:t>LESSON </a:t>
              </a:r>
              <a:r>
                <a:rPr lang="en-US" sz="3600" dirty="0" smtClean="0">
                  <a:solidFill>
                    <a:srgbClr val="048DA4"/>
                  </a:solidFill>
                  <a:latin typeface="Bookman Old Style" pitchFamily="18" charset="0"/>
                </a:rPr>
                <a:t>7</a:t>
              </a:r>
              <a:endParaRPr lang="en-US" sz="3600" dirty="0">
                <a:solidFill>
                  <a:srgbClr val="048DA4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366" y="2966113"/>
            <a:ext cx="4104928" cy="3491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14" y="2955227"/>
            <a:ext cx="6749643" cy="36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059993"/>
            <a:ext cx="104723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box.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10922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I. EVERYDAY ENGLISH: asking for and giving advice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96401" y="2043447"/>
            <a:ext cx="5809957" cy="1038589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vi-VN" sz="2400" dirty="0" smtClean="0">
                <a:solidFill>
                  <a:schemeClr val="tx2"/>
                </a:solidFill>
              </a:rPr>
              <a:t>You should 	B. What should I do </a:t>
            </a:r>
          </a:p>
          <a:p>
            <a:r>
              <a:rPr lang="vi-VN" sz="2400" dirty="0" smtClean="0">
                <a:solidFill>
                  <a:schemeClr val="tx2"/>
                </a:solidFill>
              </a:rPr>
              <a:t>C. I advise you</a:t>
            </a:r>
            <a:r>
              <a:rPr lang="vi-VN" sz="2400" dirty="0">
                <a:solidFill>
                  <a:schemeClr val="tx2"/>
                </a:solidFill>
              </a:rPr>
              <a:t> </a:t>
            </a:r>
            <a:r>
              <a:rPr lang="vi-VN" sz="2400" dirty="0" smtClean="0">
                <a:solidFill>
                  <a:schemeClr val="tx2"/>
                </a:solidFill>
              </a:rPr>
              <a:t>	D. Should 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0460" y="3206988"/>
            <a:ext cx="10488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Lan: I was asked to give a presentation on climate change next week. (1) ______________, Mai?</a:t>
            </a:r>
          </a:p>
          <a:p>
            <a:r>
              <a:rPr lang="en-US" sz="2800" dirty="0" smtClean="0"/>
              <a:t>Mai: (2) __________ search for information about the topic on the Internet.</a:t>
            </a:r>
          </a:p>
          <a:p>
            <a:r>
              <a:rPr lang="en-US" sz="2800" dirty="0" smtClean="0"/>
              <a:t>Lan: (3) __________ also read books in the library?</a:t>
            </a:r>
          </a:p>
          <a:p>
            <a:r>
              <a:rPr lang="en-US" sz="2800" dirty="0" smtClean="0"/>
              <a:t>Mai: That’s a good idea. (4) ___________ to collect information from different sources. Then you can decide what to include in the presentation.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682945" y="3653264"/>
            <a:ext cx="300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5A0B8"/>
                </a:solidFill>
              </a:rPr>
              <a:t>What should I do</a:t>
            </a:r>
            <a:endParaRPr lang="en-US" sz="2800" dirty="0">
              <a:solidFill>
                <a:srgbClr val="05A0B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6447" y="4065752"/>
            <a:ext cx="300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5A0B8"/>
                </a:solidFill>
              </a:rPr>
              <a:t>You should </a:t>
            </a:r>
            <a:endParaRPr lang="en-US" sz="2800" dirty="0">
              <a:solidFill>
                <a:srgbClr val="05A0B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2764" y="4916259"/>
            <a:ext cx="300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5A0B8"/>
                </a:solidFill>
              </a:rPr>
              <a:t>S</a:t>
            </a:r>
            <a:r>
              <a:rPr lang="en-US" sz="2800" dirty="0" smtClean="0">
                <a:solidFill>
                  <a:srgbClr val="05A0B8"/>
                </a:solidFill>
              </a:rPr>
              <a:t>hould I </a:t>
            </a:r>
            <a:endParaRPr lang="en-US" sz="2800" dirty="0">
              <a:solidFill>
                <a:srgbClr val="05A0B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60007" y="5356731"/>
            <a:ext cx="300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5A0B8"/>
                </a:solidFill>
              </a:rPr>
              <a:t>I advise you</a:t>
            </a:r>
            <a:endParaRPr lang="en-US" sz="2800" dirty="0">
              <a:solidFill>
                <a:srgbClr val="05A0B8"/>
              </a:solidFill>
            </a:endParaRPr>
          </a:p>
        </p:txBody>
      </p:sp>
      <p:pic>
        <p:nvPicPr>
          <p:cNvPr id="5" name="Track16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5429" y="5486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2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9" y="1059993"/>
            <a:ext cx="105406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Make a similar conversation asking for and giving advice about green living. Use the expressions below to help you.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5499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548143"/>
              </p:ext>
            </p:extLst>
          </p:nvPr>
        </p:nvGraphicFramePr>
        <p:xfrm>
          <a:off x="1856888" y="2444988"/>
          <a:ext cx="9074968" cy="39170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96116">
                  <a:extLst>
                    <a:ext uri="{9D8B030D-6E8A-4147-A177-3AD203B41FA5}">
                      <a16:colId xmlns:a16="http://schemas.microsoft.com/office/drawing/2014/main" val="2868339342"/>
                    </a:ext>
                  </a:extLst>
                </a:gridCol>
                <a:gridCol w="3678852">
                  <a:extLst>
                    <a:ext uri="{9D8B030D-6E8A-4147-A177-3AD203B41FA5}">
                      <a16:colId xmlns:a16="http://schemas.microsoft.com/office/drawing/2014/main" val="3860854848"/>
                    </a:ext>
                  </a:extLst>
                </a:gridCol>
              </a:tblGrid>
              <a:tr h="50026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+mn-lt"/>
                        </a:rPr>
                        <a:t>USEFUL EXPRESSIONS</a:t>
                      </a:r>
                      <a:endParaRPr lang="en-US" sz="2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545463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Asking for advice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Giving advice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696992"/>
                  </a:ext>
                </a:extLst>
              </a:tr>
              <a:tr h="44141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What should I do?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I think you should 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3285561"/>
                  </a:ext>
                </a:extLst>
              </a:tr>
              <a:tr h="54572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What do you advise me to do?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I advise you to 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7234492"/>
                  </a:ext>
                </a:extLst>
              </a:tr>
              <a:tr h="55231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Do you have any suggestions for me?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How about …?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0228719"/>
                  </a:ext>
                </a:extLst>
              </a:tr>
              <a:tr h="61406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What would you do if you were me?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If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I were you, I would 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938097"/>
                  </a:ext>
                </a:extLst>
              </a:tr>
              <a:tr h="77235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Can you give me some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advice about…?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My advice would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be to 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232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66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2516</TotalTime>
  <Words>542</Words>
  <Application>Microsoft Office PowerPoint</Application>
  <PresentationFormat>Widescreen</PresentationFormat>
  <Paragraphs>117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Inter Bold</vt:lpstr>
      <vt:lpstr>Myriad Pro</vt:lpstr>
      <vt:lpstr>Trebuchet MS</vt:lpstr>
      <vt:lpstr>UTM Facebook K&amp;T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ASUS</cp:lastModifiedBy>
  <cp:revision>145</cp:revision>
  <dcterms:created xsi:type="dcterms:W3CDTF">2020-12-09T02:04:09Z</dcterms:created>
  <dcterms:modified xsi:type="dcterms:W3CDTF">2026-01-19T03:52:02Z</dcterms:modified>
</cp:coreProperties>
</file>