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audio2.wav" ContentType="audio/x-wav"/>
  <Override PartName="/ppt/media/audio3.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4.wav" ContentType="audio/x-wav"/>
  <Override PartName="/ppt/media/audio5.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706" r:id="rId4"/>
    <p:sldMasterId id="2147483720" r:id="rId5"/>
  </p:sldMasterIdLst>
  <p:notesMasterIdLst>
    <p:notesMasterId r:id="rId32"/>
  </p:notesMasterIdLst>
  <p:sldIdLst>
    <p:sldId id="256" r:id="rId6"/>
    <p:sldId id="395" r:id="rId7"/>
    <p:sldId id="281" r:id="rId8"/>
    <p:sldId id="556" r:id="rId9"/>
    <p:sldId id="557" r:id="rId10"/>
    <p:sldId id="558" r:id="rId11"/>
    <p:sldId id="393" r:id="rId12"/>
    <p:sldId id="526" r:id="rId13"/>
    <p:sldId id="434" r:id="rId14"/>
    <p:sldId id="545" r:id="rId15"/>
    <p:sldId id="546" r:id="rId16"/>
    <p:sldId id="547" r:id="rId17"/>
    <p:sldId id="529" r:id="rId18"/>
    <p:sldId id="530" r:id="rId19"/>
    <p:sldId id="553" r:id="rId20"/>
    <p:sldId id="554" r:id="rId21"/>
    <p:sldId id="549" r:id="rId22"/>
    <p:sldId id="303" r:id="rId23"/>
    <p:sldId id="446" r:id="rId24"/>
    <p:sldId id="289" r:id="rId25"/>
    <p:sldId id="291" r:id="rId26"/>
    <p:sldId id="292" r:id="rId27"/>
    <p:sldId id="267" r:id="rId28"/>
    <p:sldId id="432" r:id="rId29"/>
    <p:sldId id="479" r:id="rId30"/>
    <p:sldId id="5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6A2CA"/>
    <a:srgbClr val="55EDE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9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05/02/2026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7</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19</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24</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447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643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05/02/2026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5119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767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9873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4096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6728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5793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7714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833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83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219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3733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046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537A32-154D-4F04-B190-9181C61E9777}"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1844173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37A32-154D-4F04-B190-9181C61E9777}"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38094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537A32-154D-4F04-B190-9181C61E9777}"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663922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37A32-154D-4F04-B190-9181C61E9777}"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2244951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537A32-154D-4F04-B190-9181C61E9777}" type="datetimeFigureOut">
              <a:rPr lang="en-US" smtClean="0"/>
              <a:t>05/02/2026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52235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537A32-154D-4F04-B190-9181C61E9777}" type="datetimeFigureOut">
              <a:rPr lang="en-US" smtClean="0"/>
              <a:t>05/02/2026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200722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37A32-154D-4F04-B190-9181C61E9777}" type="datetimeFigureOut">
              <a:rPr lang="en-US" smtClean="0"/>
              <a:t>05/02/2026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113094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A537A32-154D-4F04-B190-9181C61E9777}"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4169851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A537A32-154D-4F04-B190-9181C61E9777}"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2952440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37A32-154D-4F04-B190-9181C61E9777}"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468177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37A32-154D-4F04-B190-9181C61E9777}"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505B4-533F-4207-95CD-11039A1A53F6}" type="slidenum">
              <a:rPr lang="en-US" smtClean="0"/>
              <a:t>‹#›</a:t>
            </a:fld>
            <a:endParaRPr lang="en-US"/>
          </a:p>
        </p:txBody>
      </p:sp>
    </p:spTree>
    <p:extLst>
      <p:ext uri="{BB962C8B-B14F-4D97-AF65-F5344CB8AC3E}">
        <p14:creationId xmlns:p14="http://schemas.microsoft.com/office/powerpoint/2010/main" val="1459341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5927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964879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268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36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58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64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003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9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47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633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84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1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6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05/02/2026</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5.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BF9B53B-65C7-602A-7E92-6411104B732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011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698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A537A32-154D-4F04-B190-9181C61E9777}" type="datetimeFigureOut">
              <a:rPr lang="en-US" smtClean="0"/>
              <a:t>05/02/2026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F6505B4-533F-4207-95CD-11039A1A53F6}" type="slidenum">
              <a:rPr lang="en-US" smtClean="0"/>
              <a:t>‹#›</a:t>
            </a:fld>
            <a:endParaRPr lang="en-US"/>
          </a:p>
        </p:txBody>
      </p:sp>
    </p:spTree>
    <p:extLst>
      <p:ext uri="{BB962C8B-B14F-4D97-AF65-F5344CB8AC3E}">
        <p14:creationId xmlns:p14="http://schemas.microsoft.com/office/powerpoint/2010/main" val="184445290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solidFill>
                  <a:prstClr val="black">
                    <a:tint val="75000"/>
                  </a:prstClr>
                </a:solidFill>
              </a:rPr>
              <a:pPr/>
              <a:t>05/02/2026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9722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audio" Target="../media/audio5.wav"/><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audio" Target="../media/audio5.wav"/><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audio" Target="../media/audio5.wav"/><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8A96AF-1A45-2786-35B2-E3143E790A4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0133" y="6040582"/>
            <a:ext cx="12192000" cy="1762838"/>
          </a:xfrm>
          <a:prstGeom prst="rect">
            <a:avLst/>
          </a:prstGeom>
        </p:spPr>
      </p:pic>
      <p:sp>
        <p:nvSpPr>
          <p:cNvPr id="9" name="Rectangle 8"/>
          <p:cNvSpPr/>
          <p:nvPr/>
        </p:nvSpPr>
        <p:spPr>
          <a:xfrm>
            <a:off x="1983067" y="109614"/>
            <a:ext cx="8612551" cy="543675"/>
          </a:xfrm>
          <a:prstGeom prst="rect">
            <a:avLst/>
          </a:prstGeom>
        </p:spPr>
        <p:txBody>
          <a:bodyPr wrap="none">
            <a:spAutoFit/>
          </a:bodyPr>
          <a:lstStyle/>
          <a:p>
            <a:pPr algn="ctr" defTabSz="1219170">
              <a:spcBef>
                <a:spcPct val="50000"/>
              </a:spcBef>
            </a:pPr>
            <a:r>
              <a:rPr lang="en-US" altLang="en-US" sz="2933"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NHÂN DÂN PHƯỜNG QUY NHƠN NAM</a:t>
            </a:r>
          </a:p>
        </p:txBody>
      </p:sp>
      <p:sp>
        <p:nvSpPr>
          <p:cNvPr id="10" name="Rectangle 9"/>
          <p:cNvSpPr/>
          <p:nvPr/>
        </p:nvSpPr>
        <p:spPr>
          <a:xfrm>
            <a:off x="414776" y="888425"/>
            <a:ext cx="11222182" cy="1969770"/>
          </a:xfrm>
          <a:prstGeom prst="rect">
            <a:avLst/>
          </a:prstGeom>
          <a:noFill/>
          <a:effectLst>
            <a:glow rad="139700">
              <a:schemeClr val="accent5">
                <a:satMod val="175000"/>
                <a:alpha val="40000"/>
              </a:schemeClr>
            </a:glow>
          </a:effectLst>
        </p:spPr>
        <p:txBody>
          <a:bodyPr wrap="square" lIns="121920" tIns="60960" rIns="121920" bIns="60960">
            <a:spAutoFit/>
          </a:bodyPr>
          <a:lstStyle/>
          <a:p>
            <a:pPr algn="ctr" defTabSz="1219170"/>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Chào</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mừng</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quý</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thầy</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cô</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về</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dự</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giờ</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thăm</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 </a:t>
            </a:r>
            <a:r>
              <a:rPr lang="en-US" sz="6000" b="1" dirty="0" err="1">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lớp</a:t>
            </a:r>
            <a:r>
              <a:rPr lang="en-US" sz="6000" b="1" dirty="0">
                <a:ln w="24500" cmpd="dbl">
                  <a:solidFill>
                    <a:srgbClr val="C0504D">
                      <a:shade val="85000"/>
                      <a:satMod val="155000"/>
                    </a:srgbClr>
                  </a:solidFill>
                  <a:prstDash val="solid"/>
                  <a:miter lim="800000"/>
                </a:ln>
                <a:solidFill>
                  <a:srgbClr val="F6A2CA"/>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4269071" y="3151305"/>
            <a:ext cx="4040530" cy="1600438"/>
          </a:xfrm>
          <a:prstGeom prst="rect">
            <a:avLst/>
          </a:prstGeom>
          <a:noFill/>
        </p:spPr>
        <p:txBody>
          <a:bodyPr wrap="none" lIns="121920" tIns="60960" rIns="121920" bIns="60960">
            <a:spAutoFit/>
          </a:bodyPr>
          <a:lstStyle/>
          <a:p>
            <a:pPr algn="ctr" defTabSz="1219170"/>
            <a:r>
              <a:rPr lang="en-US" sz="4800" b="1" spc="400" dirty="0" err="1">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Môn</a:t>
            </a:r>
            <a:r>
              <a:rPr lang="en-US" sz="4800" b="1" spc="4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 </a:t>
            </a:r>
            <a:r>
              <a:rPr lang="en-US" sz="4800" b="1" spc="400" dirty="0" err="1">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Tiếng</a:t>
            </a:r>
            <a:r>
              <a:rPr lang="en-US" sz="4800" b="1" spc="4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 </a:t>
            </a:r>
            <a:r>
              <a:rPr lang="en-US" sz="4800" b="1" spc="400" dirty="0" err="1">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việt</a:t>
            </a:r>
            <a:endParaRPr lang="en-US" sz="4800" b="1" spc="4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endParaRPr>
          </a:p>
          <a:p>
            <a:pPr algn="ctr" defTabSz="1219170"/>
            <a:r>
              <a:rPr lang="en-US" sz="4800" b="1" spc="400" dirty="0" err="1">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Lớp</a:t>
            </a:r>
            <a:r>
              <a:rPr lang="en-US" sz="4800" b="1" spc="4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Bahnschrift Condensed" pitchFamily="34" charset="0"/>
              </a:rPr>
              <a:t> 4D</a:t>
            </a:r>
          </a:p>
        </p:txBody>
      </p:sp>
      <p:sp>
        <p:nvSpPr>
          <p:cNvPr id="17" name="Rectangle 16"/>
          <p:cNvSpPr/>
          <p:nvPr/>
        </p:nvSpPr>
        <p:spPr>
          <a:xfrm>
            <a:off x="3251200" y="4818354"/>
            <a:ext cx="6839640" cy="636008"/>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3333"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Giáo</a:t>
            </a:r>
            <a:r>
              <a:rPr lang="en-US" sz="3333"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 </a:t>
            </a:r>
            <a:r>
              <a:rPr lang="en-US" sz="3333"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viên</a:t>
            </a:r>
            <a:r>
              <a:rPr lang="en-US" sz="3333"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 Võ </a:t>
            </a:r>
            <a:r>
              <a:rPr lang="en-US" sz="3333"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Thị</a:t>
            </a:r>
            <a:r>
              <a:rPr lang="en-US" sz="3333"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rPr>
              <a:t> Châu Loan</a:t>
            </a:r>
            <a:endParaRPr lang="en-US" sz="3333"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ook Antiqua" panose="02040602050305030304" pitchFamily="18" charset="0"/>
            </a:endParaRPr>
          </a:p>
        </p:txBody>
      </p:sp>
    </p:spTree>
    <p:extLst>
      <p:ext uri="{BB962C8B-B14F-4D97-AF65-F5344CB8AC3E}">
        <p14:creationId xmlns:p14="http://schemas.microsoft.com/office/powerpoint/2010/main" val="39202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2000" fill="hold"/>
                                        <p:tgtEl>
                                          <p:spTgt spid="10"/>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777657"/>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Vị</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táo</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044357"/>
            <a:ext cx="8112256"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ngọt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lịm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chát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Mùi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hương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hồng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390685"/>
            <a:ext cx="8477250" cy="1200329"/>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thơm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phức</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Kích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thước</a:t>
            </a:r>
            <a:r>
              <a:rPr lang="en-US" sz="3600" b="1"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một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voi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15291" y="4108024"/>
            <a:ext cx="665011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to, </a:t>
            </a:r>
            <a:r>
              <a:rPr lang="en-US" sz="3600" b="1" dirty="0" err="1">
                <a:solidFill>
                  <a:srgbClr val="FF0000"/>
                </a:solidFill>
                <a:latin typeface="Times New Roman" panose="02020603050405020304" pitchFamily="18" charset="0"/>
                <a:cs typeface="Times New Roman" panose="02020603050405020304" pitchFamily="18" charset="0"/>
              </a:rPr>
              <a:t>cao</a:t>
            </a:r>
            <a:r>
              <a:rPr lang="en-US" sz="3600" b="1" dirty="0">
                <a:solidFill>
                  <a:srgbClr val="FF0000"/>
                </a:solidFill>
                <a:latin typeface="Times New Roman" panose="02020603050405020304" pitchFamily="18" charset="0"/>
                <a:cs typeface="Times New Roman" panose="02020603050405020304" pitchFamily="18" charset="0"/>
              </a:rPr>
              <a:t>, to </a:t>
            </a:r>
            <a:r>
              <a:rPr lang="en-US" sz="3600" b="1" dirty="0" err="1">
                <a:solidFill>
                  <a:srgbClr val="FF0000"/>
                </a:solidFill>
                <a:latin typeface="Times New Roman" panose="02020603050405020304" pitchFamily="18" charset="0"/>
                <a:cs typeface="Times New Roman" panose="02020603050405020304" pitchFamily="18" charset="0"/>
              </a:rPr>
              <a:t>lớn</a:t>
            </a:r>
            <a:r>
              <a:rPr lang="en-US" sz="3600" b="1" dirty="0">
                <a:solidFill>
                  <a:srgbClr val="FF0000"/>
                </a:solidFill>
                <a:latin typeface="Times New Roman" panose="02020603050405020304" pitchFamily="18" charset="0"/>
                <a:cs typeface="Times New Roman" panose="02020603050405020304" pitchFamily="18" charset="0"/>
              </a:rPr>
              <a:t>, to </a:t>
            </a:r>
            <a:r>
              <a:rPr lang="en-US" sz="3600" b="1" dirty="0" err="1">
                <a:solidFill>
                  <a:srgbClr val="FF0000"/>
                </a:solidFill>
                <a:latin typeface="Times New Roman" panose="02020603050405020304" pitchFamily="18" charset="0"/>
                <a:cs typeface="Times New Roman" panose="02020603050405020304" pitchFamily="18" charset="0"/>
              </a:rPr>
              <a:t>đùng</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Màu</a:t>
            </a:r>
            <a:r>
              <a:rPr lang="en-US" sz="3600" b="1"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mặt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trời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65132" y="1096059"/>
            <a:ext cx="735330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vàng</a:t>
            </a:r>
            <a:r>
              <a:rPr lang="en-US" sz="3600" b="1" dirty="0">
                <a:solidFill>
                  <a:srgbClr val="FF0000"/>
                </a:solidFill>
                <a:latin typeface="Times New Roman" panose="02020603050405020304" pitchFamily="18" charset="0"/>
                <a:cs typeface="Times New Roman" panose="02020603050405020304" pitchFamily="18" charset="0"/>
              </a:rPr>
              <a:t>, cam, </a:t>
            </a:r>
            <a:r>
              <a:rPr lang="en-US" sz="3600" b="1" dirty="0" err="1">
                <a:solidFill>
                  <a:srgbClr val="FF0000"/>
                </a:solidFill>
                <a:latin typeface="Times New Roman" panose="02020603050405020304" pitchFamily="18" charset="0"/>
                <a:cs typeface="Times New Roman" panose="02020603050405020304" pitchFamily="18" charset="0"/>
              </a:rPr>
              <a:t>đỏ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hồng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Hình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cầu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vồng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910060" y="2824653"/>
            <a:ext cx="735330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cong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cong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476724"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Âm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thanh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giờ</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chơi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423719" y="4515832"/>
            <a:ext cx="7015904"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Ồn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ồn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xao</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489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7299842"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Times New Roman" panose="02020603050405020304" pitchFamily="18" charset="0"/>
                <a:cs typeface="Times New Roman" panose="02020603050405020304" pitchFamily="18"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Times New Roman" panose="02020603050405020304" pitchFamily="18" charset="0"/>
                <a:cs typeface="Times New Roman" panose="02020603050405020304" pitchFamily="18"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8EEE28-8167-3201-16D6-18B9CD1EFA6C}"/>
              </a:ext>
            </a:extLst>
          </p:cNvPr>
          <p:cNvSpPr txBox="1"/>
          <p:nvPr/>
        </p:nvSpPr>
        <p:spPr>
          <a:xfrm>
            <a:off x="685886" y="413797"/>
            <a:ext cx="50476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chỉ</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97263F-3FFE-A4BD-0A0D-902003386B7F}"/>
              </a:ext>
            </a:extLst>
          </p:cNvPr>
          <p:cNvSpPr txBox="1"/>
          <p:nvPr/>
        </p:nvSpPr>
        <p:spPr>
          <a:xfrm>
            <a:off x="5967167" y="430576"/>
            <a:ext cx="5685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chỉ</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E4BBAA7A-81B4-62F4-2410-A783E99FBF4E}"/>
              </a:ext>
            </a:extLst>
          </p:cNvPr>
          <p:cNvCxnSpPr>
            <a:cxnSpLocks/>
          </p:cNvCxnSpPr>
          <p:nvPr/>
        </p:nvCxnSpPr>
        <p:spPr>
          <a:xfrm flipH="1" flipV="1">
            <a:off x="5916593" y="618161"/>
            <a:ext cx="50574" cy="5507229"/>
          </a:xfrm>
          <a:prstGeom prst="line">
            <a:avLst/>
          </a:prstGeom>
          <a:ln w="38100"/>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02EF8E6D-1302-C6FE-C308-6F55851D46F3}"/>
              </a:ext>
            </a:extLst>
          </p:cNvPr>
          <p:cNvSpPr txBox="1"/>
          <p:nvPr/>
        </p:nvSpPr>
        <p:spPr>
          <a:xfrm>
            <a:off x="1640130" y="1436222"/>
            <a:ext cx="2271734"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vàng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ruộm</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00F6D7-C965-5D56-4FE9-78E54A4931DA}"/>
              </a:ext>
            </a:extLst>
          </p:cNvPr>
          <p:cNvSpPr txBox="1"/>
          <p:nvPr/>
        </p:nvSpPr>
        <p:spPr>
          <a:xfrm>
            <a:off x="1096041" y="1938502"/>
            <a:ext cx="3278126"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thơm</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nồng</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F001089-5CE4-69FA-1D25-6B1BA5E29FED}"/>
              </a:ext>
            </a:extLst>
          </p:cNvPr>
          <p:cNvSpPr txBox="1"/>
          <p:nvPr/>
        </p:nvSpPr>
        <p:spPr>
          <a:xfrm>
            <a:off x="934409" y="2450807"/>
            <a:ext cx="3278126"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nâu</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sẫm</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42EBB38-92C9-7529-6D59-CF858151A61C}"/>
              </a:ext>
            </a:extLst>
          </p:cNvPr>
          <p:cNvSpPr txBox="1"/>
          <p:nvPr/>
        </p:nvSpPr>
        <p:spPr>
          <a:xfrm>
            <a:off x="685886" y="2969978"/>
            <a:ext cx="3429559"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đỏ</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rực</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4B5DCA9-9D4F-A528-090C-ADC341B52702}"/>
              </a:ext>
            </a:extLst>
          </p:cNvPr>
          <p:cNvSpPr txBox="1"/>
          <p:nvPr/>
        </p:nvSpPr>
        <p:spPr>
          <a:xfrm>
            <a:off x="1096041" y="3478234"/>
            <a:ext cx="3278126"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xanh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mướt</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F2E52F2-0BFF-BFDC-0806-BA90A6801B0A}"/>
              </a:ext>
            </a:extLst>
          </p:cNvPr>
          <p:cNvSpPr txBox="1"/>
          <p:nvPr/>
        </p:nvSpPr>
        <p:spPr>
          <a:xfrm>
            <a:off x="861830" y="4051154"/>
            <a:ext cx="3253615" cy="523220"/>
          </a:xfrm>
          <a:prstGeom prst="rect">
            <a:avLst/>
          </a:prstGeom>
          <a:noFill/>
        </p:spPr>
        <p:txBody>
          <a:bodyPr wrap="square">
            <a:sp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um </a:t>
            </a:r>
            <a:r>
              <a:rPr lang="en-US" sz="2800" b="1" dirty="0" err="1">
                <a:solidFill>
                  <a:schemeClr val="accent1"/>
                </a:solidFill>
                <a:latin typeface="Times New Roman" panose="02020603050405020304" pitchFamily="18" charset="0"/>
                <a:cs typeface="Times New Roman" panose="02020603050405020304" pitchFamily="18" charset="0"/>
              </a:rPr>
              <a:t>tùm</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1B16D78-4017-27E7-8428-821217F75B99}"/>
              </a:ext>
            </a:extLst>
          </p:cNvPr>
          <p:cNvSpPr txBox="1"/>
          <p:nvPr/>
        </p:nvSpPr>
        <p:spPr>
          <a:xfrm>
            <a:off x="861830" y="4580347"/>
            <a:ext cx="3130153"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nhỏ</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xíu</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7E88957-1076-BD84-5D9C-8CAD6CEB3176}"/>
              </a:ext>
            </a:extLst>
          </p:cNvPr>
          <p:cNvSpPr txBox="1"/>
          <p:nvPr/>
        </p:nvSpPr>
        <p:spPr>
          <a:xfrm>
            <a:off x="934409" y="5103567"/>
            <a:ext cx="3095624"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tròn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xoe</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94425B1-ECB7-00CD-4851-257AAF850D59}"/>
              </a:ext>
            </a:extLst>
          </p:cNvPr>
          <p:cNvSpPr txBox="1"/>
          <p:nvPr/>
        </p:nvSpPr>
        <p:spPr>
          <a:xfrm>
            <a:off x="458637" y="5602170"/>
            <a:ext cx="3795127" cy="523220"/>
          </a:xfrm>
          <a:prstGeom prst="rect">
            <a:avLst/>
          </a:prstGeom>
          <a:noFill/>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bé</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nhỏ</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FB0C79A-A3DA-0889-9361-E511B1E75396}"/>
              </a:ext>
            </a:extLst>
          </p:cNvPr>
          <p:cNvSpPr txBox="1"/>
          <p:nvPr/>
        </p:nvSpPr>
        <p:spPr>
          <a:xfrm>
            <a:off x="7168066" y="1595445"/>
            <a:ext cx="2127942"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nhanh</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0DE7D75-7B3B-433C-D482-3D07C4AB2586}"/>
              </a:ext>
            </a:extLst>
          </p:cNvPr>
          <p:cNvSpPr txBox="1"/>
          <p:nvPr/>
        </p:nvSpPr>
        <p:spPr>
          <a:xfrm>
            <a:off x="7592001" y="2290009"/>
            <a:ext cx="2084174"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thoăn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thoắt</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1AA9172-6365-47AC-E43B-61928F594C5D}"/>
              </a:ext>
            </a:extLst>
          </p:cNvPr>
          <p:cNvSpPr txBox="1"/>
          <p:nvPr/>
        </p:nvSpPr>
        <p:spPr>
          <a:xfrm>
            <a:off x="7288740" y="3073334"/>
            <a:ext cx="2127943"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kín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đáo</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83C6920-14DE-BCC9-6865-1C00ED720FD4}"/>
              </a:ext>
            </a:extLst>
          </p:cNvPr>
          <p:cNvSpPr txBox="1"/>
          <p:nvPr/>
        </p:nvSpPr>
        <p:spPr>
          <a:xfrm>
            <a:off x="7288740" y="3856659"/>
            <a:ext cx="2127943"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nhè</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nhẹ</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6873CD37-CD3B-694D-F43E-A6F6B26BEDC8}"/>
              </a:ext>
            </a:extLst>
          </p:cNvPr>
          <p:cNvSpPr txBox="1"/>
          <p:nvPr/>
        </p:nvSpPr>
        <p:spPr>
          <a:xfrm>
            <a:off x="7391008" y="4639984"/>
            <a:ext cx="2127943"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chậm</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rãi</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27F94DC-8723-5F94-2D84-A1731316495D}"/>
              </a:ext>
            </a:extLst>
          </p:cNvPr>
          <p:cNvSpPr txBox="1"/>
          <p:nvPr/>
        </p:nvSpPr>
        <p:spPr>
          <a:xfrm>
            <a:off x="7068063" y="5340560"/>
            <a:ext cx="2127943" cy="523220"/>
          </a:xfrm>
          <a:prstGeom prst="rect">
            <a:avLst/>
          </a:prstGeom>
          <a:noFill/>
        </p:spPr>
        <p:txBody>
          <a:bodyPr wrap="square" rtlCol="0">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cao</a:t>
            </a:r>
            <a:endParaRPr lang="en-US" sz="28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down)">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4" grpId="0"/>
      <p:bldP spid="16" grpId="0"/>
      <p:bldP spid="21" grpId="0"/>
      <p:bldP spid="27" grpId="0"/>
      <p:bldP spid="28" grpId="0"/>
      <p:bldP spid="29" grpId="0"/>
      <p:bldP spid="30" grpId="0"/>
      <p:bldP spid="32" grpId="0"/>
      <p:bldP spid="33" grpId="0"/>
      <p:bldP spid="35" grpId="0"/>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172AF951-1AA1-9ADA-3B32-D411B723F860}"/>
              </a:ext>
            </a:extLst>
          </p:cNvPr>
          <p:cNvSpPr/>
          <p:nvPr/>
        </p:nvSpPr>
        <p:spPr>
          <a:xfrm>
            <a:off x="1219075" y="1087394"/>
            <a:ext cx="9481127" cy="3089938"/>
          </a:xfrm>
          <a:prstGeom prst="cloud">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Theo </a:t>
            </a:r>
            <a:r>
              <a:rPr lang="en-US" sz="4000" b="1" dirty="0" err="1">
                <a:solidFill>
                  <a:schemeClr val="tx1"/>
                </a:solidFill>
                <a:latin typeface="Times New Roman" panose="02020603050405020304" pitchFamily="18" charset="0"/>
                <a:cs typeface="Times New Roman" panose="02020603050405020304" pitchFamily="18" charset="0"/>
              </a:rPr>
              <a:t>em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tính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từ</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gì</a:t>
            </a:r>
            <a:r>
              <a:rPr lang="en-US" sz="4000"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6198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dirty="0">
                <a:ln w="0"/>
                <a:solidFill>
                  <a:srgbClr val="0070C0"/>
                </a:solidFill>
                <a:latin typeface="Times New Roman" panose="02020603050405020304" pitchFamily="18" charset="0"/>
                <a:cs typeface="Times New Roman" panose="02020603050405020304" pitchFamily="18" charset="0"/>
              </a:rPr>
              <a:t>Tính từ là từ miêu tả đặc điểm </a:t>
            </a:r>
            <a:r>
              <a:rPr lang="en-US" sz="4800" dirty="0" err="1">
                <a:ln w="0"/>
                <a:solidFill>
                  <a:srgbClr val="0070C0"/>
                </a:solidFill>
                <a:latin typeface="Times New Roman" panose="02020603050405020304" pitchFamily="18" charset="0"/>
                <a:cs typeface="Times New Roman" panose="02020603050405020304" pitchFamily="18" charset="0"/>
              </a:rPr>
              <a:t>của</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sự</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vật</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hoạt</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động</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trạng</a:t>
            </a:r>
            <a:r>
              <a:rPr lang="en-US" sz="4800" dirty="0">
                <a:ln w="0"/>
                <a:solidFill>
                  <a:srgbClr val="0070C0"/>
                </a:solidFill>
                <a:latin typeface="Times New Roman" panose="02020603050405020304" pitchFamily="18" charset="0"/>
                <a:cs typeface="Times New Roman" panose="02020603050405020304" pitchFamily="18" charset="0"/>
              </a:rPr>
              <a:t> </a:t>
            </a:r>
            <a:r>
              <a:rPr lang="en-US" sz="4800" dirty="0" err="1">
                <a:ln w="0"/>
                <a:solidFill>
                  <a:srgbClr val="0070C0"/>
                </a:solidFill>
                <a:latin typeface="Times New Roman" panose="02020603050405020304" pitchFamily="18" charset="0"/>
                <a:cs typeface="Times New Roman" panose="02020603050405020304" pitchFamily="18" charset="0"/>
              </a:rPr>
              <a:t>thái</a:t>
            </a:r>
            <a:r>
              <a:rPr lang="en-US" sz="4800" dirty="0">
                <a:ln w="0"/>
                <a:solidFill>
                  <a:srgbClr val="0070C0"/>
                </a:solidFill>
                <a:latin typeface="Times New Roman" panose="02020603050405020304" pitchFamily="18" charset="0"/>
                <a:cs typeface="Times New Roman" panose="02020603050405020304" pitchFamily="18" charset="0"/>
              </a:rPr>
              <a:t>….</a:t>
            </a:r>
            <a:endParaRPr lang="vi-VN" sz="4800" b="1" dirty="0">
              <a:ln w="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614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E1648DE-1C97-D9A6-3DDE-0E20375A4AF1}"/>
              </a:ext>
            </a:extLst>
          </p:cNvPr>
          <p:cNvSpPr/>
          <p:nvPr/>
        </p:nvSpPr>
        <p:spPr>
          <a:xfrm>
            <a:off x="1219075" y="1087394"/>
            <a:ext cx="9481127" cy="3089938"/>
          </a:xfrm>
          <a:prstGeom prst="cloud">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LUYỆN TẬP</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4834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3. </a:t>
            </a:r>
            <a:r>
              <a:rPr lang="vi-VN" sz="3600" b="1" dirty="0">
                <a:solidFill>
                  <a:srgbClr val="FF0000"/>
                </a:solidFill>
                <a:latin typeface="Times New Roman" panose="02020603050405020304" pitchFamily="18" charset="0"/>
                <a:cs typeface="Times New Roman" panose="02020603050405020304" pitchFamily="18"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04875" y="2455497"/>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Bữa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em</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233477" y="2455497"/>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thích</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hoạt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giờ</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9A79580F-2C49-7003-6405-46097668DFB6}"/>
              </a:ext>
            </a:extLst>
          </p:cNvPr>
          <p:cNvSpPr/>
          <p:nvPr/>
        </p:nvSpPr>
        <p:spPr>
          <a:xfrm>
            <a:off x="2940339" y="4501419"/>
            <a:ext cx="7377553" cy="1422400"/>
          </a:xfrm>
          <a:prstGeom prst="cloud">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Thảo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nhóm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đôi</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0" name="Rectangle: Rounded Corners 9">
            <a:extLst>
              <a:ext uri="{FF2B5EF4-FFF2-40B4-BE49-F238E27FC236}">
                <a16:creationId xmlns:a16="http://schemas.microsoft.com/office/drawing/2014/main" id="{A6176DEA-C875-54B7-C118-0B0A7E55EAD9}"/>
              </a:ext>
            </a:extLst>
          </p:cNvPr>
          <p:cNvSpPr/>
          <p:nvPr/>
        </p:nvSpPr>
        <p:spPr>
          <a:xfrm>
            <a:off x="2565107" y="785186"/>
            <a:ext cx="6405707" cy="1870653"/>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Times New Roman" panose="02020603050405020304" pitchFamily="18" charset="0"/>
                <a:cs typeface="Times New Roman" panose="02020603050405020304" pitchFamily="18" charset="0"/>
              </a:rPr>
              <a:t>Chia </a:t>
            </a:r>
            <a:r>
              <a:rPr lang="en-US" sz="5400" b="1" dirty="0" err="1">
                <a:solidFill>
                  <a:srgbClr val="002060"/>
                </a:solidFill>
                <a:latin typeface="Times New Roman" panose="02020603050405020304" pitchFamily="18" charset="0"/>
                <a:cs typeface="Times New Roman" panose="02020603050405020304" pitchFamily="18" charset="0"/>
              </a:rPr>
              <a:t>sẻ</a:t>
            </a:r>
            <a:endParaRPr lang="en-U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1779333" y="350673"/>
            <a:ext cx="10080158" cy="1686639"/>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noProof="0" dirty="0">
                <a:solidFill>
                  <a:srgbClr val="5CB5C3"/>
                </a:solidFill>
                <a:latin typeface="Times New Roman" panose="02020603050405020304" pitchFamily="18" charset="0"/>
                <a:cs typeface="Times New Roman" panose="02020603050405020304" pitchFamily="18" charset="0"/>
              </a:rPr>
              <a:t>Ai </a:t>
            </a:r>
            <a:r>
              <a:rPr lang="en-US" sz="6600" noProof="0" dirty="0" err="1">
                <a:solidFill>
                  <a:srgbClr val="5CB5C3"/>
                </a:solidFill>
                <a:latin typeface="Times New Roman" panose="02020603050405020304" pitchFamily="18" charset="0"/>
                <a:cs typeface="Times New Roman" panose="02020603050405020304" pitchFamily="18" charset="0"/>
              </a:rPr>
              <a:t>nhanh</a:t>
            </a:r>
            <a:r>
              <a:rPr lang="en-US" sz="6600" noProof="0" dirty="0">
                <a:solidFill>
                  <a:srgbClr val="5CB5C3"/>
                </a:solidFill>
                <a:latin typeface="Times New Roman" panose="02020603050405020304" pitchFamily="18" charset="0"/>
                <a:cs typeface="Times New Roman" panose="02020603050405020304" pitchFamily="18" charset="0"/>
              </a:rPr>
              <a:t>, ai </a:t>
            </a:r>
            <a:r>
              <a:rPr lang="en-US" sz="6600" noProof="0" dirty="0" err="1">
                <a:solidFill>
                  <a:srgbClr val="5CB5C3"/>
                </a:solidFill>
                <a:latin typeface="Times New Roman" panose="02020603050405020304" pitchFamily="18" charset="0"/>
                <a:cs typeface="Times New Roman" panose="02020603050405020304" pitchFamily="18" charset="0"/>
              </a:rPr>
              <a:t>đúng</a:t>
            </a:r>
            <a:r>
              <a:rPr kumimoji="0" lang="en-US" sz="6600" b="0" i="0" u="none" strike="noStrike" kern="1200" cap="none" spc="0" normalizeH="0" baseline="0" noProof="0" dirty="0">
                <a:ln>
                  <a:noFill/>
                </a:ln>
                <a:solidFill>
                  <a:srgbClr val="5CB5C3"/>
                </a:solidFill>
                <a:effectLst/>
                <a:uLnTx/>
                <a:uFillTx/>
                <a:latin typeface="Times New Roman" panose="02020603050405020304" pitchFamily="18" charset="0"/>
                <a:cs typeface="Times New Roman" panose="02020603050405020304" pitchFamily="18" charset="0"/>
              </a:rPr>
              <a:t>!</a:t>
            </a:r>
          </a:p>
        </p:txBody>
      </p:sp>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4400" b="1" i="1" dirty="0" err="1">
                <a:solidFill>
                  <a:srgbClr val="FF0000"/>
                </a:solidFill>
                <a:latin typeface="Times New Roman" pitchFamily="18" charset="0"/>
                <a:cs typeface="Times New Roman" pitchFamily="18" charset="0"/>
              </a:rPr>
              <a:t>điểm</a:t>
            </a:r>
            <a:r>
              <a:rPr lang="en-US" sz="4400" b="1" i="1" dirty="0">
                <a:solidFill>
                  <a:srgbClr val="FF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err="1">
                <a:solidFill>
                  <a:prstClr val="white"/>
                </a:solidFill>
                <a:latin typeface="Times New Roman" pitchFamily="18" charset="0"/>
                <a:cs typeface="Times New Roman" pitchFamily="18" charset="0"/>
              </a:rPr>
              <a:t>Nhanh</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4" name="TextBox 23"/>
          <p:cNvSpPr txBox="1"/>
          <p:nvPr/>
        </p:nvSpPr>
        <p:spPr>
          <a:xfrm>
            <a:off x="952791" y="837470"/>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err="1">
                <a:solidFill>
                  <a:srgbClr val="FF0000"/>
                </a:solidFill>
                <a:latin typeface="Times New Roman" pitchFamily="18" charset="0"/>
                <a:cs typeface="Times New Roman" pitchFamily="18" charset="0"/>
              </a:rPr>
              <a:t>Đâu</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là</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tính</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từ</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chỉ</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đặc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điểm</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của</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hoạt</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động</a:t>
            </a:r>
            <a:r>
              <a:rPr lang="en-US" altLang="en-US" sz="4000" b="1" dirty="0">
                <a:solidFill>
                  <a:srgbClr val="FF0000"/>
                </a:solidFill>
                <a:latin typeface="Times New Roman" pitchFamily="18" charset="0"/>
                <a:cs typeface="Times New Roman" pitchFamily="18" charset="0"/>
              </a:rPr>
              <a:t>?</a:t>
            </a:r>
            <a:endParaRPr kumimoji="0" lang="en-US" altLang="en-US" sz="40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5" name="Rectangle 24"/>
          <p:cNvSpPr/>
          <p:nvPr/>
        </p:nvSpPr>
        <p:spPr>
          <a:xfrm>
            <a:off x="894015" y="37575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24108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24108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37381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34375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21759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206965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3448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5"/>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89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7299842"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Times New Roman" panose="02020603050405020304" pitchFamily="18" charset="0"/>
                <a:cs typeface="Times New Roman" panose="02020603050405020304" pitchFamily="18" charset="0"/>
              </a:rPr>
              <a:t>Ánh nắng lướt đi rất </a:t>
            </a:r>
            <a:r>
              <a:rPr lang="vi-VN" sz="2800" b="0" i="0" dirty="0">
                <a:solidFill>
                  <a:srgbClr val="00B050"/>
                </a:solidFill>
                <a:effectLst/>
                <a:latin typeface="Times New Roman" panose="02020603050405020304" pitchFamily="18" charset="0"/>
                <a:cs typeface="Times New Roman" panose="02020603050405020304" pitchFamily="18" charset="0"/>
              </a:rPr>
              <a:t>nhanh</a:t>
            </a:r>
            <a:r>
              <a:rPr lang="vi-VN" sz="2800" b="0" i="0" dirty="0">
                <a:solidFill>
                  <a:srgbClr val="000000"/>
                </a:solidFill>
                <a:effectLst/>
                <a:latin typeface="Times New Roman" panose="02020603050405020304" pitchFamily="18" charset="0"/>
                <a:cs typeface="Times New Roman" panose="02020603050405020304" pitchFamily="18" charset="0"/>
              </a:rPr>
              <a:t>, đổi màu </a:t>
            </a:r>
            <a:r>
              <a:rPr lang="vi-VN" sz="2800" b="0" i="0" dirty="0">
                <a:solidFill>
                  <a:srgbClr val="00B050"/>
                </a:solidFill>
                <a:effectLst/>
                <a:latin typeface="Times New Roman" panose="02020603050405020304" pitchFamily="18" charset="0"/>
                <a:cs typeface="Times New Roman" panose="02020603050405020304" pitchFamily="18" charset="0"/>
              </a:rPr>
              <a:t>thoăn thoắt</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vàng ruộm </a:t>
            </a:r>
            <a:r>
              <a:rPr lang="vi-VN" sz="2800" b="0" i="0" dirty="0">
                <a:solidFill>
                  <a:srgbClr val="000000"/>
                </a:solidFill>
                <a:effectLst/>
                <a:latin typeface="Times New Roman" panose="02020603050405020304" pitchFamily="18" charset="0"/>
                <a:cs typeface="Times New Roman" panose="02020603050405020304" pitchFamily="18" charset="0"/>
              </a:rPr>
              <a:t>trên cánh đồng </a:t>
            </a:r>
            <a:r>
              <a:rPr lang="vi-VN" sz="2800" b="0" i="0" dirty="0">
                <a:solidFill>
                  <a:srgbClr val="FF0000"/>
                </a:solidFill>
                <a:effectLst/>
                <a:latin typeface="Times New Roman" panose="02020603050405020304" pitchFamily="18" charset="0"/>
                <a:cs typeface="Times New Roman" panose="02020603050405020304" pitchFamily="18" charset="0"/>
              </a:rPr>
              <a:t>thơm nồng </a:t>
            </a:r>
            <a:r>
              <a:rPr lang="vi-VN" sz="2800" b="0" i="0" dirty="0">
                <a:solidFill>
                  <a:srgbClr val="000000"/>
                </a:solidFill>
                <a:effectLst/>
                <a:latin typeface="Times New Roman" panose="02020603050405020304" pitchFamily="18" charset="0"/>
                <a:cs typeface="Times New Roman" panose="02020603050405020304" pitchFamily="18" charset="0"/>
              </a:rPr>
              <a:t>mùa gặt, </a:t>
            </a:r>
            <a:r>
              <a:rPr lang="vi-VN" sz="2800" b="0" i="0" dirty="0">
                <a:solidFill>
                  <a:srgbClr val="FF0000"/>
                </a:solidFill>
                <a:effectLst/>
                <a:latin typeface="Times New Roman" panose="02020603050405020304" pitchFamily="18" charset="0"/>
                <a:cs typeface="Times New Roman" panose="02020603050405020304" pitchFamily="18" charset="0"/>
              </a:rPr>
              <a:t>nâu sẫm </a:t>
            </a:r>
            <a:r>
              <a:rPr lang="vi-VN" sz="2800" b="0" i="0" dirty="0">
                <a:solidFill>
                  <a:srgbClr val="000000"/>
                </a:solidFill>
                <a:effectLst/>
                <a:latin typeface="Times New Roman" panose="02020603050405020304" pitchFamily="18" charset="0"/>
                <a:cs typeface="Times New Roman" panose="02020603050405020304" pitchFamily="18" charset="0"/>
              </a:rPr>
              <a:t>trên luống đất vừa gieo hạt, </a:t>
            </a:r>
            <a:r>
              <a:rPr lang="vi-VN" sz="2800" b="0" i="0" dirty="0">
                <a:solidFill>
                  <a:srgbClr val="FF0000"/>
                </a:solidFill>
                <a:effectLst/>
                <a:latin typeface="Times New Roman" panose="02020603050405020304" pitchFamily="18" charset="0"/>
                <a:cs typeface="Times New Roman" panose="02020603050405020304" pitchFamily="18" charset="0"/>
              </a:rPr>
              <a:t>đỏ rực </a:t>
            </a:r>
            <a:r>
              <a:rPr lang="vi-VN" sz="2800" b="0" i="0" dirty="0">
                <a:solidFill>
                  <a:srgbClr val="000000"/>
                </a:solidFill>
                <a:effectLst/>
                <a:latin typeface="Times New Roman" panose="02020603050405020304" pitchFamily="18" charset="0"/>
                <a:cs typeface="Times New Roman" panose="02020603050405020304" pitchFamily="18" charset="0"/>
              </a:rPr>
              <a:t>trên mái ngói, </a:t>
            </a:r>
            <a:r>
              <a:rPr lang="vi-VN" sz="2800" b="0" i="0" dirty="0">
                <a:solidFill>
                  <a:srgbClr val="FF0000"/>
                </a:solidFill>
                <a:effectLst/>
                <a:latin typeface="Times New Roman" panose="02020603050405020304" pitchFamily="18" charset="0"/>
                <a:cs typeface="Times New Roman" panose="02020603050405020304" pitchFamily="18" charset="0"/>
              </a:rPr>
              <a:t>xanh mướt </a:t>
            </a:r>
            <a:r>
              <a:rPr lang="vi-VN" sz="2800" b="0" i="0" dirty="0">
                <a:solidFill>
                  <a:srgbClr val="000000"/>
                </a:solidFill>
                <a:effectLst/>
                <a:latin typeface="Times New Roman" panose="02020603050405020304" pitchFamily="18" charset="0"/>
                <a:cs typeface="Times New Roman" panose="02020603050405020304" pitchFamily="18" charset="0"/>
              </a:rPr>
              <a:t>trên những vườn cây </a:t>
            </a:r>
            <a:r>
              <a:rPr lang="vi-VN" sz="2800" b="0" i="0" dirty="0">
                <a:solidFill>
                  <a:srgbClr val="FF0000"/>
                </a:solidFill>
                <a:effectLst/>
                <a:latin typeface="Times New Roman" panose="02020603050405020304" pitchFamily="18" charset="0"/>
                <a:cs typeface="Times New Roman" panose="02020603050405020304" pitchFamily="18" charset="0"/>
              </a:rPr>
              <a:t>um tùm</a:t>
            </a:r>
            <a:r>
              <a:rPr lang="vi-VN" sz="2800" b="0" i="0" dirty="0">
                <a:solidFill>
                  <a:srgbClr val="000000"/>
                </a:solidFill>
                <a:effectLst/>
                <a:latin typeface="Times New Roman" panose="02020603050405020304" pitchFamily="18" charset="0"/>
                <a:cs typeface="Times New Roman" panose="02020603050405020304" pitchFamily="18" charset="0"/>
              </a:rPr>
              <a:t>,... Đi qua đồng cỏ, bất chợt nắng thấy cái gì </a:t>
            </a:r>
            <a:r>
              <a:rPr lang="vi-VN" sz="2800" b="0" i="0" dirty="0">
                <a:solidFill>
                  <a:srgbClr val="FF0000"/>
                </a:solidFill>
                <a:effectLst/>
                <a:latin typeface="Times New Roman" panose="02020603050405020304" pitchFamily="18" charset="0"/>
                <a:cs typeface="Times New Roman" panose="02020603050405020304" pitchFamily="18" charset="0"/>
              </a:rPr>
              <a:t>nhỏ xíu</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tròn xoe </a:t>
            </a:r>
            <a:r>
              <a:rPr lang="vi-VN" sz="2800" b="0" i="0" dirty="0">
                <a:solidFill>
                  <a:srgbClr val="000000"/>
                </a:solidFill>
                <a:effectLst/>
                <a:latin typeface="Times New Roman" panose="02020603050405020304" pitchFamily="18" charset="0"/>
                <a:cs typeface="Times New Roman" panose="02020603050405020304" pitchFamily="18" charset="0"/>
              </a:rPr>
              <a:t>nấp </a:t>
            </a:r>
            <a:r>
              <a:rPr lang="vi-VN" sz="2800" b="0" i="0" dirty="0">
                <a:solidFill>
                  <a:srgbClr val="00B050"/>
                </a:solidFill>
                <a:effectLst/>
                <a:latin typeface="Times New Roman" panose="02020603050405020304" pitchFamily="18" charset="0"/>
                <a:cs typeface="Times New Roman" panose="02020603050405020304" pitchFamily="18" charset="0"/>
              </a:rPr>
              <a:t>kín đáo </a:t>
            </a:r>
            <a:r>
              <a:rPr lang="vi-VN" sz="2800" b="0" i="0" dirty="0">
                <a:solidFill>
                  <a:srgbClr val="000000"/>
                </a:solidFill>
                <a:effectLst/>
                <a:latin typeface="Times New Roman" panose="02020603050405020304" pitchFamily="18" charset="0"/>
                <a:cs typeface="Times New Roman" panose="02020603050405020304" pitchFamily="18" charset="0"/>
              </a:rPr>
              <a:t>trong một ngọn cỏ. Nắng đậu xuống </a:t>
            </a:r>
            <a:r>
              <a:rPr lang="vi-VN" sz="2800" b="0" i="0" dirty="0">
                <a:solidFill>
                  <a:srgbClr val="00B050"/>
                </a:solidFill>
                <a:effectLst/>
                <a:latin typeface="Times New Roman" panose="02020603050405020304" pitchFamily="18" charset="0"/>
                <a:cs typeface="Times New Roman" panose="02020603050405020304" pitchFamily="18" charset="0"/>
              </a:rPr>
              <a:t>nhè nhẹ</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B050"/>
                </a:solidFill>
                <a:effectLst/>
                <a:latin typeface="Times New Roman" panose="02020603050405020304" pitchFamily="18" charset="0"/>
                <a:cs typeface="Times New Roman" panose="02020603050405020304" pitchFamily="18" charset="0"/>
              </a:rPr>
              <a:t>chậm rãi</a:t>
            </a:r>
            <a:r>
              <a:rPr lang="vi-VN" sz="2800" b="0" i="0" dirty="0">
                <a:solidFill>
                  <a:srgbClr val="000000"/>
                </a:solidFill>
                <a:effectLst/>
                <a:latin typeface="Times New Roman" panose="02020603050405020304" pitchFamily="18" charset="0"/>
                <a:cs typeface="Times New Roman" panose="02020603050405020304" pitchFamily="18" charset="0"/>
              </a:rPr>
              <a:t>. À, thì ra là một giọt sương </a:t>
            </a:r>
            <a:r>
              <a:rPr lang="vi-VN" sz="2800" b="0" i="0" dirty="0">
                <a:solidFill>
                  <a:srgbClr val="FF0000"/>
                </a:solidFill>
                <a:effectLst/>
                <a:latin typeface="Times New Roman" panose="02020603050405020304" pitchFamily="18" charset="0"/>
                <a:cs typeface="Times New Roman" panose="02020603050405020304" pitchFamily="18" charset="0"/>
              </a:rPr>
              <a:t>bé nhỏ </a:t>
            </a:r>
            <a:r>
              <a:rPr lang="vi-VN" sz="2800" b="0" i="0" dirty="0">
                <a:solidFill>
                  <a:srgbClr val="000000"/>
                </a:solidFill>
                <a:effectLst/>
                <a:latin typeface="Times New Roman" panose="02020603050405020304" pitchFamily="18" charset="0"/>
                <a:cs typeface="Times New Roman" panose="02020603050405020304" pitchFamily="18" charset="0"/>
              </a:rPr>
              <a:t>không chịu tan đi dù mặt trời đã lên </a:t>
            </a:r>
            <a:r>
              <a:rPr lang="vi-VN" sz="2800" b="0" i="0" dirty="0">
                <a:solidFill>
                  <a:srgbClr val="00B050"/>
                </a:solidFill>
                <a:effectLst/>
                <a:latin typeface="Times New Roman" panose="02020603050405020304" pitchFamily="18" charset="0"/>
                <a:cs typeface="Times New Roman" panose="02020603050405020304" pitchFamily="18" charset="0"/>
              </a:rPr>
              <a:t>cao</a:t>
            </a:r>
            <a:r>
              <a:rPr lang="vi-VN" sz="2800" b="0" i="0" dirty="0">
                <a:solidFill>
                  <a:srgbClr val="000000"/>
                </a:solidFill>
                <a:effectLst/>
                <a:latin typeface="Times New Roman" panose="02020603050405020304" pitchFamily="18" charset="0"/>
                <a:cs typeface="Times New Roman" panose="02020603050405020304" pitchFamily="18" charset="0"/>
              </a:rPr>
              <a:t>.</a:t>
            </a:r>
          </a:p>
          <a:p>
            <a:pPr algn="r"/>
            <a:r>
              <a:rPr lang="vi-VN" sz="2800" b="0" i="0" dirty="0">
                <a:solidFill>
                  <a:srgbClr val="000000"/>
                </a:solidFill>
                <a:effectLst/>
                <a:latin typeface="Times New Roman" panose="02020603050405020304" pitchFamily="18" charset="0"/>
                <a:cs typeface="Times New Roman" panose="02020603050405020304" pitchFamily="18"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20942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2872913" y="503006"/>
            <a:ext cx="1869118" cy="2209800"/>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588829" y="-19816"/>
            <a:ext cx="3124200" cy="2438400"/>
          </a:xfrm>
          <a:prstGeom prst="rect">
            <a:avLst/>
          </a:prstGeom>
        </p:spPr>
      </p:pic>
      <p:sp>
        <p:nvSpPr>
          <p:cNvPr id="8" name="Cloud 7">
            <a:hlinkClick r:id="" action="ppaction://noaction"/>
          </p:cNvPr>
          <p:cNvSpPr/>
          <p:nvPr/>
        </p:nvSpPr>
        <p:spPr>
          <a:xfrm>
            <a:off x="4487576" y="94484"/>
            <a:ext cx="4261007"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4896680" y="503006"/>
            <a:ext cx="3493558"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chemeClr val="accent2">
                    <a:lumMod val="40000"/>
                    <a:lumOff val="60000"/>
                  </a:schemeClr>
                </a:solidFill>
                <a:effectLst>
                  <a:outerShdw dist="38100" dir="2700000" algn="tl" rotWithShape="0">
                    <a:srgbClr val="C0504D"/>
                  </a:outerShdw>
                </a:effectLst>
                <a:uLnTx/>
                <a:uFillTx/>
                <a:latin typeface="Times New Roman" panose="02020603050405020304" pitchFamily="18" charset="0"/>
                <a:cs typeface="Times New Roman" panose="02020603050405020304" pitchFamily="18" charset="0"/>
              </a:rPr>
              <a:t>ĐỐ BẠN</a:t>
            </a:r>
          </a:p>
        </p:txBody>
      </p:sp>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4196" y="375967"/>
            <a:ext cx="10947043" cy="1828386"/>
          </a:xfrm>
          <a:prstGeom prst="rect">
            <a:avLst/>
          </a:prstGeom>
          <a:noFill/>
        </p:spPr>
        <p:txBody>
          <a:bodyPr wrap="square" rtlCol="0">
            <a:spAutoFit/>
          </a:bodyPr>
          <a:lstStyle/>
          <a:p>
            <a:pPr lvl="0" defTabSz="457200">
              <a:lnSpc>
                <a:spcPct val="150000"/>
              </a:lnSpc>
              <a:defRPr/>
            </a:pPr>
            <a:r>
              <a:rPr kumimoji="0" lang="en-US" altLang="en-US" sz="4000" b="1" i="1"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T</a:t>
            </a:r>
            <a:r>
              <a:rPr kumimoji="0" lang="vi-VN" altLang="en-US" sz="4000" b="1" i="1"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ừ nào </a:t>
            </a:r>
            <a:r>
              <a:rPr kumimoji="0" lang="en-US" altLang="en-US" sz="4000" b="1" i="1"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lang="vi-VN" altLang="en-US" sz="4000" b="1" i="1" noProof="0" dirty="0">
                <a:solidFill>
                  <a:schemeClr val="tx2"/>
                </a:solidFill>
                <a:latin typeface="Times New Roman" panose="02020603050405020304" pitchFamily="18" charset="0"/>
                <a:cs typeface="Times New Roman" panose="02020603050405020304" pitchFamily="18" charset="0"/>
              </a:rPr>
              <a:t>động</a:t>
            </a:r>
            <a:r>
              <a:rPr kumimoji="0" lang="en-US" altLang="en-US" sz="4000" b="1" i="1"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từ</a:t>
            </a:r>
            <a:r>
              <a:rPr kumimoji="0" lang="vi-VN" altLang="en-US" sz="4000" b="1" i="1"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trong câu</a:t>
            </a:r>
            <a:r>
              <a:rPr kumimoji="0" lang="vi-VN" altLang="en-US" sz="4000" b="1" i="1"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 </a:t>
            </a:r>
            <a:r>
              <a:rPr lang="en-US" altLang="en-US" sz="4000" b="1" i="1" dirty="0">
                <a:solidFill>
                  <a:schemeClr val="tx2"/>
                </a:solidFill>
                <a:latin typeface="Times New Roman" panose="02020603050405020304" pitchFamily="18" charset="0"/>
                <a:cs typeface="Times New Roman" panose="02020603050405020304" pitchFamily="18" charset="0"/>
              </a:rPr>
              <a:t>“</a:t>
            </a:r>
            <a:r>
              <a:rPr lang="vi-VN" altLang="en-US" sz="4000" b="1" i="1" dirty="0">
                <a:solidFill>
                  <a:schemeClr val="tx2"/>
                </a:solidFill>
                <a:latin typeface="Times New Roman" panose="02020603050405020304" pitchFamily="18" charset="0"/>
                <a:cs typeface="Times New Roman" panose="02020603050405020304" pitchFamily="18" charset="0"/>
              </a:rPr>
              <a:t>Ba em tưới cây ngoài vườn.</a:t>
            </a:r>
            <a:r>
              <a:rPr lang="en-US" altLang="en-US" sz="4000" b="1" i="1" dirty="0">
                <a:solidFill>
                  <a:schemeClr val="tx2"/>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4" cstate="print"/>
          <a:stretch>
            <a:fillRect/>
          </a:stretch>
        </p:blipFill>
        <p:spPr>
          <a:xfrm>
            <a:off x="4419605" y="2395945"/>
            <a:ext cx="3513222" cy="575440"/>
          </a:xfrm>
          <a:prstGeom prst="rect">
            <a:avLst/>
          </a:prstGeom>
        </p:spPr>
      </p:pic>
      <p:sp>
        <p:nvSpPr>
          <p:cNvPr id="7" name="Oval 6"/>
          <p:cNvSpPr/>
          <p:nvPr/>
        </p:nvSpPr>
        <p:spPr>
          <a:xfrm>
            <a:off x="3505205" y="228558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4" cstate="print"/>
          <a:stretch>
            <a:fillRect/>
          </a:stretch>
        </p:blipFill>
        <p:spPr>
          <a:xfrm>
            <a:off x="4419605" y="3386024"/>
            <a:ext cx="3513222" cy="575440"/>
          </a:xfrm>
          <a:prstGeom prst="rect">
            <a:avLst/>
          </a:prstGeom>
        </p:spPr>
      </p:pic>
      <p:pic>
        <p:nvPicPr>
          <p:cNvPr id="9" name="Picture 8" descr="1456.png"/>
          <p:cNvPicPr>
            <a:picLocks noChangeAspect="1"/>
          </p:cNvPicPr>
          <p:nvPr/>
        </p:nvPicPr>
        <p:blipFill>
          <a:blip r:embed="rId4" cstate="print"/>
          <a:stretch>
            <a:fillRect/>
          </a:stretch>
        </p:blipFill>
        <p:spPr>
          <a:xfrm>
            <a:off x="4419605" y="4206266"/>
            <a:ext cx="3437022" cy="575440"/>
          </a:xfrm>
          <a:prstGeom prst="rect">
            <a:avLst/>
          </a:prstGeom>
        </p:spPr>
      </p:pic>
      <p:pic>
        <p:nvPicPr>
          <p:cNvPr id="10" name="Picture 9" descr="1456.png"/>
          <p:cNvPicPr>
            <a:picLocks noChangeAspect="1"/>
          </p:cNvPicPr>
          <p:nvPr/>
        </p:nvPicPr>
        <p:blipFill>
          <a:blip r:embed="rId4" cstate="print"/>
          <a:stretch>
            <a:fillRect/>
          </a:stretch>
        </p:blipFill>
        <p:spPr>
          <a:xfrm>
            <a:off x="4419605" y="5019808"/>
            <a:ext cx="3513222" cy="575440"/>
          </a:xfrm>
          <a:prstGeom prst="rect">
            <a:avLst/>
          </a:prstGeom>
        </p:spPr>
      </p:pic>
      <p:sp>
        <p:nvSpPr>
          <p:cNvPr id="11" name="Oval 10"/>
          <p:cNvSpPr/>
          <p:nvPr/>
        </p:nvSpPr>
        <p:spPr>
          <a:xfrm>
            <a:off x="3467105" y="405386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330982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494360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4130770"/>
            <a:ext cx="35793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
        <p:nvSpPr>
          <p:cNvPr id="15" name="TextBox 14"/>
          <p:cNvSpPr txBox="1"/>
          <p:nvPr/>
        </p:nvSpPr>
        <p:spPr>
          <a:xfrm>
            <a:off x="3581405" y="5019808"/>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619505" y="413077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338602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242077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Times New Roman" panose="02020603050405020304" pitchFamily="18" charset="0"/>
                <a:cs typeface="Times New Roman" panose="02020603050405020304" pitchFamily="18" charset="0"/>
              </a:rPr>
              <a:t>Ba em</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338602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Times New Roman" panose="02020603050405020304" pitchFamily="18" charset="0"/>
                <a:cs typeface="Times New Roman" panose="02020603050405020304" pitchFamily="18" charset="0"/>
              </a:rPr>
              <a:t>cây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95805" y="4183943"/>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t</a:t>
            </a:r>
            <a:r>
              <a:rPr lang="vi-VN" sz="3200" b="1" dirty="0">
                <a:solidFill>
                  <a:srgbClr val="002060"/>
                </a:solidFill>
                <a:latin typeface="Times New Roman" panose="02020603050405020304" pitchFamily="18" charset="0"/>
                <a:cs typeface="Times New Roman" panose="02020603050405020304" pitchFamily="18" charset="0"/>
              </a:rPr>
              <a:t>ưới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5019808"/>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goài</a:t>
            </a:r>
            <a:r>
              <a:rPr kumimoji="0" lang="vi-VN"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vườn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C79F0CE-F2D2-9A30-A6F5-00FDBD14963F}"/>
              </a:ext>
            </a:extLst>
          </p:cNvPr>
          <p:cNvSpPr txBox="1"/>
          <p:nvPr/>
        </p:nvSpPr>
        <p:spPr>
          <a:xfrm>
            <a:off x="3581405" y="2355211"/>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3" name="TextBox 2">
            <a:extLst>
              <a:ext uri="{FF2B5EF4-FFF2-40B4-BE49-F238E27FC236}">
                <a16:creationId xmlns:a16="http://schemas.microsoft.com/office/drawing/2014/main" id="{4510838B-D5AB-E690-C9D8-4ACAA1E4255F}"/>
              </a:ext>
            </a:extLst>
          </p:cNvPr>
          <p:cNvSpPr txBox="1"/>
          <p:nvPr/>
        </p:nvSpPr>
        <p:spPr>
          <a:xfrm>
            <a:off x="4495805" y="4174741"/>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a:t>
            </a:r>
            <a:r>
              <a:rPr lang="vi-VN" sz="3200" b="1" dirty="0">
                <a:solidFill>
                  <a:srgbClr val="FF0000"/>
                </a:solidFill>
                <a:latin typeface="Times New Roman" panose="02020603050405020304" pitchFamily="18" charset="0"/>
                <a:cs typeface="Times New Roman" panose="02020603050405020304" pitchFamily="18" charset="0"/>
              </a:rPr>
              <a:t>ưới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9647650-C468-5039-45F5-E845005A703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38694" y="6176660"/>
            <a:ext cx="11314612" cy="610745"/>
          </a:xfrm>
          <a:prstGeom prst="rect">
            <a:avLst/>
          </a:prstGeom>
        </p:spPr>
      </p:pic>
    </p:spTree>
    <p:extLst>
      <p:ext uri="{BB962C8B-B14F-4D97-AF65-F5344CB8AC3E}">
        <p14:creationId xmlns:p14="http://schemas.microsoft.com/office/powerpoint/2010/main" val="7466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7"/>
                                        </p:tgtEl>
                                        <p:attrNameLst>
                                          <p:attrName>fillcolor</p:attrName>
                                        </p:attrNameLst>
                                      </p:cBhvr>
                                      <p:to>
                                        <a:srgbClr val="3399FF"/>
                                      </p:to>
                                    </p:animClr>
                                    <p:set>
                                      <p:cBhvr>
                                        <p:cTn id="68" dur="2000" fill="hold"/>
                                        <p:tgtEl>
                                          <p:spTgt spid="7"/>
                                        </p:tgtEl>
                                        <p:attrNameLst>
                                          <p:attrName>fill.type</p:attrName>
                                        </p:attrNameLst>
                                      </p:cBhvr>
                                      <p:to>
                                        <p:strVal val="solid"/>
                                      </p:to>
                                    </p:set>
                                    <p:set>
                                      <p:cBhvr>
                                        <p:cTn id="69" dur="200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2"/>
                                        </p:tgtEl>
                                        <p:attrNameLst>
                                          <p:attrName>fillcolor</p:attrName>
                                        </p:attrNameLst>
                                      </p:cBhvr>
                                      <p:to>
                                        <a:schemeClr val="accent2"/>
                                      </p:to>
                                    </p:animClr>
                                    <p:set>
                                      <p:cBhvr>
                                        <p:cTn id="75" dur="2000" fill="hold"/>
                                        <p:tgtEl>
                                          <p:spTgt spid="12"/>
                                        </p:tgtEl>
                                        <p:attrNameLst>
                                          <p:attrName>fill.type</p:attrName>
                                        </p:attrNameLst>
                                      </p:cBhvr>
                                      <p:to>
                                        <p:strVal val="solid"/>
                                      </p:to>
                                    </p:set>
                                    <p:set>
                                      <p:cBhvr>
                                        <p:cTn id="76" dur="2000" fill="hold"/>
                                        <p:tgtEl>
                                          <p:spTgt spid="1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11"/>
                                        </p:tgtEl>
                                        <p:attrNameLst>
                                          <p:attrName>fillcolor</p:attrName>
                                        </p:attrNameLst>
                                      </p:cBhvr>
                                      <p:to>
                                        <a:schemeClr val="accent2"/>
                                      </p:to>
                                    </p:animClr>
                                    <p:set>
                                      <p:cBhvr>
                                        <p:cTn id="82" dur="2000" fill="hold"/>
                                        <p:tgtEl>
                                          <p:spTgt spid="11"/>
                                        </p:tgtEl>
                                        <p:attrNameLst>
                                          <p:attrName>fill.type</p:attrName>
                                        </p:attrNameLst>
                                      </p:cBhvr>
                                      <p:to>
                                        <p:strVal val="solid"/>
                                      </p:to>
                                    </p:set>
                                    <p:set>
                                      <p:cBhvr>
                                        <p:cTn id="83" dur="200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13"/>
                                        </p:tgtEl>
                                        <p:attrNameLst>
                                          <p:attrName>fillcolor</p:attrName>
                                        </p:attrNameLst>
                                      </p:cBhvr>
                                      <p:to>
                                        <a:schemeClr val="accent2"/>
                                      </p:to>
                                    </p:animClr>
                                    <p:set>
                                      <p:cBhvr>
                                        <p:cTn id="89" dur="2000" fill="hold"/>
                                        <p:tgtEl>
                                          <p:spTgt spid="13"/>
                                        </p:tgtEl>
                                        <p:attrNameLst>
                                          <p:attrName>fill.type</p:attrName>
                                        </p:attrNameLst>
                                      </p:cBhvr>
                                      <p:to>
                                        <p:strVal val="solid"/>
                                      </p:to>
                                    </p:set>
                                    <p:set>
                                      <p:cBhvr>
                                        <p:cTn id="90" dur="2000" fill="hold"/>
                                        <p:tgtEl>
                                          <p:spTgt spid="13"/>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14" grpId="0"/>
      <p:bldP spid="15" grpId="0"/>
      <p:bldP spid="16" grpId="0"/>
      <p:bldP spid="17" grpId="0"/>
      <p:bldP spid="18" grpId="0"/>
      <p:bldP spid="19" grpId="0"/>
      <p:bldP spid="20" grpId="0"/>
      <p:bldP spid="21"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E026-1287-09E5-A6A9-4DAEDDC229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FBD8F3-9B5D-71C7-299F-2386A30C8539}"/>
              </a:ext>
            </a:extLst>
          </p:cNvPr>
          <p:cNvSpPr txBox="1"/>
          <p:nvPr/>
        </p:nvSpPr>
        <p:spPr>
          <a:xfrm>
            <a:off x="2936740" y="346053"/>
            <a:ext cx="8110201" cy="905056"/>
          </a:xfrm>
          <a:prstGeom prst="rect">
            <a:avLst/>
          </a:prstGeom>
          <a:noFill/>
        </p:spPr>
        <p:txBody>
          <a:bodyPr wrap="square" rtlCol="0">
            <a:spAutoFit/>
          </a:bodyPr>
          <a:lstStyle/>
          <a:p>
            <a:pPr lvl="0" defTabSz="457200">
              <a:lnSpc>
                <a:spcPct val="150000"/>
              </a:lnSpc>
              <a:defRPr/>
            </a:pPr>
            <a:r>
              <a:rPr lang="vi-VN" altLang="en-US" sz="4000" b="1" i="1" dirty="0">
                <a:solidFill>
                  <a:schemeClr val="tx2"/>
                </a:solidFill>
                <a:latin typeface="Times New Roman" panose="02020603050405020304" pitchFamily="18" charset="0"/>
                <a:cs typeface="Times New Roman" panose="02020603050405020304" pitchFamily="18" charset="0"/>
              </a:rPr>
              <a:t>Dòng</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nào</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sau</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đây</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gồm</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các</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danh</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từ</a:t>
            </a:r>
            <a:r>
              <a:rPr lang="en-US" altLang="en-US" sz="4000" b="1" i="1" dirty="0">
                <a:solidFill>
                  <a:schemeClr val="tx2"/>
                </a:solidFill>
                <a:latin typeface="Times New Roman" panose="02020603050405020304" pitchFamily="18" charset="0"/>
                <a:cs typeface="Times New Roman" panose="02020603050405020304" pitchFamily="18" charset="0"/>
              </a:rPr>
              <a:t>?</a:t>
            </a:r>
          </a:p>
        </p:txBody>
      </p:sp>
      <p:pic>
        <p:nvPicPr>
          <p:cNvPr id="6" name="Picture 5" descr="1456.png">
            <a:extLst>
              <a:ext uri="{FF2B5EF4-FFF2-40B4-BE49-F238E27FC236}">
                <a16:creationId xmlns:a16="http://schemas.microsoft.com/office/drawing/2014/main" id="{9B43BD1C-6D47-F28D-C736-2479B7C0EA03}"/>
              </a:ext>
            </a:extLst>
          </p:cNvPr>
          <p:cNvPicPr>
            <a:picLocks noChangeAspect="1"/>
          </p:cNvPicPr>
          <p:nvPr/>
        </p:nvPicPr>
        <p:blipFill>
          <a:blip r:embed="rId4" cstate="print"/>
          <a:stretch>
            <a:fillRect/>
          </a:stretch>
        </p:blipFill>
        <p:spPr>
          <a:xfrm>
            <a:off x="4419604" y="1913366"/>
            <a:ext cx="6500673" cy="575440"/>
          </a:xfrm>
          <a:prstGeom prst="rect">
            <a:avLst/>
          </a:prstGeom>
        </p:spPr>
      </p:pic>
      <p:sp>
        <p:nvSpPr>
          <p:cNvPr id="7" name="Oval 6">
            <a:extLst>
              <a:ext uri="{FF2B5EF4-FFF2-40B4-BE49-F238E27FC236}">
                <a16:creationId xmlns:a16="http://schemas.microsoft.com/office/drawing/2014/main" id="{555409E5-909C-B60B-E1F9-843F4E832902}"/>
              </a:ext>
            </a:extLst>
          </p:cNvPr>
          <p:cNvSpPr/>
          <p:nvPr/>
        </p:nvSpPr>
        <p:spPr>
          <a:xfrm>
            <a:off x="3505205" y="180300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a:extLst>
              <a:ext uri="{FF2B5EF4-FFF2-40B4-BE49-F238E27FC236}">
                <a16:creationId xmlns:a16="http://schemas.microsoft.com/office/drawing/2014/main" id="{D6E43376-85C6-EED7-B3CA-5D7881391078}"/>
              </a:ext>
            </a:extLst>
          </p:cNvPr>
          <p:cNvPicPr>
            <a:picLocks noChangeAspect="1"/>
          </p:cNvPicPr>
          <p:nvPr/>
        </p:nvPicPr>
        <p:blipFill>
          <a:blip r:embed="rId4" cstate="print"/>
          <a:stretch>
            <a:fillRect/>
          </a:stretch>
        </p:blipFill>
        <p:spPr>
          <a:xfrm>
            <a:off x="4419605" y="2669679"/>
            <a:ext cx="6500672" cy="575440"/>
          </a:xfrm>
          <a:prstGeom prst="rect">
            <a:avLst/>
          </a:prstGeom>
        </p:spPr>
      </p:pic>
      <p:pic>
        <p:nvPicPr>
          <p:cNvPr id="9" name="Picture 8" descr="1456.png">
            <a:extLst>
              <a:ext uri="{FF2B5EF4-FFF2-40B4-BE49-F238E27FC236}">
                <a16:creationId xmlns:a16="http://schemas.microsoft.com/office/drawing/2014/main" id="{6AC5D9ED-C2F4-D14B-0807-0DD23B3BB5F2}"/>
              </a:ext>
            </a:extLst>
          </p:cNvPr>
          <p:cNvPicPr>
            <a:picLocks noChangeAspect="1"/>
          </p:cNvPicPr>
          <p:nvPr/>
        </p:nvPicPr>
        <p:blipFill>
          <a:blip r:embed="rId4" cstate="print"/>
          <a:stretch>
            <a:fillRect/>
          </a:stretch>
        </p:blipFill>
        <p:spPr>
          <a:xfrm>
            <a:off x="4419604" y="3599712"/>
            <a:ext cx="6500671" cy="575440"/>
          </a:xfrm>
          <a:prstGeom prst="rect">
            <a:avLst/>
          </a:prstGeom>
        </p:spPr>
      </p:pic>
      <p:pic>
        <p:nvPicPr>
          <p:cNvPr id="10" name="Picture 9" descr="1456.png">
            <a:extLst>
              <a:ext uri="{FF2B5EF4-FFF2-40B4-BE49-F238E27FC236}">
                <a16:creationId xmlns:a16="http://schemas.microsoft.com/office/drawing/2014/main" id="{9C5E7077-CF94-80BA-51B4-F694EE0B331E}"/>
              </a:ext>
            </a:extLst>
          </p:cNvPr>
          <p:cNvPicPr>
            <a:picLocks noChangeAspect="1"/>
          </p:cNvPicPr>
          <p:nvPr/>
        </p:nvPicPr>
        <p:blipFill>
          <a:blip r:embed="rId4" cstate="print"/>
          <a:stretch>
            <a:fillRect/>
          </a:stretch>
        </p:blipFill>
        <p:spPr>
          <a:xfrm>
            <a:off x="4419605" y="4495538"/>
            <a:ext cx="6500670" cy="575440"/>
          </a:xfrm>
          <a:prstGeom prst="rect">
            <a:avLst/>
          </a:prstGeom>
        </p:spPr>
      </p:pic>
      <p:sp>
        <p:nvSpPr>
          <p:cNvPr id="11" name="Oval 10">
            <a:extLst>
              <a:ext uri="{FF2B5EF4-FFF2-40B4-BE49-F238E27FC236}">
                <a16:creationId xmlns:a16="http://schemas.microsoft.com/office/drawing/2014/main" id="{BA90D4B9-E9A8-CA6A-8C11-2CAE679D2286}"/>
              </a:ext>
            </a:extLst>
          </p:cNvPr>
          <p:cNvSpPr/>
          <p:nvPr/>
        </p:nvSpPr>
        <p:spPr>
          <a:xfrm>
            <a:off x="3467105" y="344731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D5E1B9B7-935D-EAA4-047A-A27D70D42D29}"/>
              </a:ext>
            </a:extLst>
          </p:cNvPr>
          <p:cNvSpPr/>
          <p:nvPr/>
        </p:nvSpPr>
        <p:spPr>
          <a:xfrm>
            <a:off x="3505205" y="25934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73025CD8-732E-F4EA-40BF-C708695DD23F}"/>
              </a:ext>
            </a:extLst>
          </p:cNvPr>
          <p:cNvSpPr/>
          <p:nvPr/>
        </p:nvSpPr>
        <p:spPr>
          <a:xfrm>
            <a:off x="3505205" y="441933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54B3C40-1F95-8310-56DB-4BE087D3A2FE}"/>
              </a:ext>
            </a:extLst>
          </p:cNvPr>
          <p:cNvSpPr txBox="1"/>
          <p:nvPr/>
        </p:nvSpPr>
        <p:spPr>
          <a:xfrm>
            <a:off x="3581405" y="183459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a:extLst>
              <a:ext uri="{FF2B5EF4-FFF2-40B4-BE49-F238E27FC236}">
                <a16:creationId xmlns:a16="http://schemas.microsoft.com/office/drawing/2014/main" id="{D9AD4D25-9491-517A-F442-6F64F4730FA3}"/>
              </a:ext>
            </a:extLst>
          </p:cNvPr>
          <p:cNvSpPr txBox="1"/>
          <p:nvPr/>
        </p:nvSpPr>
        <p:spPr>
          <a:xfrm>
            <a:off x="3581405" y="4495538"/>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a:extLst>
              <a:ext uri="{FF2B5EF4-FFF2-40B4-BE49-F238E27FC236}">
                <a16:creationId xmlns:a16="http://schemas.microsoft.com/office/drawing/2014/main" id="{F3F09ABF-0CB9-02A0-A2C3-029D12150C64}"/>
              </a:ext>
            </a:extLst>
          </p:cNvPr>
          <p:cNvSpPr txBox="1"/>
          <p:nvPr/>
        </p:nvSpPr>
        <p:spPr>
          <a:xfrm>
            <a:off x="3581405" y="3479125"/>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a:extLst>
              <a:ext uri="{FF2B5EF4-FFF2-40B4-BE49-F238E27FC236}">
                <a16:creationId xmlns:a16="http://schemas.microsoft.com/office/drawing/2014/main" id="{CBAABEF5-F498-D82C-ED34-FC0D031B5BDE}"/>
              </a:ext>
            </a:extLst>
          </p:cNvPr>
          <p:cNvSpPr txBox="1"/>
          <p:nvPr/>
        </p:nvSpPr>
        <p:spPr>
          <a:xfrm>
            <a:off x="3581405" y="2669679"/>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a:extLst>
              <a:ext uri="{FF2B5EF4-FFF2-40B4-BE49-F238E27FC236}">
                <a16:creationId xmlns:a16="http://schemas.microsoft.com/office/drawing/2014/main" id="{CD8DBFED-57BE-7E2F-8FF0-24C15B5257E4}"/>
              </a:ext>
            </a:extLst>
          </p:cNvPr>
          <p:cNvSpPr txBox="1"/>
          <p:nvPr/>
        </p:nvSpPr>
        <p:spPr>
          <a:xfrm>
            <a:off x="4495805" y="1841854"/>
            <a:ext cx="6424470" cy="584775"/>
          </a:xfrm>
          <a:prstGeom prst="rect">
            <a:avLst/>
          </a:prstGeom>
          <a:noFill/>
        </p:spPr>
        <p:txBody>
          <a:bodyPr wrap="square" rtlCol="0">
            <a:spAutoFit/>
          </a:bodyPr>
          <a:lstStyle/>
          <a:p>
            <a:pPr lvl="0" defTabSz="457200">
              <a:defRPr/>
            </a:pPr>
            <a:r>
              <a:rPr lang="vi-VN" sz="3200" b="1" dirty="0">
                <a:solidFill>
                  <a:srgbClr val="002060"/>
                </a:solidFill>
                <a:latin typeface="Times New Roman" panose="02020603050405020304" pitchFamily="18" charset="0"/>
                <a:cs typeface="Times New Roman" panose="02020603050405020304" pitchFamily="18" charset="0"/>
              </a:rPr>
              <a:t>bộ đội, cam,</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chó, gà, mặt trời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C010055-FC87-046A-C43B-E6090F4A8C2D}"/>
              </a:ext>
            </a:extLst>
          </p:cNvPr>
          <p:cNvSpPr txBox="1"/>
          <p:nvPr/>
        </p:nvSpPr>
        <p:spPr>
          <a:xfrm>
            <a:off x="4476681" y="2669679"/>
            <a:ext cx="6347837" cy="584775"/>
          </a:xfrm>
          <a:prstGeom prst="rect">
            <a:avLst/>
          </a:prstGeom>
          <a:noFill/>
        </p:spPr>
        <p:txBody>
          <a:bodyPr wrap="square" rtlCol="0">
            <a:spAutoFit/>
          </a:bodyPr>
          <a:lstStyle/>
          <a:p>
            <a:pPr lvl="0" defTabSz="457200">
              <a:defRPr/>
            </a:pPr>
            <a:r>
              <a:rPr lang="en-US" sz="3200" b="1" dirty="0" err="1">
                <a:solidFill>
                  <a:srgbClr val="002060"/>
                </a:solidFill>
                <a:latin typeface="Times New Roman" panose="02020603050405020304" pitchFamily="18" charset="0"/>
                <a:cs typeface="Times New Roman" panose="02020603050405020304" pitchFamily="18" charset="0"/>
              </a:rPr>
              <a:t>vui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vẻ</a:t>
            </a:r>
            <a:r>
              <a:rPr lang="vi-VN" sz="3200" b="1" dirty="0">
                <a:solidFill>
                  <a:srgbClr val="002060"/>
                </a:solidFill>
                <a:latin typeface="Times New Roman" panose="02020603050405020304" pitchFamily="18" charset="0"/>
                <a:cs typeface="Times New Roman" panose="02020603050405020304" pitchFamily="18" charset="0"/>
              </a:rPr>
              <a:t>, học sinh, tập thể dục </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9A41EE5-B4DD-0B8E-E083-4F453DD2BF98}"/>
              </a:ext>
            </a:extLst>
          </p:cNvPr>
          <p:cNvSpPr txBox="1"/>
          <p:nvPr/>
        </p:nvSpPr>
        <p:spPr>
          <a:xfrm>
            <a:off x="4446712" y="3577941"/>
            <a:ext cx="6377806" cy="584775"/>
          </a:xfrm>
          <a:prstGeom prst="rect">
            <a:avLst/>
          </a:prstGeom>
          <a:noFill/>
        </p:spPr>
        <p:txBody>
          <a:bodyPr wrap="square" rtlCol="0">
            <a:spAutoFit/>
          </a:bodyPr>
          <a:lstStyle/>
          <a:p>
            <a:pPr lvl="0" defTabSz="457200">
              <a:defRPr/>
            </a:pPr>
            <a:r>
              <a:rPr lang="en-US" sz="3200" b="1" dirty="0" err="1">
                <a:solidFill>
                  <a:srgbClr val="002060"/>
                </a:solidFill>
                <a:latin typeface="Times New Roman" panose="02020603050405020304" pitchFamily="18" charset="0"/>
                <a:cs typeface="Times New Roman" panose="02020603050405020304" pitchFamily="18" charset="0"/>
              </a:rPr>
              <a:t>Chạy</a:t>
            </a:r>
            <a:r>
              <a:rPr lang="vi-VN" sz="3200" b="1" dirty="0">
                <a:solidFill>
                  <a:srgbClr val="00206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nhảy</a:t>
            </a:r>
            <a:r>
              <a:rPr lang="vi-VN" sz="3200" b="1" dirty="0">
                <a:solidFill>
                  <a:srgbClr val="002060"/>
                </a:solidFill>
                <a:latin typeface="Times New Roman" panose="02020603050405020304" pitchFamily="18" charset="0"/>
                <a:cs typeface="Times New Roman" panose="02020603050405020304" pitchFamily="18" charset="0"/>
              </a:rPr>
              <a:t>, ăn, xem, đọ</a:t>
            </a:r>
            <a:r>
              <a:rPr lang="en-US" sz="3200" b="1" dirty="0">
                <a:solidFill>
                  <a:srgbClr val="002060"/>
                </a:solidFill>
                <a:latin typeface="Times New Roman" panose="02020603050405020304" pitchFamily="18" charset="0"/>
                <a:cs typeface="Times New Roman" panose="02020603050405020304" pitchFamily="18" charset="0"/>
              </a:rPr>
              <a:t>c</a:t>
            </a:r>
          </a:p>
        </p:txBody>
      </p:sp>
      <p:sp>
        <p:nvSpPr>
          <p:cNvPr id="21" name="TextBox 20">
            <a:extLst>
              <a:ext uri="{FF2B5EF4-FFF2-40B4-BE49-F238E27FC236}">
                <a16:creationId xmlns:a16="http://schemas.microsoft.com/office/drawing/2014/main" id="{9CB2CECB-569F-E668-5E7C-F866B61DD616}"/>
              </a:ext>
            </a:extLst>
          </p:cNvPr>
          <p:cNvSpPr txBox="1"/>
          <p:nvPr/>
        </p:nvSpPr>
        <p:spPr>
          <a:xfrm>
            <a:off x="4495804" y="4495538"/>
            <a:ext cx="6328713" cy="584775"/>
          </a:xfrm>
          <a:prstGeom prst="rect">
            <a:avLst/>
          </a:prstGeom>
          <a:noFill/>
        </p:spPr>
        <p:txBody>
          <a:bodyPr wrap="square" rtlCol="0">
            <a:spAutoFit/>
          </a:bodyPr>
          <a:lstStyle/>
          <a:p>
            <a:pPr lvl="0" defTabSz="457200">
              <a:defRPr/>
            </a:pPr>
            <a:r>
              <a:rPr lang="vi-VN" sz="3200" b="1" dirty="0">
                <a:solidFill>
                  <a:srgbClr val="002060"/>
                </a:solidFill>
                <a:latin typeface="Times New Roman" panose="02020603050405020304" pitchFamily="18" charset="0"/>
                <a:cs typeface="Times New Roman" panose="02020603050405020304" pitchFamily="18" charset="0"/>
              </a:rPr>
              <a:t>Nhỏ, to, đỏ, vàng, ngọt, thơm</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D524FB9-89AA-C480-33BB-75C70E9562DE}"/>
              </a:ext>
            </a:extLst>
          </p:cNvPr>
          <p:cNvSpPr txBox="1"/>
          <p:nvPr/>
        </p:nvSpPr>
        <p:spPr>
          <a:xfrm>
            <a:off x="3581405" y="187263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pic>
        <p:nvPicPr>
          <p:cNvPr id="4" name="Picture 3">
            <a:extLst>
              <a:ext uri="{FF2B5EF4-FFF2-40B4-BE49-F238E27FC236}">
                <a16:creationId xmlns:a16="http://schemas.microsoft.com/office/drawing/2014/main" id="{2AE12AD4-ECA9-E0AF-F268-E0B0F13D1D7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27706" y="6206574"/>
            <a:ext cx="11314612" cy="610745"/>
          </a:xfrm>
          <a:prstGeom prst="rect">
            <a:avLst/>
          </a:prstGeom>
        </p:spPr>
      </p:pic>
      <p:sp>
        <p:nvSpPr>
          <p:cNvPr id="22" name="TextBox 21">
            <a:extLst>
              <a:ext uri="{FF2B5EF4-FFF2-40B4-BE49-F238E27FC236}">
                <a16:creationId xmlns:a16="http://schemas.microsoft.com/office/drawing/2014/main" id="{E6541176-8323-67A8-8EF1-DBDCA9CDFFF2}"/>
              </a:ext>
            </a:extLst>
          </p:cNvPr>
          <p:cNvSpPr txBox="1"/>
          <p:nvPr/>
        </p:nvSpPr>
        <p:spPr>
          <a:xfrm>
            <a:off x="4495805" y="1834594"/>
            <a:ext cx="6424470" cy="584775"/>
          </a:xfrm>
          <a:prstGeom prst="rect">
            <a:avLst/>
          </a:prstGeom>
          <a:noFill/>
        </p:spPr>
        <p:txBody>
          <a:bodyPr wrap="square" rtlCol="0">
            <a:spAutoFit/>
          </a:bodyPr>
          <a:lstStyle/>
          <a:p>
            <a:pPr lvl="0" defTabSz="457200">
              <a:defRPr/>
            </a:pPr>
            <a:r>
              <a:rPr lang="vi-VN" sz="3200" b="1" dirty="0">
                <a:solidFill>
                  <a:srgbClr val="FF0000"/>
                </a:solidFill>
                <a:latin typeface="Times New Roman" panose="02020603050405020304" pitchFamily="18" charset="0"/>
                <a:cs typeface="Times New Roman" panose="02020603050405020304" pitchFamily="18" charset="0"/>
              </a:rPr>
              <a:t>bộ đội, cam,</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chó, gà, mặt trời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65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7"/>
                                        </p:tgtEl>
                                        <p:attrNameLst>
                                          <p:attrName>fillcolor</p:attrName>
                                        </p:attrNameLst>
                                      </p:cBhvr>
                                      <p:to>
                                        <a:srgbClr val="3399FF"/>
                                      </p:to>
                                    </p:animClr>
                                    <p:set>
                                      <p:cBhvr>
                                        <p:cTn id="69" dur="2000" fill="hold"/>
                                        <p:tgtEl>
                                          <p:spTgt spid="7"/>
                                        </p:tgtEl>
                                        <p:attrNameLst>
                                          <p:attrName>fill.type</p:attrName>
                                        </p:attrNameLst>
                                      </p:cBhvr>
                                      <p:to>
                                        <p:strVal val="solid"/>
                                      </p:to>
                                    </p:set>
                                    <p:set>
                                      <p:cBhvr>
                                        <p:cTn id="70" dur="2000" fill="hold"/>
                                        <p:tgtEl>
                                          <p:spTgt spid="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000" fill="hold"/>
                                        <p:tgtEl>
                                          <p:spTgt spid="12"/>
                                        </p:tgtEl>
                                        <p:attrNameLst>
                                          <p:attrName>fillcolor</p:attrName>
                                        </p:attrNameLst>
                                      </p:cBhvr>
                                      <p:to>
                                        <a:schemeClr val="accent2"/>
                                      </p:to>
                                    </p:animClr>
                                    <p:set>
                                      <p:cBhvr>
                                        <p:cTn id="76" dur="2000" fill="hold"/>
                                        <p:tgtEl>
                                          <p:spTgt spid="12"/>
                                        </p:tgtEl>
                                        <p:attrNameLst>
                                          <p:attrName>fill.type</p:attrName>
                                        </p:attrNameLst>
                                      </p:cBhvr>
                                      <p:to>
                                        <p:strVal val="solid"/>
                                      </p:to>
                                    </p:set>
                                    <p:set>
                                      <p:cBhvr>
                                        <p:cTn id="77" dur="2000" fill="hold"/>
                                        <p:tgtEl>
                                          <p:spTgt spid="1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11"/>
                                        </p:tgtEl>
                                        <p:attrNameLst>
                                          <p:attrName>fillcolor</p:attrName>
                                        </p:attrNameLst>
                                      </p:cBhvr>
                                      <p:to>
                                        <a:schemeClr val="accent2"/>
                                      </p:to>
                                    </p:animClr>
                                    <p:set>
                                      <p:cBhvr>
                                        <p:cTn id="83" dur="2000" fill="hold"/>
                                        <p:tgtEl>
                                          <p:spTgt spid="11"/>
                                        </p:tgtEl>
                                        <p:attrNameLst>
                                          <p:attrName>fill.type</p:attrName>
                                        </p:attrNameLst>
                                      </p:cBhvr>
                                      <p:to>
                                        <p:strVal val="solid"/>
                                      </p:to>
                                    </p:set>
                                    <p:set>
                                      <p:cBhvr>
                                        <p:cTn id="84" dur="2000" fill="hold"/>
                                        <p:tgtEl>
                                          <p:spTgt spid="11"/>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000" fill="hold"/>
                                        <p:tgtEl>
                                          <p:spTgt spid="13"/>
                                        </p:tgtEl>
                                        <p:attrNameLst>
                                          <p:attrName>fillcolor</p:attrName>
                                        </p:attrNameLst>
                                      </p:cBhvr>
                                      <p:to>
                                        <a:schemeClr val="accent2"/>
                                      </p:to>
                                    </p:animClr>
                                    <p:set>
                                      <p:cBhvr>
                                        <p:cTn id="90" dur="2000" fill="hold"/>
                                        <p:tgtEl>
                                          <p:spTgt spid="13"/>
                                        </p:tgtEl>
                                        <p:attrNameLst>
                                          <p:attrName>fill.type</p:attrName>
                                        </p:attrNameLst>
                                      </p:cBhvr>
                                      <p:to>
                                        <p:strVal val="solid"/>
                                      </p:to>
                                    </p:set>
                                    <p:set>
                                      <p:cBhvr>
                                        <p:cTn id="91" dur="2000" fill="hold"/>
                                        <p:tgtEl>
                                          <p:spTgt spid="1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14" grpId="0"/>
      <p:bldP spid="15" grpId="0"/>
      <p:bldP spid="16" grpId="0"/>
      <p:bldP spid="17" grpId="0"/>
      <p:bldP spid="18" grpId="0"/>
      <p:bldP spid="19" grpId="0"/>
      <p:bldP spid="20" grpId="0"/>
      <p:bldP spid="21" grpId="0"/>
      <p:bldP spid="2"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51271-84B1-DEC8-5E87-5B8080EB58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27706" y="5869460"/>
            <a:ext cx="11314612" cy="947860"/>
          </a:xfrm>
          <a:prstGeom prst="rect">
            <a:avLst/>
          </a:prstGeom>
        </p:spPr>
      </p:pic>
      <p:sp>
        <p:nvSpPr>
          <p:cNvPr id="3" name="TextBox 2">
            <a:extLst>
              <a:ext uri="{FF2B5EF4-FFF2-40B4-BE49-F238E27FC236}">
                <a16:creationId xmlns:a16="http://schemas.microsoft.com/office/drawing/2014/main" id="{A1CBA4F8-F41A-BB43-BAE8-F0C7D22C8200}"/>
              </a:ext>
            </a:extLst>
          </p:cNvPr>
          <p:cNvSpPr txBox="1"/>
          <p:nvPr/>
        </p:nvSpPr>
        <p:spPr>
          <a:xfrm>
            <a:off x="427706" y="1389221"/>
            <a:ext cx="10947043" cy="707886"/>
          </a:xfrm>
          <a:prstGeom prst="rect">
            <a:avLst/>
          </a:prstGeom>
          <a:noFill/>
        </p:spPr>
        <p:txBody>
          <a:bodyPr wrap="square" rtlCol="0">
            <a:spAutoFit/>
          </a:bodyPr>
          <a:lstStyle/>
          <a:p>
            <a:pPr lvl="0" algn="ctr" defTabSz="457200">
              <a:defRPr/>
            </a:pPr>
            <a:r>
              <a:rPr lang="en-US" altLang="en-US" sz="4000" b="1" i="1" dirty="0" err="1">
                <a:solidFill>
                  <a:schemeClr val="tx2"/>
                </a:solidFill>
                <a:latin typeface="Times New Roman" panose="02020603050405020304" pitchFamily="18" charset="0"/>
                <a:cs typeface="Times New Roman" panose="02020603050405020304" pitchFamily="18" charset="0"/>
              </a:rPr>
              <a:t>Tìm</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vi-VN" altLang="en-US" sz="4000" b="1" i="1" dirty="0">
                <a:solidFill>
                  <a:schemeClr val="tx2"/>
                </a:solidFill>
                <a:latin typeface="Times New Roman" panose="02020603050405020304" pitchFamily="18" charset="0"/>
                <a:cs typeface="Times New Roman" panose="02020603050405020304" pitchFamily="18" charset="0"/>
              </a:rPr>
              <a:t>2</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động</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từ</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có</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chứa</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en-US" altLang="en-US" sz="4000" b="1" i="1" dirty="0" err="1">
                <a:solidFill>
                  <a:schemeClr val="tx2"/>
                </a:solidFill>
                <a:latin typeface="Times New Roman" panose="02020603050405020304" pitchFamily="18" charset="0"/>
                <a:cs typeface="Times New Roman" panose="02020603050405020304" pitchFamily="18" charset="0"/>
              </a:rPr>
              <a:t>tiếng</a:t>
            </a:r>
            <a:r>
              <a:rPr lang="en-US" altLang="en-US" sz="4000" b="1" i="1" dirty="0">
                <a:solidFill>
                  <a:schemeClr val="tx2"/>
                </a:solidFill>
                <a:latin typeface="Times New Roman" panose="02020603050405020304" pitchFamily="18" charset="0"/>
                <a:cs typeface="Times New Roman" panose="02020603050405020304" pitchFamily="18" charset="0"/>
              </a:rPr>
              <a:t> “</a:t>
            </a:r>
            <a:r>
              <a:rPr lang="vi-VN" altLang="en-US" sz="4000" b="1" i="1" dirty="0">
                <a:solidFill>
                  <a:schemeClr val="tx2"/>
                </a:solidFill>
                <a:latin typeface="Times New Roman" panose="02020603050405020304" pitchFamily="18" charset="0"/>
                <a:cs typeface="Times New Roman" panose="02020603050405020304" pitchFamily="18" charset="0"/>
              </a:rPr>
              <a:t>thương</a:t>
            </a:r>
            <a:r>
              <a:rPr lang="en-US" altLang="en-US" sz="4000" b="1" i="1"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289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6"/>
          <a:stretch>
            <a:fillRect/>
          </a:stretch>
        </p:blipFill>
        <p:spPr>
          <a:xfrm>
            <a:off x="3192699" y="1222109"/>
            <a:ext cx="5246308" cy="952680"/>
          </a:xfrm>
          <a:prstGeom prst="rect">
            <a:avLst/>
          </a:prstGeom>
        </p:spPr>
      </p:pic>
      <p:sp>
        <p:nvSpPr>
          <p:cNvPr id="2" name="TextBox 1">
            <a:extLst>
              <a:ext uri="{FF2B5EF4-FFF2-40B4-BE49-F238E27FC236}">
                <a16:creationId xmlns:a16="http://schemas.microsoft.com/office/drawing/2014/main" id="{C34D7571-2873-BA77-F526-59206F0DB86F}"/>
              </a:ext>
            </a:extLst>
          </p:cNvPr>
          <p:cNvSpPr txBox="1"/>
          <p:nvPr/>
        </p:nvSpPr>
        <p:spPr>
          <a:xfrm>
            <a:off x="2474259" y="155104"/>
            <a:ext cx="6683188" cy="1246495"/>
          </a:xfrm>
          <a:prstGeom prst="rect">
            <a:avLst/>
          </a:prstGeom>
          <a:noFill/>
        </p:spPr>
        <p:txBody>
          <a:bodyPr wrap="square" rtlCol="0">
            <a:spAutoFit/>
          </a:bodyPr>
          <a:lstStyle/>
          <a:p>
            <a:pPr algn="ctr"/>
            <a:r>
              <a:rPr lang="en-US" sz="2500" b="1" dirty="0" err="1">
                <a:latin typeface="Times New Roman" panose="02020603050405020304" pitchFamily="18" charset="0"/>
                <a:cs typeface="Times New Roman" panose="02020603050405020304" pitchFamily="18" charset="0"/>
              </a:rPr>
              <a:t>Thứ</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ngày</a:t>
            </a:r>
            <a:r>
              <a:rPr lang="en-US" sz="2500" b="1" dirty="0">
                <a:latin typeface="Times New Roman" panose="02020603050405020304" pitchFamily="18" charset="0"/>
                <a:cs typeface="Times New Roman" panose="02020603050405020304" pitchFamily="18" charset="0"/>
              </a:rPr>
              <a:t> 24 </a:t>
            </a:r>
            <a:r>
              <a:rPr lang="en-US" sz="2500" b="1" dirty="0" err="1">
                <a:latin typeface="Times New Roman" panose="02020603050405020304" pitchFamily="18" charset="0"/>
                <a:cs typeface="Times New Roman" panose="02020603050405020304" pitchFamily="18" charset="0"/>
              </a:rPr>
              <a:t>tháng</a:t>
            </a:r>
            <a:r>
              <a:rPr lang="en-US" sz="2500" b="1" dirty="0">
                <a:latin typeface="Times New Roman" panose="02020603050405020304" pitchFamily="18" charset="0"/>
                <a:cs typeface="Times New Roman" panose="02020603050405020304" pitchFamily="18" charset="0"/>
              </a:rPr>
              <a:t> 11 </a:t>
            </a:r>
            <a:r>
              <a:rPr lang="en-US" sz="2500" b="1" dirty="0" err="1">
                <a:latin typeface="Times New Roman" panose="02020603050405020304" pitchFamily="18" charset="0"/>
                <a:cs typeface="Times New Roman" panose="02020603050405020304" pitchFamily="18" charset="0"/>
              </a:rPr>
              <a:t>năm</a:t>
            </a:r>
            <a:r>
              <a:rPr lang="en-US" sz="2500" b="1" dirty="0">
                <a:latin typeface="Times New Roman" panose="02020603050405020304" pitchFamily="18" charset="0"/>
                <a:cs typeface="Times New Roman" panose="02020603050405020304" pitchFamily="18" charset="0"/>
              </a:rPr>
              <a:t> 2025</a:t>
            </a:r>
          </a:p>
          <a:p>
            <a:pPr algn="ctr"/>
            <a:r>
              <a:rPr lang="en-US" sz="2500" b="1" u="sng" dirty="0" err="1">
                <a:solidFill>
                  <a:srgbClr val="FF0000"/>
                </a:solidFill>
                <a:latin typeface="Arial" panose="020B0604020202020204" pitchFamily="34" charset="0"/>
                <a:cs typeface="Arial" panose="020B0604020202020204" pitchFamily="34" charset="0"/>
              </a:rPr>
              <a:t>Tiếng</a:t>
            </a:r>
            <a:r>
              <a:rPr lang="en-US" sz="2500" b="1" u="sng" dirty="0">
                <a:solidFill>
                  <a:srgbClr val="FF0000"/>
                </a:solidFill>
                <a:latin typeface="Arial" panose="020B0604020202020204" pitchFamily="34" charset="0"/>
                <a:cs typeface="Arial" panose="020B0604020202020204" pitchFamily="34" charset="0"/>
              </a:rPr>
              <a:t> </a:t>
            </a:r>
            <a:r>
              <a:rPr lang="en-US" sz="2500" b="1" u="sng" dirty="0" err="1">
                <a:solidFill>
                  <a:srgbClr val="FF0000"/>
                </a:solidFill>
                <a:latin typeface="Arial" panose="020B0604020202020204" pitchFamily="34" charset="0"/>
                <a:cs typeface="Arial" panose="020B0604020202020204" pitchFamily="34" charset="0"/>
              </a:rPr>
              <a:t>việt</a:t>
            </a:r>
            <a:r>
              <a:rPr lang="vi-VN" sz="2500" b="1" u="sng" dirty="0">
                <a:solidFill>
                  <a:srgbClr val="FF0000"/>
                </a:solidFill>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a:t>
            </a:r>
            <a:r>
              <a:rPr lang="en-US" sz="2500" b="1" dirty="0">
                <a:solidFill>
                  <a:srgbClr val="FF0000"/>
                </a:solidFill>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(Luyện từ và câu)</a:t>
            </a:r>
          </a:p>
          <a:p>
            <a:pPr algn="ctr"/>
            <a:endParaRPr lang="vi-VN"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2627774" y="1662175"/>
            <a:ext cx="7344128" cy="1766825"/>
          </a:xfrm>
          <a:prstGeom prst="rect">
            <a:avLst/>
          </a:prstGeom>
        </p:spPr>
      </p:pic>
      <p:sp>
        <p:nvSpPr>
          <p:cNvPr id="2" name="TextBox 1">
            <a:extLst>
              <a:ext uri="{FF2B5EF4-FFF2-40B4-BE49-F238E27FC236}">
                <a16:creationId xmlns:a16="http://schemas.microsoft.com/office/drawing/2014/main" id="{42918A0D-A2C6-2886-12C3-4EA09CE69D3C}"/>
              </a:ext>
            </a:extLst>
          </p:cNvPr>
          <p:cNvSpPr txBox="1"/>
          <p:nvPr/>
        </p:nvSpPr>
        <p:spPr>
          <a:xfrm>
            <a:off x="3077091" y="155104"/>
            <a:ext cx="5769204" cy="1415772"/>
          </a:xfrm>
          <a:prstGeom prst="rect">
            <a:avLst/>
          </a:prstGeom>
          <a:noFill/>
        </p:spPr>
        <p:txBody>
          <a:bodyPr wrap="square" rtlCol="0">
            <a:spAutoFit/>
          </a:bodyPr>
          <a:lstStyle/>
          <a:p>
            <a:pPr algn="ctr"/>
            <a:r>
              <a:rPr lang="en-US" sz="2500" dirty="0" err="1">
                <a:solidFill>
                  <a:schemeClr val="tx2"/>
                </a:solidFill>
                <a:latin typeface="Times New Roman" panose="02020603050405020304" pitchFamily="18" charset="0"/>
                <a:cs typeface="Times New Roman" panose="02020603050405020304" pitchFamily="18" charset="0"/>
              </a:rPr>
              <a:t>Thứ</a:t>
            </a:r>
            <a:r>
              <a:rPr lang="en-US" sz="2500" dirty="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sáu</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ngày</a:t>
            </a:r>
            <a:r>
              <a:rPr lang="en-US" sz="2500" dirty="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15</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tháng</a:t>
            </a:r>
            <a:r>
              <a:rPr lang="en-US" sz="2500" dirty="0">
                <a:solidFill>
                  <a:schemeClr val="tx2"/>
                </a:solidFill>
                <a:latin typeface="Times New Roman" panose="02020603050405020304" pitchFamily="18" charset="0"/>
                <a:cs typeface="Times New Roman" panose="02020603050405020304" pitchFamily="18" charset="0"/>
              </a:rPr>
              <a:t> 11 </a:t>
            </a:r>
            <a:r>
              <a:rPr lang="en-US" sz="2500" dirty="0" err="1">
                <a:solidFill>
                  <a:schemeClr val="tx2"/>
                </a:solidFill>
                <a:latin typeface="Times New Roman" panose="02020603050405020304" pitchFamily="18" charset="0"/>
                <a:cs typeface="Times New Roman" panose="02020603050405020304" pitchFamily="18" charset="0"/>
              </a:rPr>
              <a:t>năm</a:t>
            </a:r>
            <a:r>
              <a:rPr lang="en-US" sz="2500" dirty="0">
                <a:solidFill>
                  <a:schemeClr val="tx2"/>
                </a:solidFill>
                <a:latin typeface="Times New Roman" panose="02020603050405020304" pitchFamily="18" charset="0"/>
                <a:cs typeface="Times New Roman" panose="02020603050405020304" pitchFamily="18" charset="0"/>
              </a:rPr>
              <a:t> 202</a:t>
            </a:r>
            <a:r>
              <a:rPr lang="vi-VN" sz="2500" dirty="0">
                <a:solidFill>
                  <a:schemeClr val="tx2"/>
                </a:solidFill>
                <a:latin typeface="Times New Roman" panose="02020603050405020304" pitchFamily="18" charset="0"/>
                <a:cs typeface="Times New Roman" panose="02020603050405020304" pitchFamily="18" charset="0"/>
              </a:rPr>
              <a:t>4</a:t>
            </a:r>
            <a:endParaRPr lang="en-US" sz="2500" dirty="0">
              <a:solidFill>
                <a:schemeClr val="tx2"/>
              </a:solidFill>
              <a:latin typeface="Times New Roman" panose="02020603050405020304" pitchFamily="18" charset="0"/>
              <a:cs typeface="Times New Roman" panose="02020603050405020304" pitchFamily="18" charset="0"/>
            </a:endParaRPr>
          </a:p>
          <a:p>
            <a:pPr algn="ctr"/>
            <a:r>
              <a:rPr lang="en-US" sz="2500" b="1" u="sng" dirty="0" err="1">
                <a:solidFill>
                  <a:schemeClr val="tx2"/>
                </a:solidFill>
                <a:latin typeface="Times New Roman" panose="02020603050405020304" pitchFamily="18" charset="0"/>
                <a:cs typeface="Times New Roman" panose="02020603050405020304" pitchFamily="18" charset="0"/>
              </a:rPr>
              <a:t>Tiếng</a:t>
            </a:r>
            <a:r>
              <a:rPr lang="en-US" sz="2500" b="1" u="sng" dirty="0">
                <a:solidFill>
                  <a:schemeClr val="tx2"/>
                </a:solidFill>
                <a:latin typeface="Times New Roman" panose="02020603050405020304" pitchFamily="18" charset="0"/>
                <a:cs typeface="Times New Roman" panose="02020603050405020304" pitchFamily="18" charset="0"/>
              </a:rPr>
              <a:t> </a:t>
            </a:r>
            <a:r>
              <a:rPr lang="en-US" sz="2500" b="1" u="sng" dirty="0" err="1">
                <a:solidFill>
                  <a:schemeClr val="tx2"/>
                </a:solidFill>
                <a:latin typeface="Times New Roman" panose="02020603050405020304" pitchFamily="18" charset="0"/>
                <a:cs typeface="Times New Roman" panose="02020603050405020304" pitchFamily="18" charset="0"/>
              </a:rPr>
              <a:t>việt</a:t>
            </a:r>
            <a:r>
              <a:rPr lang="vi-VN" sz="2500" b="1" u="sng" dirty="0">
                <a:solidFill>
                  <a:schemeClr val="tx2"/>
                </a:solidFill>
                <a:latin typeface="Times New Roman" panose="02020603050405020304" pitchFamily="18" charset="0"/>
                <a:cs typeface="Times New Roman" panose="02020603050405020304" pitchFamily="18" charset="0"/>
              </a:rPr>
              <a:t> :</a:t>
            </a:r>
          </a:p>
          <a:p>
            <a:pPr algn="ctr"/>
            <a:r>
              <a:rPr lang="en-US" sz="3600" b="1" dirty="0" err="1">
                <a:solidFill>
                  <a:srgbClr val="FF0000"/>
                </a:solidFill>
                <a:latin typeface="Times New Roman" panose="02020603050405020304" pitchFamily="18" charset="0"/>
                <a:cs typeface="Times New Roman" panose="02020603050405020304" pitchFamily="18" charset="0"/>
              </a:rPr>
              <a:t>Tính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P spid="1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937</Words>
  <Application>Microsoft Office PowerPoint</Application>
  <PresentationFormat>Widescreen</PresentationFormat>
  <Paragraphs>133</Paragraphs>
  <Slides>26</Slides>
  <Notes>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等线</vt:lpstr>
      <vt:lpstr>Arial</vt:lpstr>
      <vt:lpstr>Bahnschrift Condensed</vt:lpstr>
      <vt:lpstr>Book Antiqua</vt:lpstr>
      <vt:lpstr>Calibri</vt:lpstr>
      <vt:lpstr>Times New Roman</vt:lpstr>
      <vt:lpstr>UTM Showcard</vt:lpstr>
      <vt:lpstr>3_Office Theme</vt:lpstr>
      <vt:lpstr>1_Office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Truyen Ha</cp:lastModifiedBy>
  <cp:revision>72</cp:revision>
  <dcterms:created xsi:type="dcterms:W3CDTF">2023-09-17T08:15:16Z</dcterms:created>
  <dcterms:modified xsi:type="dcterms:W3CDTF">2026-02-05T01:18:59Z</dcterms:modified>
</cp:coreProperties>
</file>