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955" r:id="rId2"/>
    <p:sldId id="3051" r:id="rId3"/>
    <p:sldId id="3052" r:id="rId4"/>
    <p:sldId id="3026" r:id="rId5"/>
    <p:sldId id="3027" r:id="rId6"/>
    <p:sldId id="3053" r:id="rId7"/>
    <p:sldId id="3055" r:id="rId8"/>
    <p:sldId id="3058"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50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6.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a:extLst>
              <a:ext uri="{FF2B5EF4-FFF2-40B4-BE49-F238E27FC236}">
                <a16:creationId xmlns:a16="http://schemas.microsoft.com/office/drawing/2014/main" xmlns="" id="{EF2FB119-5E53-4714-A6B6-455AA4640E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527" y="828844"/>
            <a:ext cx="6815919" cy="2091109"/>
          </a:xfrm>
          <a:prstGeom prst="rect">
            <a:avLst/>
          </a:prstGeom>
        </p:spPr>
      </p:pic>
      <p:pic>
        <p:nvPicPr>
          <p:cNvPr id="5" name="Picture 4">
            <a:extLst>
              <a:ext uri="{FF2B5EF4-FFF2-40B4-BE49-F238E27FC236}">
                <a16:creationId xmlns:a16="http://schemas.microsoft.com/office/drawing/2014/main" xmlns="" id="{C5EBF956-C03B-4D96-A23D-4FFB55639EB9}"/>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xmlns="" id="{EA6932BD-7566-4DDC-A694-F2339BCDE2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857250" y="2958207"/>
            <a:ext cx="8905008" cy="2938052"/>
            <a:chOff x="1768766" y="4552258"/>
            <a:chExt cx="7300588" cy="2237383"/>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1165511" y="3199128"/>
            <a:ext cx="8395855" cy="2335319"/>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Sau buổi thực hành đầu tiên, Khoa quan sát thấy có nhiều bạn đặt tay vào hàng phím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bạn đặt vào hàng phím chữ</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ó bạn gõ một tay. Khoa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băn khoăn muốn hỏi thầy giáo cách gõ bàn phím như thế nào cho đúng và nhanh. Chúng ta cùng tìm hiểu với bạn Khoa nhé.</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427107" cy="1015663"/>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10223866" y="3567770"/>
            <a:ext cx="1605245" cy="3156075"/>
          </a:xfrm>
          <a:prstGeom prst="rect">
            <a:avLst/>
          </a:prstGeom>
        </p:spPr>
      </p:pic>
      <p:pic>
        <p:nvPicPr>
          <p:cNvPr id="14" name="Picture 13">
            <a:extLst>
              <a:ext uri="{FF2B5EF4-FFF2-40B4-BE49-F238E27FC236}">
                <a16:creationId xmlns:a16="http://schemas.microsoft.com/office/drawing/2014/main" xmlns="" id="{3955D21A-C41C-41DC-9408-91765CBA652D}"/>
              </a:ext>
            </a:extLst>
          </p:cNvPr>
          <p:cNvPicPr>
            <a:picLocks noChangeAspect="1"/>
          </p:cNvPicPr>
          <p:nvPr/>
        </p:nvPicPr>
        <p:blipFill>
          <a:blip r:embed="rId6"/>
          <a:stretch>
            <a:fillRect/>
          </a:stretch>
        </p:blipFill>
        <p:spPr>
          <a:xfrm>
            <a:off x="11341064" y="1322032"/>
            <a:ext cx="488048" cy="430855"/>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6"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BÀN PHÍM </a:t>
            </a:r>
            <a:r>
              <a:rPr lang="vi-VN" sz="2800" b="1">
                <a:solidFill>
                  <a:srgbClr val="F03C69"/>
                </a:solidFill>
                <a:latin typeface="SVN-SAF" panose="02040603050506020204" pitchFamily="18" charset="0"/>
                <a:cs typeface="Times New Roman" panose="02020603050405020304" pitchFamily="18" charset="0"/>
              </a:rPr>
              <a:t>MÁY TÍNH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10506269" cy="950325"/>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Quan sát bàn phím và các khu vực của bàn phím ở Hình 31, em hãy chỉ ra khu vực nào có nhiều phím nhất?</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5A2009BB-647F-46FB-BE93-05922FA959B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658723" y="2969401"/>
            <a:ext cx="7030504" cy="3215919"/>
          </a:xfrm>
          <a:prstGeom prst="rect">
            <a:avLst/>
          </a:prstGeom>
        </p:spPr>
      </p:pic>
      <p:pic>
        <p:nvPicPr>
          <p:cNvPr id="32" name="Picture 4" descr="Káº¿t quáº£ hÃ¬nh áº£nh cho right icon">
            <a:extLst>
              <a:ext uri="{FF2B5EF4-FFF2-40B4-BE49-F238E27FC236}">
                <a16:creationId xmlns:a16="http://schemas.microsoft.com/office/drawing/2014/main" xmlns="" id="{1AAF4534-E7E3-4D4E-944C-1497CEC2F5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7351" y="5739424"/>
            <a:ext cx="403990" cy="40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D79C63E-707A-4710-B1EF-6FE9CA5EB067}"/>
              </a:ext>
            </a:extLst>
          </p:cNvPr>
          <p:cNvPicPr>
            <a:picLocks noChangeAspect="1"/>
          </p:cNvPicPr>
          <p:nvPr/>
        </p:nvPicPr>
        <p:blipFill>
          <a:blip r:embed="rId2"/>
          <a:stretch>
            <a:fillRect/>
          </a:stretch>
        </p:blipFill>
        <p:spPr>
          <a:xfrm>
            <a:off x="1051082" y="1638145"/>
            <a:ext cx="9883997" cy="3581710"/>
          </a:xfrm>
          <a:prstGeom prst="rect">
            <a:avLst/>
          </a:prstGeom>
        </p:spPr>
      </p:pic>
      <p:sp>
        <p:nvSpPr>
          <p:cNvPr id="5" name="Rectangle 4">
            <a:extLst>
              <a:ext uri="{FF2B5EF4-FFF2-40B4-BE49-F238E27FC236}">
                <a16:creationId xmlns:a16="http://schemas.microsoft.com/office/drawing/2014/main" xmlns="" id="{27478A4E-06BA-45DA-AB22-ADA7E3CBBA1E}"/>
              </a:ext>
            </a:extLst>
          </p:cNvPr>
          <p:cNvSpPr/>
          <p:nvPr/>
        </p:nvSpPr>
        <p:spPr>
          <a:xfrm>
            <a:off x="659402" y="534599"/>
            <a:ext cx="1066735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 vực </a:t>
            </a:r>
            <a:r>
              <a:rPr lang="en-US" sz="2000">
                <a:latin typeface="UTM Avo" panose="02040603050506020204" pitchFamily="18" charset="0"/>
                <a:cs typeface="Times New Roman" panose="02020603050405020304" pitchFamily="18" charset="0"/>
              </a:rPr>
              <a:t>số</a:t>
            </a:r>
            <a:r>
              <a:rPr lang="vi-VN" sz="2000">
                <a:latin typeface="UTM Avo" panose="02040603050506020204" pitchFamily="18" charset="0"/>
                <a:cs typeface="Times New Roman" panose="02020603050405020304" pitchFamily="18" charset="0"/>
              </a:rPr>
              <a:t> 2 ở Hình 31 là khu vực chính của bàn phím. Khu vực này gồm có các hàng phím sau:</a:t>
            </a:r>
          </a:p>
        </p:txBody>
      </p:sp>
      <p:pic>
        <p:nvPicPr>
          <p:cNvPr id="6" name="Picture 5">
            <a:extLst>
              <a:ext uri="{FF2B5EF4-FFF2-40B4-BE49-F238E27FC236}">
                <a16:creationId xmlns:a16="http://schemas.microsoft.com/office/drawing/2014/main" xmlns="" id="{AFFDFFB2-CAD7-4A48-A9D5-A95A8F7F0092}"/>
              </a:ext>
            </a:extLst>
          </p:cNvPr>
          <p:cNvPicPr>
            <a:picLocks noChangeAspect="1"/>
          </p:cNvPicPr>
          <p:nvPr/>
        </p:nvPicPr>
        <p:blipFill>
          <a:blip r:embed="rId3"/>
          <a:stretch>
            <a:fillRect/>
          </a:stretch>
        </p:blipFill>
        <p:spPr>
          <a:xfrm>
            <a:off x="627279" y="479322"/>
            <a:ext cx="734513" cy="653278"/>
          </a:xfrm>
          <a:prstGeom prst="rect">
            <a:avLst/>
          </a:prstGeom>
        </p:spPr>
      </p:pic>
      <p:pic>
        <p:nvPicPr>
          <p:cNvPr id="7" name="Picture 6" descr="A child with a stethoscope around her neck&#10;&#10;Description automatically generated with medium confidence">
            <a:extLst>
              <a:ext uri="{FF2B5EF4-FFF2-40B4-BE49-F238E27FC236}">
                <a16:creationId xmlns:a16="http://schemas.microsoft.com/office/drawing/2014/main" xmlns="" id="{8D8FD8FD-C842-41A6-958C-AC1D7687055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742939" y="4288421"/>
            <a:ext cx="2429468" cy="2494935"/>
          </a:xfrm>
          <a:prstGeom prst="rect">
            <a:avLst/>
          </a:prstGeom>
        </p:spPr>
      </p:pic>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6" presetClass="emph" presetSubtype="0" fill="hold" nodeType="after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AA921B4-EBBD-416E-8330-F23B4CE15AE0}"/>
              </a:ext>
            </a:extLst>
          </p:cNvPr>
          <p:cNvPicPr>
            <a:picLocks noChangeAspect="1"/>
          </p:cNvPicPr>
          <p:nvPr/>
        </p:nvPicPr>
        <p:blipFill>
          <a:blip r:embed="rId2"/>
          <a:stretch>
            <a:fillRect/>
          </a:stretch>
        </p:blipFill>
        <p:spPr>
          <a:xfrm>
            <a:off x="5202282" y="1307914"/>
            <a:ext cx="6418176" cy="3157372"/>
          </a:xfrm>
          <a:prstGeom prst="rect">
            <a:avLst/>
          </a:prstGeom>
        </p:spPr>
      </p:pic>
      <p:sp>
        <p:nvSpPr>
          <p:cNvPr id="4" name="Rectangle 3">
            <a:extLst>
              <a:ext uri="{FF2B5EF4-FFF2-40B4-BE49-F238E27FC236}">
                <a16:creationId xmlns:a16="http://schemas.microsoft.com/office/drawing/2014/main" xmlns="" id="{32767867-57A1-49DA-AB79-523D962B78FF}"/>
              </a:ext>
            </a:extLst>
          </p:cNvPr>
          <p:cNvSpPr/>
          <p:nvPr/>
        </p:nvSpPr>
        <p:spPr>
          <a:xfrm>
            <a:off x="739708" y="393625"/>
            <a:ext cx="10541002" cy="1036117"/>
          </a:xfrm>
          <a:prstGeom prst="rect">
            <a:avLst/>
          </a:prstGeom>
        </p:spPr>
        <p:txBody>
          <a:bodyPr wrap="square">
            <a:spAutoFit/>
          </a:bodyPr>
          <a:lstStyle/>
          <a:p>
            <a:pPr algn="just" defTabSz="342900">
              <a:lnSpc>
                <a:spcPct val="150000"/>
              </a:lnSpc>
            </a:pPr>
            <a:r>
              <a:rPr lang="en-US" sz="2200" b="1">
                <a:solidFill>
                  <a:srgbClr val="FFC000"/>
                </a:solidFill>
                <a:latin typeface="UTM Avo" panose="02040603050506020204" pitchFamily="18" charset="0"/>
                <a:cs typeface="Times New Roman" panose="02020603050405020304" pitchFamily="18" charset="0"/>
              </a:rPr>
              <a:t>Cách đặt tay trên bàn phím</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Khi gõ bàn phím em đặt tay ở vị trí xuất phát trên hàng phím cơ sở (xem Hình 33).</a:t>
            </a:r>
          </a:p>
        </p:txBody>
      </p:sp>
      <p:sp>
        <p:nvSpPr>
          <p:cNvPr id="6" name="Rectangle 5">
            <a:extLst>
              <a:ext uri="{FF2B5EF4-FFF2-40B4-BE49-F238E27FC236}">
                <a16:creationId xmlns:a16="http://schemas.microsoft.com/office/drawing/2014/main" xmlns="" id="{E6C25B42-3710-4CE2-8D40-1FCE38493968}"/>
              </a:ext>
            </a:extLst>
          </p:cNvPr>
          <p:cNvSpPr/>
          <p:nvPr/>
        </p:nvSpPr>
        <p:spPr>
          <a:xfrm>
            <a:off x="739708" y="1429742"/>
            <a:ext cx="4294408"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Cách đặt tay ở vị trí xuất phát</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Hai ngón trỏ đặt lên hai phím có gờ (F và J), hai ngón cái đặt vào phím cách, các ngón khác đặt tương ứng các phím trên hàng cơ sở. </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4712182D-182B-40D0-BE8B-8C49296704C6}"/>
              </a:ext>
            </a:extLst>
          </p:cNvPr>
          <p:cNvSpPr/>
          <p:nvPr/>
        </p:nvSpPr>
        <p:spPr>
          <a:xfrm>
            <a:off x="739708" y="4465286"/>
            <a:ext cx="10447696" cy="2051780"/>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Để gõ nhanh và chính xác mỗi ngón tay chỉ gõ một số phím nhất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định. </a:t>
            </a:r>
            <a:r>
              <a:rPr lang="vi-VN" sz="2200" b="1">
                <a:latin typeface="UTM Avo" panose="02040603050506020204" pitchFamily="18" charset="0"/>
                <a:cs typeface="Times New Roman" panose="02020603050405020304" pitchFamily="18" charset="0"/>
              </a:rPr>
              <a:t>Hình 33 </a:t>
            </a:r>
            <a:r>
              <a:rPr lang="vi-VN" sz="2200">
                <a:latin typeface="UTM Avo" panose="02040603050506020204" pitchFamily="18" charset="0"/>
                <a:cs typeface="Times New Roman" panose="02020603050405020304" pitchFamily="18" charset="0"/>
              </a:rPr>
              <a:t>minh hoạ các phím do ngón tay phụ trách. Em dùng đúng ngón tay để gõ đúng phím, Mỗi khi gõ xong, em đưa ngón tay về vị trí xuất phát trên hàng phím </a:t>
            </a:r>
            <a:r>
              <a:rPr lang="en-US" sz="2200">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ơ sở.</a:t>
            </a:r>
          </a:p>
        </p:txBody>
      </p:sp>
    </p:spTree>
    <p:extLst>
      <p:ext uri="{BB962C8B-B14F-4D97-AF65-F5344CB8AC3E}">
        <p14:creationId xmlns:p14="http://schemas.microsoft.com/office/powerpoint/2010/main" val="3682027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E2C56621-5815-4F90-A76B-2D7D4D1D3A71}"/>
              </a:ext>
            </a:extLst>
          </p:cNvPr>
          <p:cNvGrpSpPr/>
          <p:nvPr/>
        </p:nvGrpSpPr>
        <p:grpSpPr>
          <a:xfrm>
            <a:off x="336588" y="284266"/>
            <a:ext cx="11226147" cy="3093766"/>
            <a:chOff x="191274" y="435050"/>
            <a:chExt cx="11226147" cy="3093766"/>
          </a:xfrm>
        </p:grpSpPr>
        <p:grpSp>
          <p:nvGrpSpPr>
            <p:cNvPr id="6" name="Group 5">
              <a:extLst>
                <a:ext uri="{FF2B5EF4-FFF2-40B4-BE49-F238E27FC236}">
                  <a16:creationId xmlns:a16="http://schemas.microsoft.com/office/drawing/2014/main" xmlns="" id="{7FCB5ADE-AF17-412C-B62E-1786F79D0558}"/>
                </a:ext>
              </a:extLst>
            </p:cNvPr>
            <p:cNvGrpSpPr/>
            <p:nvPr/>
          </p:nvGrpSpPr>
          <p:grpSpPr>
            <a:xfrm>
              <a:off x="191274" y="435050"/>
              <a:ext cx="11226147" cy="3093766"/>
              <a:chOff x="191274" y="435050"/>
              <a:chExt cx="11226147" cy="3093766"/>
            </a:xfrm>
          </p:grpSpPr>
          <p:grpSp>
            <p:nvGrpSpPr>
              <p:cNvPr id="8" name="Group 7">
                <a:extLst>
                  <a:ext uri="{FF2B5EF4-FFF2-40B4-BE49-F238E27FC236}">
                    <a16:creationId xmlns:a16="http://schemas.microsoft.com/office/drawing/2014/main" xmlns="" id="{AA2968F1-B047-4344-B076-57BC169FC099}"/>
                  </a:ext>
                </a:extLst>
              </p:cNvPr>
              <p:cNvGrpSpPr/>
              <p:nvPr/>
            </p:nvGrpSpPr>
            <p:grpSpPr>
              <a:xfrm>
                <a:off x="552795" y="917810"/>
                <a:ext cx="10864626" cy="2611006"/>
                <a:chOff x="1338207" y="943284"/>
                <a:chExt cx="9774290" cy="3851953"/>
              </a:xfrm>
            </p:grpSpPr>
            <p:sp>
              <p:nvSpPr>
                <p:cNvPr id="10" name="Rectangle: Rounded Corners 9">
                  <a:extLst>
                    <a:ext uri="{FF2B5EF4-FFF2-40B4-BE49-F238E27FC236}">
                      <a16:creationId xmlns:a16="http://schemas.microsoft.com/office/drawing/2014/main" xmlns="" id="{6BB72049-4C00-4153-8856-84F22C6B776B}"/>
                    </a:ext>
                  </a:extLst>
                </p:cNvPr>
                <p:cNvSpPr/>
                <p:nvPr/>
              </p:nvSpPr>
              <p:spPr>
                <a:xfrm>
                  <a:off x="1424711" y="1063553"/>
                  <a:ext cx="9687786" cy="373168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E99CE156-71C8-49A0-BD06-1C45543F5F32}"/>
                    </a:ext>
                  </a:extLst>
                </p:cNvPr>
                <p:cNvSpPr/>
                <p:nvPr/>
              </p:nvSpPr>
              <p:spPr>
                <a:xfrm>
                  <a:off x="1338207" y="943284"/>
                  <a:ext cx="9687790" cy="373168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xmlns="" id="{3EE23D12-BEE6-4D47-8A7E-5BDC6A73C2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7" name="Rectangle 6">
              <a:extLst>
                <a:ext uri="{FF2B5EF4-FFF2-40B4-BE49-F238E27FC236}">
                  <a16:creationId xmlns:a16="http://schemas.microsoft.com/office/drawing/2014/main" xmlns="" id="{4955E12F-86FA-4EB5-B8A5-060E6260EBEF}"/>
                </a:ext>
              </a:extLst>
            </p:cNvPr>
            <p:cNvSpPr/>
            <p:nvPr/>
          </p:nvSpPr>
          <p:spPr>
            <a:xfrm>
              <a:off x="1197170" y="1095321"/>
              <a:ext cx="9358711" cy="2277547"/>
            </a:xfrm>
            <a:prstGeom prst="rect">
              <a:avLst/>
            </a:prstGeom>
          </p:spPr>
          <p:txBody>
            <a:bodyPr wrap="square">
              <a:spAutoFit/>
            </a:bodyPr>
            <a:lstStyle/>
            <a:p>
              <a:pPr algn="just" defTabSz="342900">
                <a:lnSpc>
                  <a:spcPct val="150000"/>
                </a:lnSpc>
              </a:pPr>
              <a:r>
                <a:rPr lang="en-US" sz="2200" b="1" dirty="0" smtClean="0">
                  <a:solidFill>
                    <a:srgbClr val="F03C69"/>
                  </a:solidFill>
                  <a:latin typeface="UTM Avo" panose="02040603050506020204" pitchFamily="18" charset="0"/>
                  <a:cs typeface="Times New Roman" panose="02020603050405020304" pitchFamily="18" charset="0"/>
                </a:rPr>
                <a:t>        </a:t>
              </a:r>
              <a:r>
                <a:rPr lang="vi-VN" sz="2200" b="1" dirty="0" smtClean="0">
                  <a:solidFill>
                    <a:srgbClr val="F03C69"/>
                  </a:solidFill>
                  <a:latin typeface="UTM Avo" panose="02040603050506020204" pitchFamily="18" charset="0"/>
                  <a:cs typeface="Times New Roman" panose="02020603050405020304" pitchFamily="18" charset="0"/>
                </a:rPr>
                <a:t>Khu </a:t>
              </a:r>
              <a:r>
                <a:rPr lang="vi-VN" sz="2200" b="1" dirty="0">
                  <a:solidFill>
                    <a:srgbClr val="F03C69"/>
                  </a:solidFill>
                  <a:latin typeface="UTM Avo" panose="02040603050506020204" pitchFamily="18" charset="0"/>
                  <a:cs typeface="Times New Roman" panose="02020603050405020304" pitchFamily="18" charset="0"/>
                </a:rPr>
                <a:t>vực chính gồm: hàng phím số, hàng phim trên, hàng phim cơ</a:t>
              </a:r>
              <a:r>
                <a:rPr lang="en-US" sz="2200" b="1" dirty="0">
                  <a:solidFill>
                    <a:srgbClr val="F03C69"/>
                  </a:solidFill>
                  <a:latin typeface="UTM Avo" panose="02040603050506020204" pitchFamily="18" charset="0"/>
                  <a:cs typeface="Times New Roman" panose="02020603050405020304" pitchFamily="18" charset="0"/>
                </a:rPr>
                <a:t> </a:t>
              </a:r>
              <a:r>
                <a:rPr lang="en-US" sz="2200" b="1" dirty="0" err="1">
                  <a:solidFill>
                    <a:srgbClr val="F03C69"/>
                  </a:solidFill>
                  <a:latin typeface="UTM Avo" panose="02040603050506020204" pitchFamily="18" charset="0"/>
                  <a:cs typeface="Times New Roman" panose="02020603050405020304" pitchFamily="18" charset="0"/>
                </a:rPr>
                <a:t>sở</a:t>
              </a:r>
              <a:r>
                <a:rPr lang="vi-VN" sz="2200" b="1" dirty="0">
                  <a:solidFill>
                    <a:srgbClr val="F03C69"/>
                  </a:solidFill>
                  <a:latin typeface="UTM Avo" panose="02040603050506020204" pitchFamily="18" charset="0"/>
                  <a:cs typeface="Times New Roman" panose="02020603050405020304" pitchFamily="18" charset="0"/>
                </a:rPr>
                <a:t>,</a:t>
              </a:r>
            </a:p>
            <a:p>
              <a:pPr algn="just" defTabSz="342900">
                <a:lnSpc>
                  <a:spcPct val="150000"/>
                </a:lnSpc>
              </a:pPr>
              <a:r>
                <a:rPr lang="vi-VN" sz="2200" b="1" dirty="0">
                  <a:solidFill>
                    <a:srgbClr val="F03C69"/>
                  </a:solidFill>
                  <a:latin typeface="UTM Avo" panose="02040603050506020204" pitchFamily="18" charset="0"/>
                  <a:cs typeface="Times New Roman" panose="02020603050405020304" pitchFamily="18" charset="0"/>
                </a:rPr>
                <a:t>hàng phím dưới và hàng phím chứa phím dấu cách. </a:t>
              </a:r>
              <a:endParaRPr lang="en-US" sz="2200" b="1" dirty="0">
                <a:solidFill>
                  <a:srgbClr val="F03C69"/>
                </a:solidFill>
                <a:latin typeface="UTM Avo" panose="02040603050506020204" pitchFamily="18" charset="0"/>
                <a:cs typeface="Times New Roman" panose="02020603050405020304" pitchFamily="18" charset="0"/>
              </a:endParaRPr>
            </a:p>
            <a:p>
              <a:pPr defTabSz="342900">
                <a:lnSpc>
                  <a:spcPct val="150000"/>
                </a:lnSpc>
                <a:spcBef>
                  <a:spcPts val="1200"/>
                </a:spcBef>
              </a:pPr>
              <a:r>
                <a:rPr lang="en-US" sz="2200" b="1" dirty="0" smtClean="0">
                  <a:solidFill>
                    <a:srgbClr val="F03C69"/>
                  </a:solidFill>
                  <a:latin typeface="UTM Avo" panose="02040603050506020204" pitchFamily="18" charset="0"/>
                  <a:cs typeface="Times New Roman" panose="02020603050405020304" pitchFamily="18" charset="0"/>
                </a:rPr>
                <a:t>        </a:t>
              </a:r>
              <a:r>
                <a:rPr lang="vi-VN" sz="2200" b="1" dirty="0" smtClean="0">
                  <a:solidFill>
                    <a:srgbClr val="F03C69"/>
                  </a:solidFill>
                  <a:latin typeface="UTM Avo" panose="02040603050506020204" pitchFamily="18" charset="0"/>
                  <a:cs typeface="Times New Roman" panose="02020603050405020304" pitchFamily="18" charset="0"/>
                </a:rPr>
                <a:t>Mỗi </a:t>
              </a:r>
              <a:r>
                <a:rPr lang="vi-VN" sz="2200" b="1" dirty="0">
                  <a:solidFill>
                    <a:srgbClr val="F03C69"/>
                  </a:solidFill>
                  <a:latin typeface="UTM Avo" panose="02040603050506020204" pitchFamily="18" charset="0"/>
                  <a:cs typeface="Times New Roman" panose="02020603050405020304" pitchFamily="18" charset="0"/>
                </a:rPr>
                <a:t>ngón tay gõ đúng các phím phụ trách. Khi gõ xong, </a:t>
              </a:r>
              <a:r>
                <a:rPr lang="vi-VN" sz="2200" b="1" dirty="0" smtClean="0">
                  <a:solidFill>
                    <a:srgbClr val="F03C69"/>
                  </a:solidFill>
                  <a:latin typeface="UTM Avo" panose="02040603050506020204" pitchFamily="18" charset="0"/>
                  <a:cs typeface="Times New Roman" panose="02020603050405020304" pitchFamily="18" charset="0"/>
                </a:rPr>
                <a:t>đưa ngón tay về vị trí xuất phát trên hàng phím cơ sở.</a:t>
              </a:r>
              <a:endParaRPr lang="vi-VN" sz="2200" b="1" dirty="0">
                <a:solidFill>
                  <a:srgbClr val="F03C69"/>
                </a:solidFill>
                <a:latin typeface="UTM Avo" panose="02040603050506020204" pitchFamily="18" charset="0"/>
                <a:cs typeface="Times New Roman" panose="02020603050405020304" pitchFamily="18" charset="0"/>
              </a:endParaRPr>
            </a:p>
          </p:txBody>
        </p:sp>
      </p:grpSp>
      <p:pic>
        <p:nvPicPr>
          <p:cNvPr id="13" name="Picture 12">
            <a:extLst>
              <a:ext uri="{FF2B5EF4-FFF2-40B4-BE49-F238E27FC236}">
                <a16:creationId xmlns:a16="http://schemas.microsoft.com/office/drawing/2014/main" xmlns="" id="{F5E15503-265A-420E-98D1-4C620C94DA55}"/>
              </a:ext>
            </a:extLst>
          </p:cNvPr>
          <p:cNvPicPr>
            <a:picLocks noChangeAspect="1"/>
          </p:cNvPicPr>
          <p:nvPr/>
        </p:nvPicPr>
        <p:blipFill>
          <a:blip r:embed="rId3"/>
          <a:stretch>
            <a:fillRect/>
          </a:stretch>
        </p:blipFill>
        <p:spPr>
          <a:xfrm>
            <a:off x="336588" y="3606512"/>
            <a:ext cx="983065" cy="967824"/>
          </a:xfrm>
          <a:prstGeom prst="rect">
            <a:avLst/>
          </a:prstGeom>
        </p:spPr>
      </p:pic>
      <p:sp>
        <p:nvSpPr>
          <p:cNvPr id="14" name="Rectangle 13">
            <a:extLst>
              <a:ext uri="{FF2B5EF4-FFF2-40B4-BE49-F238E27FC236}">
                <a16:creationId xmlns:a16="http://schemas.microsoft.com/office/drawing/2014/main" xmlns="" id="{BC42DF52-FA78-44F1-BA57-609D33A3DD71}"/>
              </a:ext>
            </a:extLst>
          </p:cNvPr>
          <p:cNvSpPr/>
          <p:nvPr/>
        </p:nvSpPr>
        <p:spPr>
          <a:xfrm>
            <a:off x="1342485" y="3839087"/>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Các phím F, J thuộc hàng phím nào?</a:t>
            </a:r>
          </a:p>
        </p:txBody>
      </p:sp>
      <p:sp>
        <p:nvSpPr>
          <p:cNvPr id="15" name="Rectangle 14">
            <a:extLst>
              <a:ext uri="{FF2B5EF4-FFF2-40B4-BE49-F238E27FC236}">
                <a16:creationId xmlns:a16="http://schemas.microsoft.com/office/drawing/2014/main" xmlns="" id="{954058AD-6EBF-4037-8A3A-31EBF8F817F0}"/>
              </a:ext>
            </a:extLst>
          </p:cNvPr>
          <p:cNvSpPr/>
          <p:nvPr/>
        </p:nvSpPr>
        <p:spPr>
          <a:xfrm>
            <a:off x="1682940" y="4372310"/>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Hàng phím trên.</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28D7E45D-32E8-4AC4-8441-D1C4362FCFB2}"/>
              </a:ext>
            </a:extLst>
          </p:cNvPr>
          <p:cNvSpPr/>
          <p:nvPr/>
        </p:nvSpPr>
        <p:spPr>
          <a:xfrm>
            <a:off x="8436392" y="4372310"/>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Hàng phím dưới. </a:t>
            </a:r>
          </a:p>
        </p:txBody>
      </p:sp>
      <p:sp>
        <p:nvSpPr>
          <p:cNvPr id="17" name="Rectangle 16">
            <a:extLst>
              <a:ext uri="{FF2B5EF4-FFF2-40B4-BE49-F238E27FC236}">
                <a16:creationId xmlns:a16="http://schemas.microsoft.com/office/drawing/2014/main" xmlns="" id="{B7C4E37B-AD51-49F6-A4DB-C00C7B8AF7E5}"/>
              </a:ext>
            </a:extLst>
          </p:cNvPr>
          <p:cNvSpPr/>
          <p:nvPr/>
        </p:nvSpPr>
        <p:spPr>
          <a:xfrm>
            <a:off x="5052317" y="4372309"/>
            <a:ext cx="303019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vi-VN" sz="2200">
                <a:latin typeface="UTM Avo" panose="02040603050506020204" pitchFamily="18" charset="0"/>
                <a:cs typeface="Times New Roman" panose="02020603050405020304" pitchFamily="18" charset="0"/>
              </a:rPr>
              <a:t>Hàng phím cơ sở.</a:t>
            </a:r>
          </a:p>
        </p:txBody>
      </p:sp>
      <p:sp>
        <p:nvSpPr>
          <p:cNvPr id="19" name="Rectangle 18">
            <a:extLst>
              <a:ext uri="{FF2B5EF4-FFF2-40B4-BE49-F238E27FC236}">
                <a16:creationId xmlns:a16="http://schemas.microsoft.com/office/drawing/2014/main" xmlns="" id="{6B4EDDDD-4B4C-4D5F-8B71-A8FEE297597B}"/>
              </a:ext>
            </a:extLst>
          </p:cNvPr>
          <p:cNvSpPr/>
          <p:nvPr/>
        </p:nvSpPr>
        <p:spPr>
          <a:xfrm>
            <a:off x="1334895" y="4943005"/>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Khi gõ xong, các ngón tay của em phải đặt ở hàng phím nào?</a:t>
            </a:r>
          </a:p>
        </p:txBody>
      </p:sp>
      <p:sp>
        <p:nvSpPr>
          <p:cNvPr id="20" name="Rectangle 19">
            <a:extLst>
              <a:ext uri="{FF2B5EF4-FFF2-40B4-BE49-F238E27FC236}">
                <a16:creationId xmlns:a16="http://schemas.microsoft.com/office/drawing/2014/main" xmlns="" id="{50F01CF9-F6B9-4ABE-98BD-6BEB26B0CF38}"/>
              </a:ext>
            </a:extLst>
          </p:cNvPr>
          <p:cNvSpPr/>
          <p:nvPr/>
        </p:nvSpPr>
        <p:spPr>
          <a:xfrm>
            <a:off x="1675350" y="5476228"/>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Hàng phím trên.</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1246BBA0-4987-41DC-95CA-FC5244589A25}"/>
              </a:ext>
            </a:extLst>
          </p:cNvPr>
          <p:cNvSpPr/>
          <p:nvPr/>
        </p:nvSpPr>
        <p:spPr>
          <a:xfrm>
            <a:off x="8428802" y="5476228"/>
            <a:ext cx="3030194"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Hàng phím dưới. </a:t>
            </a:r>
          </a:p>
        </p:txBody>
      </p:sp>
      <p:sp>
        <p:nvSpPr>
          <p:cNvPr id="22" name="Rectangle 21">
            <a:extLst>
              <a:ext uri="{FF2B5EF4-FFF2-40B4-BE49-F238E27FC236}">
                <a16:creationId xmlns:a16="http://schemas.microsoft.com/office/drawing/2014/main" xmlns="" id="{3AE44A66-1195-4102-929C-F5EC2460277A}"/>
              </a:ext>
            </a:extLst>
          </p:cNvPr>
          <p:cNvSpPr/>
          <p:nvPr/>
        </p:nvSpPr>
        <p:spPr>
          <a:xfrm>
            <a:off x="5044727" y="5476227"/>
            <a:ext cx="303019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vi-VN" sz="2200">
                <a:latin typeface="UTM Avo" panose="02040603050506020204" pitchFamily="18" charset="0"/>
                <a:cs typeface="Times New Roman" panose="02020603050405020304" pitchFamily="18" charset="0"/>
              </a:rPr>
              <a:t>Hàng phím cơ sở.</a:t>
            </a:r>
          </a:p>
        </p:txBody>
      </p:sp>
      <p:sp>
        <p:nvSpPr>
          <p:cNvPr id="18" name="Oval 17">
            <a:extLst>
              <a:ext uri="{FF2B5EF4-FFF2-40B4-BE49-F238E27FC236}">
                <a16:creationId xmlns:a16="http://schemas.microsoft.com/office/drawing/2014/main" xmlns="" id="{A0F4F829-2969-4AE7-8555-5A4D17F2E947}"/>
              </a:ext>
            </a:extLst>
          </p:cNvPr>
          <p:cNvSpPr/>
          <p:nvPr/>
        </p:nvSpPr>
        <p:spPr>
          <a:xfrm>
            <a:off x="5019094" y="448066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xmlns="" id="{A890F8D7-D2B3-4BA7-940B-EBF8D4DC1309}"/>
              </a:ext>
            </a:extLst>
          </p:cNvPr>
          <p:cNvSpPr/>
          <p:nvPr/>
        </p:nvSpPr>
        <p:spPr>
          <a:xfrm>
            <a:off x="5019094" y="5565843"/>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22" grpId="0"/>
      <p:bldP spid="18"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6728666"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a:t>
            </a:r>
            <a:r>
              <a:rPr lang="en-US" sz="2800" b="1" smtClean="0">
                <a:solidFill>
                  <a:srgbClr val="F03C69"/>
                </a:solidFill>
                <a:latin typeface="SVN-SAF" panose="02040603050506020204" pitchFamily="18" charset="0"/>
                <a:cs typeface="Times New Roman" panose="02020603050405020304" pitchFamily="18" charset="0"/>
              </a:rPr>
              <a:t>Hoạt động luyện tập</a:t>
            </a:r>
            <a:endParaRPr lang="vi-VN" sz="2800" b="1">
              <a:solidFill>
                <a:srgbClr val="F03C69"/>
              </a:solidFill>
              <a:latin typeface="SVN-SAF"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C930B782-FE7B-45AD-AA97-96F6CD2EE0FF}"/>
              </a:ext>
            </a:extLst>
          </p:cNvPr>
          <p:cNvSpPr/>
          <p:nvPr/>
        </p:nvSpPr>
        <p:spPr>
          <a:xfrm>
            <a:off x="762219" y="2182254"/>
            <a:ext cx="10602467" cy="141199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Đặt các ngón tay đúng vị trí xuất phát trên hàng phím cơ sở như </a:t>
            </a:r>
            <a:r>
              <a:rPr lang="vi-VN" sz="2000" b="1">
                <a:latin typeface="UTM Avo" panose="02040603050506020204" pitchFamily="18" charset="0"/>
                <a:cs typeface="Times New Roman" panose="02020603050405020304" pitchFamily="18" charset="0"/>
              </a:rPr>
              <a:t>Hình 33</a:t>
            </a:r>
            <a:endParaRPr lang="en-US" sz="2000" b="1">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Di chuyển các ngón tay đến các phím mà mỗi ngón phụ trách ở hàng trên và hàng dưới. </a:t>
            </a:r>
          </a:p>
        </p:txBody>
      </p:sp>
      <p:sp>
        <p:nvSpPr>
          <p:cNvPr id="7" name="Rectangle 6">
            <a:extLst>
              <a:ext uri="{FF2B5EF4-FFF2-40B4-BE49-F238E27FC236}">
                <a16:creationId xmlns:a16="http://schemas.microsoft.com/office/drawing/2014/main" xmlns="" id="{559C6AFC-3B14-4BBC-A6F1-AB870A3E40FA}"/>
              </a:ext>
            </a:extLst>
          </p:cNvPr>
          <p:cNvSpPr/>
          <p:nvPr/>
        </p:nvSpPr>
        <p:spPr>
          <a:xfrm>
            <a:off x="2135555" y="1095510"/>
            <a:ext cx="884133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đặt tay đúng cách trên bàn phím. </a:t>
            </a:r>
          </a:p>
        </p:txBody>
      </p:sp>
      <p:grpSp>
        <p:nvGrpSpPr>
          <p:cNvPr id="9" name="Group 8">
            <a:extLst>
              <a:ext uri="{FF2B5EF4-FFF2-40B4-BE49-F238E27FC236}">
                <a16:creationId xmlns:a16="http://schemas.microsoft.com/office/drawing/2014/main" xmlns="" id="{363716CA-1B0E-4B16-B5B7-81AE36E82D69}"/>
              </a:ext>
            </a:extLst>
          </p:cNvPr>
          <p:cNvGrpSpPr/>
          <p:nvPr/>
        </p:nvGrpSpPr>
        <p:grpSpPr>
          <a:xfrm>
            <a:off x="581290" y="1091471"/>
            <a:ext cx="1526272" cy="492699"/>
            <a:chOff x="581290" y="1091471"/>
            <a:chExt cx="1526272" cy="492699"/>
          </a:xfrm>
        </p:grpSpPr>
        <p:sp>
          <p:nvSpPr>
            <p:cNvPr id="8" name="Rectangle 7">
              <a:extLst>
                <a:ext uri="{FF2B5EF4-FFF2-40B4-BE49-F238E27FC236}">
                  <a16:creationId xmlns:a16="http://schemas.microsoft.com/office/drawing/2014/main" xmlns=""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xmlns=""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xmlns="" id="{FE9FEF3F-9E04-44CD-86C8-B63C40C1D614}"/>
              </a:ext>
            </a:extLst>
          </p:cNvPr>
          <p:cNvSpPr/>
          <p:nvPr/>
        </p:nvSpPr>
        <p:spPr>
          <a:xfrm>
            <a:off x="581290" y="168955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74E432F9-E289-4F67-8B65-E4DB34C37663}"/>
              </a:ext>
            </a:extLst>
          </p:cNvPr>
          <p:cNvPicPr>
            <a:picLocks noChangeAspect="1"/>
          </p:cNvPicPr>
          <p:nvPr/>
        </p:nvPicPr>
        <p:blipFill>
          <a:blip r:embed="rId2"/>
          <a:stretch>
            <a:fillRect/>
          </a:stretch>
        </p:blipFill>
        <p:spPr>
          <a:xfrm>
            <a:off x="3347134" y="3261924"/>
            <a:ext cx="6418176" cy="3157372"/>
          </a:xfrm>
          <a:prstGeom prst="rect">
            <a:avLst/>
          </a:prstGeom>
        </p:spPr>
      </p:pic>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fade">
                                      <p:cBhvr>
                                        <p:cTn id="28" dur="500"/>
                                        <p:tgtEl>
                                          <p:spTgt spid="22">
                                            <p:txEl>
                                              <p:pRg st="0" end="0"/>
                                            </p:txEl>
                                          </p:spTgt>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xEl>
                                              <p:pRg st="1" end="1"/>
                                            </p:txEl>
                                          </p:spTgt>
                                        </p:tgtEl>
                                        <p:attrNameLst>
                                          <p:attrName>style.visibility</p:attrName>
                                        </p:attrNameLst>
                                      </p:cBhvr>
                                      <p:to>
                                        <p:strVal val="visible"/>
                                      </p:to>
                                    </p:set>
                                    <p:animEffect transition="in" filter="fade">
                                      <p:cBhvr>
                                        <p:cTn id="3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49314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luyện tập thêm cách gõ phím bằng phần mềm Kiran's Typing Tutor.</a:t>
            </a:r>
          </a:p>
        </p:txBody>
      </p:sp>
      <p:pic>
        <p:nvPicPr>
          <p:cNvPr id="11" name="Picture 10" descr="A toy figurine on a table&#10;&#10;Description automatically generated with low confidence">
            <a:extLst>
              <a:ext uri="{FF2B5EF4-FFF2-40B4-BE49-F238E27FC236}">
                <a16:creationId xmlns:a16="http://schemas.microsoft.com/office/drawing/2014/main" xmlns=""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3070980" y="2189641"/>
            <a:ext cx="4745666" cy="4265217"/>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5600</TotalTime>
  <Words>473</Words>
  <Application>Microsoft Office PowerPoint</Application>
  <PresentationFormat>Custom</PresentationFormat>
  <Paragraphs>44</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186</cp:revision>
  <dcterms:created xsi:type="dcterms:W3CDTF">2021-11-14T08:33:55Z</dcterms:created>
  <dcterms:modified xsi:type="dcterms:W3CDTF">2024-11-12T06:42:17Z</dcterms:modified>
</cp:coreProperties>
</file>