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1" r:id="rId1"/>
  </p:sldMasterIdLst>
  <p:notesMasterIdLst>
    <p:notesMasterId r:id="rId33"/>
  </p:notesMasterIdLst>
  <p:sldIdLst>
    <p:sldId id="335" r:id="rId2"/>
    <p:sldId id="329" r:id="rId3"/>
    <p:sldId id="321" r:id="rId4"/>
    <p:sldId id="322" r:id="rId5"/>
    <p:sldId id="323" r:id="rId6"/>
    <p:sldId id="324" r:id="rId7"/>
    <p:sldId id="325" r:id="rId8"/>
    <p:sldId id="326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333" r:id="rId21"/>
    <p:sldId id="305" r:id="rId22"/>
    <p:sldId id="291" r:id="rId23"/>
    <p:sldId id="330" r:id="rId24"/>
    <p:sldId id="331" r:id="rId25"/>
    <p:sldId id="332" r:id="rId26"/>
    <p:sldId id="275" r:id="rId27"/>
    <p:sldId id="312" r:id="rId28"/>
    <p:sldId id="334" r:id="rId29"/>
    <p:sldId id="314" r:id="rId30"/>
    <p:sldId id="318" r:id="rId31"/>
    <p:sldId id="319" r:id="rId32"/>
  </p:sldIdLst>
  <p:sldSz cx="12192000" cy="6858000"/>
  <p:notesSz cx="6858000" cy="9144000"/>
  <p:embeddedFontLst>
    <p:embeddedFont>
      <p:font typeface="宋体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Quicksand" panose="020B0604020202020204" charset="0"/>
      <p:regular r:id="rId39"/>
      <p:bold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1D72-D843-4BC6-83EE-EB85DFFC798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7AE7-932B-40C0-BAEE-EF412E033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2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9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bạch tuột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425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03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cua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36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30A3BD-93D7-4927-BBCB-F1DB46E1199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48D1F9-82B6-428B-97E4-C34608AD4999}"/>
              </a:ext>
            </a:extLst>
          </p:cNvPr>
          <p:cNvSpPr/>
          <p:nvPr userDrawn="1"/>
        </p:nvSpPr>
        <p:spPr>
          <a:xfrm>
            <a:off x="11220994" y="0"/>
            <a:ext cx="1072453" cy="13846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3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6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A661429-579C-43C5-A597-3E4323D02062}"/>
              </a:ext>
            </a:extLst>
          </p:cNvPr>
          <p:cNvSpPr/>
          <p:nvPr userDrawn="1"/>
        </p:nvSpPr>
        <p:spPr>
          <a:xfrm>
            <a:off x="11001625" y="213156"/>
            <a:ext cx="1072453" cy="138466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0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0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82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slide" Target="slide5.xml"/><Relationship Id="rId18" Type="http://schemas.openxmlformats.org/officeDocument/2006/relationships/image" Target="../media/image20.png"/><Relationship Id="rId3" Type="http://schemas.openxmlformats.org/officeDocument/2006/relationships/slide" Target="slide14.xml"/><Relationship Id="rId7" Type="http://schemas.openxmlformats.org/officeDocument/2006/relationships/slide" Target="slide12.xml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image" Target="../media/image11.jpg"/><Relationship Id="rId16" Type="http://schemas.openxmlformats.org/officeDocument/2006/relationships/slide" Target="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11" Type="http://schemas.openxmlformats.org/officeDocument/2006/relationships/slide" Target="slide6.xml"/><Relationship Id="rId5" Type="http://schemas.openxmlformats.org/officeDocument/2006/relationships/slide" Target="slide29.xml"/><Relationship Id="rId15" Type="http://schemas.openxmlformats.org/officeDocument/2006/relationships/image" Target="../media/image18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9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28478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1201024" y="64747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15F5092-3202-4E8D-8CF9-202993475BAB}"/>
              </a:ext>
            </a:extLst>
          </p:cNvPr>
          <p:cNvSpPr txBox="1">
            <a:spLocks/>
          </p:cNvSpPr>
          <p:nvPr/>
        </p:nvSpPr>
        <p:spPr>
          <a:xfrm>
            <a:off x="-314709" y="2050983"/>
            <a:ext cx="13010292" cy="2756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ctr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800" b="1" kern="0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 charset="0"/>
              </a:rPr>
              <a:t> 1: 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nội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bà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 charset="0"/>
              </a:rPr>
              <a:t>ngoại</a:t>
            </a:r>
            <a:endParaRPr lang="en-US" sz="5400" b="1" kern="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SzPts val="990"/>
            </a:pPr>
            <a:endParaRPr lang="en-US" sz="5800" b="1" kern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66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5" y="3753853"/>
            <a:ext cx="2875547" cy="28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227" t="22768" r="22335" b="37550"/>
          <a:stretch/>
        </p:blipFill>
        <p:spPr>
          <a:xfrm>
            <a:off x="9168064" y="3753853"/>
            <a:ext cx="2911642" cy="2685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797" t="21181" r="23004" b="54414"/>
          <a:stretch/>
        </p:blipFill>
        <p:spPr>
          <a:xfrm>
            <a:off x="3047615" y="3753853"/>
            <a:ext cx="6012163" cy="2875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1732" y="1600200"/>
            <a:ext cx="10732168" cy="1828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kính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</a:t>
            </a:r>
            <a:endParaRPr kumimoji="0" lang="en-US" sz="115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501" y="606776"/>
            <a:ext cx="3328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 Avo" panose="02040603050506020204" pitchFamily="18" charset="0"/>
                <a:cs typeface="Times New Roman" pitchFamily="18" charset="0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9" y="419750"/>
            <a:ext cx="9334541" cy="64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4b323909ac51321961af65c8f53037c8">
            <a:extLst>
              <a:ext uri="{FF2B5EF4-FFF2-40B4-BE49-F238E27FC236}">
                <a16:creationId xmlns:a16="http://schemas.microsoft.com/office/drawing/2014/main" id="{06990674-5D00-42C2-989D-8F80079C4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4854" y="1020505"/>
            <a:ext cx="10852484" cy="5243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358785"/>
            <a:ext cx="9361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9451" y="3642465"/>
            <a:ext cx="9361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cho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nghe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vừa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Nhắc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thực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hiện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trên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Quan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tâm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trò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000" dirty="0">
                <a:latin typeface="UTM Avo" panose="02040603050506020204" pitchFamily="18" charset="0"/>
                <a:cs typeface="Times New Roman" pitchFamily="18" charset="0"/>
              </a:rPr>
              <a:t>. </a:t>
            </a:r>
            <a:endParaRPr lang="vi-VN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775006">
            <a:off x="7661386" y="2168326"/>
            <a:ext cx="1175275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-4.81481E-6 L -3.125E-6 -4.81481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78" t="39236" r="27466" b="21875"/>
          <a:stretch/>
        </p:blipFill>
        <p:spPr>
          <a:xfrm>
            <a:off x="1537253" y="1981642"/>
            <a:ext cx="9435547" cy="487635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44043"/>
            <a:ext cx="9435546" cy="153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4742" y="2815389"/>
            <a:ext cx="5082515" cy="2286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0" y="722252"/>
            <a:ext cx="3199044" cy="3732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8356752" y="238296"/>
            <a:ext cx="3146292" cy="3630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58389"/>
            <a:ext cx="2971800" cy="24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2" y="1116408"/>
            <a:ext cx="1045925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/>
          <p:cNvSpPr/>
          <p:nvPr/>
        </p:nvSpPr>
        <p:spPr>
          <a:xfrm>
            <a:off x="9542379" y="468063"/>
            <a:ext cx="2032000" cy="66901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6B7FC49-6967-4A3F-A643-F9A8C1D00734}"/>
              </a:ext>
            </a:extLst>
          </p:cNvPr>
          <p:cNvSpPr txBox="1"/>
          <p:nvPr/>
        </p:nvSpPr>
        <p:spPr>
          <a:xfrm>
            <a:off x="4716739" y="413801"/>
            <a:ext cx="3256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Bà nội, bà ngoại</a:t>
            </a:r>
          </a:p>
          <a:p>
            <a:pPr algn="ctr"/>
            <a:r>
              <a:rPr lang="en-US" sz="2800" i="1">
                <a:latin typeface="UTM Avo" panose="02040603050506020204" pitchFamily="18" charset="0"/>
              </a:rPr>
              <a:t>(trích)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8510" y="652155"/>
            <a:ext cx="5976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8540" y="1654984"/>
            <a:ext cx="4512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3427" y="1654984"/>
            <a:ext cx="426318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3252" y="5066967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Chẳng nghĩ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3252" y="2074867"/>
            <a:ext cx="1220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nội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3252" y="1654984"/>
            <a:ext cx="1558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ngoại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93" y="4226256"/>
            <a:ext cx="1200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phù sa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95632" y="5066967"/>
            <a:ext cx="134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thiết tha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963570" y="66054"/>
            <a:ext cx="3029423" cy="586101"/>
          </a:xfrm>
          <a:prstGeom prst="flowChartTerminator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4797" t="21181" r="23004" b="54414"/>
          <a:stretch/>
        </p:blipFill>
        <p:spPr>
          <a:xfrm>
            <a:off x="0" y="4178577"/>
            <a:ext cx="2305883" cy="217404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63" y="630414"/>
            <a:ext cx="1425019" cy="1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0957" y="4004608"/>
            <a:ext cx="6071555" cy="2062103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sa: </a:t>
            </a:r>
            <a:endParaRPr lang="en-US" sz="3200" b="1" i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r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đất, cát mịn và có nhiều chất màu, cuốn trôi theo dòng nước hoặc lắng đọng lại ở các bờ sông, bài bồi.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31199" y="791290"/>
            <a:ext cx="2661313" cy="2155618"/>
            <a:chOff x="6988815" y="4567773"/>
            <a:chExt cx="2661313" cy="2155618"/>
          </a:xfrm>
        </p:grpSpPr>
        <p:sp>
          <p:nvSpPr>
            <p:cNvPr id="6" name="任意多边形: 形状 1">
              <a:extLst>
                <a:ext uri="{FF2B5EF4-FFF2-40B4-BE49-F238E27FC236}">
                  <a16:creationId xmlns:a16="http://schemas.microsoft.com/office/drawing/2014/main" id="{B77B47FC-60C6-480C-A3E9-D6EECEF29A78}"/>
                </a:ext>
              </a:extLst>
            </p:cNvPr>
            <p:cNvSpPr/>
            <p:nvPr/>
          </p:nvSpPr>
          <p:spPr>
            <a:xfrm>
              <a:off x="6988815" y="4567773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Picture 4" descr="Quả Na Xuất Khẩ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770" y="4669949"/>
              <a:ext cx="1951265" cy="19512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7070990" y="961953"/>
            <a:ext cx="4242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(mãng cầu):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i="1" dirty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cây ăn quả, trồng 4 - 5 năm mới cho nhiều quả.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8478" y="1746783"/>
            <a:ext cx="405272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Chú</a:t>
            </a:r>
            <a:r>
              <a:rPr lang="en-US" sz="5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thích</a:t>
            </a:r>
            <a:endParaRPr lang="en-US" sz="5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070990" y="4004608"/>
            <a:ext cx="2661313" cy="2155618"/>
            <a:chOff x="7398620" y="301169"/>
            <a:chExt cx="2661313" cy="2155618"/>
          </a:xfrm>
        </p:grpSpPr>
        <p:sp>
          <p:nvSpPr>
            <p:cNvPr id="11" name="任意多边形: 形状 5">
              <a:extLst>
                <a:ext uri="{FF2B5EF4-FFF2-40B4-BE49-F238E27FC236}">
                  <a16:creationId xmlns:a16="http://schemas.microsoft.com/office/drawing/2014/main" id="{31EF72CB-C302-4F43-A5CE-301BEBA8BAC7}"/>
                </a:ext>
              </a:extLst>
            </p:cNvPr>
            <p:cNvSpPr/>
            <p:nvPr/>
          </p:nvSpPr>
          <p:spPr>
            <a:xfrm>
              <a:off x="7398620" y="301169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icture 2" descr="Vận chuyển đất phù sa trên toàn quốc. Giảm giá SHOCK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278" y="399263"/>
              <a:ext cx="2275995" cy="19594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711" y="1"/>
            <a:ext cx="1180289" cy="10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443" y="222625"/>
            <a:ext cx="3461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7234" y="2376584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0" y="53821"/>
            <a:ext cx="44136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49" y="4233354"/>
            <a:ext cx="5328273" cy="2432015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593334" y="0"/>
            <a:ext cx="2598744" cy="1344291"/>
          </a:xfrm>
          <a:prstGeom prst="flowChartTerminator">
            <a:avLst/>
          </a:prstGeom>
          <a:solidFill>
            <a:srgbClr val="01007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1705436" y="2505183"/>
            <a:ext cx="1" cy="159326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674705" y="4704089"/>
            <a:ext cx="0" cy="14535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03690" y="73276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96794" y="2505183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75378" y="4704089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545991" y="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9672599" y="216024"/>
            <a:ext cx="2440213" cy="8602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103689" y="2296417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545990" y="222314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8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490" y="520205"/>
            <a:ext cx="426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842" y="1885968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0" y="53821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56" y="3955400"/>
            <a:ext cx="6791325" cy="2495471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998241" y="53821"/>
            <a:ext cx="2193759" cy="93276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985" y="2063559"/>
            <a:ext cx="7983189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5" y="4454420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35" y="4221202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Bà - Nhạc Cho Trẻ Mầm Non.mp4">
            <a:hlinkClick r:id="" action="ppaction://media"/>
            <a:extLst>
              <a:ext uri="{FF2B5EF4-FFF2-40B4-BE49-F238E27FC236}">
                <a16:creationId xmlns:a16="http://schemas.microsoft.com/office/drawing/2014/main" id="{658870C6-36DC-48D0-B041-AE1664D862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4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09D640-7561-4ABE-8912-24687B2C4A57}"/>
              </a:ext>
            </a:extLst>
          </p:cNvPr>
          <p:cNvSpPr/>
          <p:nvPr/>
        </p:nvSpPr>
        <p:spPr>
          <a:xfrm>
            <a:off x="3589252" y="2198957"/>
            <a:ext cx="5013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HIỂU – LUYỆN TẬP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0669BD-109C-4905-8AB0-53497F816680}"/>
              </a:ext>
            </a:extLst>
          </p:cNvPr>
          <p:cNvSpPr/>
          <p:nvPr/>
        </p:nvSpPr>
        <p:spPr>
          <a:xfrm>
            <a:off x="5439405" y="1710275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861238" y="2488083"/>
            <a:ext cx="1331845" cy="1388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33" y="4072903"/>
            <a:ext cx="5071279" cy="2509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55071" y="4018496"/>
            <a:ext cx="1229209" cy="1621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66204" y="3281894"/>
            <a:ext cx="1614488" cy="184785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958BBCFA-E5C8-41F2-961A-046F160B460A}"/>
              </a:ext>
            </a:extLst>
          </p:cNvPr>
          <p:cNvSpPr/>
          <p:nvPr/>
        </p:nvSpPr>
        <p:spPr>
          <a:xfrm>
            <a:off x="2425399" y="1304495"/>
            <a:ext cx="7348251" cy="2104222"/>
          </a:xfrm>
          <a:prstGeom prst="roundRect">
            <a:avLst/>
          </a:prstGeom>
          <a:noFill/>
          <a:ln w="57150" cap="flat" cmpd="sng" algn="ctr">
            <a:solidFill>
              <a:srgbClr val="FF770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0913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4139" y="3244175"/>
            <a:ext cx="446372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864C6D-9CDD-41F6-99CA-869CFAE40129}"/>
              </a:ext>
            </a:extLst>
          </p:cNvPr>
          <p:cNvSpPr/>
          <p:nvPr/>
        </p:nvSpPr>
        <p:spPr>
          <a:xfrm>
            <a:off x="4057806" y="1887286"/>
            <a:ext cx="827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E00DC"/>
                </a:solidFill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vi-VN" sz="44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Bài thơ là lời của ai nói về ai?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3003B5-2775-4173-984E-D1A79B7FB716}"/>
              </a:ext>
            </a:extLst>
          </p:cNvPr>
          <p:cNvSpPr/>
          <p:nvPr/>
        </p:nvSpPr>
        <p:spPr>
          <a:xfrm>
            <a:off x="4167098" y="2828835"/>
            <a:ext cx="7587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Bài thơ là lời của người cháu nói về bà nội và bà ngoại của mình.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UTM Avo" panose="02040603050506020204" pitchFamily="18" charset="0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en-US" sz="1200" dirty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4E38476F-E8D3-4FD4-8973-F689766CDFF6}"/>
              </a:ext>
            </a:extLst>
          </p:cNvPr>
          <p:cNvSpPr/>
          <p:nvPr/>
        </p:nvSpPr>
        <p:spPr>
          <a:xfrm>
            <a:off x="5972492" y="651927"/>
            <a:ext cx="3074760" cy="638343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7C070-5A15-4FC9-A942-21015A4C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51" y="4029164"/>
            <a:ext cx="6791325" cy="24771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E2CD67-F93C-428E-8845-CA56D878A85A}"/>
              </a:ext>
            </a:extLst>
          </p:cNvPr>
          <p:cNvCxnSpPr>
            <a:cxnSpLocks/>
          </p:cNvCxnSpPr>
          <p:nvPr/>
        </p:nvCxnSpPr>
        <p:spPr>
          <a:xfrm>
            <a:off x="390939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en-US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E05A2F-4A18-4BCF-ABFF-930C6971B3B9}"/>
              </a:ext>
            </a:extLst>
          </p:cNvPr>
          <p:cNvCxnSpPr>
            <a:cxnSpLocks/>
          </p:cNvCxnSpPr>
          <p:nvPr/>
        </p:nvCxnSpPr>
        <p:spPr>
          <a:xfrm>
            <a:off x="397565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0356FBE-205B-46F7-BFCE-C9854F0F256E}"/>
              </a:ext>
            </a:extLst>
          </p:cNvPr>
          <p:cNvSpPr/>
          <p:nvPr/>
        </p:nvSpPr>
        <p:spPr>
          <a:xfrm>
            <a:off x="4497160" y="529515"/>
            <a:ext cx="6807632" cy="4235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Tìm những hình ảnh nói lên tình yêu thương của hai bà dành cho cháu: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Ở khổ thơ 2</a:t>
            </a:r>
            <a:endParaRPr lang="en-US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endParaRPr lang="vi-VN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4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b) Ở khổ thơ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8AF5C-C657-4EB7-AE82-17FC9E43D38D}"/>
              </a:ext>
            </a:extLst>
          </p:cNvPr>
          <p:cNvSpPr/>
          <p:nvPr/>
        </p:nvSpPr>
        <p:spPr>
          <a:xfrm>
            <a:off x="5845302" y="2890391"/>
            <a:ext cx="55776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“Yêu cháu, bà trồng na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Chẳng nghĩ mình cao tuổi”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6BA9E9-E5DA-4A2E-8568-972FF7DA74DC}"/>
              </a:ext>
            </a:extLst>
          </p:cNvPr>
          <p:cNvSpPr/>
          <p:nvPr/>
        </p:nvSpPr>
        <p:spPr>
          <a:xfrm>
            <a:off x="5845302" y="4765290"/>
            <a:ext cx="5341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“Biết là bà ngoại mong”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“Lại thương bà nội trông</a:t>
            </a:r>
            <a:r>
              <a:rPr lang="vi-VN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85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2A4BDFD-9A65-46FA-A2BF-4AC517CA62E8}"/>
              </a:ext>
            </a:extLst>
          </p:cNvPr>
          <p:cNvSpPr/>
          <p:nvPr/>
        </p:nvSpPr>
        <p:spPr>
          <a:xfrm>
            <a:off x="7411875" y="1820628"/>
            <a:ext cx="4471583" cy="15073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1)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Tình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thương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2080F6C6-E1CD-44EB-A765-41990006D21F}"/>
              </a:ext>
            </a:extLst>
          </p:cNvPr>
          <p:cNvSpPr/>
          <p:nvPr/>
        </p:nvSpPr>
        <p:spPr>
          <a:xfrm>
            <a:off x="626350" y="1625840"/>
            <a:ext cx="4944912" cy="12627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endParaRPr lang="en-US" sz="2600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thương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E8F14E8-51D1-459A-8F38-D13BDC24A857}"/>
              </a:ext>
            </a:extLst>
          </p:cNvPr>
          <p:cNvSpPr/>
          <p:nvPr/>
        </p:nvSpPr>
        <p:spPr>
          <a:xfrm>
            <a:off x="676211" y="3327972"/>
            <a:ext cx="4924548" cy="13273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b)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nguồn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sông</a:t>
            </a:r>
            <a:endParaRPr lang="en-US" sz="2600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Cho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phù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sa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đời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cháu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11FFDB2D-F994-4FF2-9C66-2DC50C2461DE}"/>
              </a:ext>
            </a:extLst>
          </p:cNvPr>
          <p:cNvSpPr/>
          <p:nvPr/>
        </p:nvSpPr>
        <p:spPr>
          <a:xfrm>
            <a:off x="676210" y="5350884"/>
            <a:ext cx="4895051" cy="98697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c)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miền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quê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dấu</a:t>
            </a:r>
            <a:endParaRPr lang="en-US" sz="2600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tha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00C519-F4FC-4355-B3D7-2B90A68CAEF1}"/>
              </a:ext>
            </a:extLst>
          </p:cNvPr>
          <p:cNvSpPr/>
          <p:nvPr/>
        </p:nvSpPr>
        <p:spPr>
          <a:xfrm>
            <a:off x="8000007" y="4405082"/>
            <a:ext cx="4055514" cy="1439288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2)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Lòng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26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ơn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788C26-2E39-4A66-B4F4-AD1AC1DAC287}"/>
              </a:ext>
            </a:extLst>
          </p:cNvPr>
          <p:cNvSpPr/>
          <p:nvPr/>
        </p:nvSpPr>
        <p:spPr>
          <a:xfrm>
            <a:off x="626350" y="480993"/>
            <a:ext cx="113958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E00DC"/>
                </a:solidFill>
                <a:latin typeface="UTM Avo" panose="02040603050506020204" pitchFamily="18" charset="0"/>
                <a:cs typeface="Times New Roman" pitchFamily="18" charset="0"/>
              </a:rPr>
              <a:t>3. </a:t>
            </a:r>
            <a:r>
              <a:rPr lang="vi-VN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Mỗi câu thơ dưới đây nói lên tình cảm gì của</a:t>
            </a:r>
            <a:r>
              <a:rPr lang="en-US" sz="2600" dirty="0">
                <a:solidFill>
                  <a:srgbClr val="0E00DC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cháu đối với hai bà? Ghép đúng:</a:t>
            </a:r>
            <a:endParaRPr lang="en-US" sz="2600" dirty="0">
              <a:solidFill>
                <a:srgbClr val="0E00DC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BD2F6D-82DC-4981-BD2C-6810C79C55A9}"/>
              </a:ext>
            </a:extLst>
          </p:cNvPr>
          <p:cNvCxnSpPr>
            <a:cxnSpLocks/>
          </p:cNvCxnSpPr>
          <p:nvPr/>
        </p:nvCxnSpPr>
        <p:spPr>
          <a:xfrm flipV="1">
            <a:off x="5538133" y="3015574"/>
            <a:ext cx="2302361" cy="2596783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71AC17-9153-463C-95D6-D3F184E6A1B8}"/>
              </a:ext>
            </a:extLst>
          </p:cNvPr>
          <p:cNvCxnSpPr>
            <a:cxnSpLocks/>
          </p:cNvCxnSpPr>
          <p:nvPr/>
        </p:nvCxnSpPr>
        <p:spPr>
          <a:xfrm>
            <a:off x="5571261" y="2013626"/>
            <a:ext cx="1919037" cy="45720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63A23E-1B01-4B6D-A30A-CD8A3884B9D3}"/>
              </a:ext>
            </a:extLst>
          </p:cNvPr>
          <p:cNvCxnSpPr>
            <a:cxnSpLocks/>
          </p:cNvCxnSpPr>
          <p:nvPr/>
        </p:nvCxnSpPr>
        <p:spPr>
          <a:xfrm>
            <a:off x="5571261" y="3764604"/>
            <a:ext cx="2428746" cy="1215958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0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1199216"/>
            <a:ext cx="48900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3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3000" dirty="0">
              <a:latin typeface="+mj-lt"/>
              <a:cs typeface="Times New Roman" pitchFamily="18" charset="0"/>
            </a:endParaRPr>
          </a:p>
          <a:p>
            <a:r>
              <a:rPr lang="vi-VN" sz="3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30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1662" y="174165"/>
            <a:ext cx="7835236" cy="81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lòng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cuối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15" y="3874908"/>
            <a:ext cx="2609018" cy="2804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32" y="4071280"/>
            <a:ext cx="2400304" cy="24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52" y="279796"/>
            <a:ext cx="7658640" cy="6296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612044"/>
            <a:ext cx="2545579" cy="220483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40" y="3041988"/>
            <a:ext cx="6440319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2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en-US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E2CD67-F93C-428E-8845-CA56D878A85A}"/>
              </a:ext>
            </a:extLst>
          </p:cNvPr>
          <p:cNvCxnSpPr>
            <a:cxnSpLocks/>
          </p:cNvCxnSpPr>
          <p:nvPr/>
        </p:nvCxnSpPr>
        <p:spPr>
          <a:xfrm>
            <a:off x="390939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FEDA9F-8844-41EA-AB75-5BB523B7F89F}"/>
              </a:ext>
            </a:extLst>
          </p:cNvPr>
          <p:cNvSpPr/>
          <p:nvPr/>
        </p:nvSpPr>
        <p:spPr>
          <a:xfrm>
            <a:off x="4373217" y="543339"/>
            <a:ext cx="7428271" cy="2079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Tìm các từ ngữ chỉ tình cảm bà cháu trong một khổ thơ.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M:  </a:t>
            </a:r>
            <a:r>
              <a:rPr lang="vi-VN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“thương cả hai bà”. (Khổ thơ 1)</a:t>
            </a:r>
            <a:endParaRPr lang="en-US" sz="3000" b="1" dirty="0">
              <a:solidFill>
                <a:srgbClr val="0E00D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AD4042-4105-4A2B-9FAD-5FC8D64DF3D0}"/>
              </a:ext>
            </a:extLst>
          </p:cNvPr>
          <p:cNvSpPr/>
          <p:nvPr/>
        </p:nvSpPr>
        <p:spPr>
          <a:xfrm>
            <a:off x="4421058" y="2852592"/>
            <a:ext cx="6264361" cy="2778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1: thương</a:t>
            </a:r>
            <a:r>
              <a:rPr lang="en-US" sz="3000" dirty="0">
                <a:latin typeface="+mj-lt"/>
                <a:cs typeface="Times New Roman" pitchFamily="18" charset="0"/>
              </a:rPr>
              <a:t> </a:t>
            </a:r>
            <a:r>
              <a:rPr lang="vi-VN" sz="3000" dirty="0">
                <a:latin typeface="+mj-lt"/>
                <a:cs typeface="Times New Roman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2: yêu.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3: mong, thương, </a:t>
            </a:r>
            <a:r>
              <a:rPr lang="vi-VN" sz="3000">
                <a:latin typeface="+mj-lt"/>
                <a:cs typeface="Times New Roman" pitchFamily="18" charset="0"/>
              </a:rPr>
              <a:t>trông.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>
                <a:latin typeface="+mj-lt"/>
                <a:cs typeface="Times New Roman" pitchFamily="18" charset="0"/>
              </a:rPr>
              <a:t>Khổ </a:t>
            </a:r>
            <a:r>
              <a:rPr lang="vi-VN" sz="3000" dirty="0">
                <a:latin typeface="+mj-lt"/>
                <a:cs typeface="Times New Roman" pitchFamily="18" charset="0"/>
              </a:rPr>
              <a:t>4: yêu dấu</a:t>
            </a:r>
            <a:r>
              <a:rPr lang="vi-VN" sz="3000">
                <a:latin typeface="+mj-lt"/>
                <a:cs typeface="Times New Roman" pitchFamily="18" charset="0"/>
              </a:rPr>
              <a:t>, nhớ, </a:t>
            </a:r>
            <a:r>
              <a:rPr lang="en-US" sz="3000">
                <a:latin typeface="+mj-lt"/>
                <a:cs typeface="Times New Roman" pitchFamily="18" charset="0"/>
              </a:rPr>
              <a:t>thiết </a:t>
            </a:r>
            <a:r>
              <a:rPr lang="vi-VN" sz="3000">
                <a:latin typeface="+mj-lt"/>
                <a:cs typeface="Times New Roman" pitchFamily="18" charset="0"/>
              </a:rPr>
              <a:t>tha.</a:t>
            </a:r>
            <a:endParaRPr lang="vi-VN" sz="30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162" y="818879"/>
            <a:ext cx="1171021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Em cần thêm 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 phẩy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 vào chỗ nào trong các câu sau?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575" y="2057343"/>
            <a:ext cx="1165952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Tuần nào bố mẹ cũng cho em đến thăm ông bà nội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 bà ngoại.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004" y="3366360"/>
            <a:ext cx="11637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Em giúp ông bà quét nhà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 rau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gà ăn.</a:t>
            </a:r>
          </a:p>
        </p:txBody>
      </p:sp>
      <p:sp>
        <p:nvSpPr>
          <p:cNvPr id="8" name="Rectangle 7"/>
          <p:cNvSpPr/>
          <p:nvPr/>
        </p:nvSpPr>
        <p:spPr>
          <a:xfrm>
            <a:off x="9109627" y="220594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4300" y="3539636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47642" y="353963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93" y="4763863"/>
            <a:ext cx="3132903" cy="184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4" descr="Thay bÃ  quÃ©t rÃ¡c | BÃ i thÆ¡ Thay bÃ  quÃ©t rÃ¡c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03" y="4503906"/>
            <a:ext cx="3967580" cy="21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802CDD34-CDD6-492A-9A67-72995A5F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4715"/>
            <a:ext cx="12191999" cy="6403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4488368" y="635342"/>
            <a:ext cx="3644389" cy="16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4573" y="2514599"/>
            <a:ext cx="8759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vướng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bg1"/>
              </a:solidFill>
              <a:latin typeface="UTM Avo (Headings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3096" y="1043545"/>
            <a:ext cx="346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ngoại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095" y="1815908"/>
            <a:ext cx="50859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Và thương cả hai bà.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8997" y="507848"/>
            <a:ext cx="45842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59" y="4714453"/>
            <a:ext cx="5327022" cy="21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522" y="1453668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348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C3DA138-B50A-4352-8E43-D6EB1735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61"/>
            <a:ext cx="12174648" cy="6410738"/>
          </a:xfrm>
          <a:prstGeom prst="rect">
            <a:avLst/>
          </a:prstGeom>
        </p:spPr>
      </p:pic>
      <p:pic>
        <p:nvPicPr>
          <p:cNvPr id="2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34" y="4184587"/>
            <a:ext cx="1509106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42" y="35429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92" y="2907288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75" y="4847984"/>
            <a:ext cx="1805566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ưới bạch tuột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5093395" y="1931349"/>
            <a:ext cx="1800212" cy="2214783"/>
          </a:xfrm>
          <a:prstGeom prst="rect">
            <a:avLst/>
          </a:prstGeom>
        </p:spPr>
      </p:pic>
      <p:pic>
        <p:nvPicPr>
          <p:cNvPr id="7" name="lưới cá vàng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2706260" y="3194119"/>
            <a:ext cx="1800212" cy="22147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5867400" y="1"/>
            <a:ext cx="1524" cy="206654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175039" y="1"/>
            <a:ext cx="893675" cy="3468502"/>
          </a:xfrm>
          <a:custGeom>
            <a:avLst/>
            <a:gdLst>
              <a:gd name="connsiteX0" fmla="*/ 118169 w 571659"/>
              <a:gd name="connsiteY0" fmla="*/ 2483318 h 2483318"/>
              <a:gd name="connsiteX1" fmla="*/ 570556 w 571659"/>
              <a:gd name="connsiteY1" fmla="*/ 2050182 h 2483318"/>
              <a:gd name="connsiteX2" fmla="*/ 2666 w 571659"/>
              <a:gd name="connsiteY2" fmla="*/ 1434165 h 2483318"/>
              <a:gd name="connsiteX3" fmla="*/ 349175 w 571659"/>
              <a:gd name="connsiteY3" fmla="*/ 885525 h 2483318"/>
              <a:gd name="connsiteX4" fmla="*/ 156670 w 571659"/>
              <a:gd name="connsiteY4" fmla="*/ 231007 h 2483318"/>
              <a:gd name="connsiteX5" fmla="*/ 233672 w 571659"/>
              <a:gd name="connsiteY5" fmla="*/ 0 h 248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659" h="2483318">
                <a:moveTo>
                  <a:pt x="118169" y="2483318"/>
                </a:moveTo>
                <a:cubicBezTo>
                  <a:pt x="353987" y="2354179"/>
                  <a:pt x="589806" y="2225041"/>
                  <a:pt x="570556" y="2050182"/>
                </a:cubicBezTo>
                <a:cubicBezTo>
                  <a:pt x="551306" y="1875323"/>
                  <a:pt x="39563" y="1628274"/>
                  <a:pt x="2666" y="1434165"/>
                </a:cubicBezTo>
                <a:cubicBezTo>
                  <a:pt x="-34231" y="1240056"/>
                  <a:pt x="323508" y="1086051"/>
                  <a:pt x="349175" y="885525"/>
                </a:cubicBezTo>
                <a:cubicBezTo>
                  <a:pt x="374842" y="684999"/>
                  <a:pt x="175920" y="378594"/>
                  <a:pt x="156670" y="231007"/>
                </a:cubicBezTo>
                <a:cubicBezTo>
                  <a:pt x="137420" y="83420"/>
                  <a:pt x="185546" y="41710"/>
                  <a:pt x="233672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1" name="lưới cá dino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7628006" y="2483268"/>
            <a:ext cx="2043681" cy="212533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8339628" y="1"/>
            <a:ext cx="352666" cy="2614517"/>
          </a:xfrm>
          <a:custGeom>
            <a:avLst/>
            <a:gdLst>
              <a:gd name="connsiteX0" fmla="*/ 176504 w 312301"/>
              <a:gd name="connsiteY0" fmla="*/ 1790299 h 1790299"/>
              <a:gd name="connsiteX1" fmla="*/ 3249 w 312301"/>
              <a:gd name="connsiteY1" fmla="*/ 1617044 h 1790299"/>
              <a:gd name="connsiteX2" fmla="*/ 311257 w 312301"/>
              <a:gd name="connsiteY2" fmla="*/ 1145406 h 1790299"/>
              <a:gd name="connsiteX3" fmla="*/ 109127 w 312301"/>
              <a:gd name="connsiteY3" fmla="*/ 654518 h 1790299"/>
              <a:gd name="connsiteX4" fmla="*/ 263131 w 312301"/>
              <a:gd name="connsiteY4" fmla="*/ 182880 h 1790299"/>
              <a:gd name="connsiteX5" fmla="*/ 282381 w 312301"/>
              <a:gd name="connsiteY5" fmla="*/ 0 h 17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301" h="1790299">
                <a:moveTo>
                  <a:pt x="176504" y="1790299"/>
                </a:moveTo>
                <a:cubicBezTo>
                  <a:pt x="78647" y="1757412"/>
                  <a:pt x="-19210" y="1724526"/>
                  <a:pt x="3249" y="1617044"/>
                </a:cubicBezTo>
                <a:cubicBezTo>
                  <a:pt x="25708" y="1509562"/>
                  <a:pt x="293611" y="1305827"/>
                  <a:pt x="311257" y="1145406"/>
                </a:cubicBezTo>
                <a:cubicBezTo>
                  <a:pt x="328903" y="984985"/>
                  <a:pt x="117148" y="814939"/>
                  <a:pt x="109127" y="654518"/>
                </a:cubicBezTo>
                <a:cubicBezTo>
                  <a:pt x="101106" y="494097"/>
                  <a:pt x="234255" y="291966"/>
                  <a:pt x="263131" y="182880"/>
                </a:cubicBezTo>
                <a:cubicBezTo>
                  <a:pt x="292007" y="73794"/>
                  <a:pt x="287194" y="36897"/>
                  <a:pt x="282381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3" name="lưới cua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6723612" y="4184588"/>
            <a:ext cx="1476888" cy="181700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141917" y="0"/>
            <a:ext cx="628798" cy="4306826"/>
          </a:xfrm>
          <a:custGeom>
            <a:avLst/>
            <a:gdLst>
              <a:gd name="connsiteX0" fmla="*/ 207972 w 633019"/>
              <a:gd name="connsiteY0" fmla="*/ 3465094 h 3465094"/>
              <a:gd name="connsiteX1" fmla="*/ 5842 w 633019"/>
              <a:gd name="connsiteY1" fmla="*/ 3099334 h 3465094"/>
              <a:gd name="connsiteX2" fmla="*/ 410103 w 633019"/>
              <a:gd name="connsiteY2" fmla="*/ 2723949 h 3465094"/>
              <a:gd name="connsiteX3" fmla="*/ 63594 w 633019"/>
              <a:gd name="connsiteY3" fmla="*/ 2030930 h 3465094"/>
              <a:gd name="connsiteX4" fmla="*/ 631484 w 633019"/>
              <a:gd name="connsiteY4" fmla="*/ 731520 h 3465094"/>
              <a:gd name="connsiteX5" fmla="*/ 198347 w 633019"/>
              <a:gd name="connsiteY5" fmla="*/ 0 h 346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019" h="3465094">
                <a:moveTo>
                  <a:pt x="207972" y="3465094"/>
                </a:moveTo>
                <a:cubicBezTo>
                  <a:pt x="90063" y="3343976"/>
                  <a:pt x="-27846" y="3222858"/>
                  <a:pt x="5842" y="3099334"/>
                </a:cubicBezTo>
                <a:cubicBezTo>
                  <a:pt x="39530" y="2975810"/>
                  <a:pt x="400478" y="2902016"/>
                  <a:pt x="410103" y="2723949"/>
                </a:cubicBezTo>
                <a:cubicBezTo>
                  <a:pt x="419728" y="2545882"/>
                  <a:pt x="26697" y="2363001"/>
                  <a:pt x="63594" y="2030930"/>
                </a:cubicBezTo>
                <a:cubicBezTo>
                  <a:pt x="100491" y="1698859"/>
                  <a:pt x="609025" y="1070008"/>
                  <a:pt x="631484" y="731520"/>
                </a:cubicBezTo>
                <a:cubicBezTo>
                  <a:pt x="653943" y="393032"/>
                  <a:pt x="426145" y="196516"/>
                  <a:pt x="198347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FC6A8817-8130-47B5-B025-928B940767E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55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60099E-6 L 3.61111E-6 -0.6763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58246E-6 L 4.16667E-6 -0.919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475E-6 L 5.55556E-7 0.359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56874E-7 L 1.38889E-6 -0.798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91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52487E-6 L 0.00087 -0.6076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03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6549E-6 L -0.60539 0.65926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8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9855E-6 L -2.77778E-6 -0.9320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58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4467E-6 L 5.55556E-7 -1.182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55731E-7 L -0.88316 8.55731E-7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0748E-6 L -8.33333E-7 -0.8826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1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0266E-6 L -2.5E-6 -0.718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6123E-6 L 0.35451 -1.46123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6B3DAE8-3731-4913-9691-DE99DF4D0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19101"/>
            <a:ext cx="12191207" cy="6438900"/>
          </a:xfrm>
          <a:prstGeom prst="rect">
            <a:avLst/>
          </a:prstGeom>
        </p:spPr>
      </p:pic>
      <p:pic>
        <p:nvPicPr>
          <p:cNvPr id="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1" y="3062412"/>
            <a:ext cx="1509106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848139" y="775131"/>
            <a:ext cx="10389704" cy="2056290"/>
          </a:xfrm>
          <a:prstGeom prst="cloudCallout">
            <a:avLst>
              <a:gd name="adj1" fmla="val -53153"/>
              <a:gd name="adj2" fmla="val 1203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”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/>
            <a:endParaRPr lang="vi-VN" sz="3200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71267" y="2934618"/>
            <a:ext cx="421592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V</a:t>
            </a:r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ì sao không có ngày của ông bà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 (Headings)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dirty="0">
                <a:latin typeface="+mj-lt"/>
                <a:cs typeface="Arial" panose="020B0604020202020204" pitchFamily="34" charset="0"/>
              </a:rPr>
              <a:t>.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0398" y="2940687"/>
            <a:ext cx="4359443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cha?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71267" y="4698067"/>
            <a:ext cx="4123407" cy="113325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vi-VN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10398" y="4589781"/>
            <a:ext cx="445273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11A6DC65-F6E8-4D96-84BB-7E510457C4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05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7DA0109-65D0-4629-9EF2-3AA264F17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" y="449379"/>
            <a:ext cx="12145878" cy="6463213"/>
          </a:xfrm>
          <a:prstGeom prst="rect">
            <a:avLst/>
          </a:prstGeom>
        </p:spPr>
      </p:pic>
      <p:pic>
        <p:nvPicPr>
          <p:cNvPr id="3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598900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58712" y="494837"/>
            <a:ext cx="10824454" cy="1745428"/>
          </a:xfrm>
          <a:prstGeom prst="cloudCallout">
            <a:avLst>
              <a:gd name="adj1" fmla="val -70306"/>
              <a:gd name="adj2" fmla="val 10995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 (Headings)"/>
              <a:cs typeface="Times New Roman" pitchFamily="18" charset="0"/>
            </a:endParaRP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UTM Avo (Headings)"/>
                <a:cs typeface="Times New Roman" pitchFamily="18" charset="0"/>
              </a:rPr>
              <a:t>Vì sao bé Hà và bố chọn ngày lập đông làm “ngày của ông bà”?</a:t>
            </a:r>
          </a:p>
          <a:p>
            <a:pPr algn="ctr"/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64060" y="4089938"/>
            <a:ext cx="4809243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UTM Avo (Headings)"/>
                <a:cs typeface="Times New Roman" pitchFamily="18" charset="0"/>
              </a:rPr>
              <a:t>D. </a:t>
            </a:r>
            <a:r>
              <a:rPr lang="vi-VN" sz="28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Vì khi trời bắt đầu rét, mọi người cần chăm lo cho sức khỏe các cụ già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UTM Avo (Headings)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64061" y="2447462"/>
            <a:ext cx="4918424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chemeClr val="bg1"/>
              </a:buClr>
            </a:pPr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54818" y="4148726"/>
            <a:ext cx="4012845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7345" y="2547632"/>
            <a:ext cx="3980318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rảnh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31AD65-F421-4D36-96AD-DC497F40C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0E2E058-CD91-4637-A2CE-A5BF02878E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03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8E26182-070C-4668-8B34-2F23C37EC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" y="457820"/>
            <a:ext cx="12202237" cy="6400180"/>
          </a:xfrm>
          <a:prstGeom prst="rect">
            <a:avLst/>
          </a:prstGeom>
        </p:spPr>
      </p:pic>
      <p:pic>
        <p:nvPicPr>
          <p:cNvPr id="4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731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342209" y="525961"/>
            <a:ext cx="9430065" cy="1692928"/>
          </a:xfrm>
          <a:prstGeom prst="cloudCallout">
            <a:avLst>
              <a:gd name="adj1" fmla="val -63129"/>
              <a:gd name="adj2" fmla="val 1076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Gần đến ngày lập đông, Hà còn băn khoăn chuyện gì?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2210" y="4244697"/>
            <a:ext cx="4157442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C. Nên chọn quà gì tặng ông bà?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90672" y="2465894"/>
            <a:ext cx="4252603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B. Nên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10989" y="4283602"/>
            <a:ext cx="4132287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D. Nên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món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42210" y="2426769"/>
            <a:ext cx="4142960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A. Nên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nào?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7345312-3FBB-40C3-A155-5AE9038265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143275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57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45066D7-97B1-4E84-9034-E1759A6D0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" y="490330"/>
            <a:ext cx="12166350" cy="6367670"/>
          </a:xfrm>
          <a:prstGeom prst="rect">
            <a:avLst/>
          </a:prstGeom>
        </p:spPr>
      </p:pic>
      <p:pic>
        <p:nvPicPr>
          <p:cNvPr id="2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85050"/>
            <a:ext cx="1805566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557653" y="705581"/>
            <a:ext cx="10071652" cy="1755913"/>
          </a:xfrm>
          <a:prstGeom prst="cloudCallout">
            <a:avLst>
              <a:gd name="adj1" fmla="val -62109"/>
              <a:gd name="adj2" fmla="val 7812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Món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quà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78504" y="4326828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C. Chùm điểm 10.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210923" y="2777186"/>
            <a:ext cx="4700337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320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bó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.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62797" y="4432659"/>
            <a:ext cx="4796591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D.</a:t>
            </a:r>
            <a:r>
              <a:rPr lang="vi-VN" sz="320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áp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78505" y="2785050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vi-VN" sz="320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quần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E5CFD0AB-32AC-4022-8370-0D92154E2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033942" y="5829531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51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61" y="447472"/>
            <a:ext cx="7434278" cy="64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1536</Words>
  <Application>Microsoft Office PowerPoint</Application>
  <PresentationFormat>Widescreen</PresentationFormat>
  <Paragraphs>173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UTM Avo</vt:lpstr>
      <vt:lpstr>Arial</vt:lpstr>
      <vt:lpstr>Calibri</vt:lpstr>
      <vt:lpstr>Times New Roman</vt:lpstr>
      <vt:lpstr>Tahoma</vt:lpstr>
      <vt:lpstr>Quicksand</vt:lpstr>
      <vt:lpstr>UTM Avo (Headings)</vt:lpstr>
      <vt:lpstr>宋体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87</cp:revision>
  <dcterms:created xsi:type="dcterms:W3CDTF">2021-11-01T08:16:43Z</dcterms:created>
  <dcterms:modified xsi:type="dcterms:W3CDTF">2022-01-21T02:14:35Z</dcterms:modified>
</cp:coreProperties>
</file>