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5" r:id="rId2"/>
    <p:sldId id="273" r:id="rId3"/>
    <p:sldId id="261" r:id="rId4"/>
    <p:sldId id="257" r:id="rId5"/>
    <p:sldId id="263" r:id="rId6"/>
    <p:sldId id="258" r:id="rId7"/>
    <p:sldId id="262" r:id="rId8"/>
    <p:sldId id="266" r:id="rId9"/>
    <p:sldId id="267" r:id="rId10"/>
    <p:sldId id="268" r:id="rId11"/>
    <p:sldId id="264" r:id="rId12"/>
    <p:sldId id="269" r:id="rId13"/>
    <p:sldId id="270" r:id="rId14"/>
    <p:sldId id="271"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0F0"/>
    <a:srgbClr val="E64A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6" d="100"/>
          <a:sy n="66" d="100"/>
        </p:scale>
        <p:origin x="-384" y="-2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43DA35-947F-4FFD-8E12-DCA673554FD3}" type="datetimeFigureOut">
              <a:rPr lang="en-US" smtClean="0"/>
              <a:t>7/30/2021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CEEFC2-3250-46EB-BB4B-591F4A54B40C}" type="slidenum">
              <a:rPr lang="en-US" smtClean="0"/>
              <a:t>‹#›</a:t>
            </a:fld>
            <a:endParaRPr lang="en-US"/>
          </a:p>
        </p:txBody>
      </p:sp>
    </p:spTree>
    <p:extLst>
      <p:ext uri="{BB962C8B-B14F-4D97-AF65-F5344CB8AC3E}">
        <p14:creationId xmlns:p14="http://schemas.microsoft.com/office/powerpoint/2010/main" val="726174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2</a:t>
            </a:fld>
            <a:endParaRPr lang="zh-CN" altLang="en-US"/>
          </a:p>
        </p:txBody>
      </p:sp>
    </p:spTree>
    <p:extLst>
      <p:ext uri="{BB962C8B-B14F-4D97-AF65-F5344CB8AC3E}">
        <p14:creationId xmlns:p14="http://schemas.microsoft.com/office/powerpoint/2010/main" val="268572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14</a:t>
            </a:fld>
            <a:endParaRPr lang="zh-CN" altLang="en-US"/>
          </a:p>
        </p:txBody>
      </p:sp>
    </p:spTree>
    <p:extLst>
      <p:ext uri="{BB962C8B-B14F-4D97-AF65-F5344CB8AC3E}">
        <p14:creationId xmlns:p14="http://schemas.microsoft.com/office/powerpoint/2010/main" val="26857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15</a:t>
            </a:fld>
            <a:endParaRPr lang="zh-CN" altLang="en-US"/>
          </a:p>
        </p:txBody>
      </p:sp>
    </p:spTree>
    <p:extLst>
      <p:ext uri="{BB962C8B-B14F-4D97-AF65-F5344CB8AC3E}">
        <p14:creationId xmlns:p14="http://schemas.microsoft.com/office/powerpoint/2010/main" val="268572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6AA882-BD8A-42AC-9FE4-7185B49C1B60}"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459734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6AA882-BD8A-42AC-9FE4-7185B49C1B60}"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298484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6AA882-BD8A-42AC-9FE4-7185B49C1B60}"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746437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6AA882-BD8A-42AC-9FE4-7185B49C1B60}"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308924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B6AA882-BD8A-42AC-9FE4-7185B49C1B60}"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4063441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6AA882-BD8A-42AC-9FE4-7185B49C1B60}" type="datetimeFigureOut">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892735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6AA882-BD8A-42AC-9FE4-7185B49C1B60}" type="datetimeFigureOut">
              <a:rPr lang="en-US" smtClean="0"/>
              <a:t>7/30/2021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837315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6AA882-BD8A-42AC-9FE4-7185B49C1B60}" type="datetimeFigureOut">
              <a:rPr lang="en-US" smtClean="0"/>
              <a:t>7/30/2021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4226090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6AA882-BD8A-42AC-9FE4-7185B49C1B60}" type="datetimeFigureOut">
              <a:rPr lang="en-US" smtClean="0"/>
              <a:t>7/30/2021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3126693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B6AA882-BD8A-42AC-9FE4-7185B49C1B60}" type="datetimeFigureOut">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824622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B6AA882-BD8A-42AC-9FE4-7185B49C1B60}" type="datetimeFigureOut">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2400842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AA882-BD8A-42AC-9FE4-7185B49C1B60}" type="datetimeFigureOut">
              <a:rPr lang="en-US" smtClean="0"/>
              <a:t>7/30/2021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964A3-BCA0-4108-ADA9-BEE230FB9F5B}" type="slidenum">
              <a:rPr lang="en-US" smtClean="0"/>
              <a:t>‹#›</a:t>
            </a:fld>
            <a:endParaRPr lang="en-US"/>
          </a:p>
        </p:txBody>
      </p:sp>
    </p:spTree>
    <p:extLst>
      <p:ext uri="{BB962C8B-B14F-4D97-AF65-F5344CB8AC3E}">
        <p14:creationId xmlns:p14="http://schemas.microsoft.com/office/powerpoint/2010/main" val="2639513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8.gif"/><Relationship Id="rId3" Type="http://schemas.microsoft.com/office/2007/relationships/media" Target="../media/media2.mp3"/><Relationship Id="rId7" Type="http://schemas.openxmlformats.org/officeDocument/2006/relationships/slide" Target="slide6.xml"/><Relationship Id="rId12" Type="http://schemas.microsoft.com/office/2007/relationships/hdphoto" Target="../media/hdphoto1.wdp"/><Relationship Id="rId2" Type="http://schemas.microsoft.com/office/2007/relationships/media" Target="../media/media1.mp3"/><Relationship Id="rId16" Type="http://schemas.microsoft.com/office/2007/relationships/hdphoto" Target="../media/hdphoto2.wdp"/><Relationship Id="rId1" Type="http://schemas.openxmlformats.org/officeDocument/2006/relationships/audio" Target="NULL" TargetMode="External"/><Relationship Id="rId6" Type="http://schemas.openxmlformats.org/officeDocument/2006/relationships/image" Target="../media/image9.gif"/><Relationship Id="rId11" Type="http://schemas.openxmlformats.org/officeDocument/2006/relationships/image" Target="../media/image11.png"/><Relationship Id="rId5" Type="http://schemas.openxmlformats.org/officeDocument/2006/relationships/image" Target="../media/image6.jpg"/><Relationship Id="rId15" Type="http://schemas.openxmlformats.org/officeDocument/2006/relationships/image" Target="../media/image12.png"/><Relationship Id="rId10" Type="http://schemas.openxmlformats.org/officeDocument/2006/relationships/slide" Target="slide5.xml"/><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3.wdp"/><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10.gif"/><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4.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0" t="10789" r="4298" b="10789"/>
          <a:stretch/>
        </p:blipFill>
        <p:spPr bwMode="auto">
          <a:xfrm>
            <a:off x="1081826" y="334851"/>
            <a:ext cx="9929612" cy="62462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74543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42" y="2218790"/>
            <a:ext cx="11013129" cy="457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1146005" y="187009"/>
            <a:ext cx="4775824" cy="192855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accent5">
                    <a:lumMod val="50000"/>
                  </a:schemeClr>
                </a:solidFill>
                <a:latin typeface="+mj-lt"/>
              </a:rPr>
              <a:t>+ Các nhân vật trong mỗi bức tranh gặp những khó khăn gì?</a:t>
            </a:r>
            <a:endParaRPr lang="en-US" sz="2400" dirty="0">
              <a:solidFill>
                <a:schemeClr val="accent5">
                  <a:lumMod val="50000"/>
                </a:schemeClr>
              </a:solidFill>
              <a:latin typeface="+mj-lt"/>
            </a:endParaRPr>
          </a:p>
          <a:p>
            <a:r>
              <a:rPr lang="vi-VN" sz="2400" dirty="0">
                <a:solidFill>
                  <a:schemeClr val="accent5">
                    <a:lumMod val="50000"/>
                  </a:schemeClr>
                </a:solidFill>
                <a:latin typeface="+mj-lt"/>
              </a:rPr>
              <a:t> </a:t>
            </a:r>
            <a:endParaRPr lang="en-US" sz="2400" dirty="0">
              <a:solidFill>
                <a:schemeClr val="accent5">
                  <a:lumMod val="50000"/>
                </a:schemeClr>
              </a:solidFill>
              <a:latin typeface="+mj-lt"/>
            </a:endParaRPr>
          </a:p>
          <a:p>
            <a:r>
              <a:rPr lang="vi-VN" sz="2400" dirty="0">
                <a:solidFill>
                  <a:schemeClr val="accent5">
                    <a:lumMod val="50000"/>
                  </a:schemeClr>
                </a:solidFill>
                <a:latin typeface="+mj-lt"/>
              </a:rPr>
              <a:t>+ Họ cần nhận được sự giúp đỡ nào từ mọi người xung quanh?</a:t>
            </a:r>
            <a:endParaRPr lang="en-US" sz="2400" dirty="0">
              <a:solidFill>
                <a:schemeClr val="accent5">
                  <a:lumMod val="50000"/>
                </a:schemeClr>
              </a:solidFill>
              <a:latin typeface="+mj-lt"/>
            </a:endParaRPr>
          </a:p>
        </p:txBody>
      </p:sp>
      <p:sp>
        <p:nvSpPr>
          <p:cNvPr id="7" name="Oval Callout 6"/>
          <p:cNvSpPr/>
          <p:nvPr/>
        </p:nvSpPr>
        <p:spPr>
          <a:xfrm>
            <a:off x="7097484" y="354617"/>
            <a:ext cx="2772229" cy="1067501"/>
          </a:xfrm>
          <a:prstGeom prst="wedgeEllipseCallout">
            <a:avLst>
              <a:gd name="adj1" fmla="val -89600"/>
              <a:gd name="adj2" fmla="val 68545"/>
            </a:avLst>
          </a:prstGeom>
          <a:solidFill>
            <a:srgbClr val="F8D0F0"/>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accent5">
                    <a:lumMod val="50000"/>
                  </a:schemeClr>
                </a:solidFill>
                <a:latin typeface="Times New Roman" pitchFamily="18" charset="0"/>
                <a:cs typeface="Times New Roman" pitchFamily="18" charset="0"/>
              </a:rPr>
              <a:t>Thảo luận </a:t>
            </a:r>
            <a:r>
              <a:rPr lang="en-US" b="1" dirty="0" err="1">
                <a:solidFill>
                  <a:schemeClr val="accent5">
                    <a:lumMod val="50000"/>
                  </a:schemeClr>
                </a:solidFill>
                <a:latin typeface="Times New Roman" pitchFamily="18" charset="0"/>
                <a:cs typeface="Times New Roman" pitchFamily="18" charset="0"/>
              </a:rPr>
              <a:t>nhóm</a:t>
            </a:r>
            <a:r>
              <a:rPr lang="en-US" b="1" dirty="0">
                <a:solidFill>
                  <a:schemeClr val="accent5">
                    <a:lumMod val="50000"/>
                  </a:schemeClr>
                </a:solidFill>
                <a:latin typeface="Times New Roman" pitchFamily="18" charset="0"/>
                <a:cs typeface="Times New Roman" pitchFamily="18" charset="0"/>
              </a:rPr>
              <a:t> b</a:t>
            </a:r>
            <a:r>
              <a:rPr lang="vi-VN" b="1" dirty="0">
                <a:solidFill>
                  <a:schemeClr val="accent5">
                    <a:lumMod val="50000"/>
                  </a:schemeClr>
                </a:solidFill>
                <a:latin typeface="Times New Roman" pitchFamily="18" charset="0"/>
                <a:cs typeface="Times New Roman" pitchFamily="18" charset="0"/>
              </a:rPr>
              <a:t>ố</a:t>
            </a:r>
            <a:r>
              <a:rPr lang="en-US" b="1" dirty="0">
                <a:solidFill>
                  <a:schemeClr val="accent5">
                    <a:lumMod val="50000"/>
                  </a:schemeClr>
                </a:solidFill>
                <a:latin typeface="Times New Roman" pitchFamily="18" charset="0"/>
                <a:cs typeface="Times New Roman" pitchFamily="18" charset="0"/>
              </a:rPr>
              <a:t>n </a:t>
            </a:r>
          </a:p>
        </p:txBody>
      </p:sp>
    </p:spTree>
    <p:extLst>
      <p:ext uri="{BB962C8B-B14F-4D97-AF65-F5344CB8AC3E}">
        <p14:creationId xmlns:p14="http://schemas.microsoft.com/office/powerpoint/2010/main" val="10814477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818" b="3695"/>
          <a:stretch/>
        </p:blipFill>
        <p:spPr bwMode="auto">
          <a:xfrm>
            <a:off x="759907" y="1162980"/>
            <a:ext cx="10315867" cy="5071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1247606" y="5296570"/>
            <a:ext cx="9710680" cy="136548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accent5">
                    <a:lumMod val="50000"/>
                  </a:schemeClr>
                </a:solidFill>
                <a:latin typeface="+mj-lt"/>
              </a:rPr>
              <a:t>+ </a:t>
            </a:r>
            <a:r>
              <a:rPr lang="vi-VN" sz="2400" dirty="0" smtClean="0">
                <a:solidFill>
                  <a:schemeClr val="accent5">
                    <a:lumMod val="50000"/>
                  </a:schemeClr>
                </a:solidFill>
                <a:latin typeface="+mj-lt"/>
              </a:rPr>
              <a:t>Khi họ </a:t>
            </a:r>
            <a:r>
              <a:rPr lang="vi-VN" sz="2400" dirty="0">
                <a:solidFill>
                  <a:schemeClr val="accent5">
                    <a:lumMod val="50000"/>
                  </a:schemeClr>
                </a:solidFill>
                <a:latin typeface="+mj-lt"/>
              </a:rPr>
              <a:t>gặp những hoàn cảnh khó khăn như này các con cần làm gì để giúp đỡ họ?</a:t>
            </a:r>
            <a:endParaRPr lang="en-US" sz="2400" dirty="0">
              <a:solidFill>
                <a:schemeClr val="accent5">
                  <a:lumMod val="50000"/>
                </a:schemeClr>
              </a:solidFill>
              <a:latin typeface="+mj-lt"/>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b="42610"/>
          <a:stretch/>
        </p:blipFill>
        <p:spPr bwMode="auto">
          <a:xfrm>
            <a:off x="759907" y="57486"/>
            <a:ext cx="10315867" cy="213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5243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2394857" y="1522550"/>
            <a:ext cx="7431314" cy="3416320"/>
          </a:xfrm>
          <a:prstGeom prst="rect">
            <a:avLst/>
          </a:prstGeom>
          <a:solidFill>
            <a:srgbClr val="FFC000"/>
          </a:solidFill>
          <a:ln w="57150">
            <a:solidFill>
              <a:schemeClr val="tx1"/>
            </a:solidFill>
          </a:ln>
        </p:spPr>
        <p:txBody>
          <a:bodyPr wrap="square">
            <a:spAutoFit/>
          </a:bodyPr>
          <a:lstStyle/>
          <a:p>
            <a:r>
              <a:rPr lang="vi-VN" sz="3600" b="1" u="sng" dirty="0" smtClean="0">
                <a:latin typeface="Times New Roman" pitchFamily="18" charset="0"/>
                <a:cs typeface="Times New Roman" pitchFamily="18" charset="0"/>
              </a:rPr>
              <a:t>Kết luận: </a:t>
            </a:r>
            <a:r>
              <a:rPr lang="vi-VN" sz="3600" dirty="0">
                <a:latin typeface="Times New Roman" pitchFamily="18" charset="0"/>
                <a:cs typeface="Times New Roman" pitchFamily="18" charset="0"/>
              </a:rPr>
              <a:t>Xung quanh chúng ta có rất nhiều người gặp hoàn cảnh khó khăn. Chúng ta cần quan tâm và có những việc làm cụ thể không chỉ mang lại niềm vui cho họ mà còn cho cả chính bản thân chúng ta.</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1923902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Pentagon 2"/>
          <p:cNvSpPr/>
          <p:nvPr/>
        </p:nvSpPr>
        <p:spPr>
          <a:xfrm>
            <a:off x="1103086" y="1243001"/>
            <a:ext cx="3802744" cy="68258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vi-VN" sz="2400" b="1" dirty="0" smtClean="0">
                <a:solidFill>
                  <a:schemeClr val="accent1">
                    <a:lumMod val="50000"/>
                  </a:schemeClr>
                </a:solidFill>
                <a:latin typeface="+mj-lt"/>
              </a:rPr>
              <a:t>3: Luyện tập – vận dụng</a:t>
            </a:r>
            <a:endParaRPr lang="en-US" sz="2400" b="1" dirty="0">
              <a:solidFill>
                <a:schemeClr val="accent1">
                  <a:lumMod val="50000"/>
                </a:schemeClr>
              </a:solidFill>
              <a:latin typeface="+mj-lt"/>
            </a:endParaRPr>
          </a:p>
        </p:txBody>
      </p:sp>
      <p:sp>
        <p:nvSpPr>
          <p:cNvPr id="4" name="Rectangle 3"/>
          <p:cNvSpPr/>
          <p:nvPr/>
        </p:nvSpPr>
        <p:spPr>
          <a:xfrm>
            <a:off x="1103085" y="2291807"/>
            <a:ext cx="8287657" cy="1569660"/>
          </a:xfrm>
          <a:prstGeom prst="rect">
            <a:avLst/>
          </a:prstGeom>
          <a:noFill/>
        </p:spPr>
        <p:txBody>
          <a:bodyPr wrap="square">
            <a:spAutoFit/>
          </a:bodyPr>
          <a:lstStyle/>
          <a:p>
            <a:pPr marL="342900" indent="-342900">
              <a:buFont typeface="Wingdings" pitchFamily="2" charset="2"/>
              <a:buChar char="Ø"/>
            </a:pPr>
            <a:r>
              <a:rPr lang="vi-VN" sz="2400" dirty="0" smtClean="0">
                <a:solidFill>
                  <a:schemeClr val="tx1">
                    <a:lumMod val="95000"/>
                    <a:lumOff val="5000"/>
                  </a:schemeClr>
                </a:solidFill>
                <a:latin typeface="Times New Roman" pitchFamily="18" charset="0"/>
                <a:cs typeface="Times New Roman" pitchFamily="18" charset="0"/>
              </a:rPr>
              <a:t>Người </a:t>
            </a:r>
            <a:r>
              <a:rPr lang="vi-VN" sz="2400" dirty="0">
                <a:solidFill>
                  <a:schemeClr val="tx1">
                    <a:lumMod val="95000"/>
                    <a:lumOff val="5000"/>
                  </a:schemeClr>
                </a:solidFill>
                <a:latin typeface="Times New Roman" pitchFamily="18" charset="0"/>
                <a:cs typeface="Times New Roman" pitchFamily="18" charset="0"/>
              </a:rPr>
              <a:t>gặp hoàn cảnh khó khăn đó là </a:t>
            </a:r>
            <a:r>
              <a:rPr lang="vi-VN" sz="2400" dirty="0" smtClean="0">
                <a:solidFill>
                  <a:schemeClr val="tx1">
                    <a:lumMod val="95000"/>
                    <a:lumOff val="5000"/>
                  </a:schemeClr>
                </a:solidFill>
                <a:latin typeface="Times New Roman" pitchFamily="18" charset="0"/>
                <a:cs typeface="Times New Roman" pitchFamily="18" charset="0"/>
              </a:rPr>
              <a:t>ai?</a:t>
            </a:r>
            <a:endParaRPr lang="vi-VN" sz="2400" dirty="0">
              <a:solidFill>
                <a:schemeClr val="tx1">
                  <a:lumMod val="95000"/>
                  <a:lumOff val="5000"/>
                </a:schemeClr>
              </a:solidFill>
              <a:latin typeface="Times New Roman" pitchFamily="18" charset="0"/>
              <a:cs typeface="Times New Roman" pitchFamily="18" charset="0"/>
            </a:endParaRPr>
          </a:p>
          <a:p>
            <a:pPr marL="342900" indent="-342900">
              <a:buFont typeface="Wingdings" pitchFamily="2" charset="2"/>
              <a:buChar char="Ø"/>
            </a:pPr>
            <a:r>
              <a:rPr lang="vi-VN" sz="2400" dirty="0" smtClean="0">
                <a:solidFill>
                  <a:schemeClr val="tx1">
                    <a:lumMod val="95000"/>
                    <a:lumOff val="5000"/>
                  </a:schemeClr>
                </a:solidFill>
                <a:latin typeface="Times New Roman" pitchFamily="18" charset="0"/>
                <a:cs typeface="Times New Roman" pitchFamily="18" charset="0"/>
              </a:rPr>
              <a:t>Người </a:t>
            </a:r>
            <a:r>
              <a:rPr lang="vi-VN" sz="2400" dirty="0">
                <a:solidFill>
                  <a:schemeClr val="tx1">
                    <a:lumMod val="95000"/>
                    <a:lumOff val="5000"/>
                  </a:schemeClr>
                </a:solidFill>
                <a:latin typeface="Times New Roman" pitchFamily="18" charset="0"/>
                <a:cs typeface="Times New Roman" pitchFamily="18" charset="0"/>
              </a:rPr>
              <a:t>đó gặp những khó khăn nào</a:t>
            </a:r>
            <a:r>
              <a:rPr lang="vi-VN" sz="2400" dirty="0" smtClean="0">
                <a:solidFill>
                  <a:schemeClr val="tx1">
                    <a:lumMod val="95000"/>
                    <a:lumOff val="5000"/>
                  </a:schemeClr>
                </a:solidFill>
                <a:latin typeface="Times New Roman" pitchFamily="18" charset="0"/>
                <a:cs typeface="Times New Roman" pitchFamily="18" charset="0"/>
              </a:rPr>
              <a:t>?</a:t>
            </a:r>
            <a:endParaRPr lang="vi-VN" sz="2400" dirty="0">
              <a:solidFill>
                <a:schemeClr val="tx1">
                  <a:lumMod val="95000"/>
                  <a:lumOff val="5000"/>
                </a:schemeClr>
              </a:solidFill>
              <a:latin typeface="Times New Roman" pitchFamily="18" charset="0"/>
              <a:cs typeface="Times New Roman" pitchFamily="18" charset="0"/>
            </a:endParaRPr>
          </a:p>
          <a:p>
            <a:pPr marL="342900" indent="-342900">
              <a:buFont typeface="Wingdings" pitchFamily="2" charset="2"/>
              <a:buChar char="Ø"/>
            </a:pPr>
            <a:r>
              <a:rPr lang="vi-VN" sz="2400" dirty="0" smtClean="0">
                <a:solidFill>
                  <a:schemeClr val="tx1">
                    <a:lumMod val="95000"/>
                    <a:lumOff val="5000"/>
                  </a:schemeClr>
                </a:solidFill>
                <a:latin typeface="Times New Roman" pitchFamily="18" charset="0"/>
                <a:cs typeface="Times New Roman" pitchFamily="18" charset="0"/>
              </a:rPr>
              <a:t> </a:t>
            </a:r>
            <a:r>
              <a:rPr lang="vi-VN" sz="2400" dirty="0">
                <a:solidFill>
                  <a:schemeClr val="tx1">
                    <a:lumMod val="95000"/>
                    <a:lumOff val="5000"/>
                  </a:schemeClr>
                </a:solidFill>
                <a:latin typeface="Times New Roman" pitchFamily="18" charset="0"/>
                <a:cs typeface="Times New Roman" pitchFamily="18" charset="0"/>
              </a:rPr>
              <a:t>Người đó cần nhận được những sự giúp đỡ gì</a:t>
            </a:r>
            <a:r>
              <a:rPr lang="vi-VN" sz="2400" dirty="0" smtClean="0">
                <a:solidFill>
                  <a:schemeClr val="tx1">
                    <a:lumMod val="95000"/>
                    <a:lumOff val="5000"/>
                  </a:schemeClr>
                </a:solidFill>
                <a:latin typeface="Times New Roman" pitchFamily="18" charset="0"/>
                <a:cs typeface="Times New Roman" pitchFamily="18" charset="0"/>
              </a:rPr>
              <a:t>?</a:t>
            </a:r>
            <a:endParaRPr lang="vi-VN" sz="2400" dirty="0">
              <a:solidFill>
                <a:schemeClr val="tx1">
                  <a:lumMod val="95000"/>
                  <a:lumOff val="5000"/>
                </a:schemeClr>
              </a:solidFill>
              <a:latin typeface="Times New Roman" pitchFamily="18" charset="0"/>
              <a:cs typeface="Times New Roman" pitchFamily="18" charset="0"/>
            </a:endParaRPr>
          </a:p>
          <a:p>
            <a:pPr marL="342900" indent="-342900">
              <a:buFont typeface="Wingdings" pitchFamily="2" charset="2"/>
              <a:buChar char="Ø"/>
            </a:pPr>
            <a:r>
              <a:rPr lang="vi-VN" sz="2400" dirty="0" smtClean="0">
                <a:solidFill>
                  <a:schemeClr val="tx1">
                    <a:lumMod val="95000"/>
                    <a:lumOff val="5000"/>
                  </a:schemeClr>
                </a:solidFill>
                <a:latin typeface="Times New Roman" pitchFamily="18" charset="0"/>
                <a:cs typeface="Times New Roman" pitchFamily="18" charset="0"/>
              </a:rPr>
              <a:t> </a:t>
            </a:r>
            <a:r>
              <a:rPr lang="vi-VN" sz="2400" dirty="0">
                <a:solidFill>
                  <a:schemeClr val="tx1">
                    <a:lumMod val="95000"/>
                    <a:lumOff val="5000"/>
                  </a:schemeClr>
                </a:solidFill>
                <a:latin typeface="Times New Roman" pitchFamily="18" charset="0"/>
                <a:cs typeface="Times New Roman" pitchFamily="18" charset="0"/>
              </a:rPr>
              <a:t>Khi giúp đỡ được người khác em cảm thấy thế nào?</a:t>
            </a:r>
            <a:endParaRPr lang="en-US" sz="2400" dirty="0">
              <a:solidFill>
                <a:schemeClr val="tx1">
                  <a:lumMod val="95000"/>
                  <a:lumOff val="5000"/>
                </a:schemeClr>
              </a:solidFill>
              <a:latin typeface="Times New Roman" pitchFamily="18" charset="0"/>
              <a:cs typeface="Times New Roman" pitchFamily="18" charset="0"/>
            </a:endParaRPr>
          </a:p>
        </p:txBody>
      </p:sp>
      <p:sp>
        <p:nvSpPr>
          <p:cNvPr id="7" name="TextBox 6"/>
          <p:cNvSpPr txBox="1"/>
          <p:nvPr/>
        </p:nvSpPr>
        <p:spPr>
          <a:xfrm>
            <a:off x="1103085" y="2104686"/>
            <a:ext cx="7039428" cy="2308324"/>
          </a:xfrm>
          <a:prstGeom prst="rect">
            <a:avLst/>
          </a:prstGeom>
          <a:solidFill>
            <a:srgbClr val="FFFF00"/>
          </a:solidFill>
        </p:spPr>
        <p:txBody>
          <a:bodyPr wrap="square" rtlCol="0">
            <a:spAutoFit/>
          </a:bodyPr>
          <a:lstStyle/>
          <a:p>
            <a:r>
              <a:rPr lang="vi-VN" sz="2400" b="1" u="sng" dirty="0">
                <a:solidFill>
                  <a:schemeClr val="tx1">
                    <a:lumMod val="95000"/>
                    <a:lumOff val="5000"/>
                  </a:schemeClr>
                </a:solidFill>
                <a:latin typeface="+mj-lt"/>
              </a:rPr>
              <a:t>Kết luận: </a:t>
            </a:r>
            <a:r>
              <a:rPr lang="vi-VN" sz="2400" dirty="0">
                <a:latin typeface="+mj-lt"/>
              </a:rPr>
              <a:t>Người gặp hoàn cảnh khó khăn rất cần sự chia sẻ, động viên, giúp đỡ từ mọi người xung quanh để cuộc sống của họ giảm bớt những khó khăn. Mỗi người trong chúng ta hay cùng chia sẻ khó khăn với họ bằng những việc làm cụ thể và phù hợp với khả năng, lứa tuổi của mình.</a:t>
            </a:r>
            <a:endParaRPr lang="en-US" sz="2400" i="1" dirty="0">
              <a:latin typeface="+mj-lt"/>
            </a:endParaRPr>
          </a:p>
        </p:txBody>
      </p:sp>
    </p:spTree>
    <p:extLst>
      <p:ext uri="{BB962C8B-B14F-4D97-AF65-F5344CB8AC3E}">
        <p14:creationId xmlns:p14="http://schemas.microsoft.com/office/powerpoint/2010/main" val="279025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heel(1)">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down)">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grpId="0" nodeType="clickEffect">
                                  <p:stCondLst>
                                    <p:cond delay="0"/>
                                  </p:stCondLst>
                                  <p:childTnLst>
                                    <p:animEffect transition="out" filter="fade">
                                      <p:cBhvr>
                                        <p:cTn id="33" dur="1000"/>
                                        <p:tgtEl>
                                          <p:spTgt spid="4">
                                            <p:txEl>
                                              <p:pRg st="0" end="0"/>
                                            </p:txEl>
                                          </p:spTgt>
                                        </p:tgtEl>
                                      </p:cBhvr>
                                    </p:animEffect>
                                    <p:anim calcmode="lin" valueType="num">
                                      <p:cBhvr>
                                        <p:cTn id="34" dur="1000"/>
                                        <p:tgtEl>
                                          <p:spTgt spid="4">
                                            <p:txEl>
                                              <p:pRg st="0" end="0"/>
                                            </p:txEl>
                                          </p:spTgt>
                                        </p:tgtEl>
                                        <p:attrNameLst>
                                          <p:attrName>ppt_x</p:attrName>
                                        </p:attrNameLst>
                                      </p:cBhvr>
                                      <p:tavLst>
                                        <p:tav tm="0">
                                          <p:val>
                                            <p:strVal val="ppt_x"/>
                                          </p:val>
                                        </p:tav>
                                        <p:tav tm="100000">
                                          <p:val>
                                            <p:strVal val="ppt_x"/>
                                          </p:val>
                                        </p:tav>
                                      </p:tavLst>
                                    </p:anim>
                                    <p:anim calcmode="lin" valueType="num">
                                      <p:cBhvr>
                                        <p:cTn id="35" dur="1000"/>
                                        <p:tgtEl>
                                          <p:spTgt spid="4">
                                            <p:txEl>
                                              <p:pRg st="0" end="0"/>
                                            </p:txEl>
                                          </p:spTgt>
                                        </p:tgtEl>
                                        <p:attrNameLst>
                                          <p:attrName>ppt_y</p:attrName>
                                        </p:attrNameLst>
                                      </p:cBhvr>
                                      <p:tavLst>
                                        <p:tav tm="0">
                                          <p:val>
                                            <p:strVal val="ppt_y"/>
                                          </p:val>
                                        </p:tav>
                                        <p:tav tm="100000">
                                          <p:val>
                                            <p:strVal val="ppt_y+.1"/>
                                          </p:val>
                                        </p:tav>
                                      </p:tavLst>
                                    </p:anim>
                                    <p:set>
                                      <p:cBhvr>
                                        <p:cTn id="36" dur="1" fill="hold">
                                          <p:stCondLst>
                                            <p:cond delay="999"/>
                                          </p:stCondLst>
                                        </p:cTn>
                                        <p:tgtEl>
                                          <p:spTgt spid="4">
                                            <p:txEl>
                                              <p:pRg st="0" end="0"/>
                                            </p:txEl>
                                          </p:spTgt>
                                        </p:tgtEl>
                                        <p:attrNameLst>
                                          <p:attrName>style.visibility</p:attrName>
                                        </p:attrNameLst>
                                      </p:cBhvr>
                                      <p:to>
                                        <p:strVal val="hidden"/>
                                      </p:to>
                                    </p:set>
                                  </p:childTnLst>
                                </p:cTn>
                              </p:par>
                              <p:par>
                                <p:cTn id="37" presetID="42" presetClass="exit" presetSubtype="0" fill="hold" grpId="0" nodeType="withEffect">
                                  <p:stCondLst>
                                    <p:cond delay="0"/>
                                  </p:stCondLst>
                                  <p:childTnLst>
                                    <p:animEffect transition="out" filter="fade">
                                      <p:cBhvr>
                                        <p:cTn id="38" dur="1000"/>
                                        <p:tgtEl>
                                          <p:spTgt spid="4">
                                            <p:txEl>
                                              <p:pRg st="1" end="1"/>
                                            </p:txEl>
                                          </p:spTgt>
                                        </p:tgtEl>
                                      </p:cBhvr>
                                    </p:animEffect>
                                    <p:anim calcmode="lin" valueType="num">
                                      <p:cBhvr>
                                        <p:cTn id="39" dur="1000"/>
                                        <p:tgtEl>
                                          <p:spTgt spid="4">
                                            <p:txEl>
                                              <p:pRg st="1" end="1"/>
                                            </p:txEl>
                                          </p:spTgt>
                                        </p:tgtEl>
                                        <p:attrNameLst>
                                          <p:attrName>ppt_x</p:attrName>
                                        </p:attrNameLst>
                                      </p:cBhvr>
                                      <p:tavLst>
                                        <p:tav tm="0">
                                          <p:val>
                                            <p:strVal val="ppt_x"/>
                                          </p:val>
                                        </p:tav>
                                        <p:tav tm="100000">
                                          <p:val>
                                            <p:strVal val="ppt_x"/>
                                          </p:val>
                                        </p:tav>
                                      </p:tavLst>
                                    </p:anim>
                                    <p:anim calcmode="lin" valueType="num">
                                      <p:cBhvr>
                                        <p:cTn id="40" dur="1000"/>
                                        <p:tgtEl>
                                          <p:spTgt spid="4">
                                            <p:txEl>
                                              <p:pRg st="1" end="1"/>
                                            </p:txEl>
                                          </p:spTgt>
                                        </p:tgtEl>
                                        <p:attrNameLst>
                                          <p:attrName>ppt_y</p:attrName>
                                        </p:attrNameLst>
                                      </p:cBhvr>
                                      <p:tavLst>
                                        <p:tav tm="0">
                                          <p:val>
                                            <p:strVal val="ppt_y"/>
                                          </p:val>
                                        </p:tav>
                                        <p:tav tm="100000">
                                          <p:val>
                                            <p:strVal val="ppt_y+.1"/>
                                          </p:val>
                                        </p:tav>
                                      </p:tavLst>
                                    </p:anim>
                                    <p:set>
                                      <p:cBhvr>
                                        <p:cTn id="41" dur="1" fill="hold">
                                          <p:stCondLst>
                                            <p:cond delay="999"/>
                                          </p:stCondLst>
                                        </p:cTn>
                                        <p:tgtEl>
                                          <p:spTgt spid="4">
                                            <p:txEl>
                                              <p:pRg st="1" end="1"/>
                                            </p:txEl>
                                          </p:spTgt>
                                        </p:tgtEl>
                                        <p:attrNameLst>
                                          <p:attrName>style.visibility</p:attrName>
                                        </p:attrNameLst>
                                      </p:cBhvr>
                                      <p:to>
                                        <p:strVal val="hidden"/>
                                      </p:to>
                                    </p:set>
                                  </p:childTnLst>
                                </p:cTn>
                              </p:par>
                              <p:par>
                                <p:cTn id="42" presetID="42" presetClass="exit" presetSubtype="0" fill="hold" grpId="0" nodeType="withEffect">
                                  <p:stCondLst>
                                    <p:cond delay="0"/>
                                  </p:stCondLst>
                                  <p:childTnLst>
                                    <p:animEffect transition="out" filter="fade">
                                      <p:cBhvr>
                                        <p:cTn id="43" dur="1000"/>
                                        <p:tgtEl>
                                          <p:spTgt spid="4">
                                            <p:txEl>
                                              <p:pRg st="2" end="2"/>
                                            </p:txEl>
                                          </p:spTgt>
                                        </p:tgtEl>
                                      </p:cBhvr>
                                    </p:animEffect>
                                    <p:anim calcmode="lin" valueType="num">
                                      <p:cBhvr>
                                        <p:cTn id="44" dur="1000"/>
                                        <p:tgtEl>
                                          <p:spTgt spid="4">
                                            <p:txEl>
                                              <p:pRg st="2" end="2"/>
                                            </p:txEl>
                                          </p:spTgt>
                                        </p:tgtEl>
                                        <p:attrNameLst>
                                          <p:attrName>ppt_x</p:attrName>
                                        </p:attrNameLst>
                                      </p:cBhvr>
                                      <p:tavLst>
                                        <p:tav tm="0">
                                          <p:val>
                                            <p:strVal val="ppt_x"/>
                                          </p:val>
                                        </p:tav>
                                        <p:tav tm="100000">
                                          <p:val>
                                            <p:strVal val="ppt_x"/>
                                          </p:val>
                                        </p:tav>
                                      </p:tavLst>
                                    </p:anim>
                                    <p:anim calcmode="lin" valueType="num">
                                      <p:cBhvr>
                                        <p:cTn id="45" dur="1000"/>
                                        <p:tgtEl>
                                          <p:spTgt spid="4">
                                            <p:txEl>
                                              <p:pRg st="2" end="2"/>
                                            </p:txEl>
                                          </p:spTgt>
                                        </p:tgtEl>
                                        <p:attrNameLst>
                                          <p:attrName>ppt_y</p:attrName>
                                        </p:attrNameLst>
                                      </p:cBhvr>
                                      <p:tavLst>
                                        <p:tav tm="0">
                                          <p:val>
                                            <p:strVal val="ppt_y"/>
                                          </p:val>
                                        </p:tav>
                                        <p:tav tm="100000">
                                          <p:val>
                                            <p:strVal val="ppt_y+.1"/>
                                          </p:val>
                                        </p:tav>
                                      </p:tavLst>
                                    </p:anim>
                                    <p:set>
                                      <p:cBhvr>
                                        <p:cTn id="46" dur="1" fill="hold">
                                          <p:stCondLst>
                                            <p:cond delay="999"/>
                                          </p:stCondLst>
                                        </p:cTn>
                                        <p:tgtEl>
                                          <p:spTgt spid="4">
                                            <p:txEl>
                                              <p:pRg st="2" end="2"/>
                                            </p:txEl>
                                          </p:spTgt>
                                        </p:tgtEl>
                                        <p:attrNameLst>
                                          <p:attrName>style.visibility</p:attrName>
                                        </p:attrNameLst>
                                      </p:cBhvr>
                                      <p:to>
                                        <p:strVal val="hidden"/>
                                      </p:to>
                                    </p:set>
                                  </p:childTnLst>
                                </p:cTn>
                              </p:par>
                              <p:par>
                                <p:cTn id="47" presetID="42" presetClass="exit" presetSubtype="0" fill="hold" grpId="0" nodeType="withEffect">
                                  <p:stCondLst>
                                    <p:cond delay="0"/>
                                  </p:stCondLst>
                                  <p:childTnLst>
                                    <p:animEffect transition="out" filter="fade">
                                      <p:cBhvr>
                                        <p:cTn id="48" dur="1000"/>
                                        <p:tgtEl>
                                          <p:spTgt spid="4">
                                            <p:txEl>
                                              <p:pRg st="3" end="3"/>
                                            </p:txEl>
                                          </p:spTgt>
                                        </p:tgtEl>
                                      </p:cBhvr>
                                    </p:animEffect>
                                    <p:anim calcmode="lin" valueType="num">
                                      <p:cBhvr>
                                        <p:cTn id="49" dur="1000"/>
                                        <p:tgtEl>
                                          <p:spTgt spid="4">
                                            <p:txEl>
                                              <p:pRg st="3" end="3"/>
                                            </p:txEl>
                                          </p:spTgt>
                                        </p:tgtEl>
                                        <p:attrNameLst>
                                          <p:attrName>ppt_x</p:attrName>
                                        </p:attrNameLst>
                                      </p:cBhvr>
                                      <p:tavLst>
                                        <p:tav tm="0">
                                          <p:val>
                                            <p:strVal val="ppt_x"/>
                                          </p:val>
                                        </p:tav>
                                        <p:tav tm="100000">
                                          <p:val>
                                            <p:strVal val="ppt_x"/>
                                          </p:val>
                                        </p:tav>
                                      </p:tavLst>
                                    </p:anim>
                                    <p:anim calcmode="lin" valueType="num">
                                      <p:cBhvr>
                                        <p:cTn id="50" dur="1000"/>
                                        <p:tgtEl>
                                          <p:spTgt spid="4">
                                            <p:txEl>
                                              <p:pRg st="3" end="3"/>
                                            </p:txEl>
                                          </p:spTgt>
                                        </p:tgtEl>
                                        <p:attrNameLst>
                                          <p:attrName>ppt_y</p:attrName>
                                        </p:attrNameLst>
                                      </p:cBhvr>
                                      <p:tavLst>
                                        <p:tav tm="0">
                                          <p:val>
                                            <p:strVal val="ppt_y"/>
                                          </p:val>
                                        </p:tav>
                                        <p:tav tm="100000">
                                          <p:val>
                                            <p:strVal val="ppt_y+.1"/>
                                          </p:val>
                                        </p:tav>
                                      </p:tavLst>
                                    </p:anim>
                                    <p:set>
                                      <p:cBhvr>
                                        <p:cTn id="51" dur="1" fill="hold">
                                          <p:stCondLst>
                                            <p:cond delay="999"/>
                                          </p:stCondLst>
                                        </p:cTn>
                                        <p:tgtEl>
                                          <p:spTgt spid="4">
                                            <p:txEl>
                                              <p:pRg st="3" end="3"/>
                                            </p:txEl>
                                          </p:spTgt>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circle(in)">
                                      <p:cBhvr>
                                        <p:cTn id="5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allAtOnce"/>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7" y="-4488"/>
            <a:ext cx="12168350" cy="6920918"/>
          </a:xfrm>
          <a:prstGeom prst="rect">
            <a:avLst/>
          </a:prstGeom>
        </p:spPr>
      </p:pic>
      <p:pic>
        <p:nvPicPr>
          <p:cNvPr id="19" name="图片 18">
            <a:extLst>
              <a:ext uri="{FF2B5EF4-FFF2-40B4-BE49-F238E27FC236}">
                <a16:creationId xmlns="" xmlns:a16="http://schemas.microsoft.com/office/drawing/2014/main"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3437"/>
            <a:ext cx="12158443" cy="2324745"/>
          </a:xfrm>
          <a:prstGeom prst="rect">
            <a:avLst/>
          </a:prstGeom>
        </p:spPr>
      </p:pic>
      <p:pic>
        <p:nvPicPr>
          <p:cNvPr id="12" name="图片 11">
            <a:extLst>
              <a:ext uri="{FF2B5EF4-FFF2-40B4-BE49-F238E27FC236}">
                <a16:creationId xmlns="" xmlns:a16="http://schemas.microsoft.com/office/drawing/2014/main" id="{55D458CD-F1CB-48E2-9348-AA316B822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115" y="883403"/>
            <a:ext cx="8632556" cy="5974597"/>
          </a:xfrm>
          <a:prstGeom prst="rect">
            <a:avLst/>
          </a:prstGeom>
        </p:spPr>
      </p:pic>
      <p:pic>
        <p:nvPicPr>
          <p:cNvPr id="5" name="图片 4">
            <a:extLst>
              <a:ext uri="{FF2B5EF4-FFF2-40B4-BE49-F238E27FC236}">
                <a16:creationId xmlns="" xmlns:a16="http://schemas.microsoft.com/office/drawing/2014/main" id="{410C21E2-B31A-4AC6-9D1B-A4B7083733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515">
            <a:off x="100337" y="3772812"/>
            <a:ext cx="3757126" cy="2625225"/>
          </a:xfrm>
          <a:prstGeom prst="rect">
            <a:avLst/>
          </a:prstGeom>
        </p:spPr>
      </p:pic>
      <p:sp>
        <p:nvSpPr>
          <p:cNvPr id="2" name="Sun 1"/>
          <p:cNvSpPr/>
          <p:nvPr/>
        </p:nvSpPr>
        <p:spPr>
          <a:xfrm>
            <a:off x="731371" y="1712922"/>
            <a:ext cx="5103371" cy="196100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chemeClr val="tx1">
                    <a:lumMod val="95000"/>
                    <a:lumOff val="5000"/>
                  </a:schemeClr>
                </a:solidFill>
              </a:rPr>
              <a:t>Lớp hát bài:</a:t>
            </a:r>
          </a:p>
          <a:p>
            <a:pPr algn="ctr"/>
            <a:r>
              <a:rPr lang="vi-VN" dirty="0" smtClean="0">
                <a:solidFill>
                  <a:schemeClr val="tx1">
                    <a:lumMod val="95000"/>
                    <a:lumOff val="5000"/>
                  </a:schemeClr>
                </a:solidFill>
              </a:rPr>
              <a:t> «Bà còng»</a:t>
            </a:r>
            <a:endParaRPr lang="en-US" dirty="0">
              <a:solidFill>
                <a:schemeClr val="tx1">
                  <a:lumMod val="95000"/>
                  <a:lumOff val="5000"/>
                </a:schemeClr>
              </a:solidFill>
            </a:endParaRPr>
          </a:p>
        </p:txBody>
      </p:sp>
    </p:spTree>
    <p:extLst>
      <p:ext uri="{BB962C8B-B14F-4D97-AF65-F5344CB8AC3E}">
        <p14:creationId xmlns:p14="http://schemas.microsoft.com/office/powerpoint/2010/main" val="20034927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7" y="-4488"/>
            <a:ext cx="12168350" cy="6920918"/>
          </a:xfrm>
          <a:prstGeom prst="rect">
            <a:avLst/>
          </a:prstGeom>
        </p:spPr>
      </p:pic>
      <p:pic>
        <p:nvPicPr>
          <p:cNvPr id="19" name="图片 18">
            <a:extLst>
              <a:ext uri="{FF2B5EF4-FFF2-40B4-BE49-F238E27FC236}">
                <a16:creationId xmlns="" xmlns:a16="http://schemas.microsoft.com/office/drawing/2014/main"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3437"/>
            <a:ext cx="12158443" cy="2324745"/>
          </a:xfrm>
          <a:prstGeom prst="rect">
            <a:avLst/>
          </a:prstGeom>
        </p:spPr>
      </p:pic>
      <p:pic>
        <p:nvPicPr>
          <p:cNvPr id="12" name="图片 11">
            <a:extLst>
              <a:ext uri="{FF2B5EF4-FFF2-40B4-BE49-F238E27FC236}">
                <a16:creationId xmlns="" xmlns:a16="http://schemas.microsoft.com/office/drawing/2014/main" id="{55D458CD-F1CB-48E2-9348-AA316B822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115" y="883403"/>
            <a:ext cx="8632556" cy="5974597"/>
          </a:xfrm>
          <a:prstGeom prst="rect">
            <a:avLst/>
          </a:prstGeom>
        </p:spPr>
      </p:pic>
      <p:pic>
        <p:nvPicPr>
          <p:cNvPr id="5" name="图片 4">
            <a:extLst>
              <a:ext uri="{FF2B5EF4-FFF2-40B4-BE49-F238E27FC236}">
                <a16:creationId xmlns="" xmlns:a16="http://schemas.microsoft.com/office/drawing/2014/main" id="{410C21E2-B31A-4AC6-9D1B-A4B7083733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515">
            <a:off x="100337" y="3772812"/>
            <a:ext cx="3757126" cy="2625225"/>
          </a:xfrm>
          <a:prstGeom prst="rect">
            <a:avLst/>
          </a:prstGeom>
        </p:spPr>
      </p:pic>
      <p:sp>
        <p:nvSpPr>
          <p:cNvPr id="7" name="Rectangle 6"/>
          <p:cNvSpPr/>
          <p:nvPr/>
        </p:nvSpPr>
        <p:spPr>
          <a:xfrm>
            <a:off x="4617743" y="2612093"/>
            <a:ext cx="5919628" cy="212365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sz="6600" b="1" dirty="0" err="1">
                <a:latin typeface="Times New Roman" pitchFamily="18" charset="0"/>
                <a:cs typeface="Times New Roman" pitchFamily="18" charset="0"/>
              </a:rPr>
              <a:t>CHÀO</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TẠM</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BIỆT</a:t>
            </a:r>
            <a:r>
              <a:rPr lang="en-US" sz="6600" b="1" dirty="0">
                <a:latin typeface="Times New Roman" pitchFamily="18" charset="0"/>
                <a:cs typeface="Times New Roman" pitchFamily="18" charset="0"/>
              </a:rPr>
              <a:t> </a:t>
            </a:r>
          </a:p>
        </p:txBody>
      </p:sp>
    </p:spTree>
    <p:extLst>
      <p:ext uri="{BB962C8B-B14F-4D97-AF65-F5344CB8AC3E}">
        <p14:creationId xmlns:p14="http://schemas.microsoft.com/office/powerpoint/2010/main" val="36155108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7" y="-4488"/>
            <a:ext cx="12168350" cy="6920918"/>
          </a:xfrm>
          <a:prstGeom prst="rect">
            <a:avLst/>
          </a:prstGeom>
        </p:spPr>
      </p:pic>
      <p:pic>
        <p:nvPicPr>
          <p:cNvPr id="19" name="图片 18">
            <a:extLst>
              <a:ext uri="{FF2B5EF4-FFF2-40B4-BE49-F238E27FC236}">
                <a16:creationId xmlns="" xmlns:a16="http://schemas.microsoft.com/office/drawing/2014/main"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3437"/>
            <a:ext cx="12158443" cy="2324745"/>
          </a:xfrm>
          <a:prstGeom prst="rect">
            <a:avLst/>
          </a:prstGeom>
        </p:spPr>
      </p:pic>
      <p:pic>
        <p:nvPicPr>
          <p:cNvPr id="12" name="图片 11">
            <a:extLst>
              <a:ext uri="{FF2B5EF4-FFF2-40B4-BE49-F238E27FC236}">
                <a16:creationId xmlns="" xmlns:a16="http://schemas.microsoft.com/office/drawing/2014/main" id="{55D458CD-F1CB-48E2-9348-AA316B822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115" y="883403"/>
            <a:ext cx="8632556" cy="5974597"/>
          </a:xfrm>
          <a:prstGeom prst="rect">
            <a:avLst/>
          </a:prstGeom>
        </p:spPr>
      </p:pic>
      <p:pic>
        <p:nvPicPr>
          <p:cNvPr id="5" name="图片 4">
            <a:extLst>
              <a:ext uri="{FF2B5EF4-FFF2-40B4-BE49-F238E27FC236}">
                <a16:creationId xmlns="" xmlns:a16="http://schemas.microsoft.com/office/drawing/2014/main" id="{410C21E2-B31A-4AC6-9D1B-A4B7083733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515">
            <a:off x="100337" y="3772812"/>
            <a:ext cx="3757126" cy="2625225"/>
          </a:xfrm>
          <a:prstGeom prst="rect">
            <a:avLst/>
          </a:prstGeom>
        </p:spPr>
      </p:pic>
      <p:sp>
        <p:nvSpPr>
          <p:cNvPr id="7" name="Rectangle 6"/>
          <p:cNvSpPr/>
          <p:nvPr/>
        </p:nvSpPr>
        <p:spPr>
          <a:xfrm>
            <a:off x="4789714" y="2055587"/>
            <a:ext cx="5878285" cy="280076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sz="4400" b="1" dirty="0">
                <a:solidFill>
                  <a:srgbClr val="FF0000"/>
                </a:solidFill>
                <a:latin typeface="Times New Roman" pitchFamily="18" charset="0"/>
                <a:cs typeface="Times New Roman" pitchFamily="18" charset="0"/>
              </a:rPr>
              <a:t>CHÀO </a:t>
            </a:r>
            <a:r>
              <a:rPr lang="en-US" sz="4400" b="1" dirty="0" smtClean="0">
                <a:solidFill>
                  <a:srgbClr val="FF0000"/>
                </a:solidFill>
                <a:latin typeface="Times New Roman" pitchFamily="18" charset="0"/>
                <a:cs typeface="Times New Roman" pitchFamily="18" charset="0"/>
              </a:rPr>
              <a:t>MỪNG CÁC EM ĐẾN VỚI MÔN HOẠT ĐỘNG TRẢI NGHIỆM</a:t>
            </a:r>
            <a:endParaRPr lang="en-US" sz="4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170597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Sun 4"/>
          <p:cNvSpPr/>
          <p:nvPr/>
        </p:nvSpPr>
        <p:spPr>
          <a:xfrm>
            <a:off x="6766561" y="304800"/>
            <a:ext cx="5995850" cy="2862470"/>
          </a:xfrm>
          <a:prstGeom prst="su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2800" b="1" dirty="0" smtClean="0">
                <a:solidFill>
                  <a:schemeClr val="accent1">
                    <a:lumMod val="50000"/>
                  </a:schemeClr>
                </a:solidFill>
              </a:rPr>
              <a:t>Trò chơi : Giúp khỉ về nhà</a:t>
            </a:r>
            <a:endParaRPr lang="en-US" sz="2800" b="1" dirty="0">
              <a:solidFill>
                <a:schemeClr val="accent1">
                  <a:lumMod val="50000"/>
                </a:schemeClr>
              </a:solidFill>
            </a:endParaRPr>
          </a:p>
        </p:txBody>
      </p:sp>
      <p:pic>
        <p:nvPicPr>
          <p:cNvPr id="6"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5"/>
          <a:stretch>
            <a:fillRect/>
          </a:stretch>
        </p:blipFill>
        <p:spPr>
          <a:xfrm>
            <a:off x="0" y="0"/>
            <a:ext cx="609600" cy="609600"/>
          </a:xfrm>
          <a:prstGeom prst="rect">
            <a:avLst/>
          </a:prstGeom>
        </p:spPr>
      </p:pic>
      <p:sp>
        <p:nvSpPr>
          <p:cNvPr id="4" name="TextBox 3"/>
          <p:cNvSpPr txBox="1"/>
          <p:nvPr/>
        </p:nvSpPr>
        <p:spPr>
          <a:xfrm>
            <a:off x="1435495" y="3154017"/>
            <a:ext cx="7262191" cy="3416320"/>
          </a:xfrm>
          <a:prstGeom prst="rect">
            <a:avLst/>
          </a:prstGeom>
          <a:solidFill>
            <a:srgbClr val="00B0F0"/>
          </a:solidFill>
        </p:spPr>
        <p:txBody>
          <a:bodyPr wrap="square" rtlCol="0">
            <a:spAutoFit/>
          </a:bodyPr>
          <a:lstStyle/>
          <a:p>
            <a:pPr marL="571500" indent="-571500">
              <a:buFont typeface="Wingdings" pitchFamily="2" charset="2"/>
              <a:buChar char="Ø"/>
            </a:pPr>
            <a:r>
              <a:rPr lang="vi-VN" sz="3600" b="1" u="sng" dirty="0" smtClean="0">
                <a:latin typeface="Times New Roman" pitchFamily="18" charset="0"/>
                <a:cs typeface="Times New Roman" pitchFamily="18" charset="0"/>
              </a:rPr>
              <a:t>Cách chơi như sau: </a:t>
            </a:r>
            <a:r>
              <a:rPr lang="vi-VN" sz="3600" dirty="0" smtClean="0">
                <a:latin typeface="Times New Roman" pitchFamily="18" charset="0"/>
                <a:cs typeface="Times New Roman" pitchFamily="18" charset="0"/>
              </a:rPr>
              <a:t>trên đường về nhà bạn khỉ bị các bạn khủng long, gà trống và gấu nâu, chắn đường muốn giúp bạn khỉ đi qua được các bạn ấy thì các em phải trả lời đúng câu hỏi mà các bạn lần lược đưa ra.</a:t>
            </a:r>
            <a:endParaRPr lang="en-US" sz="3600" dirty="0">
              <a:latin typeface="Times New Roman" pitchFamily="18" charset="0"/>
              <a:cs typeface="Times New Roman" pitchFamily="18" charset="0"/>
            </a:endParaRPr>
          </a:p>
        </p:txBody>
      </p:sp>
      <p:pic>
        <p:nvPicPr>
          <p:cNvPr id="7"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5"/>
          <a:stretch>
            <a:fillRect/>
          </a:stretch>
        </p:blipFill>
        <p:spPr>
          <a:xfrm>
            <a:off x="152400" y="152400"/>
            <a:ext cx="609600" cy="609600"/>
          </a:xfrm>
          <a:prstGeom prst="rect">
            <a:avLst/>
          </a:prstGeom>
        </p:spPr>
      </p:pic>
      <p:sp>
        <p:nvSpPr>
          <p:cNvPr id="8" name="Pentagon 7"/>
          <p:cNvSpPr/>
          <p:nvPr/>
        </p:nvSpPr>
        <p:spPr>
          <a:xfrm>
            <a:off x="10267950" y="6267450"/>
            <a:ext cx="1771650" cy="455287"/>
          </a:xfrm>
          <a:prstGeom prst="homePlate">
            <a:avLst/>
          </a:prstGeom>
          <a:ln w="76200">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b="1" dirty="0">
              <a:solidFill>
                <a:srgbClr val="C00000"/>
              </a:solidFill>
              <a:latin typeface="+mj-lt"/>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6958" y="-132845"/>
            <a:ext cx="3770450" cy="3135148"/>
          </a:xfrm>
          <a:prstGeom prst="rect">
            <a:avLst/>
          </a:prstGeom>
        </p:spPr>
      </p:pic>
    </p:spTree>
    <p:extLst>
      <p:ext uri="{BB962C8B-B14F-4D97-AF65-F5344CB8AC3E}">
        <p14:creationId xmlns:p14="http://schemas.microsoft.com/office/powerpoint/2010/main" val="27258218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0" presetClass="path" presetSubtype="0" accel="50000" decel="50000" fill="hold" grpId="0" nodeType="withEffect">
                                  <p:stCondLst>
                                    <p:cond delay="0"/>
                                  </p:stCondLst>
                                  <p:childTnLst>
                                    <p:animMotion origin="layout" path="M -0.39258 0.52636 C -0.41836 0.49491 -0.43881 0.38783 -0.44323 0.32909 C -0.44727 0.30273 -0.44636 0.28423 -0.43985 0.27012 C -0.43334 0.26619 -0.42761 0.26017 -0.42058 0.25902 C -0.41602 0.25763 -0.3987 0.29325 -0.3905 0.3018 C -0.38659 0.31036 -0.37032 0.34528 -0.36602 0.34944 C -0.36381 0.35106 -0.36211 0.34968 -0.36016 0.34968 C -0.35013 0.36748 -0.3418 0.38205 -0.33138 0.38321 C -0.32357 0.39523 -0.31914 0.4024 -0.3112 0.40333 C -0.30183 0.41165 -0.29388 0.42738 -0.28477 0.42831 C -0.27982 0.42206 -0.27383 0.42114 -0.27058 0.41165 C -0.26823 0.40495 -0.26836 0.3839 -0.26797 0.38413 C -0.27357 0.34944 -0.28308 0.31892 -0.28633 0.28492 C -0.29479 0.24838 -0.30495 0.22109 -0.29571 0.19935 C -0.29323 0.16096 -0.28646 0.17229 -0.26719 0.1598 C -0.24636 0.17322 -0.23125 0.22919 -0.21472 0.26226 C -0.19727 0.30943 -0.2194 0.25185 -0.20261 0.28885 C -0.19558 0.30365 -0.1944 0.3129 -0.18633 0.32239 C -0.17631 0.34621 -0.16511 0.34829 -0.15326 0.35777 C -0.14896 0.36031 -0.14193 0.35869 -0.14206 0.35916 C -0.11302 0.32863 -0.11667 0.35037 -0.12058 0.28978 C -0.12604 0.25763 -0.12995 0.22525 -0.13607 0.19334 C -0.1405 0.17206 -0.14753 0.14153 -0.14779 0.12003 C -0.14818 0.10384 -0.15078 0.08511 -0.14701 0.07285 C -0.14519 0.06637 -0.14245 0.06221 -0.13972 0.05689 C -0.13907 0.05388 -0.13672 0.04903 -0.13659 0.04949 C -0.12943 0.04602 -0.12253 0.04209 -0.11433 0.0414 C -0.1043 0.04047 -0.09297 0.04903 -0.08203 0.04648 C -0.06003 0.06082 -0.04167 0.15032 -0.03151 0.18571 C -0.02878 0.19496 -0.02461 0.2019 -0.02149 0.20906 C -0.01966 0.213 -0.01693 0.2204 -0.01667 0.22086 C -0.00651 0.25185 0.00508 0.29278 0.01901 0.31614 C 0.02226 0.3247 0.03203 0.34505 0.03646 0.34783 C 0.04062 0.35037 0.04414 0.34852 0.04765 0.34898 C 0.04974 0.34921 0.05351 0.34968 0.05364 0.35014 C 0.06367 0.33927 0.07474 0.33117 0.08424 0.31915 C 0.08724 0.31568 0.08411 0.29972 0.08333 0.29394 C 0.07994 0.27104 0.07669 0.23705 0.07825 0.2167 C 0.075 0.1901 0.07552 0.16721 0.07369 0.142 C 0.07252 0.13437 0.07096 0.12673 0.06979 0.11956 C 0.06875 0.10985 0.06614 0.09158 0.06627 0.09181 C 0.05442 0.03053 0.06211 0.06776 0.04023 -0.01665 " pathEditMode="relative" rAng="-1471590" ptsTypes="fffffffffffffffffffffffffffffffffffffffffA">
                                      <p:cBhvr>
                                        <p:cTn id="8" dur="2000" fill="hold"/>
                                        <p:tgtEl>
                                          <p:spTgt spid="5"/>
                                        </p:tgtEl>
                                        <p:attrNameLst>
                                          <p:attrName>ppt_x</p:attrName>
                                          <p:attrName>ppt_y</p:attrName>
                                        </p:attrNameLst>
                                      </p:cBhvr>
                                      <p:rCtr x="21875" y="-23196"/>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25" fill="hold" display="0">
                  <p:stCondLst>
                    <p:cond delay="indefinite"/>
                  </p:stCondLst>
                  <p:endCondLst>
                    <p:cond evt="onStopAudio" delay="0">
                      <p:tgtEl>
                        <p:sldTgt/>
                      </p:tgtEl>
                    </p:cond>
                  </p:endCondLst>
                </p:cTn>
                <p:tgtEl>
                  <p:spTgt spid="6"/>
                </p:tgtEl>
              </p:cMediaNode>
            </p:audio>
            <p:audio>
              <p:cMediaNode vol="80000" numSld="2" showWhenStopped="0">
                <p:cTn id="26" fill="hold" display="0">
                  <p:stCondLst>
                    <p:cond delay="indefinite"/>
                  </p:stCondLst>
                  <p:endCondLst>
                    <p:cond evt="onStopAudio" delay="0">
                      <p:tgtEl>
                        <p:sldTgt/>
                      </p:tgtEl>
                    </p:cond>
                  </p:endCondLst>
                </p:cTn>
                <p:tgtEl>
                  <p:spTgt spid="7"/>
                </p:tgtEl>
              </p:cMediaNode>
            </p:audio>
          </p:childTnLst>
        </p:cTn>
      </p:par>
    </p:tnLst>
    <p:bldLst>
      <p:bldP spid="5" grpId="0" animBg="1"/>
      <p:bldP spid="4"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26" name="Pentagon 25"/>
          <p:cNvSpPr/>
          <p:nvPr/>
        </p:nvSpPr>
        <p:spPr>
          <a:xfrm>
            <a:off x="0" y="2147235"/>
            <a:ext cx="1661954" cy="557875"/>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Arial Black" panose="020B0A04020102020204" pitchFamily="34" charset="0"/>
                <a:cs typeface="Times New Roman" panose="02020603050405020304" pitchFamily="18" charset="0"/>
              </a:rPr>
              <a:t>Đi</a:t>
            </a:r>
            <a:r>
              <a:rPr lang="en-US" sz="2400" b="1" dirty="0" smtClean="0">
                <a:latin typeface="Arial Black" panose="020B0A04020102020204" pitchFamily="34" charset="0"/>
                <a:cs typeface="Times New Roman" panose="02020603050405020304" pitchFamily="18" charset="0"/>
              </a:rPr>
              <a:t> Qua</a:t>
            </a:r>
            <a:endParaRPr lang="en-US" sz="2400" b="1" dirty="0">
              <a:latin typeface="Arial Black" panose="020B0A04020102020204" pitchFamily="34" charset="0"/>
              <a:cs typeface="Times New Roman" panose="02020603050405020304" pitchFamily="18"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30343" flipH="1">
            <a:off x="1055129" y="-279094"/>
            <a:ext cx="2772386" cy="2287447"/>
          </a:xfrm>
          <a:prstGeom prst="rect">
            <a:avLst/>
          </a:prstGeom>
        </p:spPr>
      </p:pic>
      <p:pic>
        <p:nvPicPr>
          <p:cNvPr id="16" name="chim">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1805" y="3155493"/>
            <a:ext cx="2405215" cy="2834460"/>
          </a:xfrm>
          <a:prstGeom prst="rect">
            <a:avLst/>
          </a:prstGeom>
        </p:spPr>
      </p:pic>
      <p:sp>
        <p:nvSpPr>
          <p:cNvPr id="22" name="Pentagon 21"/>
          <p:cNvSpPr/>
          <p:nvPr/>
        </p:nvSpPr>
        <p:spPr>
          <a:xfrm>
            <a:off x="0" y="2135579"/>
            <a:ext cx="1661954" cy="557875"/>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Arial Black" panose="020B0A04020102020204" pitchFamily="34" charset="0"/>
                <a:cs typeface="Times New Roman" panose="02020603050405020304" pitchFamily="18" charset="0"/>
              </a:rPr>
              <a:t>Đi</a:t>
            </a:r>
            <a:r>
              <a:rPr lang="en-US" sz="2400" b="1" dirty="0" smtClean="0">
                <a:latin typeface="Arial Black" panose="020B0A04020102020204" pitchFamily="34" charset="0"/>
                <a:cs typeface="Times New Roman" panose="02020603050405020304" pitchFamily="18" charset="0"/>
              </a:rPr>
              <a:t> Qua</a:t>
            </a:r>
            <a:endParaRPr lang="en-US" sz="2400" b="1" dirty="0">
              <a:latin typeface="Arial Black" panose="020B0A04020102020204" pitchFamily="34" charset="0"/>
              <a:cs typeface="Times New Roman" panose="02020603050405020304" pitchFamily="18" charset="0"/>
            </a:endParaRPr>
          </a:p>
        </p:txBody>
      </p:sp>
      <p:sp>
        <p:nvSpPr>
          <p:cNvPr id="23" name="Pentagon 22"/>
          <p:cNvSpPr/>
          <p:nvPr/>
        </p:nvSpPr>
        <p:spPr>
          <a:xfrm>
            <a:off x="0" y="2147234"/>
            <a:ext cx="1661954" cy="557875"/>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Arial Black" panose="020B0A04020102020204" pitchFamily="34" charset="0"/>
                <a:cs typeface="Times New Roman" panose="02020603050405020304" pitchFamily="18" charset="0"/>
              </a:rPr>
              <a:t>Đi</a:t>
            </a:r>
            <a:r>
              <a:rPr lang="en-US" sz="2400" b="1" dirty="0" smtClean="0">
                <a:latin typeface="Arial Black" panose="020B0A04020102020204" pitchFamily="34" charset="0"/>
                <a:cs typeface="Times New Roman" panose="02020603050405020304" pitchFamily="18" charset="0"/>
              </a:rPr>
              <a:t> Qua</a:t>
            </a:r>
            <a:endParaRPr lang="en-US" sz="2400" b="1" dirty="0">
              <a:latin typeface="Arial Black" panose="020B0A04020102020204" pitchFamily="34" charset="0"/>
              <a:cs typeface="Times New Roman" panose="02020603050405020304" pitchFamily="18" charset="0"/>
            </a:endParaRPr>
          </a:p>
        </p:txBody>
      </p:sp>
      <p:sp>
        <p:nvSpPr>
          <p:cNvPr id="24" name="Pentagon 23"/>
          <p:cNvSpPr/>
          <p:nvPr/>
        </p:nvSpPr>
        <p:spPr>
          <a:xfrm>
            <a:off x="0" y="2147235"/>
            <a:ext cx="1661954" cy="557875"/>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Arial Black" panose="020B0A04020102020204" pitchFamily="34" charset="0"/>
                <a:cs typeface="Times New Roman" panose="02020603050405020304" pitchFamily="18" charset="0"/>
              </a:rPr>
              <a:t>Đi</a:t>
            </a:r>
            <a:r>
              <a:rPr lang="en-US" sz="2400" b="1" dirty="0" smtClean="0">
                <a:latin typeface="Arial Black" panose="020B0A04020102020204" pitchFamily="34" charset="0"/>
                <a:cs typeface="Times New Roman" panose="02020603050405020304" pitchFamily="18" charset="0"/>
              </a:rPr>
              <a:t> Qua</a:t>
            </a:r>
            <a:endParaRPr lang="en-US" sz="2400" b="1" dirty="0">
              <a:latin typeface="Arial Black" panose="020B0A04020102020204" pitchFamily="34" charset="0"/>
              <a:cs typeface="Times New Roman" panose="02020603050405020304" pitchFamily="18" charset="0"/>
            </a:endParaRPr>
          </a:p>
        </p:txBody>
      </p:sp>
      <p:pic>
        <p:nvPicPr>
          <p:cNvPr id="15"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9"/>
          <a:stretch>
            <a:fillRect/>
          </a:stretch>
        </p:blipFill>
        <p:spPr>
          <a:xfrm>
            <a:off x="12517191" y="2667005"/>
            <a:ext cx="609600" cy="609600"/>
          </a:xfrm>
          <a:prstGeom prst="rect">
            <a:avLst/>
          </a:prstGeom>
        </p:spPr>
      </p:pic>
      <p:pic>
        <p:nvPicPr>
          <p:cNvPr id="3" name="Tieng-yeah-tre-con-www_nhacchuongvui_com">
            <a:hlinkClick r:id="" action="ppaction://media"/>
          </p:cNvPr>
          <p:cNvPicPr>
            <a:picLocks noChangeAspect="1"/>
          </p:cNvPicPr>
          <p:nvPr>
            <a:audioFile r:link="rId1"/>
            <p:extLst>
              <p:ext uri="{DAA4B4D4-6D71-4841-9C94-3DE7FCFB9230}">
                <p14:media xmlns:p14="http://schemas.microsoft.com/office/powerpoint/2010/main" r:embed="rId3">
                  <p14:trim st="400" end="1095.6938"/>
                </p14:media>
              </p:ext>
            </p:extLst>
          </p:nvPr>
        </p:nvPicPr>
        <p:blipFill>
          <a:blip r:embed="rId9"/>
          <a:stretch>
            <a:fillRect/>
          </a:stretch>
        </p:blipFill>
        <p:spPr>
          <a:xfrm>
            <a:off x="9244413" y="7019160"/>
            <a:ext cx="609600" cy="609600"/>
          </a:xfrm>
          <a:prstGeom prst="rect">
            <a:avLst/>
          </a:prstGeom>
        </p:spPr>
      </p:pic>
      <p:pic>
        <p:nvPicPr>
          <p:cNvPr id="17"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9"/>
          <a:stretch>
            <a:fillRect/>
          </a:stretch>
        </p:blipFill>
        <p:spPr>
          <a:xfrm>
            <a:off x="12452797" y="1770543"/>
            <a:ext cx="609600" cy="609600"/>
          </a:xfrm>
          <a:prstGeom prst="rect">
            <a:avLst/>
          </a:prstGeom>
        </p:spPr>
      </p:pic>
      <p:pic>
        <p:nvPicPr>
          <p:cNvPr id="19" name="Tieng-yeah-tre-con-www_nhacchuongvui_com">
            <a:hlinkClick r:id="" action="ppaction://media"/>
          </p:cNvPr>
          <p:cNvPicPr>
            <a:picLocks noChangeAspect="1"/>
          </p:cNvPicPr>
          <p:nvPr>
            <a:audioFile r:link="rId1"/>
            <p:extLst>
              <p:ext uri="{DAA4B4D4-6D71-4841-9C94-3DE7FCFB9230}">
                <p14:media xmlns:p14="http://schemas.microsoft.com/office/powerpoint/2010/main" r:embed="rId3">
                  <p14:trim st="400" end="1095.6938"/>
                </p14:media>
              </p:ext>
            </p:extLst>
          </p:nvPr>
        </p:nvPicPr>
        <p:blipFill>
          <a:blip r:embed="rId9"/>
          <a:stretch>
            <a:fillRect/>
          </a:stretch>
        </p:blipFill>
        <p:spPr>
          <a:xfrm>
            <a:off x="11201400" y="7019160"/>
            <a:ext cx="609600" cy="609600"/>
          </a:xfrm>
          <a:prstGeom prst="rect">
            <a:avLst/>
          </a:prstGeom>
        </p:spPr>
      </p:pic>
      <p:pic>
        <p:nvPicPr>
          <p:cNvPr id="20"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9"/>
          <a:stretch>
            <a:fillRect/>
          </a:stretch>
        </p:blipFill>
        <p:spPr>
          <a:xfrm>
            <a:off x="12421941" y="864629"/>
            <a:ext cx="609600" cy="609600"/>
          </a:xfrm>
          <a:prstGeom prst="rect">
            <a:avLst/>
          </a:prstGeom>
        </p:spPr>
      </p:pic>
      <p:pic>
        <p:nvPicPr>
          <p:cNvPr id="21" name="Picture 4" descr="Khủng Long Khủng Animaatio Vẽ - phim hoạt hình con khủng long png tải về -  Miễn phí trong suốt Khủng Long png Tải về.">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6308037" y="557455"/>
            <a:ext cx="2264899" cy="2598038"/>
          </a:xfrm>
          <a:prstGeom prst="rect">
            <a:avLst/>
          </a:prstGeom>
          <a:noFill/>
          <a:extLst>
            <a:ext uri="{909E8E84-426E-40DD-AFC4-6F175D3DCCD1}">
              <a14:hiddenFill xmlns:a14="http://schemas.microsoft.com/office/drawing/2010/main">
                <a:solidFill>
                  <a:srgbClr val="FFFFFF"/>
                </a:solidFill>
              </a14:hiddenFill>
            </a:ext>
          </a:extLst>
        </p:spPr>
      </p:pic>
      <p:pic>
        <p:nvPicPr>
          <p:cNvPr id="4" name="khỉ"/>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39659" y="709768"/>
            <a:ext cx="2264554" cy="1836125"/>
          </a:xfrm>
          <a:prstGeom prst="rect">
            <a:avLst/>
          </a:prstGeom>
        </p:spPr>
      </p:pic>
      <p:pic>
        <p:nvPicPr>
          <p:cNvPr id="25" name="Picture 4" descr="Hình ảnh con gấu đẹp nhất thế giới mạnh mẽ đáng yêu">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09603" y="2850694"/>
            <a:ext cx="5194610" cy="4227818"/>
          </a:xfrm>
          <a:prstGeom prst="rect">
            <a:avLst/>
          </a:prstGeom>
          <a:noFill/>
          <a:extLst>
            <a:ext uri="{909E8E84-426E-40DD-AFC4-6F175D3DCCD1}">
              <a14:hiddenFill xmlns:a14="http://schemas.microsoft.com/office/drawing/2010/main">
                <a:solidFill>
                  <a:srgbClr val="FFFFFF"/>
                </a:solidFill>
              </a14:hiddenFill>
            </a:ext>
          </a:extLst>
        </p:spPr>
      </p:pic>
      <p:pic>
        <p:nvPicPr>
          <p:cNvPr id="27"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9"/>
          <a:stretch>
            <a:fillRect/>
          </a:stretch>
        </p:blipFill>
        <p:spPr>
          <a:xfrm>
            <a:off x="12421941" y="100168"/>
            <a:ext cx="609600" cy="609600"/>
          </a:xfrm>
          <a:prstGeom prst="rect">
            <a:avLst/>
          </a:prstGeom>
        </p:spPr>
      </p:pic>
      <p:pic>
        <p:nvPicPr>
          <p:cNvPr id="28" name="Tieng-yeah-tre-con-www_nhacchuongvui_com">
            <a:hlinkClick r:id="" action="ppaction://media"/>
          </p:cNvPr>
          <p:cNvPicPr>
            <a:picLocks noChangeAspect="1"/>
          </p:cNvPicPr>
          <p:nvPr>
            <a:audioFile r:link="rId1"/>
            <p:extLst>
              <p:ext uri="{DAA4B4D4-6D71-4841-9C94-3DE7FCFB9230}">
                <p14:media xmlns:p14="http://schemas.microsoft.com/office/powerpoint/2010/main" r:embed="rId3">
                  <p14:trim st="400" end="1095.6938"/>
                </p14:media>
              </p:ext>
            </p:extLst>
          </p:nvPr>
        </p:nvPicPr>
        <p:blipFill>
          <a:blip r:embed="rId9"/>
          <a:stretch>
            <a:fillRect/>
          </a:stretch>
        </p:blipFill>
        <p:spPr>
          <a:xfrm>
            <a:off x="10006413" y="6989820"/>
            <a:ext cx="609600" cy="609600"/>
          </a:xfrm>
          <a:prstGeom prst="rect">
            <a:avLst/>
          </a:prstGeom>
        </p:spPr>
      </p:pic>
      <p:sp>
        <p:nvSpPr>
          <p:cNvPr id="30" name="Pentagon 29"/>
          <p:cNvSpPr/>
          <p:nvPr/>
        </p:nvSpPr>
        <p:spPr>
          <a:xfrm>
            <a:off x="10267950" y="6267450"/>
            <a:ext cx="1771650" cy="455287"/>
          </a:xfrm>
          <a:prstGeom prst="homePlate">
            <a:avLst/>
          </a:prstGeom>
          <a:ln w="76200">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b="1" dirty="0">
              <a:solidFill>
                <a:srgbClr val="C00000"/>
              </a:solidFill>
              <a:latin typeface="+mj-lt"/>
            </a:endParaRPr>
          </a:p>
        </p:txBody>
      </p:sp>
    </p:spTree>
    <p:extLst>
      <p:ext uri="{BB962C8B-B14F-4D97-AF65-F5344CB8AC3E}">
        <p14:creationId xmlns:p14="http://schemas.microsoft.com/office/powerpoint/2010/main" val="2736840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00"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24"/>
                                        </p:tgtEl>
                                        <p:attrNameLst>
                                          <p:attrName>ppt_w</p:attrName>
                                        </p:attrNameLst>
                                      </p:cBhvr>
                                      <p:tavLst>
                                        <p:tav tm="0">
                                          <p:val>
                                            <p:strVal val="ppt_w"/>
                                          </p:val>
                                        </p:tav>
                                        <p:tav tm="100000">
                                          <p:val>
                                            <p:fltVal val="0"/>
                                          </p:val>
                                        </p:tav>
                                      </p:tavLst>
                                    </p:anim>
                                    <p:anim calcmode="lin" valueType="num">
                                      <p:cBhvr>
                                        <p:cTn id="11" dur="500"/>
                                        <p:tgtEl>
                                          <p:spTgt spid="24"/>
                                        </p:tgtEl>
                                        <p:attrNameLst>
                                          <p:attrName>ppt_h</p:attrName>
                                        </p:attrNameLst>
                                      </p:cBhvr>
                                      <p:tavLst>
                                        <p:tav tm="0">
                                          <p:val>
                                            <p:strVal val="ppt_h"/>
                                          </p:val>
                                        </p:tav>
                                        <p:tav tm="100000">
                                          <p:val>
                                            <p:fltVal val="0"/>
                                          </p:val>
                                        </p:tav>
                                      </p:tavLst>
                                    </p:anim>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1" presetClass="mediacall" presetSubtype="0" fill="hold" nodeType="withEffect">
                                  <p:stCondLst>
                                    <p:cond delay="0"/>
                                  </p:stCondLst>
                                  <p:childTnLst>
                                    <p:cmd type="call" cmd="playFrom(0.0)">
                                      <p:cBhvr>
                                        <p:cTn id="15" dur="2919" fill="hold"/>
                                        <p:tgtEl>
                                          <p:spTgt spid="19"/>
                                        </p:tgtEl>
                                      </p:cBhvr>
                                    </p:cmd>
                                  </p:childTnLst>
                                </p:cTn>
                              </p:par>
                              <p:par>
                                <p:cTn id="16" presetID="37" presetClass="path" presetSubtype="0" accel="50000" decel="50000" fill="hold" nodeType="withEffect">
                                  <p:stCondLst>
                                    <p:cond delay="0"/>
                                  </p:stCondLst>
                                  <p:childTnLst>
                                    <p:animMotion origin="layout" path="M 0.03607 -0.00301 L 0.11732 0.02129 C 0.13451 0.02592 0.15404 0.04444 0.16993 0.07245 C 0.1875 0.1044 0.19792 0.13611 0.20092 0.16736 L 0.21615 0.31273 " pathEditMode="relative" rAng="2676615" ptsTypes="FffFF">
                                      <p:cBhvr>
                                        <p:cTn id="17" dur="2000" fill="hold"/>
                                        <p:tgtEl>
                                          <p:spTgt spid="4"/>
                                        </p:tgtEl>
                                        <p:attrNameLst>
                                          <p:attrName>ppt_x</p:attrName>
                                          <p:attrName>ppt_y</p:attrName>
                                        </p:attrNameLst>
                                      </p:cBhvr>
                                      <p:rCtr x="11237" y="11736"/>
                                    </p:animMotion>
                                  </p:childTnLst>
                                </p:cTn>
                              </p:par>
                              <p:par>
                                <p:cTn id="18" presetID="1" presetClass="mediacall" presetSubtype="0" fill="hold" nodeType="withEffect">
                                  <p:stCondLst>
                                    <p:cond delay="0"/>
                                  </p:stCondLst>
                                  <p:childTnLst>
                                    <p:cmd type="call" cmd="playFrom(0.0)">
                                      <p:cBhvr>
                                        <p:cTn id="19" dur="12500" fill="hold"/>
                                        <p:tgtEl>
                                          <p:spTgt spid="20"/>
                                        </p:tgtEl>
                                      </p:cBhvr>
                                    </p:cmd>
                                  </p:childTnLst>
                                </p:cTn>
                              </p:par>
                            </p:childTnLst>
                          </p:cTn>
                        </p:par>
                      </p:childTnLst>
                    </p:cTn>
                  </p:par>
                  <p:par>
                    <p:cTn id="20" fill="hold">
                      <p:stCondLst>
                        <p:cond delay="indefinite"/>
                      </p:stCondLst>
                      <p:childTnLst>
                        <p:par>
                          <p:cTn id="21" fill="hold">
                            <p:stCondLst>
                              <p:cond delay="0"/>
                            </p:stCondLst>
                            <p:childTnLst>
                              <p:par>
                                <p:cTn id="22" presetID="45" presetClass="exit" presetSubtype="0" fill="hold" grpId="0" nodeType="clickEffect">
                                  <p:stCondLst>
                                    <p:cond delay="0"/>
                                  </p:stCondLst>
                                  <p:childTnLst>
                                    <p:animEffect transition="out" filter="fade">
                                      <p:cBhvr>
                                        <p:cTn id="23" dur="2000"/>
                                        <p:tgtEl>
                                          <p:spTgt spid="22"/>
                                        </p:tgtEl>
                                      </p:cBhvr>
                                    </p:animEffect>
                                    <p:anim calcmode="lin" valueType="num">
                                      <p:cBhvr>
                                        <p:cTn id="24" dur="2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5" dur="2000"/>
                                        <p:tgtEl>
                                          <p:spTgt spid="22"/>
                                        </p:tgtEl>
                                        <p:attrNameLst>
                                          <p:attrName>ppt_h</p:attrName>
                                        </p:attrNameLst>
                                      </p:cBhvr>
                                      <p:tavLst>
                                        <p:tav tm="0">
                                          <p:val>
                                            <p:strVal val="ppt_h"/>
                                          </p:val>
                                        </p:tav>
                                        <p:tav tm="100000">
                                          <p:val>
                                            <p:strVal val="ppt_h"/>
                                          </p:val>
                                        </p:tav>
                                      </p:tavLst>
                                    </p:anim>
                                    <p:set>
                                      <p:cBhvr>
                                        <p:cTn id="26" dur="1" fill="hold">
                                          <p:stCondLst>
                                            <p:cond delay="1999"/>
                                          </p:stCondLst>
                                        </p:cTn>
                                        <p:tgtEl>
                                          <p:spTgt spid="22"/>
                                        </p:tgtEl>
                                        <p:attrNameLst>
                                          <p:attrName>style.visibility</p:attrName>
                                        </p:attrNameLst>
                                      </p:cBhvr>
                                      <p:to>
                                        <p:strVal val="hidden"/>
                                      </p:to>
                                    </p:set>
                                  </p:childTnLst>
                                </p:cTn>
                              </p:par>
                              <p:par>
                                <p:cTn id="27" presetID="1" presetClass="mediacall" presetSubtype="0" fill="hold" nodeType="withEffect">
                                  <p:stCondLst>
                                    <p:cond delay="0"/>
                                  </p:stCondLst>
                                  <p:childTnLst>
                                    <p:cmd type="call" cmd="playFrom(0.0)">
                                      <p:cBhvr>
                                        <p:cTn id="28" dur="2919" fill="hold"/>
                                        <p:tgtEl>
                                          <p:spTgt spid="28"/>
                                        </p:tgtEl>
                                      </p:cBhvr>
                                    </p:cmd>
                                  </p:childTnLst>
                                </p:cTn>
                              </p:par>
                              <p:par>
                                <p:cTn id="29" presetID="42" presetClass="path" presetSubtype="0" accel="50000" decel="50000" fill="hold" nodeType="withEffect">
                                  <p:stCondLst>
                                    <p:cond delay="0"/>
                                  </p:stCondLst>
                                  <p:childTnLst>
                                    <p:animMotion origin="layout" path="M 0.28282 0.425 L 0.04532 0.64444 " pathEditMode="relative" rAng="0" ptsTypes="AA">
                                      <p:cBhvr>
                                        <p:cTn id="30" dur="2000" fill="hold"/>
                                        <p:tgtEl>
                                          <p:spTgt spid="4"/>
                                        </p:tgtEl>
                                        <p:attrNameLst>
                                          <p:attrName>ppt_x</p:attrName>
                                          <p:attrName>ppt_y</p:attrName>
                                        </p:attrNameLst>
                                      </p:cBhvr>
                                      <p:rCtr x="-11875" y="10972"/>
                                    </p:animMotion>
                                  </p:childTnLst>
                                </p:cTn>
                              </p:par>
                              <p:par>
                                <p:cTn id="31" presetID="1" presetClass="mediacall" presetSubtype="0" fill="hold" nodeType="withEffect">
                                  <p:stCondLst>
                                    <p:cond delay="0"/>
                                  </p:stCondLst>
                                  <p:childTnLst>
                                    <p:cmd type="call" cmd="playFrom(0.0)">
                                      <p:cBhvr>
                                        <p:cTn id="32" dur="12500" fill="hold"/>
                                        <p:tgtEl>
                                          <p:spTgt spid="15"/>
                                        </p:tgtEl>
                                      </p:cBhvr>
                                    </p:cmd>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par>
                                <p:cTn id="38" presetID="45" presetClass="exit" presetSubtype="0" fill="hold" grpId="0" nodeType="withEffect">
                                  <p:stCondLst>
                                    <p:cond delay="0"/>
                                  </p:stCondLst>
                                  <p:childTnLst>
                                    <p:animEffect transition="out" filter="fade">
                                      <p:cBhvr>
                                        <p:cTn id="39" dur="2000"/>
                                        <p:tgtEl>
                                          <p:spTgt spid="23"/>
                                        </p:tgtEl>
                                      </p:cBhvr>
                                    </p:animEffect>
                                    <p:anim calcmode="lin" valueType="num">
                                      <p:cBhvr>
                                        <p:cTn id="40" dur="200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1" dur="2000"/>
                                        <p:tgtEl>
                                          <p:spTgt spid="23"/>
                                        </p:tgtEl>
                                        <p:attrNameLst>
                                          <p:attrName>ppt_h</p:attrName>
                                        </p:attrNameLst>
                                      </p:cBhvr>
                                      <p:tavLst>
                                        <p:tav tm="0">
                                          <p:val>
                                            <p:strVal val="ppt_h"/>
                                          </p:val>
                                        </p:tav>
                                        <p:tav tm="100000">
                                          <p:val>
                                            <p:strVal val="ppt_h"/>
                                          </p:val>
                                        </p:tav>
                                      </p:tavLst>
                                    </p:anim>
                                    <p:set>
                                      <p:cBhvr>
                                        <p:cTn id="42" dur="1" fill="hold">
                                          <p:stCondLst>
                                            <p:cond delay="1999"/>
                                          </p:stCondLst>
                                        </p:cTn>
                                        <p:tgtEl>
                                          <p:spTgt spid="23"/>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2919" fill="hold"/>
                                        <p:tgtEl>
                                          <p:spTgt spid="3"/>
                                        </p:tgtEl>
                                      </p:cBhvr>
                                    </p:cmd>
                                  </p:childTnLst>
                                </p:cTn>
                              </p:par>
                              <p:par>
                                <p:cTn id="45" presetID="42" presetClass="path" presetSubtype="0" accel="50000" decel="50000" fill="hold" nodeType="withEffect">
                                  <p:stCondLst>
                                    <p:cond delay="0"/>
                                  </p:stCondLst>
                                  <p:childTnLst>
                                    <p:animMotion origin="layout" path="M 0.04532 0.64444 L -0.35156 0.55 " pathEditMode="relative" rAng="0" ptsTypes="AA">
                                      <p:cBhvr>
                                        <p:cTn id="46" dur="1800" fill="hold"/>
                                        <p:tgtEl>
                                          <p:spTgt spid="4"/>
                                        </p:tgtEl>
                                        <p:attrNameLst>
                                          <p:attrName>ppt_x</p:attrName>
                                          <p:attrName>ppt_y</p:attrName>
                                        </p:attrNameLst>
                                      </p:cBhvr>
                                      <p:rCtr x="-19844" y="-4722"/>
                                    </p:animMotion>
                                  </p:childTnLst>
                                </p:cTn>
                              </p:par>
                              <p:par>
                                <p:cTn id="47" presetID="1" presetClass="mediacall" presetSubtype="0" fill="hold" nodeType="withEffect">
                                  <p:stCondLst>
                                    <p:cond delay="0"/>
                                  </p:stCondLst>
                                  <p:childTnLst>
                                    <p:cmd type="call" cmd="playFrom(0.0)">
                                      <p:cBhvr>
                                        <p:cTn id="48" dur="12500" fill="hold"/>
                                        <p:tgtEl>
                                          <p:spTgt spid="17"/>
                                        </p:tgtEl>
                                      </p:cBhvr>
                                    </p:cmd>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5" repeatCount="indefinite" fill="hold" display="0">
                  <p:stCondLst>
                    <p:cond delay="indefinite"/>
                  </p:stCondLst>
                  <p:endCondLst>
                    <p:cond evt="onStopAudio" delay="0">
                      <p:tgtEl>
                        <p:sldTgt/>
                      </p:tgtEl>
                    </p:cond>
                  </p:endCondLst>
                </p:cTn>
                <p:tgtEl>
                  <p:spTgt spid="15"/>
                </p:tgtEl>
              </p:cMediaNode>
            </p:audio>
            <p:audio>
              <p:cMediaNode vol="80000">
                <p:cTn id="56" fill="hold" display="0">
                  <p:stCondLst>
                    <p:cond delay="indefinite"/>
                  </p:stCondLst>
                  <p:endCondLst>
                    <p:cond evt="onStopAudio" delay="0">
                      <p:tgtEl>
                        <p:sldTgt/>
                      </p:tgtEl>
                    </p:cond>
                  </p:endCondLst>
                </p:cTn>
                <p:tgtEl>
                  <p:spTgt spid="3"/>
                </p:tgtEl>
              </p:cMediaNode>
            </p:audio>
            <p:audio>
              <p:cMediaNode vol="80000" showWhenStopped="0">
                <p:cTn id="57" repeatCount="indefinite" fill="hold" display="0">
                  <p:stCondLst>
                    <p:cond delay="indefinite"/>
                  </p:stCondLst>
                  <p:endCondLst>
                    <p:cond evt="onStopAudio" delay="0">
                      <p:tgtEl>
                        <p:sldTgt/>
                      </p:tgtEl>
                    </p:cond>
                  </p:endCondLst>
                </p:cTn>
                <p:tgtEl>
                  <p:spTgt spid="17"/>
                </p:tgtEl>
              </p:cMediaNode>
            </p:audio>
            <p:audio>
              <p:cMediaNode vol="80000">
                <p:cTn id="58" fill="hold" display="0">
                  <p:stCondLst>
                    <p:cond delay="indefinite"/>
                  </p:stCondLst>
                  <p:endCondLst>
                    <p:cond evt="onStopAudio" delay="0">
                      <p:tgtEl>
                        <p:sldTgt/>
                      </p:tgtEl>
                    </p:cond>
                  </p:endCondLst>
                </p:cTn>
                <p:tgtEl>
                  <p:spTgt spid="19"/>
                </p:tgtEl>
              </p:cMediaNode>
            </p:audio>
            <p:audio>
              <p:cMediaNode vol="80000" showWhenStopped="0">
                <p:cTn id="59" repeatCount="indefinite" fill="hold" display="0">
                  <p:stCondLst>
                    <p:cond delay="indefinite"/>
                  </p:stCondLst>
                  <p:endCondLst>
                    <p:cond evt="onStopAudio" delay="0">
                      <p:tgtEl>
                        <p:sldTgt/>
                      </p:tgtEl>
                    </p:cond>
                  </p:endCondLst>
                </p:cTn>
                <p:tgtEl>
                  <p:spTgt spid="20"/>
                </p:tgtEl>
              </p:cMediaNode>
            </p:audio>
            <p:audio>
              <p:cMediaNode vol="80000" numSld="2" showWhenStopped="0">
                <p:cTn id="60" fill="hold" display="0">
                  <p:stCondLst>
                    <p:cond delay="indefinite"/>
                  </p:stCondLst>
                  <p:endCondLst>
                    <p:cond evt="onStopAudio" delay="0">
                      <p:tgtEl>
                        <p:sldTgt/>
                      </p:tgtEl>
                    </p:cond>
                  </p:endCondLst>
                </p:cTn>
                <p:tgtEl>
                  <p:spTgt spid="27"/>
                </p:tgtEl>
              </p:cMediaNode>
            </p:audio>
            <p:audio>
              <p:cMediaNode vol="80000">
                <p:cTn id="61" fill="hold" display="0">
                  <p:stCondLst>
                    <p:cond delay="indefinite"/>
                  </p:stCondLst>
                  <p:endCondLst>
                    <p:cond evt="onStopAudio" delay="0">
                      <p:tgtEl>
                        <p:sldTgt/>
                      </p:tgtEl>
                    </p:cond>
                  </p:endCondLst>
                </p:cTn>
                <p:tgtEl>
                  <p:spTgt spid="28"/>
                </p:tgtEl>
              </p:cMediaNode>
            </p:audio>
          </p:childTnLst>
        </p:cTn>
      </p:par>
    </p:tnLst>
    <p:bldLst>
      <p:bldP spid="26" grpId="0" animBg="1"/>
      <p:bldP spid="22" grpId="0" animBg="1"/>
      <p:bldP spid="23" grpId="0" animBg="1"/>
      <p:bldP spid="24"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Snip Single Corner Rectangle 2"/>
          <p:cNvSpPr/>
          <p:nvPr/>
        </p:nvSpPr>
        <p:spPr>
          <a:xfrm>
            <a:off x="363528" y="697299"/>
            <a:ext cx="11268222" cy="3896751"/>
          </a:xfrm>
          <a:prstGeom prst="snip1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Right Arrow 4">
            <a:hlinkClick r:id="rId4" action="ppaction://hlinksldjump"/>
          </p:cNvPr>
          <p:cNvSpPr/>
          <p:nvPr/>
        </p:nvSpPr>
        <p:spPr>
          <a:xfrm>
            <a:off x="9101797" y="5042648"/>
            <a:ext cx="2602524" cy="16254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Quay </a:t>
            </a:r>
            <a:r>
              <a:rPr lang="en-US" sz="3600" b="1" dirty="0" err="1" smtClean="0">
                <a:latin typeface="Times New Roman" panose="02020603050405020304" pitchFamily="18" charset="0"/>
                <a:cs typeface="Times New Roman" panose="02020603050405020304" pitchFamily="18" charset="0"/>
              </a:rPr>
              <a:t>Lại</a:t>
            </a:r>
            <a:endParaRPr lang="en-US" sz="3600" b="1" dirty="0">
              <a:latin typeface="Times New Roman" panose="02020603050405020304" pitchFamily="18" charset="0"/>
              <a:cs typeface="Times New Roman" panose="02020603050405020304" pitchFamily="18" charset="0"/>
            </a:endParaRPr>
          </a:p>
        </p:txBody>
      </p:sp>
      <p:pic>
        <p:nvPicPr>
          <p:cNvPr id="7" name="Put_On_Your_Dancing_Pants">
            <a:hlinkClick r:id="" action="ppaction://media"/>
          </p:cNvPr>
          <p:cNvPicPr>
            <a:picLocks noChangeAspect="1"/>
          </p:cNvPicPr>
          <p:nvPr>
            <a:audioFile r:link="rId1"/>
            <p:extLst>
              <p:ext uri="{DAA4B4D4-6D71-4841-9C94-3DE7FCFB9230}">
                <p14:media xmlns:p14="http://schemas.microsoft.com/office/powerpoint/2010/main" r:embed="rId2">
                  <p14:trim end="145117.825"/>
                </p14:media>
              </p:ext>
            </p:extLst>
          </p:nvPr>
        </p:nvPicPr>
        <p:blipFill>
          <a:blip r:embed="rId5"/>
          <a:stretch>
            <a:fillRect/>
          </a:stretch>
        </p:blipFill>
        <p:spPr>
          <a:xfrm>
            <a:off x="12557760" y="3272135"/>
            <a:ext cx="609600" cy="609600"/>
          </a:xfrm>
          <a:prstGeom prst="rect">
            <a:avLst/>
          </a:prstGeom>
        </p:spPr>
      </p:pic>
      <p:pic>
        <p:nvPicPr>
          <p:cNvPr id="3076" name="Picture 4" descr="Khủng Long Khủng Animaatio Vẽ - phim hoạt hình con khủng long png tải về -  Miễn phí trong suốt Khủng Long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flipH="1">
            <a:off x="436099" y="1110940"/>
            <a:ext cx="2451651" cy="25980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87750" y="1572605"/>
            <a:ext cx="5864364" cy="1200329"/>
          </a:xfrm>
          <a:prstGeom prst="rect">
            <a:avLst/>
          </a:prstGeom>
          <a:solidFill>
            <a:srgbClr val="FFFF00"/>
          </a:solidFill>
          <a:ln w="28575">
            <a:solidFill>
              <a:schemeClr val="tx1"/>
            </a:solidFill>
          </a:ln>
        </p:spPr>
        <p:txBody>
          <a:bodyPr wrap="square" rtlCol="0">
            <a:spAutoFit/>
          </a:bodyPr>
          <a:lstStyle/>
          <a:p>
            <a:endParaRPr lang="vi-VN" sz="2400" dirty="0" smtClean="0">
              <a:solidFill>
                <a:schemeClr val="accent6">
                  <a:lumMod val="50000"/>
                </a:schemeClr>
              </a:solidFill>
              <a:latin typeface="Times New Roman" pitchFamily="18" charset="0"/>
              <a:cs typeface="Times New Roman" pitchFamily="18" charset="0"/>
            </a:endParaRPr>
          </a:p>
          <a:p>
            <a:r>
              <a:rPr lang="en-US" sz="2400" dirty="0" smtClean="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Em</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đã</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bao</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giờ</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giúp</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ai</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đó</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làm</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việc</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gì</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chưa</a:t>
            </a:r>
            <a:r>
              <a:rPr lang="en-US" sz="2400" dirty="0" smtClean="0">
                <a:solidFill>
                  <a:schemeClr val="accent6">
                    <a:lumMod val="50000"/>
                  </a:schemeClr>
                </a:solidFill>
                <a:latin typeface="Times New Roman" pitchFamily="18" charset="0"/>
                <a:cs typeface="Times New Roman" pitchFamily="18" charset="0"/>
              </a:rPr>
              <a:t>?</a:t>
            </a:r>
            <a:endParaRPr lang="vi-VN" sz="2400" dirty="0" smtClean="0">
              <a:solidFill>
                <a:schemeClr val="accent6">
                  <a:lumMod val="50000"/>
                </a:schemeClr>
              </a:solidFill>
              <a:latin typeface="Times New Roman" pitchFamily="18" charset="0"/>
              <a:cs typeface="Times New Roman" pitchFamily="18" charset="0"/>
            </a:endParaRPr>
          </a:p>
          <a:p>
            <a:endParaRPr lang="en-US" sz="2400"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556932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Snip Single Corner Rectangle 2"/>
          <p:cNvSpPr/>
          <p:nvPr/>
        </p:nvSpPr>
        <p:spPr>
          <a:xfrm>
            <a:off x="436099" y="647114"/>
            <a:ext cx="11268222" cy="3896751"/>
          </a:xfrm>
          <a:prstGeom prst="snip1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Times New Roman" panose="02020603050405020304" pitchFamily="18" charset="0"/>
              <a:cs typeface="Times New Roman" panose="02020603050405020304" pitchFamily="18" charset="0"/>
            </a:endParaRPr>
          </a:p>
        </p:txBody>
      </p:sp>
      <p:sp>
        <p:nvSpPr>
          <p:cNvPr id="5" name="Right Arrow 4">
            <a:hlinkClick r:id="rId4" action="ppaction://hlinksldjump"/>
          </p:cNvPr>
          <p:cNvSpPr/>
          <p:nvPr/>
        </p:nvSpPr>
        <p:spPr>
          <a:xfrm>
            <a:off x="9101797" y="5069542"/>
            <a:ext cx="2602524" cy="159854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Quay </a:t>
            </a:r>
            <a:r>
              <a:rPr lang="en-US" sz="3600" b="1" dirty="0" err="1" smtClean="0">
                <a:latin typeface="Times New Roman" panose="02020603050405020304" pitchFamily="18" charset="0"/>
                <a:cs typeface="Times New Roman" panose="02020603050405020304" pitchFamily="18" charset="0"/>
              </a:rPr>
              <a:t>Lại</a:t>
            </a:r>
            <a:endParaRPr lang="en-US" sz="36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50003" y="1364490"/>
            <a:ext cx="1754562" cy="2843600"/>
          </a:xfrm>
          <a:prstGeom prst="rect">
            <a:avLst/>
          </a:prstGeom>
        </p:spPr>
      </p:pic>
      <p:pic>
        <p:nvPicPr>
          <p:cNvPr id="8" name="Put_On_Your_Dancing_Pan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57760" y="3272135"/>
            <a:ext cx="609600" cy="609600"/>
          </a:xfrm>
          <a:prstGeom prst="rect">
            <a:avLst/>
          </a:prstGeom>
        </p:spPr>
      </p:pic>
      <p:sp>
        <p:nvSpPr>
          <p:cNvPr id="7" name="TextBox 6"/>
          <p:cNvSpPr txBox="1"/>
          <p:nvPr/>
        </p:nvSpPr>
        <p:spPr>
          <a:xfrm>
            <a:off x="2887750" y="1572605"/>
            <a:ext cx="2932182" cy="1200329"/>
          </a:xfrm>
          <a:prstGeom prst="rect">
            <a:avLst/>
          </a:prstGeom>
          <a:solidFill>
            <a:srgbClr val="FFFF00"/>
          </a:solidFill>
          <a:ln w="28575">
            <a:solidFill>
              <a:schemeClr val="tx1"/>
            </a:solidFill>
          </a:ln>
        </p:spPr>
        <p:txBody>
          <a:bodyPr wrap="square" rtlCol="0">
            <a:spAutoFit/>
          </a:bodyPr>
          <a:lstStyle/>
          <a:p>
            <a:r>
              <a:rPr lang="vi-VN"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smtClean="0">
                <a:latin typeface="Times New Roman" pitchFamily="18" charset="0"/>
                <a:cs typeface="Times New Roman" pitchFamily="18" charset="0"/>
              </a:rPr>
              <a:t>?</a:t>
            </a:r>
            <a:endParaRPr lang="vi-VN"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052360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Snip Single Corner Rectangle 2"/>
          <p:cNvSpPr/>
          <p:nvPr/>
        </p:nvSpPr>
        <p:spPr>
          <a:xfrm>
            <a:off x="305471" y="647114"/>
            <a:ext cx="11268222" cy="3896751"/>
          </a:xfrm>
          <a:prstGeom prst="snip1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Times New Roman" panose="02020603050405020304" pitchFamily="18" charset="0"/>
              <a:cs typeface="Times New Roman" panose="02020603050405020304" pitchFamily="18" charset="0"/>
            </a:endParaRPr>
          </a:p>
        </p:txBody>
      </p:sp>
      <p:sp>
        <p:nvSpPr>
          <p:cNvPr id="5" name="Right Arrow 4">
            <a:hlinkClick r:id="rId4" action="ppaction://hlinksldjump"/>
          </p:cNvPr>
          <p:cNvSpPr/>
          <p:nvPr/>
        </p:nvSpPr>
        <p:spPr>
          <a:xfrm>
            <a:off x="9101797" y="5150224"/>
            <a:ext cx="2602524" cy="151786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Quay </a:t>
            </a:r>
            <a:r>
              <a:rPr lang="en-US" sz="3600" b="1" dirty="0" err="1" smtClean="0">
                <a:latin typeface="Times New Roman" panose="02020603050405020304" pitchFamily="18" charset="0"/>
                <a:cs typeface="Times New Roman" panose="02020603050405020304" pitchFamily="18" charset="0"/>
              </a:rPr>
              <a:t>Lại</a:t>
            </a:r>
            <a:endParaRPr lang="en-US" sz="3600" b="1" dirty="0">
              <a:latin typeface="Times New Roman" panose="02020603050405020304" pitchFamily="18" charset="0"/>
              <a:cs typeface="Times New Roman" panose="02020603050405020304" pitchFamily="18" charset="0"/>
            </a:endParaRPr>
          </a:p>
        </p:txBody>
      </p:sp>
      <p:pic>
        <p:nvPicPr>
          <p:cNvPr id="7" name="Put_On_Your_Dancing_Pan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57760" y="3272135"/>
            <a:ext cx="609600" cy="609600"/>
          </a:xfrm>
          <a:prstGeom prst="rect">
            <a:avLst/>
          </a:prstGeom>
        </p:spPr>
      </p:pic>
      <p:pic>
        <p:nvPicPr>
          <p:cNvPr id="6148" name="Picture 4" descr="Hình ảnh con gấu đẹp nhất thế giới mạnh mẽ đáng yêu"/>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5471" y="1298192"/>
            <a:ext cx="3889158" cy="3947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04457" y="1121398"/>
            <a:ext cx="5617028" cy="1569660"/>
          </a:xfrm>
          <a:prstGeom prst="rect">
            <a:avLst/>
          </a:prstGeom>
          <a:solidFill>
            <a:srgbClr val="FFFF00"/>
          </a:solidFill>
          <a:ln w="28575">
            <a:solidFill>
              <a:schemeClr val="tx1"/>
            </a:solidFill>
          </a:ln>
        </p:spPr>
        <p:txBody>
          <a:bodyPr wrap="square" rtlCol="0">
            <a:spAutoFit/>
          </a:bodyPr>
          <a:lstStyle/>
          <a:p>
            <a:r>
              <a:rPr lang="vi-VN" sz="2400" dirty="0" smtClean="0">
                <a:solidFill>
                  <a:schemeClr val="accent6">
                    <a:lumMod val="50000"/>
                  </a:schemeClr>
                </a:solidFill>
                <a:latin typeface="Times New Roman" pitchFamily="18" charset="0"/>
                <a:cs typeface="Times New Roman" pitchFamily="18" charset="0"/>
              </a:rPr>
              <a:t>        </a:t>
            </a:r>
          </a:p>
          <a:p>
            <a:r>
              <a:rPr lang="vi-VN" sz="2400" dirty="0">
                <a:solidFill>
                  <a:schemeClr val="accent6">
                    <a:lumMod val="50000"/>
                  </a:schemeClr>
                </a:solidFill>
                <a:latin typeface="Times New Roman" pitchFamily="18" charset="0"/>
                <a:cs typeface="Times New Roman" pitchFamily="18" charset="0"/>
              </a:rPr>
              <a:t> </a:t>
            </a:r>
            <a:r>
              <a:rPr lang="vi-VN" sz="2400" dirty="0" smtClean="0">
                <a:solidFill>
                  <a:schemeClr val="accent6">
                    <a:lumMod val="50000"/>
                  </a:schemeClr>
                </a:solidFill>
                <a:latin typeface="Times New Roman" pitchFamily="18" charset="0"/>
                <a:cs typeface="Times New Roman" pitchFamily="18" charset="0"/>
              </a:rPr>
              <a:t>   Sau khi làm được việc tốt em cảm thấy tâm trạng mình như thế nào </a:t>
            </a:r>
            <a:r>
              <a:rPr lang="en-US" sz="2400" dirty="0" smtClean="0">
                <a:solidFill>
                  <a:schemeClr val="accent6">
                    <a:lumMod val="50000"/>
                  </a:schemeClr>
                </a:solidFill>
                <a:latin typeface="Times New Roman" pitchFamily="18" charset="0"/>
                <a:cs typeface="Times New Roman" pitchFamily="18" charset="0"/>
              </a:rPr>
              <a:t>?</a:t>
            </a:r>
            <a:endParaRPr lang="vi-VN" sz="2400" dirty="0" smtClean="0">
              <a:solidFill>
                <a:schemeClr val="accent6">
                  <a:lumMod val="50000"/>
                </a:schemeClr>
              </a:solidFill>
              <a:latin typeface="Times New Roman" pitchFamily="18" charset="0"/>
              <a:cs typeface="Times New Roman" pitchFamily="18" charset="0"/>
            </a:endParaRPr>
          </a:p>
          <a:p>
            <a:endParaRPr lang="en-US" sz="2400"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5434341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2292439" y="1225518"/>
            <a:ext cx="8487178" cy="1200329"/>
          </a:xfrm>
          <a:prstGeom prst="rect">
            <a:avLst/>
          </a:prstGeom>
        </p:spPr>
        <p:txBody>
          <a:bodyPr wrap="square">
            <a:spAutoFit/>
          </a:bodyPr>
          <a:lstStyle/>
          <a:p>
            <a:pPr algn="ctr"/>
            <a:endParaRPr lang="en-US" sz="2400" b="1" dirty="0" smtClean="0">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BÀI 13: </a:t>
            </a:r>
            <a:r>
              <a:rPr lang="vi-VN" sz="2400" b="1" dirty="0" smtClean="0">
                <a:solidFill>
                  <a:srgbClr val="FF0000"/>
                </a:solidFill>
                <a:latin typeface="Times New Roman" pitchFamily="18" charset="0"/>
                <a:cs typeface="Times New Roman" pitchFamily="18" charset="0"/>
              </a:rPr>
              <a:t>HOẠT </a:t>
            </a:r>
            <a:r>
              <a:rPr lang="vi-VN" sz="2400" b="1" dirty="0">
                <a:solidFill>
                  <a:srgbClr val="FF0000"/>
                </a:solidFill>
                <a:latin typeface="Times New Roman" pitchFamily="18" charset="0"/>
                <a:cs typeface="Times New Roman" pitchFamily="18" charset="0"/>
              </a:rPr>
              <a:t>ĐỘNG GIÁO DỤC THEO CHỦ ĐỀ</a:t>
            </a:r>
            <a:endParaRPr lang="en-US" sz="2400" dirty="0">
              <a:solidFill>
                <a:srgbClr val="FF0000"/>
              </a:solidFill>
              <a:latin typeface="Times New Roman" pitchFamily="18" charset="0"/>
              <a:cs typeface="Times New Roman" pitchFamily="18" charset="0"/>
            </a:endParaRPr>
          </a:p>
          <a:p>
            <a:pPr algn="ctr"/>
            <a:r>
              <a:rPr lang="vi-VN" sz="2400" b="1" dirty="0">
                <a:solidFill>
                  <a:srgbClr val="FF0000"/>
                </a:solidFill>
                <a:latin typeface="Times New Roman" pitchFamily="18" charset="0"/>
                <a:cs typeface="Times New Roman" pitchFamily="18" charset="0"/>
              </a:rPr>
              <a:t>GIÚP ĐỠ NGƯỜI GẶP HOÀN CẢNH KHÓ KHĂN</a:t>
            </a:r>
            <a:endParaRPr lang="en-US" sz="2400" dirty="0">
              <a:solidFill>
                <a:srgbClr val="FF0000"/>
              </a:solidFill>
              <a:latin typeface="Times New Roman" pitchFamily="18" charset="0"/>
              <a:cs typeface="Times New Roman" pitchFamily="18" charset="0"/>
            </a:endParaRPr>
          </a:p>
        </p:txBody>
      </p:sp>
      <p:sp>
        <p:nvSpPr>
          <p:cNvPr id="6" name="Pentagon 5"/>
          <p:cNvSpPr/>
          <p:nvPr/>
        </p:nvSpPr>
        <p:spPr>
          <a:xfrm>
            <a:off x="953036" y="3226159"/>
            <a:ext cx="2670629" cy="68258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vi-VN" sz="2400" b="1" dirty="0" smtClean="0">
                <a:solidFill>
                  <a:schemeClr val="accent1">
                    <a:lumMod val="50000"/>
                  </a:schemeClr>
                </a:solidFill>
                <a:latin typeface="+mj-lt"/>
              </a:rPr>
              <a:t>1 : </a:t>
            </a:r>
            <a:r>
              <a:rPr lang="vi-VN" sz="2400" b="1" dirty="0">
                <a:solidFill>
                  <a:schemeClr val="accent1">
                    <a:lumMod val="50000"/>
                  </a:schemeClr>
                </a:solidFill>
                <a:latin typeface="+mj-lt"/>
              </a:rPr>
              <a:t>Khởi động :</a:t>
            </a:r>
            <a:endParaRPr lang="en-US" sz="2400" b="1" dirty="0">
              <a:solidFill>
                <a:schemeClr val="accent1">
                  <a:lumMod val="50000"/>
                </a:schemeClr>
              </a:solidFill>
              <a:latin typeface="+mj-lt"/>
            </a:endParaRPr>
          </a:p>
        </p:txBody>
      </p:sp>
      <p:sp>
        <p:nvSpPr>
          <p:cNvPr id="3" name="Rectangle 2"/>
          <p:cNvSpPr/>
          <p:nvPr/>
        </p:nvSpPr>
        <p:spPr>
          <a:xfrm>
            <a:off x="1596980" y="17866"/>
            <a:ext cx="8487178" cy="1384995"/>
          </a:xfrm>
          <a:prstGeom prst="rect">
            <a:avLst/>
          </a:prstGeom>
        </p:spPr>
        <p:txBody>
          <a:bodyPr wrap="square">
            <a:spAutoFit/>
          </a:bodyPr>
          <a:lstStyle/>
          <a:p>
            <a:pPr algn="ctr"/>
            <a:endParaRPr lang="en-US" sz="2800" b="1" dirty="0" smtClean="0">
              <a:latin typeface="Times New Roman" pitchFamily="18" charset="0"/>
              <a:cs typeface="Times New Roman" pitchFamily="18" charset="0"/>
            </a:endParaRPr>
          </a:p>
          <a:p>
            <a:pPr algn="ctr"/>
            <a:r>
              <a:rPr lang="vi-VN" sz="2800" b="1" dirty="0" smtClean="0">
                <a:solidFill>
                  <a:schemeClr val="tx1">
                    <a:lumMod val="95000"/>
                    <a:lumOff val="5000"/>
                  </a:schemeClr>
                </a:solidFill>
                <a:latin typeface="Times New Roman" pitchFamily="18" charset="0"/>
                <a:cs typeface="Times New Roman" pitchFamily="18" charset="0"/>
              </a:rPr>
              <a:t>Thứ</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ngày</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tháng</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năm</a:t>
            </a:r>
            <a:r>
              <a:rPr lang="en-US" sz="2800" b="1" dirty="0" smtClean="0">
                <a:solidFill>
                  <a:schemeClr val="tx1">
                    <a:lumMod val="95000"/>
                    <a:lumOff val="5000"/>
                  </a:schemeClr>
                </a:solidFill>
                <a:latin typeface="Times New Roman" pitchFamily="18" charset="0"/>
                <a:cs typeface="Times New Roman" pitchFamily="18" charset="0"/>
              </a:rPr>
              <a:t> 202 1</a:t>
            </a:r>
            <a:endParaRPr lang="vi-VN" sz="2800" b="1" dirty="0" smtClean="0">
              <a:solidFill>
                <a:schemeClr val="tx1">
                  <a:lumMod val="95000"/>
                  <a:lumOff val="5000"/>
                </a:schemeClr>
              </a:solidFill>
              <a:latin typeface="Times New Roman" pitchFamily="18" charset="0"/>
              <a:cs typeface="Times New Roman" pitchFamily="18" charset="0"/>
            </a:endParaRPr>
          </a:p>
          <a:p>
            <a:pPr algn="ctr"/>
            <a:r>
              <a:rPr lang="vi-VN" sz="2800" b="1" dirty="0" smtClean="0">
                <a:solidFill>
                  <a:schemeClr val="tx1">
                    <a:lumMod val="95000"/>
                    <a:lumOff val="5000"/>
                  </a:schemeClr>
                </a:solidFill>
                <a:latin typeface="Times New Roman" pitchFamily="18" charset="0"/>
                <a:cs typeface="Times New Roman" pitchFamily="18" charset="0"/>
              </a:rPr>
              <a:t>Môn : Hoạt động trải nghiệm</a:t>
            </a:r>
            <a:endParaRPr lang="en-US" sz="2800" dirty="0">
              <a:solidFill>
                <a:schemeClr val="tx1">
                  <a:lumMod val="95000"/>
                  <a:lumOff val="5000"/>
                </a:schemeClr>
              </a:solidFill>
              <a:latin typeface="Times New Roman" pitchFamily="18" charset="0"/>
              <a:cs typeface="Times New Roman" pitchFamily="18" charset="0"/>
            </a:endParaRPr>
          </a:p>
        </p:txBody>
      </p:sp>
      <p:sp>
        <p:nvSpPr>
          <p:cNvPr id="7" name="Pentagon 6"/>
          <p:cNvSpPr/>
          <p:nvPr/>
        </p:nvSpPr>
        <p:spPr>
          <a:xfrm>
            <a:off x="953036" y="3958600"/>
            <a:ext cx="2670629" cy="68258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vi-VN" sz="2400" b="1" dirty="0" smtClean="0">
                <a:solidFill>
                  <a:schemeClr val="accent1">
                    <a:lumMod val="50000"/>
                  </a:schemeClr>
                </a:solidFill>
                <a:latin typeface="+mj-lt"/>
              </a:rPr>
              <a:t>2: Khám phá </a:t>
            </a:r>
            <a:r>
              <a:rPr lang="vi-VN" sz="2400" b="1" dirty="0">
                <a:solidFill>
                  <a:schemeClr val="accent1">
                    <a:lumMod val="50000"/>
                  </a:schemeClr>
                </a:solidFill>
                <a:latin typeface="+mj-lt"/>
              </a:rPr>
              <a:t>:</a:t>
            </a:r>
            <a:endParaRPr lang="en-US" sz="2400" b="1" dirty="0">
              <a:solidFill>
                <a:schemeClr val="accent1">
                  <a:lumMod val="50000"/>
                </a:schemeClr>
              </a:solidFill>
              <a:latin typeface="+mj-lt"/>
            </a:endParaRPr>
          </a:p>
        </p:txBody>
      </p:sp>
    </p:spTree>
    <p:extLst>
      <p:ext uri="{BB962C8B-B14F-4D97-AF65-F5344CB8AC3E}">
        <p14:creationId xmlns:p14="http://schemas.microsoft.com/office/powerpoint/2010/main" val="35889178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2292439" y="-186002"/>
            <a:ext cx="8487178" cy="1200329"/>
          </a:xfrm>
          <a:prstGeom prst="rect">
            <a:avLst/>
          </a:prstGeom>
        </p:spPr>
        <p:txBody>
          <a:bodyPr wrap="square">
            <a:spAutoFit/>
          </a:bodyPr>
          <a:lstStyle/>
          <a:p>
            <a:pPr algn="ctr"/>
            <a:endParaRPr lang="en-US" sz="2400" b="1" dirty="0" smtClean="0">
              <a:solidFill>
                <a:srgbClr val="FF0000"/>
              </a:solidFill>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BÀI 13: </a:t>
            </a:r>
            <a:r>
              <a:rPr lang="vi-VN" sz="2400" b="1" dirty="0" smtClean="0">
                <a:solidFill>
                  <a:srgbClr val="FF0000"/>
                </a:solidFill>
                <a:latin typeface="Times New Roman" pitchFamily="18" charset="0"/>
                <a:cs typeface="Times New Roman" pitchFamily="18" charset="0"/>
              </a:rPr>
              <a:t>HOẠT </a:t>
            </a:r>
            <a:r>
              <a:rPr lang="vi-VN" sz="2400" b="1" dirty="0">
                <a:solidFill>
                  <a:srgbClr val="FF0000"/>
                </a:solidFill>
                <a:latin typeface="Times New Roman" pitchFamily="18" charset="0"/>
                <a:cs typeface="Times New Roman" pitchFamily="18" charset="0"/>
              </a:rPr>
              <a:t>ĐỘNG GIÁO DỤC THEO CHỦ ĐỀ</a:t>
            </a:r>
            <a:endParaRPr lang="en-US" sz="2400" dirty="0">
              <a:solidFill>
                <a:srgbClr val="FF0000"/>
              </a:solidFill>
              <a:latin typeface="Times New Roman" pitchFamily="18" charset="0"/>
              <a:cs typeface="Times New Roman" pitchFamily="18" charset="0"/>
            </a:endParaRPr>
          </a:p>
          <a:p>
            <a:pPr algn="ctr"/>
            <a:r>
              <a:rPr lang="vi-VN" sz="2400" b="1" dirty="0">
                <a:solidFill>
                  <a:srgbClr val="FF0000"/>
                </a:solidFill>
                <a:latin typeface="Times New Roman" pitchFamily="18" charset="0"/>
                <a:cs typeface="Times New Roman" pitchFamily="18" charset="0"/>
              </a:rPr>
              <a:t>GIÚP ĐỠ NGƯỜI GẶP HOÀN CẢNH KHÓ KHĂN</a:t>
            </a:r>
            <a:endParaRPr lang="en-US" sz="2400" dirty="0">
              <a:solidFill>
                <a:srgbClr val="FF0000"/>
              </a:solidFill>
              <a:latin typeface="Times New Roman" pitchFamily="18" charset="0"/>
              <a:cs typeface="Times New Roman" pitchFamily="18" charset="0"/>
            </a:endParaRPr>
          </a:p>
        </p:txBody>
      </p:sp>
      <p:sp>
        <p:nvSpPr>
          <p:cNvPr id="6" name="Pentagon 5"/>
          <p:cNvSpPr/>
          <p:nvPr/>
        </p:nvSpPr>
        <p:spPr>
          <a:xfrm>
            <a:off x="420915" y="1057869"/>
            <a:ext cx="2670629" cy="68258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vi-VN" sz="2400" b="1" dirty="0" smtClean="0">
                <a:solidFill>
                  <a:schemeClr val="accent1">
                    <a:lumMod val="50000"/>
                  </a:schemeClr>
                </a:solidFill>
                <a:latin typeface="+mj-lt"/>
              </a:rPr>
              <a:t>2: Khám phá </a:t>
            </a:r>
            <a:r>
              <a:rPr lang="vi-VN" sz="2400" b="1" dirty="0">
                <a:solidFill>
                  <a:schemeClr val="accent1">
                    <a:lumMod val="50000"/>
                  </a:schemeClr>
                </a:solidFill>
                <a:latin typeface="+mj-lt"/>
              </a:rPr>
              <a:t>:</a:t>
            </a:r>
            <a:endParaRPr lang="en-US" sz="2400" b="1" dirty="0">
              <a:solidFill>
                <a:schemeClr val="accent1">
                  <a:lumMod val="50000"/>
                </a:schemeClr>
              </a:solidFill>
              <a:latin typeface="+mj-l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42" y="2844784"/>
            <a:ext cx="10239375" cy="394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40028" y="1793546"/>
            <a:ext cx="6096000" cy="830997"/>
          </a:xfrm>
          <a:prstGeom prst="rect">
            <a:avLst/>
          </a:prstGeom>
          <a:solidFill>
            <a:schemeClr val="accent4">
              <a:lumMod val="60000"/>
              <a:lumOff val="40000"/>
            </a:schemeClr>
          </a:solidFill>
        </p:spPr>
        <p:txBody>
          <a:bodyPr>
            <a:spAutoFit/>
          </a:bodyPr>
          <a:lstStyle/>
          <a:p>
            <a:r>
              <a:rPr lang="vi-VN" sz="2400" b="1" dirty="0">
                <a:latin typeface="+mj-lt"/>
              </a:rPr>
              <a:t>Hoạt động 1: Nhận biết người gặp hoàn cảnh khó khăn</a:t>
            </a:r>
            <a:endParaRPr lang="en-US" sz="2400" i="1" dirty="0">
              <a:latin typeface="+mj-lt"/>
            </a:endParaRPr>
          </a:p>
        </p:txBody>
      </p:sp>
      <p:sp>
        <p:nvSpPr>
          <p:cNvPr id="7" name="Oval Callout 6"/>
          <p:cNvSpPr/>
          <p:nvPr/>
        </p:nvSpPr>
        <p:spPr>
          <a:xfrm>
            <a:off x="7489370" y="1086897"/>
            <a:ext cx="2757715" cy="797020"/>
          </a:xfrm>
          <a:prstGeom prst="wedgeEllipseCallout">
            <a:avLst>
              <a:gd name="adj1" fmla="val -86932"/>
              <a:gd name="adj2" fmla="val 83378"/>
            </a:avLst>
          </a:prstGeom>
          <a:solidFill>
            <a:srgbClr val="F8D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accent5">
                    <a:lumMod val="50000"/>
                  </a:schemeClr>
                </a:solidFill>
                <a:latin typeface="Times New Roman" pitchFamily="18" charset="0"/>
                <a:cs typeface="Times New Roman" pitchFamily="18" charset="0"/>
              </a:rPr>
              <a:t>Thảo luận </a:t>
            </a:r>
            <a:r>
              <a:rPr lang="en-US" sz="2400" b="1" dirty="0" err="1">
                <a:solidFill>
                  <a:schemeClr val="accent5">
                    <a:lumMod val="50000"/>
                  </a:schemeClr>
                </a:solidFill>
                <a:latin typeface="Times New Roman" pitchFamily="18" charset="0"/>
                <a:cs typeface="Times New Roman" pitchFamily="18" charset="0"/>
              </a:rPr>
              <a:t>nhóm</a:t>
            </a:r>
            <a:r>
              <a:rPr lang="en-US" sz="2400" b="1" dirty="0">
                <a:solidFill>
                  <a:schemeClr val="accent5">
                    <a:lumMod val="50000"/>
                  </a:schemeClr>
                </a:solidFill>
                <a:latin typeface="Times New Roman" pitchFamily="18" charset="0"/>
                <a:cs typeface="Times New Roman" pitchFamily="18" charset="0"/>
              </a:rPr>
              <a:t> b</a:t>
            </a:r>
            <a:r>
              <a:rPr lang="vi-VN" sz="2400" b="1" dirty="0">
                <a:solidFill>
                  <a:schemeClr val="accent5">
                    <a:lumMod val="50000"/>
                  </a:schemeClr>
                </a:solidFill>
                <a:latin typeface="Times New Roman" pitchFamily="18" charset="0"/>
                <a:cs typeface="Times New Roman" pitchFamily="18" charset="0"/>
              </a:rPr>
              <a:t>ố</a:t>
            </a:r>
            <a:r>
              <a:rPr lang="en-US" sz="2400" b="1" dirty="0">
                <a:solidFill>
                  <a:schemeClr val="accent5">
                    <a:lumMod val="50000"/>
                  </a:schemeClr>
                </a:solidFill>
                <a:latin typeface="Times New Roman" pitchFamily="18" charset="0"/>
                <a:cs typeface="Times New Roman" pitchFamily="18" charset="0"/>
              </a:rPr>
              <a:t>n </a:t>
            </a:r>
          </a:p>
        </p:txBody>
      </p:sp>
    </p:spTree>
    <p:extLst>
      <p:ext uri="{BB962C8B-B14F-4D97-AF65-F5344CB8AC3E}">
        <p14:creationId xmlns:p14="http://schemas.microsoft.com/office/powerpoint/2010/main" val="14904361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wipe(down)">
                                      <p:cBhvr>
                                        <p:cTn id="11" dur="500"/>
                                        <p:tgtEl>
                                          <p:spTgt spid="717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500"/>
                            </p:stCondLst>
                            <p:childTnLst>
                              <p:par>
                                <p:cTn id="18" presetID="6" presetClass="entr" presetSubtype="1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812</TotalTime>
  <Words>424</Words>
  <Application>Microsoft Office PowerPoint</Application>
  <PresentationFormat>Custom</PresentationFormat>
  <Paragraphs>48</Paragraphs>
  <Slides>15</Slides>
  <Notes>3</Notes>
  <HiddenSlides>3</HiddenSlides>
  <MMClips>12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TTC</cp:lastModifiedBy>
  <cp:revision>44</cp:revision>
  <dcterms:created xsi:type="dcterms:W3CDTF">2020-02-20T05:41:00Z</dcterms:created>
  <dcterms:modified xsi:type="dcterms:W3CDTF">2021-07-30T02:54:39Z</dcterms:modified>
</cp:coreProperties>
</file>