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2" r:id="rId3"/>
    <p:sldMasterId id="2147483677" r:id="rId4"/>
    <p:sldMasterId id="2147483682" r:id="rId5"/>
    <p:sldMasterId id="2147483706" r:id="rId6"/>
    <p:sldMasterId id="2147483718" r:id="rId7"/>
  </p:sldMasterIdLst>
  <p:notesMasterIdLst>
    <p:notesMasterId r:id="rId28"/>
  </p:notesMasterIdLst>
  <p:sldIdLst>
    <p:sldId id="404" r:id="rId8"/>
    <p:sldId id="405" r:id="rId9"/>
    <p:sldId id="310" r:id="rId10"/>
    <p:sldId id="376" r:id="rId11"/>
    <p:sldId id="348" r:id="rId12"/>
    <p:sldId id="351" r:id="rId13"/>
    <p:sldId id="384" r:id="rId14"/>
    <p:sldId id="409" r:id="rId15"/>
    <p:sldId id="412" r:id="rId16"/>
    <p:sldId id="410" r:id="rId17"/>
    <p:sldId id="386" r:id="rId18"/>
    <p:sldId id="387" r:id="rId19"/>
    <p:sldId id="397" r:id="rId20"/>
    <p:sldId id="406" r:id="rId21"/>
    <p:sldId id="399" r:id="rId22"/>
    <p:sldId id="402" r:id="rId23"/>
    <p:sldId id="401" r:id="rId24"/>
    <p:sldId id="341" r:id="rId25"/>
    <p:sldId id="403" r:id="rId26"/>
    <p:sldId id="40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6C4BA-EE96-46B1-98E0-F6800D4D167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33827-6793-4A01-A107-32782C314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2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415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396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33827-6793-4A01-A107-32782C314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45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</a:t>
            </a:r>
            <a:r>
              <a:rPr lang="vi-VN" sz="1100" b="0" dirty="0" err="1"/>
              <a:t>click</a:t>
            </a:r>
            <a:r>
              <a:rPr lang="vi-VN" sz="1100" b="0" dirty="0"/>
              <a:t> </a:t>
            </a:r>
            <a:r>
              <a:rPr lang="vi-VN" sz="1100" b="0" dirty="0" err="1"/>
              <a:t>vào</a:t>
            </a:r>
            <a:r>
              <a:rPr lang="vi-VN" sz="1100" b="0" dirty="0"/>
              <a:t> </a:t>
            </a:r>
            <a:r>
              <a:rPr lang="vi-VN" sz="1100" b="0" dirty="0" err="1"/>
              <a:t>đáp</a:t>
            </a:r>
            <a:r>
              <a:rPr lang="vi-VN" sz="1100" b="0" dirty="0"/>
              <a:t> </a:t>
            </a:r>
            <a:r>
              <a:rPr lang="vi-VN" sz="1100" b="0" dirty="0" err="1"/>
              <a:t>án</a:t>
            </a:r>
            <a:r>
              <a:rPr lang="vi-VN" sz="1100" b="0" dirty="0"/>
              <a:t> trong khung </a:t>
            </a:r>
            <a:r>
              <a:rPr lang="vi-VN" sz="1100" b="0" dirty="0" err="1"/>
              <a:t>họp</a:t>
            </a:r>
            <a:r>
              <a:rPr lang="vi-VN" sz="1100" b="0" dirty="0"/>
              <a:t> </a:t>
            </a:r>
            <a:r>
              <a:rPr lang="vi-VN" sz="1100" b="0" dirty="0" err="1"/>
              <a:t>quà</a:t>
            </a:r>
            <a:r>
              <a:rPr lang="vi-VN" sz="1100" b="0" dirty="0"/>
              <a:t> </a:t>
            </a:r>
            <a:r>
              <a:rPr lang="vi-VN" sz="1100" b="0" dirty="0" err="1"/>
              <a:t>xuất</a:t>
            </a:r>
            <a:r>
              <a:rPr lang="vi-VN" sz="1100" b="0" dirty="0"/>
              <a:t> </a:t>
            </a:r>
            <a:r>
              <a:rPr lang="vi-VN" sz="1100" b="0" dirty="0" err="1"/>
              <a:t>hiện</a:t>
            </a:r>
            <a:endParaRPr lang="en-US" sz="1100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64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</a:t>
            </a:r>
            <a:r>
              <a:rPr lang="vi-VN" sz="1100" b="0" dirty="0" err="1"/>
              <a:t>click</a:t>
            </a:r>
            <a:r>
              <a:rPr lang="vi-VN" sz="1100" b="0" dirty="0"/>
              <a:t> </a:t>
            </a:r>
            <a:r>
              <a:rPr lang="vi-VN" sz="1100" b="0" dirty="0" err="1"/>
              <a:t>vào</a:t>
            </a:r>
            <a:r>
              <a:rPr lang="vi-VN" sz="1100" b="0" dirty="0"/>
              <a:t> </a:t>
            </a:r>
            <a:r>
              <a:rPr lang="vi-VN" sz="1100" b="0" dirty="0" err="1"/>
              <a:t>đáp</a:t>
            </a:r>
            <a:r>
              <a:rPr lang="vi-VN" sz="1100" b="0" dirty="0"/>
              <a:t> </a:t>
            </a:r>
            <a:r>
              <a:rPr lang="vi-VN" sz="1100" b="0" dirty="0" err="1"/>
              <a:t>án</a:t>
            </a:r>
            <a:r>
              <a:rPr lang="vi-VN" sz="1100" b="0" dirty="0"/>
              <a:t> trong khung </a:t>
            </a:r>
            <a:r>
              <a:rPr lang="vi-VN" sz="1100" b="0" dirty="0" err="1"/>
              <a:t>họp</a:t>
            </a:r>
            <a:r>
              <a:rPr lang="vi-VN" sz="1100" b="0" dirty="0"/>
              <a:t> </a:t>
            </a:r>
            <a:r>
              <a:rPr lang="vi-VN" sz="1100" b="0" dirty="0" err="1"/>
              <a:t>quà</a:t>
            </a:r>
            <a:r>
              <a:rPr lang="vi-VN" sz="1100" b="0" dirty="0"/>
              <a:t> </a:t>
            </a:r>
            <a:r>
              <a:rPr lang="vi-VN" sz="1100" b="0" dirty="0" err="1"/>
              <a:t>xuất</a:t>
            </a:r>
            <a:r>
              <a:rPr lang="vi-VN" sz="1100" b="0" dirty="0"/>
              <a:t> </a:t>
            </a:r>
            <a:r>
              <a:rPr lang="vi-VN" sz="1100" b="0" dirty="0" err="1"/>
              <a:t>hiện</a:t>
            </a:r>
            <a:endParaRPr lang="en-US" sz="1100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973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689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33827-6793-4A01-A107-32782C314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98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33827-6793-4A01-A107-32782C3147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164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BE6C-526E-497F-A512-8E7C88B174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84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BE6C-526E-497F-A512-8E7C88B174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180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33827-6793-4A01-A107-32782C3147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44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33827-6793-4A01-A107-32782C314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55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33827-6793-4A01-A107-32782C3147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387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33827-6793-4A01-A107-32782C3147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949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BE6C-526E-497F-A512-8E7C88B174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356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BE6C-526E-497F-A512-8E7C88B174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51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67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716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77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6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50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</p:spPr>
        <p:txBody>
          <a:bodyPr lIns="117226" tIns="58613" rIns="117226" bIns="586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lIns="117226" tIns="58613" rIns="117226" bIns="586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 lIns="117226" tIns="58613" rIns="117226" bIns="58613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 lIns="117226" tIns="58613" rIns="117226" bIns="58613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lIns="117226" tIns="58613" rIns="117226" bIns="58613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5B648-BB2F-4B48-B057-48CDBE66CEF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55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82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31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390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378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047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12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68318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53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15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7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879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386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875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349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064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788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178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09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33" y="51504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703706" y="6035745"/>
            <a:ext cx="13443867" cy="958867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10421849" y="4429160"/>
            <a:ext cx="1643628" cy="1903472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94234" y="4883167"/>
            <a:ext cx="1160100" cy="1639384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5098863" y="5516106"/>
            <a:ext cx="1994276" cy="998500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673452" y="5763562"/>
            <a:ext cx="358963" cy="503556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2156052" y="5763562"/>
            <a:ext cx="358963" cy="503556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9814152" y="5763562"/>
            <a:ext cx="358963" cy="503556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9128352" y="5763562"/>
            <a:ext cx="358963" cy="503556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7943804" y="6035742"/>
            <a:ext cx="437609" cy="550652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5375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870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599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97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7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74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282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670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358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505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788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054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755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386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8149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529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9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0016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52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2178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8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60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15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97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3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10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D75B531-90D0-0B8B-1FB8-74595A1320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06128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71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B27CEF5-37FF-0951-F629-44B0BF4E5F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 panose="02000000000000000000"/>
              <a:buNone/>
              <a:defRPr sz="3500" b="1">
                <a:solidFill>
                  <a:schemeClr val="accent3"/>
                </a:solidFill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 panose="02000000000000000000"/>
              <a:buNone/>
              <a:defRPr sz="3500" b="1">
                <a:solidFill>
                  <a:schemeClr val="accent3"/>
                </a:solidFill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 panose="02000000000000000000"/>
              <a:buNone/>
              <a:defRPr sz="3500" b="1">
                <a:solidFill>
                  <a:schemeClr val="accent3"/>
                </a:solidFill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 panose="02000000000000000000"/>
              <a:buNone/>
              <a:defRPr sz="3500" b="1">
                <a:solidFill>
                  <a:schemeClr val="accent3"/>
                </a:solidFill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 panose="02000000000000000000"/>
              <a:buNone/>
              <a:defRPr sz="3500" b="1">
                <a:solidFill>
                  <a:schemeClr val="accent3"/>
                </a:solidFill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 panose="02000000000000000000"/>
              <a:buNone/>
              <a:defRPr sz="3500" b="1">
                <a:solidFill>
                  <a:schemeClr val="accent3"/>
                </a:solidFill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 panose="02000000000000000000"/>
              <a:buNone/>
              <a:defRPr sz="3500" b="1">
                <a:solidFill>
                  <a:schemeClr val="accent3"/>
                </a:solidFill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 panose="02000000000000000000"/>
              <a:buNone/>
              <a:defRPr sz="3500" b="1">
                <a:solidFill>
                  <a:schemeClr val="accent3"/>
                </a:solidFill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 panose="02000000000000000000"/>
              <a:buNone/>
              <a:defRPr sz="3500" b="1">
                <a:solidFill>
                  <a:schemeClr val="accent3"/>
                </a:solidFill>
                <a:latin typeface="Arvo" panose="02000000000000000000"/>
                <a:ea typeface="Arvo" panose="02000000000000000000"/>
                <a:cs typeface="Arvo" panose="02000000000000000000"/>
                <a:sym typeface="Arvo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4953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9Slide.vn - 2019">
            <a:extLst>
              <a:ext uri="{FF2B5EF4-FFF2-40B4-BE49-F238E27FC236}">
                <a16:creationId xmlns:a16="http://schemas.microsoft.com/office/drawing/2014/main" id="{58092AD4-248E-FB9E-86B3-4753F55C20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647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499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9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73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5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26.emf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slide" Target="slide6.xml"/><Relationship Id="rId5" Type="http://schemas.openxmlformats.org/officeDocument/2006/relationships/image" Target="../media/image27.png"/><Relationship Id="rId10" Type="http://schemas.openxmlformats.org/officeDocument/2006/relationships/image" Target="../media/image35.sv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5.sv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70" y="5211819"/>
            <a:ext cx="4825912" cy="165864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AC0A4C3-70BA-4369-A67A-92D5018B8DF0}"/>
              </a:ext>
            </a:extLst>
          </p:cNvPr>
          <p:cNvSpPr txBox="1"/>
          <p:nvPr/>
        </p:nvSpPr>
        <p:spPr>
          <a:xfrm>
            <a:off x="2518573" y="2411201"/>
            <a:ext cx="63120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101600">
                  <a:srgbClr val="0064D2">
                    <a:satMod val="175000"/>
                    <a:alpha val="40000"/>
                  </a:srgbClr>
                </a:glow>
              </a:effectLst>
              <a:uLnTx/>
              <a:uFillTx/>
              <a:latin typeface="HP001 4 hàng" panose="020B0603050302020204" pitchFamily="34" charset="-93"/>
              <a:ea typeface="微软雅黑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101600">
                  <a:srgbClr val="0064D2">
                    <a:satMod val="175000"/>
                    <a:alpha val="40000"/>
                  </a:srgbClr>
                </a:glow>
              </a:effectLst>
              <a:uLnTx/>
              <a:uFillTx/>
              <a:latin typeface="HP001 4 hàng" panose="020B0603050302020204" pitchFamily="34" charset="-93"/>
              <a:ea typeface="微软雅黑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0064D2">
                    <a:satMod val="175000"/>
                    <a:alpha val="40000"/>
                  </a:srgbClr>
                </a:glow>
              </a:effectLst>
              <a:uLnTx/>
              <a:uFillTx/>
              <a:latin typeface="HP001 4 hàng" panose="020B0603050302020204" pitchFamily="34" charset="-93"/>
              <a:ea typeface="微软雅黑"/>
              <a:cs typeface="+mn-cs"/>
            </a:endParaRPr>
          </a:p>
        </p:txBody>
      </p:sp>
      <p:pic>
        <p:nvPicPr>
          <p:cNvPr id="12" name="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/>
        </p:blipFill>
        <p:spPr>
          <a:xfrm>
            <a:off x="0" y="0"/>
            <a:ext cx="1600200" cy="1600200"/>
          </a:xfrm>
          <a:prstGeom prst="rect">
            <a:avLst/>
          </a:prstGeom>
        </p:spPr>
      </p:pic>
      <p:pic>
        <p:nvPicPr>
          <p:cNvPr id="13" name="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3581002" y="4382332"/>
            <a:ext cx="1273078" cy="1108456"/>
          </a:xfrm>
          <a:prstGeom prst="rect">
            <a:avLst/>
          </a:prstGeom>
        </p:spPr>
      </p:pic>
      <p:pic>
        <p:nvPicPr>
          <p:cNvPr id="14" name="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914400" y="3200400"/>
            <a:ext cx="983343" cy="1407968"/>
          </a:xfrm>
          <a:prstGeom prst="rect">
            <a:avLst/>
          </a:prstGeom>
        </p:spPr>
      </p:pic>
      <p:pic>
        <p:nvPicPr>
          <p:cNvPr id="15" name="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11103864" y="152400"/>
            <a:ext cx="935736" cy="1259200"/>
          </a:xfrm>
          <a:prstGeom prst="rect">
            <a:avLst/>
          </a:prstGeom>
        </p:spPr>
      </p:pic>
      <p:pic>
        <p:nvPicPr>
          <p:cNvPr id="16" name="1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/>
        </p:blipFill>
        <p:spPr>
          <a:xfrm>
            <a:off x="9200915" y="2658349"/>
            <a:ext cx="3067285" cy="41996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3451" y="2763307"/>
            <a:ext cx="11926149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ln w="12700">
                  <a:solidFill>
                    <a:srgbClr val="E53238"/>
                  </a:solidFill>
                  <a:prstDash val="solid"/>
                </a:ln>
                <a:pattFill prst="pct50">
                  <a:fgClr>
                    <a:srgbClr val="E53238"/>
                  </a:fgClr>
                  <a:bgClr>
                    <a:srgbClr val="E53238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E53238"/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 HỌC TỐT- TIẾT DẠY TỐT</a:t>
            </a:r>
            <a:endParaRPr kumimoji="0" lang="en-US" sz="6000" b="1" i="0" u="none" strike="noStrike" kern="1200" cap="none" spc="0" normalizeH="0" baseline="0" noProof="0" dirty="0">
              <a:ln w="12700">
                <a:solidFill>
                  <a:srgbClr val="E53238"/>
                </a:solidFill>
                <a:prstDash val="solid"/>
              </a:ln>
              <a:pattFill prst="pct50">
                <a:fgClr>
                  <a:srgbClr val="E53238"/>
                </a:fgClr>
                <a:bgClr>
                  <a:srgbClr val="E53238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E53238"/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14B60-72C0-4523-89A8-AAD93BA463C6}"/>
              </a:ext>
            </a:extLst>
          </p:cNvPr>
          <p:cNvSpPr txBox="1"/>
          <p:nvPr/>
        </p:nvSpPr>
        <p:spPr>
          <a:xfrm>
            <a:off x="2968220" y="3726234"/>
            <a:ext cx="6534610" cy="954107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u="sng" kern="0" dirty="0" smtClean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 </a:t>
            </a:r>
            <a:r>
              <a:rPr lang="vi-VN" sz="2800" b="1" kern="0" dirty="0" smtClean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TOÁN</a:t>
            </a:r>
            <a:endParaRPr kumimoji="0" lang="vi-VN" sz="2800" b="1" i="0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BÀI: </a:t>
            </a: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MI-LI-MET VUÔNG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315E04-4630-4E56-80D8-669D5EF66997}"/>
              </a:ext>
            </a:extLst>
          </p:cNvPr>
          <p:cNvSpPr/>
          <p:nvPr/>
        </p:nvSpPr>
        <p:spPr>
          <a:xfrm>
            <a:off x="866816" y="1617965"/>
            <a:ext cx="10651925" cy="258532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CHÀO MỪNG QUÝ </a:t>
            </a:r>
            <a:r>
              <a:rPr kumimoji="0" lang="en-US" sz="60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 CÔ </a:t>
            </a:r>
            <a:r>
              <a:rPr kumimoji="0" lang="vi-VN" sz="60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 DỰ GIỜ THĂM LỚP</a:t>
            </a:r>
            <a:r>
              <a:rPr kumimoji="0" lang="en-US" sz="60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!</a:t>
            </a:r>
            <a:endParaRPr kumimoji="0" lang="en-US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 w="11430"/>
              <a:solidFill>
                <a:srgbClr val="FF1177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914B60-72C0-4523-89A8-AAD93BA463C6}"/>
              </a:ext>
            </a:extLst>
          </p:cNvPr>
          <p:cNvSpPr txBox="1"/>
          <p:nvPr/>
        </p:nvSpPr>
        <p:spPr>
          <a:xfrm>
            <a:off x="2931580" y="4868703"/>
            <a:ext cx="6571250" cy="954107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HOÀNG THỊ THANH THÌN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         :  4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364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drumroll.wav"/>
          </p:stSnd>
        </p:sndAc>
      </p:transition>
    </mc:Choice>
    <mc:Fallback xmlns="">
      <p:transition spd="slow">
        <p:fade/>
        <p:sndAc>
          <p:stSnd>
            <p:snd r:embed="rId1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18" grpId="0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4"/>
          <p:cNvSpPr/>
          <p:nvPr/>
        </p:nvSpPr>
        <p:spPr>
          <a:xfrm>
            <a:off x="479762" y="431573"/>
            <a:ext cx="11211913" cy="1875529"/>
          </a:xfrm>
          <a:prstGeom prst="roundRect">
            <a:avLst>
              <a:gd name="adj" fmla="val 30889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kumimoji="0" lang="en-US" sz="4000" b="1" i="0" u="sng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-li-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mét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Hộp Văn bản 131">
            <a:extLst>
              <a:ext uri="{FF2B5EF4-FFF2-40B4-BE49-F238E27FC236}">
                <a16:creationId xmlns:a16="http://schemas.microsoft.com/office/drawing/2014/main" id="{7C024718-E4EE-6F9A-C451-7B6346799AAE}"/>
              </a:ext>
            </a:extLst>
          </p:cNvPr>
          <p:cNvSpPr txBox="1"/>
          <p:nvPr/>
        </p:nvSpPr>
        <p:spPr>
          <a:xfrm>
            <a:off x="379829" y="2307102"/>
            <a:ext cx="11662116" cy="465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đo diện tích của những vật có kích thước nhỏ, người ta có thể dùng đơn vị: mi-li-mét vuông.</a:t>
            </a:r>
            <a:endParaRPr lang="vi-VN" sz="5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Mi-li-mét vuông là diện tích của hình vuông có cạnh dài 1 mm.</a:t>
            </a:r>
            <a:endParaRPr lang="en-US" sz="4000" b="1" dirty="0">
              <a:solidFill>
                <a:srgbClr val="FFFFFF"/>
              </a:solidFill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4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Mi-li-mét vuông viết tắt là </a:t>
            </a:r>
            <a:r>
              <a:rPr lang="en-US" altLang="vi-VN" sz="4000" b="1" dirty="0" smtClean="0">
                <a:solidFill>
                  <a:prstClr val="white"/>
                </a:solidFill>
                <a:cs typeface="Calibri" panose="020F0502020204030204" pitchFamily="34" charset="0"/>
              </a:rPr>
              <a:t>………</a:t>
            </a:r>
            <a:endParaRPr lang="vi-VN" sz="5400" b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4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smtClean="0">
                <a:solidFill>
                  <a:srgbClr val="FFFFFF"/>
                </a:solidFill>
                <a:cs typeface="Calibri" panose="020F0502020204030204" pitchFamily="34" charset="0"/>
              </a:rPr>
              <a:t>c</a:t>
            </a:r>
            <a:r>
              <a:rPr lang="en-US" altLang="vi-VN" sz="4000" b="1" dirty="0" smtClean="0">
                <a:solidFill>
                  <a:srgbClr val="FFFFFF"/>
                </a:solidFill>
                <a:cs typeface="Calibri" panose="020F0502020204030204" pitchFamily="34" charset="0"/>
              </a:rPr>
              <a:t>m</a:t>
            </a:r>
            <a:r>
              <a:rPr lang="en-US" altLang="vi-VN" sz="4000" b="1" baseline="30000" dirty="0" smtClean="0">
                <a:solidFill>
                  <a:srgbClr val="FFFFFF"/>
                </a:solidFill>
                <a:cs typeface="Calibri" panose="020F0502020204030204" pitchFamily="34" charset="0"/>
              </a:rPr>
              <a:t>2</a:t>
            </a:r>
            <a:r>
              <a:rPr lang="vi-VN" sz="4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vi-VN" sz="4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vi-VN" sz="4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prstClr val="white"/>
                </a:solidFill>
                <a:cs typeface="Calibri" panose="020F0502020204030204" pitchFamily="34" charset="0"/>
              </a:rPr>
              <a:t>m</a:t>
            </a:r>
            <a:r>
              <a:rPr lang="en-US" altLang="vi-VN" sz="4000" b="1" dirty="0" smtClean="0">
                <a:solidFill>
                  <a:prstClr val="white"/>
                </a:solidFill>
                <a:cs typeface="Calibri" panose="020F0502020204030204" pitchFamily="34" charset="0"/>
              </a:rPr>
              <a:t>m</a:t>
            </a:r>
            <a:r>
              <a:rPr lang="en-US" altLang="vi-VN" sz="4000" b="1" baseline="30000" dirty="0" smtClean="0">
                <a:solidFill>
                  <a:prstClr val="white"/>
                </a:solidFill>
                <a:cs typeface="Calibri" panose="020F0502020204030204" pitchFamily="34" charset="0"/>
              </a:rPr>
              <a:t>2</a:t>
            </a: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vi-VN" sz="4000" b="1" dirty="0">
                <a:solidFill>
                  <a:srgbClr val="FFFFFF"/>
                </a:solidFill>
                <a:cs typeface="Calibri" panose="020F0502020204030204" pitchFamily="34" charset="0"/>
              </a:rPr>
              <a:t>mm</a:t>
            </a:r>
            <a:r>
              <a:rPr lang="en-US" altLang="vi-VN" sz="4000" b="1" baseline="30000" dirty="0">
                <a:solidFill>
                  <a:srgbClr val="FFFFFF"/>
                </a:solidFill>
                <a:cs typeface="Calibri" panose="020F0502020204030204" pitchFamily="34" charset="0"/>
              </a:rPr>
              <a:t>2</a:t>
            </a:r>
            <a:r>
              <a:rPr lang="vi-VN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4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4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smtClean="0">
                <a:solidFill>
                  <a:prstClr val="white"/>
                </a:solidFill>
                <a:cs typeface="Calibri" panose="020F0502020204030204" pitchFamily="34" charset="0"/>
              </a:rPr>
              <a:t>c</a:t>
            </a:r>
            <a:r>
              <a:rPr lang="en-US" altLang="vi-VN" sz="4000" b="1" dirty="0" smtClean="0">
                <a:solidFill>
                  <a:prstClr val="white"/>
                </a:solidFill>
                <a:cs typeface="Calibri" panose="020F0502020204030204" pitchFamily="34" charset="0"/>
              </a:rPr>
              <a:t>m</a:t>
            </a:r>
            <a:r>
              <a:rPr lang="en-US" altLang="vi-VN" sz="4000" b="1" baseline="30000" dirty="0" smtClean="0">
                <a:solidFill>
                  <a:prstClr val="white"/>
                </a:solidFill>
                <a:cs typeface="Calibri" panose="020F0502020204030204" pitchFamily="34" charset="0"/>
              </a:rPr>
              <a:t>2</a:t>
            </a:r>
            <a:endParaRPr lang="vi-VN" sz="5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42489" y="4863682"/>
            <a:ext cx="1191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mm²</a:t>
            </a:r>
          </a:p>
        </p:txBody>
      </p:sp>
    </p:spTree>
    <p:extLst>
      <p:ext uri="{BB962C8B-B14F-4D97-AF65-F5344CB8AC3E}">
        <p14:creationId xmlns:p14="http://schemas.microsoft.com/office/powerpoint/2010/main" val="4452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966476" y="480448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sp>
        <p:nvSpPr>
          <p:cNvPr id="16" name="TextBox 7">
            <a:extLst>
              <a:ext uri="{FF2B5EF4-FFF2-40B4-BE49-F238E27FC236}">
                <a16:creationId xmlns:a16="http://schemas.microsoft.com/office/drawing/2014/main" id="{20AB3E40-9075-C1B7-FA49-A48E01A3E14E}"/>
              </a:ext>
            </a:extLst>
          </p:cNvPr>
          <p:cNvSpPr txBox="1"/>
          <p:nvPr/>
        </p:nvSpPr>
        <p:spPr>
          <a:xfrm>
            <a:off x="2850151" y="1591323"/>
            <a:ext cx="5113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6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0" y="368340"/>
            <a:ext cx="10473170" cy="1155810"/>
            <a:chOff x="2944956" y="341747"/>
            <a:chExt cx="12274302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11142524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Hoàn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theo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mẫu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AD8D6D-AE00-B5B0-4479-B5697CBD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558369"/>
              </p:ext>
            </p:extLst>
          </p:nvPr>
        </p:nvGraphicFramePr>
        <p:xfrm>
          <a:off x="103828" y="1348315"/>
          <a:ext cx="11713034" cy="5024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7132">
                  <a:extLst>
                    <a:ext uri="{9D8B030D-6E8A-4147-A177-3AD203B41FA5}">
                      <a16:colId xmlns:a16="http://schemas.microsoft.com/office/drawing/2014/main" val="3278782405"/>
                    </a:ext>
                  </a:extLst>
                </a:gridCol>
                <a:gridCol w="4135902">
                  <a:extLst>
                    <a:ext uri="{9D8B030D-6E8A-4147-A177-3AD203B41FA5}">
                      <a16:colId xmlns:a16="http://schemas.microsoft.com/office/drawing/2014/main" val="4079441965"/>
                    </a:ext>
                  </a:extLst>
                </a:gridCol>
              </a:tblGrid>
              <a:tr h="96659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endParaRPr lang="en-US" sz="44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endParaRPr lang="en-US" sz="44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5833"/>
                  </a:ext>
                </a:extLst>
              </a:tr>
              <a:tr h="966592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42994"/>
                  </a:ext>
                </a:extLst>
              </a:tr>
              <a:tr h="966592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49974"/>
                  </a:ext>
                </a:extLst>
              </a:tr>
              <a:tr h="115798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488922"/>
                  </a:ext>
                </a:extLst>
              </a:tr>
              <a:tr h="966592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3352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80D835-3A4D-99C5-7943-6733D86E858C}"/>
              </a:ext>
            </a:extLst>
          </p:cNvPr>
          <p:cNvSpPr/>
          <p:nvPr/>
        </p:nvSpPr>
        <p:spPr>
          <a:xfrm>
            <a:off x="8150982" y="3445736"/>
            <a:ext cx="2114550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 mm²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04AC5-A40E-B8B1-0DAE-929850C5A292}"/>
              </a:ext>
            </a:extLst>
          </p:cNvPr>
          <p:cNvSpPr/>
          <p:nvPr/>
        </p:nvSpPr>
        <p:spPr>
          <a:xfrm>
            <a:off x="1016016" y="4476917"/>
            <a:ext cx="5864992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nghìn không trăm bốn mươi mi – li – mét vuông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DBDECA-CCF3-96C2-B6C2-C7BA370E363F}"/>
              </a:ext>
            </a:extLst>
          </p:cNvPr>
          <p:cNvSpPr/>
          <p:nvPr/>
        </p:nvSpPr>
        <p:spPr>
          <a:xfrm>
            <a:off x="8029721" y="5543157"/>
            <a:ext cx="26384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 mm² </a:t>
            </a:r>
          </a:p>
        </p:txBody>
      </p:sp>
      <p:sp>
        <p:nvSpPr>
          <p:cNvPr id="81" name="Rectangle: Rounded Corners 5">
            <a:extLst>
              <a:ext uri="{FF2B5EF4-FFF2-40B4-BE49-F238E27FC236}">
                <a16:creationId xmlns:a16="http://schemas.microsoft.com/office/drawing/2014/main" id="{E580D835-3A4D-99C5-7943-6733D86E858C}"/>
              </a:ext>
            </a:extLst>
          </p:cNvPr>
          <p:cNvSpPr/>
          <p:nvPr/>
        </p:nvSpPr>
        <p:spPr>
          <a:xfrm>
            <a:off x="7974356" y="2438832"/>
            <a:ext cx="2114550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mm²</a:t>
            </a:r>
          </a:p>
        </p:txBody>
      </p:sp>
      <p:sp>
        <p:nvSpPr>
          <p:cNvPr id="93" name="Rectangle: Rounded Corners 5">
            <a:extLst>
              <a:ext uri="{FF2B5EF4-FFF2-40B4-BE49-F238E27FC236}">
                <a16:creationId xmlns:a16="http://schemas.microsoft.com/office/drawing/2014/main" id="{E580D835-3A4D-99C5-7943-6733D86E858C}"/>
              </a:ext>
            </a:extLst>
          </p:cNvPr>
          <p:cNvSpPr/>
          <p:nvPr/>
        </p:nvSpPr>
        <p:spPr>
          <a:xfrm>
            <a:off x="840982" y="2506671"/>
            <a:ext cx="6375744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mi-li-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ectangle: Rounded Corners 5">
            <a:extLst>
              <a:ext uri="{FF2B5EF4-FFF2-40B4-BE49-F238E27FC236}">
                <a16:creationId xmlns:a16="http://schemas.microsoft.com/office/drawing/2014/main" id="{E580D835-3A4D-99C5-7943-6733D86E858C}"/>
              </a:ext>
            </a:extLst>
          </p:cNvPr>
          <p:cNvSpPr/>
          <p:nvPr/>
        </p:nvSpPr>
        <p:spPr>
          <a:xfrm>
            <a:off x="894992" y="3409541"/>
            <a:ext cx="6375744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mi-li-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Rectangle: Rounded Corners 5">
            <a:extLst>
              <a:ext uri="{FF2B5EF4-FFF2-40B4-BE49-F238E27FC236}">
                <a16:creationId xmlns:a16="http://schemas.microsoft.com/office/drawing/2014/main" id="{E580D835-3A4D-99C5-7943-6733D86E858C}"/>
              </a:ext>
            </a:extLst>
          </p:cNvPr>
          <p:cNvSpPr/>
          <p:nvPr/>
        </p:nvSpPr>
        <p:spPr>
          <a:xfrm>
            <a:off x="960505" y="5497675"/>
            <a:ext cx="5920501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mi-li-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Rectangle: Rounded Corners 5">
            <a:extLst>
              <a:ext uri="{FF2B5EF4-FFF2-40B4-BE49-F238E27FC236}">
                <a16:creationId xmlns:a16="http://schemas.microsoft.com/office/drawing/2014/main" id="{E580D835-3A4D-99C5-7943-6733D86E858C}"/>
              </a:ext>
            </a:extLst>
          </p:cNvPr>
          <p:cNvSpPr/>
          <p:nvPr/>
        </p:nvSpPr>
        <p:spPr>
          <a:xfrm>
            <a:off x="7974356" y="4409641"/>
            <a:ext cx="2914038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2 040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mm²</a:t>
            </a:r>
          </a:p>
        </p:txBody>
      </p:sp>
    </p:spTree>
    <p:extLst>
      <p:ext uri="{BB962C8B-B14F-4D97-AF65-F5344CB8AC3E}">
        <p14:creationId xmlns:p14="http://schemas.microsoft.com/office/powerpoint/2010/main" val="39617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81" grpId="0" animBg="1"/>
      <p:bldP spid="93" grpId="0" animBg="1"/>
      <p:bldP spid="94" grpId="0" animBg="1"/>
      <p:bldP spid="95" grpId="0" animBg="1"/>
      <p:bldP spid="9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AC6EFC3-7F73-66EF-4056-C421BB4161A9}"/>
              </a:ext>
            </a:extLst>
          </p:cNvPr>
          <p:cNvGrpSpPr/>
          <p:nvPr/>
        </p:nvGrpSpPr>
        <p:grpSpPr>
          <a:xfrm flipV="1">
            <a:off x="-126023" y="443960"/>
            <a:ext cx="12306300" cy="6236779"/>
            <a:chOff x="685801" y="400050"/>
            <a:chExt cx="8033083" cy="4449303"/>
          </a:xfrm>
        </p:grpSpPr>
        <p:sp>
          <p:nvSpPr>
            <p:cNvPr id="3" name="Hình chữ nhật: Góc Tròn 1">
              <a:extLst>
                <a:ext uri="{FF2B5EF4-FFF2-40B4-BE49-F238E27FC236}">
                  <a16:creationId xmlns:a16="http://schemas.microsoft.com/office/drawing/2014/main" id="{3812F873-03D1-A274-7B4B-256DAE7EF912}"/>
                </a:ext>
              </a:extLst>
            </p:cNvPr>
            <p:cNvSpPr/>
            <p:nvPr/>
          </p:nvSpPr>
          <p:spPr>
            <a:xfrm>
              <a:off x="685801" y="400050"/>
              <a:ext cx="8033083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A49FA0-84EE-B639-8480-880D2EE20848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CBEE69F7-47E0-5623-5C54-193843AA86C5}"/>
              </a:ext>
            </a:extLst>
          </p:cNvPr>
          <p:cNvGrpSpPr/>
          <p:nvPr/>
        </p:nvGrpSpPr>
        <p:grpSpPr>
          <a:xfrm>
            <a:off x="407633" y="565803"/>
            <a:ext cx="2373668" cy="941729"/>
            <a:chOff x="964406" y="691127"/>
            <a:chExt cx="1780251" cy="706297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C71A58AA-EB0B-F7C5-D2B3-6864FE296144}"/>
                </a:ext>
              </a:extLst>
            </p:cNvPr>
            <p:cNvGrpSpPr/>
            <p:nvPr/>
          </p:nvGrpSpPr>
          <p:grpSpPr>
            <a:xfrm>
              <a:off x="964406" y="691127"/>
              <a:ext cx="774700" cy="706297"/>
              <a:chOff x="964406" y="691127"/>
              <a:chExt cx="774700" cy="706297"/>
            </a:xfrm>
          </p:grpSpPr>
          <p:sp>
            <p:nvSpPr>
              <p:cNvPr id="5" name="Tam giác Cân 4">
                <a:extLst>
                  <a:ext uri="{FF2B5EF4-FFF2-40B4-BE49-F238E27FC236}">
                    <a16:creationId xmlns:a16="http://schemas.microsoft.com/office/drawing/2014/main" id="{3CB67545-E7EB-303B-7D05-BC1226AE2489}"/>
                  </a:ext>
                </a:extLst>
              </p:cNvPr>
              <p:cNvSpPr/>
              <p:nvPr/>
            </p:nvSpPr>
            <p:spPr>
              <a:xfrm>
                <a:off x="964406" y="691127"/>
                <a:ext cx="774700" cy="660400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4792F5C-C411-85C5-2B10-4DF0CDE31FA4}"/>
                  </a:ext>
                </a:extLst>
              </p:cNvPr>
              <p:cNvSpPr txBox="1"/>
              <p:nvPr/>
            </p:nvSpPr>
            <p:spPr>
              <a:xfrm>
                <a:off x="1186656" y="835683"/>
                <a:ext cx="330200" cy="56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267" b="1" kern="0" dirty="0">
                    <a:solidFill>
                      <a:srgbClr val="FFFFFF"/>
                    </a:solidFill>
                    <a:latin typeface="Calibri"/>
                    <a:cs typeface="Arial"/>
                    <a:sym typeface="Arial"/>
                  </a:rPr>
                  <a:t>2</a:t>
                </a:r>
                <a:endPara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BFF7ECC3-487F-722E-7447-B69274C653EA}"/>
                </a:ext>
              </a:extLst>
            </p:cNvPr>
            <p:cNvSpPr txBox="1"/>
            <p:nvPr/>
          </p:nvSpPr>
          <p:spPr>
            <a:xfrm>
              <a:off x="1676901" y="778533"/>
              <a:ext cx="1067756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58E453-7B00-530B-219F-25D66E239A6F}"/>
              </a:ext>
            </a:extLst>
          </p:cNvPr>
          <p:cNvGrpSpPr/>
          <p:nvPr/>
        </p:nvGrpSpPr>
        <p:grpSpPr>
          <a:xfrm>
            <a:off x="762000" y="1638300"/>
            <a:ext cx="5467349" cy="840522"/>
            <a:chOff x="695325" y="1533525"/>
            <a:chExt cx="5467349" cy="84052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71C9D1-C220-3772-B6AE-5F6B7F6EEB8B}"/>
                </a:ext>
              </a:extLst>
            </p:cNvPr>
            <p:cNvSpPr txBox="1"/>
            <p:nvPr/>
          </p:nvSpPr>
          <p:spPr>
            <a:xfrm>
              <a:off x="695325" y="1543050"/>
              <a:ext cx="5467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a) 1 </a:t>
              </a:r>
              <a:r>
                <a:rPr kumimoji="0" lang="vi-VN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m² 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         </a:t>
              </a: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vi-VN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</a:t>
              </a: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m²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83A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4A1F21-EEA7-B06E-118B-7AD13D2BE945}"/>
                </a:ext>
              </a:extLst>
            </p:cNvPr>
            <p:cNvSpPr/>
            <p:nvPr/>
          </p:nvSpPr>
          <p:spPr>
            <a:xfrm>
              <a:off x="3279691" y="153352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0DD05C-EF5C-C59C-9808-D5940B7A3327}"/>
              </a:ext>
            </a:extLst>
          </p:cNvPr>
          <p:cNvGrpSpPr/>
          <p:nvPr/>
        </p:nvGrpSpPr>
        <p:grpSpPr>
          <a:xfrm>
            <a:off x="5919859" y="1562100"/>
            <a:ext cx="6272141" cy="847672"/>
            <a:chOff x="385834" y="1485900"/>
            <a:chExt cx="6272141" cy="84767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18DDD2-84A4-740E-AC13-CEE6326FB235}"/>
                </a:ext>
              </a:extLst>
            </p:cNvPr>
            <p:cNvSpPr txBox="1"/>
            <p:nvPr/>
          </p:nvSpPr>
          <p:spPr>
            <a:xfrm>
              <a:off x="385834" y="1625686"/>
              <a:ext cx="62721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b) 1 </a:t>
              </a: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m²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m²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           </a:t>
              </a: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m²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83A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E758005-1987-40B7-00D6-B24711877D5C}"/>
                </a:ext>
              </a:extLst>
            </p:cNvPr>
            <p:cNvSpPr/>
            <p:nvPr/>
          </p:nvSpPr>
          <p:spPr>
            <a:xfrm>
              <a:off x="4276725" y="14859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B2A394-742C-70D6-FC79-BA601572BA9E}"/>
              </a:ext>
            </a:extLst>
          </p:cNvPr>
          <p:cNvGrpSpPr/>
          <p:nvPr/>
        </p:nvGrpSpPr>
        <p:grpSpPr>
          <a:xfrm>
            <a:off x="924099" y="2955994"/>
            <a:ext cx="6429375" cy="849470"/>
            <a:chOff x="971549" y="1467427"/>
            <a:chExt cx="6429375" cy="84947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92EF00-537C-635F-3829-8A87B5FDA649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vi-VN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m² 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           </a:t>
              </a:r>
              <a:r>
                <a:rPr kumimoji="0" lang="vi-VN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</a:t>
              </a: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m²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83A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6FF87F4-D35D-AB6F-6E3E-74E83007009F}"/>
                </a:ext>
              </a:extLst>
            </p:cNvPr>
            <p:cNvSpPr/>
            <p:nvPr/>
          </p:nvSpPr>
          <p:spPr>
            <a:xfrm>
              <a:off x="3027379" y="1467427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D3B35B4-EC1B-B0D8-32A1-E2CCE4B1529A}"/>
              </a:ext>
            </a:extLst>
          </p:cNvPr>
          <p:cNvSpPr/>
          <p:nvPr/>
        </p:nvSpPr>
        <p:spPr>
          <a:xfrm>
            <a:off x="3358089" y="164711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A3D7CC8-0874-F415-A771-40FEFE5C0CB8}"/>
              </a:ext>
            </a:extLst>
          </p:cNvPr>
          <p:cNvGrpSpPr/>
          <p:nvPr/>
        </p:nvGrpSpPr>
        <p:grpSpPr>
          <a:xfrm>
            <a:off x="809624" y="4181475"/>
            <a:ext cx="6429375" cy="850047"/>
            <a:chOff x="971549" y="1466850"/>
            <a:chExt cx="6429375" cy="85004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CF11E8-7766-E0B7-FDF9-E8B9CD791706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00 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</a:t>
              </a: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m² 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          </a:t>
              </a:r>
              <a:r>
                <a:rPr kumimoji="0" lang="vi-VN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m²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83A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947F816-01F8-AE6C-CB6C-82527CCD040F}"/>
                </a:ext>
              </a:extLst>
            </p:cNvPr>
            <p:cNvSpPr/>
            <p:nvPr/>
          </p:nvSpPr>
          <p:spPr>
            <a:xfrm>
              <a:off x="3724275" y="14668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BCAB4BD-637D-8F08-750F-E8DA14CFB899}"/>
              </a:ext>
            </a:extLst>
          </p:cNvPr>
          <p:cNvGrpSpPr/>
          <p:nvPr/>
        </p:nvGrpSpPr>
        <p:grpSpPr>
          <a:xfrm>
            <a:off x="6412233" y="2752725"/>
            <a:ext cx="6136153" cy="962025"/>
            <a:chOff x="404884" y="1457325"/>
            <a:chExt cx="6136153" cy="96202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A595119-B9BB-3418-73C2-A0B43991161E}"/>
                </a:ext>
              </a:extLst>
            </p:cNvPr>
            <p:cNvSpPr txBox="1"/>
            <p:nvPr/>
          </p:nvSpPr>
          <p:spPr>
            <a:xfrm>
              <a:off x="404884" y="1711464"/>
              <a:ext cx="61361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m² </a:t>
              </a: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m²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           </a:t>
              </a: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m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m²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83A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3B67D04-6DC3-F014-736A-80F1F87A0157}"/>
                </a:ext>
              </a:extLst>
            </p:cNvPr>
            <p:cNvSpPr/>
            <p:nvPr/>
          </p:nvSpPr>
          <p:spPr>
            <a:xfrm>
              <a:off x="3752850" y="145732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BE55A9F-4024-9F7E-018C-813087CB37FD}"/>
              </a:ext>
            </a:extLst>
          </p:cNvPr>
          <p:cNvGrpSpPr/>
          <p:nvPr/>
        </p:nvGrpSpPr>
        <p:grpSpPr>
          <a:xfrm>
            <a:off x="6412232" y="4168383"/>
            <a:ext cx="5652277" cy="809625"/>
            <a:chOff x="1041395" y="1443646"/>
            <a:chExt cx="5360840" cy="80962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BE56D10-1EF9-DE65-F3CC-FC4BFCAECDEB}"/>
                </a:ext>
              </a:extLst>
            </p:cNvPr>
            <p:cNvSpPr txBox="1"/>
            <p:nvPr/>
          </p:nvSpPr>
          <p:spPr>
            <a:xfrm>
              <a:off x="1041395" y="1543050"/>
              <a:ext cx="53608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m² </a:t>
              </a: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m²</a:t>
              </a: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   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</a:t>
              </a: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m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m²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83A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B3F013BD-855B-8164-086B-71C00F9FC98F}"/>
                </a:ext>
              </a:extLst>
            </p:cNvPr>
            <p:cNvSpPr/>
            <p:nvPr/>
          </p:nvSpPr>
          <p:spPr>
            <a:xfrm>
              <a:off x="4084904" y="1443646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A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69C76A6-E53B-644C-95E5-C5A7F078C937}"/>
              </a:ext>
            </a:extLst>
          </p:cNvPr>
          <p:cNvSpPr/>
          <p:nvPr/>
        </p:nvSpPr>
        <p:spPr>
          <a:xfrm>
            <a:off x="2938461" y="294718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CC6CF29-A2B5-A11A-EE61-598716A008A6}"/>
              </a:ext>
            </a:extLst>
          </p:cNvPr>
          <p:cNvSpPr/>
          <p:nvPr/>
        </p:nvSpPr>
        <p:spPr>
          <a:xfrm>
            <a:off x="3552825" y="41529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9691339-2889-37B4-B894-4B9168CED2C2}"/>
              </a:ext>
            </a:extLst>
          </p:cNvPr>
          <p:cNvSpPr/>
          <p:nvPr/>
        </p:nvSpPr>
        <p:spPr>
          <a:xfrm>
            <a:off x="9810750" y="15335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4FE059E-AB4D-D160-663D-38F261FFC81A}"/>
              </a:ext>
            </a:extLst>
          </p:cNvPr>
          <p:cNvSpPr/>
          <p:nvPr/>
        </p:nvSpPr>
        <p:spPr>
          <a:xfrm>
            <a:off x="9760198" y="2794063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FEDFB7B-ADF7-C5F9-6811-09E902B79721}"/>
              </a:ext>
            </a:extLst>
          </p:cNvPr>
          <p:cNvSpPr/>
          <p:nvPr/>
        </p:nvSpPr>
        <p:spPr>
          <a:xfrm>
            <a:off x="9668244" y="4132734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714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989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2A069AC0-617C-BEFA-016A-6E49235CD1A7}"/>
              </a:ext>
            </a:extLst>
          </p:cNvPr>
          <p:cNvGrpSpPr/>
          <p:nvPr/>
        </p:nvGrpSpPr>
        <p:grpSpPr>
          <a:xfrm>
            <a:off x="5139424" y="323467"/>
            <a:ext cx="6939961" cy="5989220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285" y="1019486"/>
            <a:ext cx="3073443" cy="2731305"/>
          </a:xfrm>
          <a:prstGeom prst="rect">
            <a:avLst/>
          </a:prstGeom>
        </p:spPr>
      </p:pic>
      <p:sp>
        <p:nvSpPr>
          <p:cNvPr id="8" name="Hộp Văn bản 74"/>
          <p:cNvSpPr txBox="1"/>
          <p:nvPr/>
        </p:nvSpPr>
        <p:spPr>
          <a:xfrm>
            <a:off x="6300989" y="3368408"/>
            <a:ext cx="4939097" cy="856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b="1" kern="0" dirty="0" smtClean="0">
                <a:solidFill>
                  <a:srgbClr val="FF0000"/>
                </a:solidFill>
                <a:cs typeface="Arial"/>
                <a:sym typeface="Arial"/>
              </a:rPr>
              <a:t>AI THÔNG MINH ?</a:t>
            </a:r>
            <a:endParaRPr kumimoji="0" lang="en-US" sz="4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902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/>
          <p:cNvGrpSpPr/>
          <p:nvPr/>
        </p:nvGrpSpPr>
        <p:grpSpPr>
          <a:xfrm>
            <a:off x="7748260" y="2257688"/>
            <a:ext cx="3587321" cy="1035409"/>
            <a:chOff x="3610331" y="165100"/>
            <a:chExt cx="6516995" cy="776557"/>
          </a:xfrm>
        </p:grpSpPr>
        <p:sp>
          <p:nvSpPr>
            <p:cNvPr id="33" name="Hình chữ nhật: Góc Tròn 32"/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Hộp Văn bản 33"/>
            <p:cNvSpPr txBox="1"/>
            <p:nvPr/>
          </p:nvSpPr>
          <p:spPr>
            <a:xfrm>
              <a:off x="3610331" y="211479"/>
              <a:ext cx="6516995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dm² </a:t>
              </a:r>
            </a:p>
          </p:txBody>
        </p:sp>
      </p:grpSp>
      <p:grpSp>
        <p:nvGrpSpPr>
          <p:cNvPr id="77" name="Nhóm 76"/>
          <p:cNvGrpSpPr/>
          <p:nvPr/>
        </p:nvGrpSpPr>
        <p:grpSpPr>
          <a:xfrm>
            <a:off x="6799651" y="1923042"/>
            <a:ext cx="1001069" cy="1446550"/>
            <a:chOff x="2572485" y="1332862"/>
            <a:chExt cx="807234" cy="1084913"/>
          </a:xfrm>
        </p:grpSpPr>
        <p:sp>
          <p:nvSpPr>
            <p:cNvPr id="5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Hộp Văn bản 51"/>
            <p:cNvSpPr txBox="1"/>
            <p:nvPr/>
          </p:nvSpPr>
          <p:spPr>
            <a:xfrm>
              <a:off x="2658587" y="1332862"/>
              <a:ext cx="613650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" name="Nhóm 58"/>
          <p:cNvGrpSpPr/>
          <p:nvPr/>
        </p:nvGrpSpPr>
        <p:grpSpPr>
          <a:xfrm>
            <a:off x="2015099" y="3924450"/>
            <a:ext cx="3574276" cy="1036030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07812"/>
              <a:ext cx="6516995" cy="1096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cm² </a:t>
              </a:r>
            </a:p>
          </p:txBody>
        </p:sp>
      </p:grpSp>
      <p:grpSp>
        <p:nvGrpSpPr>
          <p:cNvPr id="78" name="Nhóm 77"/>
          <p:cNvGrpSpPr/>
          <p:nvPr/>
        </p:nvGrpSpPr>
        <p:grpSpPr>
          <a:xfrm>
            <a:off x="957332" y="3911344"/>
            <a:ext cx="1046891" cy="1082048"/>
            <a:chOff x="2566598" y="2696688"/>
            <a:chExt cx="807234" cy="740465"/>
          </a:xfrm>
        </p:grpSpPr>
        <p:sp>
          <p:nvSpPr>
            <p:cNvPr id="60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Hộp Văn bản 60"/>
            <p:cNvSpPr txBox="1"/>
            <p:nvPr/>
          </p:nvSpPr>
          <p:spPr>
            <a:xfrm>
              <a:off x="2693203" y="2696688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/>
          <p:cNvGrpSpPr/>
          <p:nvPr/>
        </p:nvGrpSpPr>
        <p:grpSpPr>
          <a:xfrm>
            <a:off x="2004223" y="2197878"/>
            <a:ext cx="3529644" cy="1076312"/>
            <a:chOff x="3579594" y="165100"/>
            <a:chExt cx="6516995" cy="1244167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579594" y="287329"/>
              <a:ext cx="6516995" cy="105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3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</a:t>
              </a:r>
              <a:r>
                <a:rPr kumimoji="0" lang="en-US" sz="53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m² 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" name="Nhóm 78"/>
          <p:cNvGrpSpPr/>
          <p:nvPr/>
        </p:nvGrpSpPr>
        <p:grpSpPr>
          <a:xfrm>
            <a:off x="971820" y="2180085"/>
            <a:ext cx="1076312" cy="1108676"/>
            <a:chOff x="2550391" y="3987076"/>
            <a:chExt cx="807234" cy="758687"/>
          </a:xfrm>
        </p:grpSpPr>
        <p:sp>
          <p:nvSpPr>
            <p:cNvPr id="66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Hộp Văn bản 66"/>
            <p:cNvSpPr txBox="1"/>
            <p:nvPr/>
          </p:nvSpPr>
          <p:spPr>
            <a:xfrm>
              <a:off x="2647183" y="3987076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588" y="2221409"/>
            <a:ext cx="1124288" cy="1076312"/>
          </a:xfrm>
          <a:prstGeom prst="rect">
            <a:avLst/>
          </a:prstGeom>
        </p:spPr>
      </p:pic>
      <p:pic>
        <p:nvPicPr>
          <p:cNvPr id="4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490" y="3930533"/>
            <a:ext cx="1121909" cy="1076312"/>
          </a:xfrm>
          <a:prstGeom prst="rect">
            <a:avLst/>
          </a:prstGeom>
        </p:spPr>
      </p:pic>
      <p:pic>
        <p:nvPicPr>
          <p:cNvPr id="41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81" y="2201097"/>
            <a:ext cx="1141512" cy="1136472"/>
          </a:xfrm>
          <a:prstGeom prst="rect">
            <a:avLst/>
          </a:prstGeom>
        </p:spPr>
      </p:pic>
      <p:sp>
        <p:nvSpPr>
          <p:cNvPr id="7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3" name="Nhóm 72"/>
          <p:cNvGrpSpPr/>
          <p:nvPr/>
        </p:nvGrpSpPr>
        <p:grpSpPr>
          <a:xfrm>
            <a:off x="158811" y="209571"/>
            <a:ext cx="10494348" cy="1820751"/>
            <a:chOff x="355600" y="215900"/>
            <a:chExt cx="5511800" cy="957311"/>
          </a:xfrm>
        </p:grpSpPr>
        <p:sp>
          <p:nvSpPr>
            <p:cNvPr id="74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5" name="Hộp Văn bản 74"/>
            <p:cNvSpPr txBox="1"/>
            <p:nvPr/>
          </p:nvSpPr>
          <p:spPr>
            <a:xfrm>
              <a:off x="498778" y="347918"/>
              <a:ext cx="5368621" cy="825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1: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Viết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tắt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đơn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vị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mi-li-mét</a:t>
              </a: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vuông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45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grpSp>
        <p:nvGrpSpPr>
          <p:cNvPr id="42" name="Nhóm 41"/>
          <p:cNvGrpSpPr/>
          <p:nvPr/>
        </p:nvGrpSpPr>
        <p:grpSpPr>
          <a:xfrm>
            <a:off x="7774011" y="4027431"/>
            <a:ext cx="3574276" cy="1036030"/>
            <a:chOff x="3579594" y="165100"/>
            <a:chExt cx="6516995" cy="1244167"/>
          </a:xfrm>
        </p:grpSpPr>
        <p:sp>
          <p:nvSpPr>
            <p:cNvPr id="43" name="Hình chữ nhật: Góc Tròn 42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Hộp Văn bản 45"/>
            <p:cNvSpPr txBox="1"/>
            <p:nvPr/>
          </p:nvSpPr>
          <p:spPr>
            <a:xfrm>
              <a:off x="3579594" y="207812"/>
              <a:ext cx="6516995" cy="1096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k</a:t>
              </a:r>
              <a:r>
                <a:rPr kumimoji="0" lang="vi-VN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m² 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" name="Nhóm 46"/>
          <p:cNvGrpSpPr/>
          <p:nvPr/>
        </p:nvGrpSpPr>
        <p:grpSpPr>
          <a:xfrm>
            <a:off x="6757093" y="3992140"/>
            <a:ext cx="1076312" cy="1085172"/>
            <a:chOff x="2566598" y="2694550"/>
            <a:chExt cx="807234" cy="742603"/>
          </a:xfrm>
        </p:grpSpPr>
        <p:sp>
          <p:nvSpPr>
            <p:cNvPr id="48" name="Hình Bầu dục 47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Hộp Văn bản 48"/>
            <p:cNvSpPr txBox="1"/>
            <p:nvPr/>
          </p:nvSpPr>
          <p:spPr>
            <a:xfrm>
              <a:off x="2696322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727" y="3991444"/>
            <a:ext cx="1121909" cy="1076312"/>
          </a:xfrm>
          <a:prstGeom prst="rect">
            <a:avLst/>
          </a:prstGeom>
        </p:spPr>
      </p:pic>
      <p:pic>
        <p:nvPicPr>
          <p:cNvPr id="51" name="Hình ảnh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t="54376" r="48989"/>
          <a:stretch>
            <a:fillRect/>
          </a:stretch>
        </p:blipFill>
        <p:spPr>
          <a:xfrm>
            <a:off x="4481067" y="4453555"/>
            <a:ext cx="2982204" cy="2667264"/>
          </a:xfrm>
          <a:prstGeom prst="rect">
            <a:avLst/>
          </a:prstGeom>
        </p:spPr>
      </p:pic>
      <p:pic>
        <p:nvPicPr>
          <p:cNvPr id="71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4611910" y="4685306"/>
            <a:ext cx="2675020" cy="1955193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4602297" y="4685305"/>
            <a:ext cx="2675020" cy="1955193"/>
          </a:xfrm>
          <a:prstGeom prst="rect">
            <a:avLst/>
          </a:prstGeom>
        </p:spPr>
      </p:pic>
      <p:pic>
        <p:nvPicPr>
          <p:cNvPr id="81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4603590" y="4686002"/>
            <a:ext cx="2675020" cy="1955193"/>
          </a:xfrm>
          <a:prstGeom prst="rect">
            <a:avLst/>
          </a:prstGeom>
        </p:spPr>
      </p:pic>
      <p:pic>
        <p:nvPicPr>
          <p:cNvPr id="44" name="Hình ảnh 4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t="54376" r="48989"/>
          <a:stretch>
            <a:fillRect/>
          </a:stretch>
        </p:blipFill>
        <p:spPr>
          <a:xfrm>
            <a:off x="10548908" y="872874"/>
            <a:ext cx="1704635" cy="152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55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/>
          <p:cNvGrpSpPr/>
          <p:nvPr/>
        </p:nvGrpSpPr>
        <p:grpSpPr>
          <a:xfrm>
            <a:off x="2053249" y="2334895"/>
            <a:ext cx="3587321" cy="1035409"/>
            <a:chOff x="3610331" y="165100"/>
            <a:chExt cx="6516995" cy="776557"/>
          </a:xfrm>
        </p:grpSpPr>
        <p:sp>
          <p:nvSpPr>
            <p:cNvPr id="33" name="Hình chữ nhật: Góc Tròn 32"/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/>
            <p:cNvSpPr txBox="1"/>
            <p:nvPr/>
          </p:nvSpPr>
          <p:spPr>
            <a:xfrm>
              <a:off x="3610331" y="211479"/>
              <a:ext cx="6516995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10</a:t>
              </a:r>
            </a:p>
          </p:txBody>
        </p:sp>
      </p:grpSp>
      <p:grpSp>
        <p:nvGrpSpPr>
          <p:cNvPr id="77" name="Nhóm 76"/>
          <p:cNvGrpSpPr/>
          <p:nvPr/>
        </p:nvGrpSpPr>
        <p:grpSpPr>
          <a:xfrm>
            <a:off x="1105992" y="2294231"/>
            <a:ext cx="973533" cy="1018042"/>
            <a:chOff x="2572485" y="1544816"/>
            <a:chExt cx="807234" cy="763532"/>
          </a:xfrm>
        </p:grpSpPr>
        <p:sp>
          <p:nvSpPr>
            <p:cNvPr id="5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/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/>
          <p:cNvGrpSpPr/>
          <p:nvPr/>
        </p:nvGrpSpPr>
        <p:grpSpPr>
          <a:xfrm>
            <a:off x="7743726" y="2329127"/>
            <a:ext cx="3574276" cy="1036030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07812"/>
              <a:ext cx="6516995" cy="1096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1 000</a:t>
              </a:r>
            </a:p>
          </p:txBody>
        </p:sp>
      </p:grpSp>
      <p:grpSp>
        <p:nvGrpSpPr>
          <p:cNvPr id="78" name="Nhóm 77"/>
          <p:cNvGrpSpPr/>
          <p:nvPr/>
        </p:nvGrpSpPr>
        <p:grpSpPr>
          <a:xfrm>
            <a:off x="6798256" y="2015861"/>
            <a:ext cx="1013797" cy="1446550"/>
            <a:chOff x="2566598" y="2506307"/>
            <a:chExt cx="807234" cy="989901"/>
          </a:xfrm>
        </p:grpSpPr>
        <p:sp>
          <p:nvSpPr>
            <p:cNvPr id="60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/>
            <p:cNvSpPr txBox="1"/>
            <p:nvPr/>
          </p:nvSpPr>
          <p:spPr>
            <a:xfrm>
              <a:off x="2662169" y="2506307"/>
              <a:ext cx="613650" cy="989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88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  <a:endParaRPr lang="en-US" sz="8800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65" name="Nhóm 64"/>
          <p:cNvGrpSpPr/>
          <p:nvPr/>
        </p:nvGrpSpPr>
        <p:grpSpPr>
          <a:xfrm>
            <a:off x="2083489" y="3969892"/>
            <a:ext cx="3529644" cy="1076312"/>
            <a:chOff x="3579594" y="165100"/>
            <a:chExt cx="6516995" cy="1244167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579594" y="287329"/>
              <a:ext cx="6516995" cy="105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100</a:t>
              </a:r>
            </a:p>
          </p:txBody>
        </p:sp>
      </p:grpSp>
      <p:grpSp>
        <p:nvGrpSpPr>
          <p:cNvPr id="79" name="Nhóm 78"/>
          <p:cNvGrpSpPr/>
          <p:nvPr/>
        </p:nvGrpSpPr>
        <p:grpSpPr>
          <a:xfrm>
            <a:off x="1074652" y="3938088"/>
            <a:ext cx="1076312" cy="1122373"/>
            <a:chOff x="2550391" y="3977702"/>
            <a:chExt cx="807234" cy="768061"/>
          </a:xfrm>
        </p:grpSpPr>
        <p:sp>
          <p:nvSpPr>
            <p:cNvPr id="66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/>
            <p:cNvSpPr txBox="1"/>
            <p:nvPr/>
          </p:nvSpPr>
          <p:spPr>
            <a:xfrm>
              <a:off x="2647183" y="397770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  <a:endParaRPr lang="en-US" sz="6400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7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7" y="2285269"/>
            <a:ext cx="1124288" cy="1076312"/>
          </a:xfrm>
          <a:prstGeom prst="rect">
            <a:avLst/>
          </a:prstGeom>
        </p:spPr>
      </p:pic>
      <p:pic>
        <p:nvPicPr>
          <p:cNvPr id="4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090" y="2335368"/>
            <a:ext cx="1121909" cy="1076312"/>
          </a:xfrm>
          <a:prstGeom prst="rect">
            <a:avLst/>
          </a:prstGeom>
        </p:spPr>
      </p:pic>
      <p:pic>
        <p:nvPicPr>
          <p:cNvPr id="41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323" y="4006830"/>
            <a:ext cx="1131036" cy="1068405"/>
          </a:xfrm>
          <a:prstGeom prst="rect">
            <a:avLst/>
          </a:prstGeom>
        </p:spPr>
      </p:pic>
      <p:sp>
        <p:nvSpPr>
          <p:cNvPr id="7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/>
          <p:cNvGrpSpPr/>
          <p:nvPr/>
        </p:nvGrpSpPr>
        <p:grpSpPr>
          <a:xfrm>
            <a:off x="749985" y="353242"/>
            <a:ext cx="7516928" cy="1507986"/>
            <a:chOff x="355600" y="215900"/>
            <a:chExt cx="5552251" cy="792866"/>
          </a:xfrm>
        </p:grpSpPr>
        <p:sp>
          <p:nvSpPr>
            <p:cNvPr id="74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/>
            <p:cNvSpPr txBox="1"/>
            <p:nvPr/>
          </p:nvSpPr>
          <p:spPr>
            <a:xfrm>
              <a:off x="498777" y="347918"/>
              <a:ext cx="5409074" cy="523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867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5867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2</a:t>
              </a:r>
              <a:r>
                <a:rPr lang="en-US" sz="5867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: 1 </a:t>
              </a:r>
              <a:r>
                <a:rPr lang="vi-VN" sz="5867" b="1" kern="0" dirty="0" smtClean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</a:t>
              </a:r>
              <a:r>
                <a:rPr lang="en-US" sz="5867" b="1" kern="0" dirty="0" smtClean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m²  </a:t>
              </a:r>
              <a:r>
                <a:rPr lang="en-US" sz="5867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= .?. </a:t>
              </a:r>
              <a:r>
                <a:rPr lang="vi-VN" sz="5867" b="1" kern="0" dirty="0" smtClean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m</a:t>
              </a:r>
              <a:r>
                <a:rPr lang="en-US" sz="5867" b="1" kern="0" dirty="0" smtClean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m² </a:t>
              </a:r>
              <a:endParaRPr lang="en-US" sz="5867" b="1" kern="0" dirty="0">
                <a:solidFill>
                  <a:srgbClr val="FFFFFF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76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8633193" y="242274"/>
            <a:ext cx="1704635" cy="1524615"/>
          </a:xfrm>
          <a:prstGeom prst="rect">
            <a:avLst/>
          </a:prstGeom>
        </p:spPr>
      </p:pic>
      <p:pic>
        <p:nvPicPr>
          <p:cNvPr id="4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171991" y="362561"/>
            <a:ext cx="1540756" cy="1126151"/>
          </a:xfrm>
          <a:prstGeom prst="rect">
            <a:avLst/>
          </a:prstGeom>
        </p:spPr>
      </p:pic>
      <p:grpSp>
        <p:nvGrpSpPr>
          <p:cNvPr id="42" name="Nhóm 41"/>
          <p:cNvGrpSpPr/>
          <p:nvPr/>
        </p:nvGrpSpPr>
        <p:grpSpPr>
          <a:xfrm>
            <a:off x="7753367" y="4050387"/>
            <a:ext cx="3574276" cy="1036031"/>
            <a:chOff x="3579594" y="165100"/>
            <a:chExt cx="6516995" cy="1244167"/>
          </a:xfrm>
        </p:grpSpPr>
        <p:sp>
          <p:nvSpPr>
            <p:cNvPr id="43" name="Hình chữ nhật: Góc Tròn 42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46" name="Hộp Văn bản 45"/>
            <p:cNvSpPr txBox="1"/>
            <p:nvPr/>
          </p:nvSpPr>
          <p:spPr>
            <a:xfrm>
              <a:off x="3579594" y="207812"/>
              <a:ext cx="6516995" cy="1096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47" name="Nhóm 46"/>
          <p:cNvGrpSpPr/>
          <p:nvPr/>
        </p:nvGrpSpPr>
        <p:grpSpPr>
          <a:xfrm>
            <a:off x="6765465" y="4001370"/>
            <a:ext cx="1076312" cy="1084266"/>
            <a:chOff x="2566598" y="2695170"/>
            <a:chExt cx="807234" cy="741983"/>
          </a:xfrm>
        </p:grpSpPr>
        <p:sp>
          <p:nvSpPr>
            <p:cNvPr id="48" name="Hình Bầu dục 47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49" name="Hộp Văn bản 48"/>
            <p:cNvSpPr txBox="1"/>
            <p:nvPr/>
          </p:nvSpPr>
          <p:spPr>
            <a:xfrm>
              <a:off x="2690043" y="269517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D</a:t>
              </a:r>
              <a:endParaRPr lang="en-US" sz="6400" b="1" kern="0" dirty="0">
                <a:solidFill>
                  <a:srgbClr val="FFB43F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5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144" y="4028051"/>
            <a:ext cx="1121909" cy="1076312"/>
          </a:xfrm>
          <a:prstGeom prst="rect">
            <a:avLst/>
          </a:prstGeom>
        </p:spPr>
      </p:pic>
      <p:pic>
        <p:nvPicPr>
          <p:cNvPr id="51" name="Hình ảnh 5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4481067" y="4453555"/>
            <a:ext cx="2982204" cy="2667264"/>
          </a:xfrm>
          <a:prstGeom prst="rect">
            <a:avLst/>
          </a:prstGeom>
        </p:spPr>
      </p:pic>
      <p:pic>
        <p:nvPicPr>
          <p:cNvPr id="71" name="Picture 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4611910" y="4685306"/>
            <a:ext cx="2675020" cy="1955193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4602297" y="4685305"/>
            <a:ext cx="2675020" cy="1955193"/>
          </a:xfrm>
          <a:prstGeom prst="rect">
            <a:avLst/>
          </a:prstGeom>
        </p:spPr>
      </p:pic>
      <p:pic>
        <p:nvPicPr>
          <p:cNvPr id="81" name="Picture 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4603590" y="4686002"/>
            <a:ext cx="2675020" cy="19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54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9008519" cy="1155810"/>
            <a:chOff x="2944956" y="341747"/>
            <a:chExt cx="5535799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437239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r>
                <a:rPr kumimoji="0" lang="vi-VN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2FD1AB9-7302-4920-4A91-BA1250255C16}"/>
              </a:ext>
            </a:extLst>
          </p:cNvPr>
          <p:cNvSpPr txBox="1"/>
          <p:nvPr/>
        </p:nvSpPr>
        <p:spPr>
          <a:xfrm>
            <a:off x="447675" y="1438275"/>
            <a:ext cx="113832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nhãn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²           B.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²        C.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²   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	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²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8A0F86-5811-4CE1-7BA5-6C28CAA6D5B1}"/>
              </a:ext>
            </a:extLst>
          </p:cNvPr>
          <p:cNvSpPr/>
          <p:nvPr/>
        </p:nvSpPr>
        <p:spPr>
          <a:xfrm>
            <a:off x="3514286" y="2637771"/>
            <a:ext cx="6096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27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AC6EFC3-7F73-66EF-4056-C421BB4161A9}"/>
              </a:ext>
            </a:extLst>
          </p:cNvPr>
          <p:cNvGrpSpPr/>
          <p:nvPr/>
        </p:nvGrpSpPr>
        <p:grpSpPr>
          <a:xfrm flipV="1">
            <a:off x="84667" y="1639076"/>
            <a:ext cx="12022667" cy="4991129"/>
            <a:chOff x="685801" y="400050"/>
            <a:chExt cx="8033083" cy="4449303"/>
          </a:xfrm>
        </p:grpSpPr>
        <p:sp>
          <p:nvSpPr>
            <p:cNvPr id="3" name="Hình chữ nhật: Góc Tròn 1">
              <a:extLst>
                <a:ext uri="{FF2B5EF4-FFF2-40B4-BE49-F238E27FC236}">
                  <a16:creationId xmlns:a16="http://schemas.microsoft.com/office/drawing/2014/main" id="{3812F873-03D1-A274-7B4B-256DAE7EF912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A49FA0-84EE-B639-8480-880D2EE20848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4792F5C-C411-85C5-2B10-4DF0CDE31FA4}"/>
              </a:ext>
            </a:extLst>
          </p:cNvPr>
          <p:cNvSpPr txBox="1"/>
          <p:nvPr/>
        </p:nvSpPr>
        <p:spPr>
          <a:xfrm>
            <a:off x="703968" y="758545"/>
            <a:ext cx="44026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FFFFFF"/>
                </a:solidFill>
                <a:latin typeface="Calibri"/>
                <a:cs typeface="Arial"/>
                <a:sym typeface="Arial"/>
              </a:rPr>
              <a:t>3</a:t>
            </a:r>
            <a:endParaRPr lang="en-US" sz="4267" b="1" kern="0" dirty="0">
              <a:solidFill>
                <a:srgbClr val="FFFFFF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4114AF-B499-1A4C-F75B-0AAD77F06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508" y="2090737"/>
            <a:ext cx="7281936" cy="209073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95BBD4-6161-C26C-2F7B-5A777CC38A76}"/>
              </a:ext>
            </a:extLst>
          </p:cNvPr>
          <p:cNvCxnSpPr>
            <a:cxnSpLocks/>
          </p:cNvCxnSpPr>
          <p:nvPr/>
        </p:nvCxnSpPr>
        <p:spPr>
          <a:xfrm>
            <a:off x="4164037" y="3687960"/>
            <a:ext cx="712306" cy="15505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9A0E57-DA60-92A7-A439-ED09F0AD2E73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6475526" y="3785515"/>
            <a:ext cx="3476029" cy="14828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F4CC0E-B542-E50A-CD69-67AD066EB951}"/>
              </a:ext>
            </a:extLst>
          </p:cNvPr>
          <p:cNvCxnSpPr>
            <a:cxnSpLocks/>
          </p:cNvCxnSpPr>
          <p:nvPr/>
        </p:nvCxnSpPr>
        <p:spPr>
          <a:xfrm flipH="1">
            <a:off x="2795239" y="3675096"/>
            <a:ext cx="5229226" cy="16376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030" y="2147254"/>
            <a:ext cx="1921041" cy="1467489"/>
          </a:xfrm>
          <a:prstGeom prst="rect">
            <a:avLst/>
          </a:prstGeom>
        </p:spPr>
      </p:pic>
      <p:sp>
        <p:nvSpPr>
          <p:cNvPr id="16" name="Rectangle: Rounded Corners 59">
            <a:extLst>
              <a:ext uri="{FF2B5EF4-FFF2-40B4-BE49-F238E27FC236}">
                <a16:creationId xmlns:a16="http://schemas.microsoft.com/office/drawing/2014/main" id="{ECC6CF29-A2B5-A11A-EE61-598716A008A6}"/>
              </a:ext>
            </a:extLst>
          </p:cNvPr>
          <p:cNvSpPr/>
          <p:nvPr/>
        </p:nvSpPr>
        <p:spPr>
          <a:xfrm>
            <a:off x="9600656" y="3731420"/>
            <a:ext cx="1450762" cy="40481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 smtClean="0">
                <a:solidFill>
                  <a:srgbClr val="000000"/>
                </a:solidFill>
                <a:latin typeface="Calibri"/>
              </a:rPr>
              <a:t>Viên bi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Rounded Corners 59">
                <a:extLst>
                  <a:ext uri="{FF2B5EF4-FFF2-40B4-BE49-F238E27FC236}">
                    <a16:creationId xmlns:a16="http://schemas.microsoft.com/office/drawing/2014/main" id="{ECC6CF29-A2B5-A11A-EE61-598716A008A6}"/>
                  </a:ext>
                </a:extLst>
              </p:cNvPr>
              <p:cNvSpPr/>
              <p:nvPr/>
            </p:nvSpPr>
            <p:spPr>
              <a:xfrm>
                <a:off x="9112916" y="5268322"/>
                <a:ext cx="1677278" cy="404813"/>
              </a:xfrm>
              <a:prstGeom prst="roundRect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3200" dirty="0" smtClean="0">
                    <a:solidFill>
                      <a:srgbClr val="000000"/>
                    </a:solidFill>
                    <a:latin typeface="Calibri"/>
                  </a:rPr>
                  <a:t>6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GB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2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32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200" dirty="0" smtClean="0">
                    <a:solidFill>
                      <a:srgbClr val="000000"/>
                    </a:solidFill>
                    <a:latin typeface="Calibri"/>
                  </a:rPr>
                  <a:t> </a:t>
                </a:r>
                <a:endParaRPr kumimoji="0" lang="en-US" sz="60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20" name="Rectangle: Rounded Corners 59">
                <a:extLst>
                  <a:ext uri="{FF2B5EF4-FFF2-40B4-BE49-F238E27FC236}">
                    <a16:creationId xmlns:a16="http://schemas.microsoft.com/office/drawing/2014/main" id="{ECC6CF29-A2B5-A11A-EE61-598716A008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2916" y="5268322"/>
                <a:ext cx="1677278" cy="404813"/>
              </a:xfrm>
              <a:prstGeom prst="roundRect">
                <a:avLst/>
              </a:prstGeom>
              <a:blipFill>
                <a:blip r:embed="rId5"/>
                <a:stretch>
                  <a:fillRect t="-31507" b="-61644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59">
                <a:extLst>
                  <a:ext uri="{FF2B5EF4-FFF2-40B4-BE49-F238E27FC236}">
                    <a16:creationId xmlns:a16="http://schemas.microsoft.com/office/drawing/2014/main" id="{ECC6CF29-A2B5-A11A-EE61-598716A008A6}"/>
                  </a:ext>
                </a:extLst>
              </p:cNvPr>
              <p:cNvSpPr/>
              <p:nvPr/>
            </p:nvSpPr>
            <p:spPr>
              <a:xfrm>
                <a:off x="6636728" y="5238548"/>
                <a:ext cx="1677278" cy="404813"/>
              </a:xfrm>
              <a:prstGeom prst="roundRect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3200" dirty="0" smtClean="0">
                    <a:solidFill>
                      <a:srgbClr val="000000"/>
                    </a:solidFill>
                    <a:latin typeface="Calibri"/>
                  </a:rPr>
                  <a:t>24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  <m:sSup>
                      <m:sSupPr>
                        <m:ctrlPr>
                          <a:rPr lang="en-GB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2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32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200" dirty="0" smtClean="0">
                    <a:solidFill>
                      <a:srgbClr val="000000"/>
                    </a:solidFill>
                    <a:latin typeface="Calibri"/>
                  </a:rPr>
                  <a:t> </a:t>
                </a:r>
                <a:endParaRPr kumimoji="0" lang="en-US" sz="60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21" name="Rectangle: Rounded Corners 59">
                <a:extLst>
                  <a:ext uri="{FF2B5EF4-FFF2-40B4-BE49-F238E27FC236}">
                    <a16:creationId xmlns:a16="http://schemas.microsoft.com/office/drawing/2014/main" id="{ECC6CF29-A2B5-A11A-EE61-598716A008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6728" y="5238548"/>
                <a:ext cx="1677278" cy="404813"/>
              </a:xfrm>
              <a:prstGeom prst="roundRect">
                <a:avLst/>
              </a:prstGeom>
              <a:blipFill>
                <a:blip r:embed="rId6"/>
                <a:stretch>
                  <a:fillRect l="-4270" t="-31507" b="-61644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: Rounded Corners 59">
                <a:extLst>
                  <a:ext uri="{FF2B5EF4-FFF2-40B4-BE49-F238E27FC236}">
                    <a16:creationId xmlns:a16="http://schemas.microsoft.com/office/drawing/2014/main" id="{ECC6CF29-A2B5-A11A-EE61-598716A008A6}"/>
                  </a:ext>
                </a:extLst>
              </p:cNvPr>
              <p:cNvSpPr/>
              <p:nvPr/>
            </p:nvSpPr>
            <p:spPr>
              <a:xfrm>
                <a:off x="4014085" y="5251412"/>
                <a:ext cx="1677278" cy="404813"/>
              </a:xfrm>
              <a:prstGeom prst="roundRect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1 </m:t>
                    </m:r>
                    <m:sSup>
                      <m:sSupPr>
                        <m:ctrlPr>
                          <a:rPr lang="en-GB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2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32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200" dirty="0" smtClean="0">
                    <a:solidFill>
                      <a:srgbClr val="000000"/>
                    </a:solidFill>
                    <a:latin typeface="Calibri"/>
                  </a:rPr>
                  <a:t> </a:t>
                </a:r>
                <a:endParaRPr kumimoji="0" lang="en-US" sz="60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22" name="Rectangle: Rounded Corners 59">
                <a:extLst>
                  <a:ext uri="{FF2B5EF4-FFF2-40B4-BE49-F238E27FC236}">
                    <a16:creationId xmlns:a16="http://schemas.microsoft.com/office/drawing/2014/main" id="{ECC6CF29-A2B5-A11A-EE61-598716A008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085" y="5251412"/>
                <a:ext cx="1677278" cy="40481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59">
                <a:extLst>
                  <a:ext uri="{FF2B5EF4-FFF2-40B4-BE49-F238E27FC236}">
                    <a16:creationId xmlns:a16="http://schemas.microsoft.com/office/drawing/2014/main" id="{ECC6CF29-A2B5-A11A-EE61-598716A008A6}"/>
                  </a:ext>
                </a:extLst>
              </p:cNvPr>
              <p:cNvSpPr/>
              <p:nvPr/>
            </p:nvSpPr>
            <p:spPr>
              <a:xfrm>
                <a:off x="1357626" y="5258181"/>
                <a:ext cx="1677278" cy="404813"/>
              </a:xfrm>
              <a:prstGeom prst="roundRect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3200" dirty="0" smtClean="0">
                    <a:solidFill>
                      <a:srgbClr val="000000"/>
                    </a:solidFill>
                    <a:latin typeface="Calibri"/>
                  </a:rPr>
                  <a:t>3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sSupPr>
                        <m:ctrlPr>
                          <a:rPr lang="en-GB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2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32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200" dirty="0" smtClean="0">
                    <a:solidFill>
                      <a:srgbClr val="000000"/>
                    </a:solidFill>
                    <a:latin typeface="Calibri"/>
                  </a:rPr>
                  <a:t> </a:t>
                </a:r>
                <a:endParaRPr kumimoji="0" lang="en-US" sz="60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23" name="Rectangle: Rounded Corners 59">
                <a:extLst>
                  <a:ext uri="{FF2B5EF4-FFF2-40B4-BE49-F238E27FC236}">
                    <a16:creationId xmlns:a16="http://schemas.microsoft.com/office/drawing/2014/main" id="{ECC6CF29-A2B5-A11A-EE61-598716A008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626" y="5258181"/>
                <a:ext cx="1677278" cy="404813"/>
              </a:xfrm>
              <a:prstGeom prst="roundRect">
                <a:avLst/>
              </a:prstGeom>
              <a:blipFill>
                <a:blip r:embed="rId8"/>
                <a:stretch>
                  <a:fillRect t="-33333" b="-62500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F4CC0E-B542-E50A-CD69-67AD066EB951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7475367" y="4150222"/>
            <a:ext cx="2850671" cy="10883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Nhóm 72"/>
          <p:cNvGrpSpPr/>
          <p:nvPr/>
        </p:nvGrpSpPr>
        <p:grpSpPr>
          <a:xfrm>
            <a:off x="240728" y="54942"/>
            <a:ext cx="11866606" cy="1972425"/>
            <a:chOff x="355600" y="215900"/>
            <a:chExt cx="5511800" cy="722005"/>
          </a:xfrm>
        </p:grpSpPr>
        <p:sp>
          <p:nvSpPr>
            <p:cNvPr id="35" name="Hình chữ nhật: Góc Tròn 73"/>
            <p:cNvSpPr/>
            <p:nvPr/>
          </p:nvSpPr>
          <p:spPr>
            <a:xfrm>
              <a:off x="355600" y="215900"/>
              <a:ext cx="5511800" cy="579473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Hộp Văn bản 74"/>
            <p:cNvSpPr txBox="1"/>
            <p:nvPr/>
          </p:nvSpPr>
          <p:spPr>
            <a:xfrm>
              <a:off x="498777" y="256293"/>
              <a:ext cx="5225446" cy="529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Câu</a:t>
              </a:r>
              <a:r>
                <a:rPr kumimoji="0" lang="vi-VN" sz="44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 4: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Chọn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số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đo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phù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hợp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với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diện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tích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của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mỗi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đồ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vật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dưới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đây</a:t>
              </a:r>
              <a:r>
                <a:rPr kumimoji="0" lang="vi-VN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 : </a:t>
              </a:r>
              <a:endPara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 smtClean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3591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2A069AC0-617C-BEFA-016A-6E49235CD1A7}"/>
              </a:ext>
            </a:extLst>
          </p:cNvPr>
          <p:cNvGrpSpPr/>
          <p:nvPr/>
        </p:nvGrpSpPr>
        <p:grpSpPr>
          <a:xfrm>
            <a:off x="6203852" y="323467"/>
            <a:ext cx="5875533" cy="5655302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285" y="1019486"/>
            <a:ext cx="3073443" cy="2731305"/>
          </a:xfrm>
          <a:prstGeom prst="rect">
            <a:avLst/>
          </a:prstGeom>
        </p:spPr>
      </p:pic>
      <p:sp>
        <p:nvSpPr>
          <p:cNvPr id="8" name="Hộp Văn bản 62"/>
          <p:cNvSpPr txBox="1"/>
          <p:nvPr/>
        </p:nvSpPr>
        <p:spPr>
          <a:xfrm>
            <a:off x="8121545" y="2492382"/>
            <a:ext cx="35742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600" b="1" kern="0" dirty="0" smtClean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TIẾP SỨC</a:t>
            </a:r>
            <a:endParaRPr lang="en-US" sz="6600" b="1" kern="0" dirty="0">
              <a:solidFill>
                <a:srgbClr val="FF0000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090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673102"/>
            <a:ext cx="10363200" cy="2882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 w="254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TIẾNG VIỆT</a:t>
            </a:r>
            <a:endParaRPr kumimoji="0" lang="en-US" sz="48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ĐỌC: SÁNG THÁNG NĂM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TỐ HỮU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79403"/>
            <a:ext cx="3048000" cy="1892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40883" y="4855896"/>
            <a:ext cx="3024848" cy="1878689"/>
          </a:xfrm>
          <a:prstGeom prst="rect">
            <a:avLst/>
          </a:prstGeom>
        </p:spPr>
      </p:pic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2516439" y="4546600"/>
            <a:ext cx="6465231" cy="144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Hoàng Thị Thanh Thìn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en-US" alt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667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Tiểu</a:t>
            </a:r>
            <a:r>
              <a:rPr kumimoji="0" lang="en-US" alt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667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alt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Võ Văn Dũng</a:t>
            </a:r>
            <a:endParaRPr kumimoji="0" lang="en-US" altLang="en-US" sz="2667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VŨ ĐIỆU RỬA TAY Học sinh biểu diễ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3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04533"/>
            <a:ext cx="3600323" cy="223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32800" y="4321329"/>
            <a:ext cx="3634448" cy="22573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97000" y="1240095"/>
            <a:ext cx="9982200" cy="160043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1" i="0" u="none" strike="noStrike" kern="1200" cap="none" spc="67" normalizeH="0" baseline="0" noProof="0" dirty="0">
              <a:ln w="11430"/>
              <a:solidFill>
                <a:srgbClr val="FFE5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Adam Gorry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2364" y="1382414"/>
            <a:ext cx="11754884" cy="35086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67" normalizeH="0" baseline="0" noProof="0" dirty="0" smtClean="0">
                <a:ln w="11430"/>
                <a:solidFill>
                  <a:srgbClr val="FFE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TẬP</a:t>
            </a:r>
            <a:r>
              <a:rPr kumimoji="0" lang="vi-VN" sz="8800" b="1" i="0" u="none" strike="noStrike" kern="1200" cap="none" spc="67" normalizeH="0" noProof="0" dirty="0" smtClean="0">
                <a:ln w="11430"/>
                <a:solidFill>
                  <a:srgbClr val="FFE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 THỂ 4C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67" normalizeH="0" baseline="0" noProof="0" dirty="0" smtClean="0">
                <a:ln w="11430"/>
                <a:solidFill>
                  <a:srgbClr val="FFE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TRÂN </a:t>
            </a:r>
            <a:r>
              <a:rPr kumimoji="0" lang="en-US" sz="6600" b="1" i="0" u="none" strike="noStrike" kern="1200" cap="none" spc="67" normalizeH="0" baseline="0" noProof="0" dirty="0">
                <a:ln w="11430"/>
                <a:solidFill>
                  <a:srgbClr val="FFE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TRỌNG CẢM </a:t>
            </a:r>
            <a:r>
              <a:rPr kumimoji="0" lang="en-US" sz="6600" b="1" i="0" u="none" strike="noStrike" kern="1200" cap="none" spc="67" normalizeH="0" baseline="0" noProof="0" dirty="0" smtClean="0">
                <a:ln w="11430"/>
                <a:solidFill>
                  <a:srgbClr val="FFE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ƠN</a:t>
            </a:r>
            <a:r>
              <a:rPr kumimoji="0" lang="vi-VN" sz="6600" b="1" i="0" u="none" strike="noStrike" kern="1200" cap="none" spc="67" normalizeH="0" baseline="0" noProof="0" dirty="0" smtClean="0">
                <a:ln w="11430"/>
                <a:solidFill>
                  <a:srgbClr val="FFE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 QUÝ</a:t>
            </a:r>
            <a:r>
              <a:rPr kumimoji="0" lang="vi-VN" sz="6600" b="1" i="0" u="none" strike="noStrike" kern="1200" cap="none" spc="67" normalizeH="0" noProof="0" dirty="0" smtClean="0">
                <a:ln w="11430"/>
                <a:solidFill>
                  <a:srgbClr val="FFE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 THẦY CÔ GIÁO ĐÃ VỀ DỰ</a:t>
            </a:r>
            <a:r>
              <a:rPr kumimoji="0" lang="en-US" sz="6600" b="1" i="0" u="none" strike="noStrike" kern="1200" cap="none" spc="67" normalizeH="0" baseline="0" noProof="0" dirty="0" smtClean="0">
                <a:ln w="11430"/>
                <a:solidFill>
                  <a:srgbClr val="FFE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!</a:t>
            </a:r>
            <a:endParaRPr kumimoji="0" lang="en-US" sz="6600" b="1" i="0" u="none" strike="noStrike" kern="1200" cap="none" spc="67" normalizeH="0" baseline="0" noProof="0" dirty="0">
              <a:ln w="11430"/>
              <a:solidFill>
                <a:srgbClr val="FFE5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00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  <p:bldP spid="9" grpId="0" build="p"/>
      <p:bldP spid="9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2A069AC0-617C-BEFA-016A-6E49235CD1A7}"/>
              </a:ext>
            </a:extLst>
          </p:cNvPr>
          <p:cNvGrpSpPr/>
          <p:nvPr/>
        </p:nvGrpSpPr>
        <p:grpSpPr>
          <a:xfrm>
            <a:off x="5139424" y="323467"/>
            <a:ext cx="6939961" cy="5989220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285" y="1019486"/>
            <a:ext cx="3073443" cy="2731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1A39DB-ED73-E390-DFBA-D63876F4B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44" y="1296014"/>
            <a:ext cx="5178026" cy="3828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A7C316-6BE4-795A-884A-F331360EB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352" y="323467"/>
            <a:ext cx="5736833" cy="56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05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.?.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28161803-915F-2355-5E73-35EA6F67C427}"/>
                  </a:ext>
                </a:extLst>
              </p:cNvPr>
              <p:cNvSpPr txBox="1"/>
              <p:nvPr/>
            </p:nvSpPr>
            <p:spPr>
              <a:xfrm>
                <a:off x="3433233" y="1191113"/>
                <a:ext cx="5926667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GB" sz="6600" b="1" dirty="0">
                    <a:solidFill>
                      <a:srgbClr val="002060"/>
                    </a:solidFill>
                  </a:rPr>
                  <a:t>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6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6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6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6600" b="1" dirty="0">
                    <a:solidFill>
                      <a:srgbClr val="002060"/>
                    </a:solidFill>
                  </a:rPr>
                  <a:t> = …. </a:t>
                </a:r>
                <a:r>
                  <a:rPr lang="vi-VN" sz="6600" b="1" dirty="0" smtClean="0">
                    <a:solidFill>
                      <a:srgbClr val="002060"/>
                    </a:solidFill>
                  </a:rPr>
                  <a:t>d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6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6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6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6600" b="1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28161803-915F-2355-5E73-35EA6F67C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233" y="1191113"/>
                <a:ext cx="5926667" cy="1131015"/>
              </a:xfrm>
              <a:prstGeom prst="rect">
                <a:avLst/>
              </a:prstGeom>
              <a:blipFill>
                <a:blip r:embed="rId3"/>
                <a:stretch>
                  <a:fillRect l="-6996" t="-15591" b="-40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931" y="28702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3245295" y="2349126"/>
            <a:ext cx="5159544" cy="2907061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400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331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.?.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28161803-915F-2355-5E73-35EA6F67C427}"/>
                  </a:ext>
                </a:extLst>
              </p:cNvPr>
              <p:cNvSpPr txBox="1"/>
              <p:nvPr/>
            </p:nvSpPr>
            <p:spPr>
              <a:xfrm>
                <a:off x="2095500" y="1010138"/>
                <a:ext cx="7972425" cy="1225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GB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</a:t>
                </a:r>
                <a14:m>
                  <m:oMath xmlns:m="http://schemas.openxmlformats.org/officeDocument/2006/math">
                    <m:r>
                      <a:rPr lang="en-US" sz="7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𝟎𝟎</m:t>
                    </m:r>
                    <m:sSup>
                      <m:sSupPr>
                        <m:ctrlPr>
                          <a:rPr lang="en-GB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7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7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72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…. d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72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72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28161803-915F-2355-5E73-35EA6F67C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0" y="1010138"/>
                <a:ext cx="7972425" cy="1225272"/>
              </a:xfrm>
              <a:prstGeom prst="rect">
                <a:avLst/>
              </a:prstGeom>
              <a:blipFill>
                <a:blip r:embed="rId3"/>
                <a:stretch>
                  <a:fillRect l="-5810" t="-16915" b="-40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931" y="28702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3245295" y="2349126"/>
            <a:ext cx="5159544" cy="2907061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9627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.?.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28161803-915F-2355-5E73-35EA6F67C427}"/>
                  </a:ext>
                </a:extLst>
              </p:cNvPr>
              <p:cNvSpPr txBox="1"/>
              <p:nvPr/>
            </p:nvSpPr>
            <p:spPr>
              <a:xfrm>
                <a:off x="1657350" y="1010138"/>
                <a:ext cx="8848725" cy="1036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6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GB" sz="6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6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…. 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6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6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28161803-915F-2355-5E73-35EA6F67C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350" y="1010138"/>
                <a:ext cx="8848725" cy="1036566"/>
              </a:xfrm>
              <a:prstGeom prst="rect">
                <a:avLst/>
              </a:prstGeom>
              <a:blipFill>
                <a:blip r:embed="rId4"/>
                <a:stretch>
                  <a:fillRect l="-4204" t="-15882" b="-3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931" y="28702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550</a:t>
              </a:r>
            </a:p>
          </p:txBody>
        </p:sp>
      </p:grpSp>
      <p:pic>
        <p:nvPicPr>
          <p:cNvPr id="5" name="Picture 4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32B36C2-B72B-D00B-82E6-84A610C36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899" y="304799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86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28161803-915F-2355-5E73-35EA6F67C427}"/>
                  </a:ext>
                </a:extLst>
              </p:cNvPr>
              <p:cNvSpPr txBox="1"/>
              <p:nvPr/>
            </p:nvSpPr>
            <p:spPr>
              <a:xfrm>
                <a:off x="1657350" y="1010138"/>
                <a:ext cx="8848725" cy="1036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60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GB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𝐦</m:t>
                        </m:r>
                      </m:e>
                      <m:sup>
                        <m:r>
                          <a:rPr kumimoji="0" lang="en-GB" sz="6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GB" sz="6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GB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vi-VN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𝐝</m:t>
                        </m:r>
                        <m:r>
                          <a:rPr kumimoji="0" lang="en-GB" sz="6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𝐦</m:t>
                        </m:r>
                      </m:e>
                      <m:sup>
                        <m:r>
                          <a:rPr kumimoji="0" lang="en-GB" sz="6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GB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 = …. </a:t>
                </a:r>
                <a:r>
                  <a:rPr lang="vi-VN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GB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GB" sz="6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𝐦</m:t>
                        </m:r>
                      </m:e>
                      <m:sup>
                        <m:r>
                          <a:rPr kumimoji="0" lang="en-GB" sz="6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GB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28161803-915F-2355-5E73-35EA6F67C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350" y="1010138"/>
                <a:ext cx="8848725" cy="1036566"/>
              </a:xfrm>
              <a:prstGeom prst="rect">
                <a:avLst/>
              </a:prstGeom>
              <a:blipFill>
                <a:blip r:embed="rId4"/>
                <a:stretch>
                  <a:fillRect l="-4204" t="-15882" b="-3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931" y="28702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66" dirty="0" smtClean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2</a:t>
              </a:r>
              <a:r>
                <a:rPr kumimoji="0" lang="en-US" sz="10666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05</a:t>
              </a:r>
              <a:endParaRPr kumimoji="0" lang="en-US" sz="106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32B36C2-B72B-D00B-82E6-84A610C36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899" y="304799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43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2A069AC0-617C-BEFA-016A-6E49235CD1A7}"/>
              </a:ext>
            </a:extLst>
          </p:cNvPr>
          <p:cNvGrpSpPr/>
          <p:nvPr/>
        </p:nvGrpSpPr>
        <p:grpSpPr>
          <a:xfrm>
            <a:off x="5139424" y="323467"/>
            <a:ext cx="6939961" cy="5989220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002" y="564404"/>
            <a:ext cx="2842156" cy="2286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1A39DB-ED73-E390-DFBA-D63876F4B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44" y="1296014"/>
            <a:ext cx="5178026" cy="3828435"/>
          </a:xfrm>
          <a:prstGeom prst="rect">
            <a:avLst/>
          </a:prstGeom>
        </p:spPr>
      </p:pic>
      <p:pic>
        <p:nvPicPr>
          <p:cNvPr id="8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A966F830-9D5A-31CE-5A11-79A8DE489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72" y="2743199"/>
            <a:ext cx="6507909" cy="323556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20AB3E40-9075-C1B7-FA49-A48E01A3E14E}"/>
              </a:ext>
            </a:extLst>
          </p:cNvPr>
          <p:cNvSpPr txBox="1"/>
          <p:nvPr/>
        </p:nvSpPr>
        <p:spPr>
          <a:xfrm>
            <a:off x="5916370" y="3072315"/>
            <a:ext cx="51138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CHÚC</a:t>
            </a:r>
            <a:r>
              <a:rPr kumimoji="0" lang="vi-VN" sz="6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MỪNG CÁC BẠN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0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9195" y="-97418"/>
            <a:ext cx="4281733" cy="378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66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4"/>
          <p:cNvSpPr/>
          <p:nvPr/>
        </p:nvSpPr>
        <p:spPr>
          <a:xfrm>
            <a:off x="479762" y="431573"/>
            <a:ext cx="11211913" cy="2472078"/>
          </a:xfrm>
          <a:prstGeom prst="roundRect">
            <a:avLst>
              <a:gd name="adj" fmla="val 30889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4000" b="1" i="0" u="sng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745055"/>
              </p:ext>
            </p:extLst>
          </p:nvPr>
        </p:nvGraphicFramePr>
        <p:xfrm>
          <a:off x="1093191" y="3179637"/>
          <a:ext cx="10428249" cy="2583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634">
                  <a:extLst>
                    <a:ext uri="{9D8B030D-6E8A-4147-A177-3AD203B41FA5}">
                      <a16:colId xmlns:a16="http://schemas.microsoft.com/office/drawing/2014/main" val="3890469015"/>
                    </a:ext>
                  </a:extLst>
                </a:gridCol>
                <a:gridCol w="1838665">
                  <a:extLst>
                    <a:ext uri="{9D8B030D-6E8A-4147-A177-3AD203B41FA5}">
                      <a16:colId xmlns:a16="http://schemas.microsoft.com/office/drawing/2014/main" val="3410594287"/>
                    </a:ext>
                  </a:extLst>
                </a:gridCol>
                <a:gridCol w="2085650">
                  <a:extLst>
                    <a:ext uri="{9D8B030D-6E8A-4147-A177-3AD203B41FA5}">
                      <a16:colId xmlns:a16="http://schemas.microsoft.com/office/drawing/2014/main" val="693737948"/>
                    </a:ext>
                  </a:extLst>
                </a:gridCol>
                <a:gridCol w="2085650">
                  <a:extLst>
                    <a:ext uri="{9D8B030D-6E8A-4147-A177-3AD203B41FA5}">
                      <a16:colId xmlns:a16="http://schemas.microsoft.com/office/drawing/2014/main" val="4051532595"/>
                    </a:ext>
                  </a:extLst>
                </a:gridCol>
                <a:gridCol w="2085650">
                  <a:extLst>
                    <a:ext uri="{9D8B030D-6E8A-4147-A177-3AD203B41FA5}">
                      <a16:colId xmlns:a16="http://schemas.microsoft.com/office/drawing/2014/main" val="2392838550"/>
                    </a:ext>
                  </a:extLst>
                </a:gridCol>
              </a:tblGrid>
              <a:tr h="1291925"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solidFill>
                            <a:srgbClr val="FF0000"/>
                          </a:solidFill>
                        </a:rPr>
                        <a:t>Cạnh</a:t>
                      </a:r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4698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solidFill>
                            <a:srgbClr val="FF0000"/>
                          </a:solidFill>
                        </a:rPr>
                        <a:t>Diện</a:t>
                      </a:r>
                      <a:r>
                        <a:rPr lang="en-US" sz="40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FF0000"/>
                          </a:solidFill>
                        </a:rPr>
                        <a:t>tích</a:t>
                      </a:r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358932"/>
                  </a:ext>
                </a:extLst>
              </a:tr>
            </a:tbl>
          </a:graphicData>
        </a:graphic>
      </p:graphicFrame>
      <p:sp>
        <p:nvSpPr>
          <p:cNvPr id="6" name="Rectangle: Rounded Corners 26">
            <a:extLst>
              <a:ext uri="{FF2B5EF4-FFF2-40B4-BE49-F238E27FC236}">
                <a16:creationId xmlns:a16="http://schemas.microsoft.com/office/drawing/2014/main" id="{7D3B35B4-EC1B-B0D8-32A1-E2CCE4B1529A}"/>
              </a:ext>
            </a:extLst>
          </p:cNvPr>
          <p:cNvSpPr/>
          <p:nvPr/>
        </p:nvSpPr>
        <p:spPr>
          <a:xfrm>
            <a:off x="3569105" y="337846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26">
            <a:extLst>
              <a:ext uri="{FF2B5EF4-FFF2-40B4-BE49-F238E27FC236}">
                <a16:creationId xmlns:a16="http://schemas.microsoft.com/office/drawing/2014/main" id="{7D3B35B4-EC1B-B0D8-32A1-E2CCE4B1529A}"/>
              </a:ext>
            </a:extLst>
          </p:cNvPr>
          <p:cNvSpPr/>
          <p:nvPr/>
        </p:nvSpPr>
        <p:spPr>
          <a:xfrm>
            <a:off x="3569105" y="464353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m²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: Rounded Corners 26">
            <a:extLst>
              <a:ext uri="{FF2B5EF4-FFF2-40B4-BE49-F238E27FC236}">
                <a16:creationId xmlns:a16="http://schemas.microsoft.com/office/drawing/2014/main" id="{7D3B35B4-EC1B-B0D8-32A1-E2CCE4B1529A}"/>
              </a:ext>
            </a:extLst>
          </p:cNvPr>
          <p:cNvSpPr/>
          <p:nvPr/>
        </p:nvSpPr>
        <p:spPr>
          <a:xfrm>
            <a:off x="5532609" y="3365586"/>
            <a:ext cx="1190625" cy="809625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6E5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dm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26">
            <a:extLst>
              <a:ext uri="{FF2B5EF4-FFF2-40B4-BE49-F238E27FC236}">
                <a16:creationId xmlns:a16="http://schemas.microsoft.com/office/drawing/2014/main" id="{7D3B35B4-EC1B-B0D8-32A1-E2CCE4B1529A}"/>
              </a:ext>
            </a:extLst>
          </p:cNvPr>
          <p:cNvSpPr/>
          <p:nvPr/>
        </p:nvSpPr>
        <p:spPr>
          <a:xfrm>
            <a:off x="5353075" y="4608503"/>
            <a:ext cx="1370159" cy="809625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6E5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dm²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: Rounded Corners 26">
            <a:extLst>
              <a:ext uri="{FF2B5EF4-FFF2-40B4-BE49-F238E27FC236}">
                <a16:creationId xmlns:a16="http://schemas.microsoft.com/office/drawing/2014/main" id="{7D3B35B4-EC1B-B0D8-32A1-E2CCE4B1529A}"/>
              </a:ext>
            </a:extLst>
          </p:cNvPr>
          <p:cNvSpPr/>
          <p:nvPr/>
        </p:nvSpPr>
        <p:spPr>
          <a:xfrm>
            <a:off x="7496113" y="3393722"/>
            <a:ext cx="1190625" cy="809625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6E5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7D3B35B4-EC1B-B0D8-32A1-E2CCE4B1529A}"/>
              </a:ext>
            </a:extLst>
          </p:cNvPr>
          <p:cNvSpPr/>
          <p:nvPr/>
        </p:nvSpPr>
        <p:spPr>
          <a:xfrm>
            <a:off x="7404603" y="4643535"/>
            <a:ext cx="1373644" cy="809625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6E5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cm²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26">
            <a:extLst>
              <a:ext uri="{FF2B5EF4-FFF2-40B4-BE49-F238E27FC236}">
                <a16:creationId xmlns:a16="http://schemas.microsoft.com/office/drawing/2014/main" id="{7D3B35B4-EC1B-B0D8-32A1-E2CCE4B1529A}"/>
              </a:ext>
            </a:extLst>
          </p:cNvPr>
          <p:cNvSpPr/>
          <p:nvPr/>
        </p:nvSpPr>
        <p:spPr>
          <a:xfrm>
            <a:off x="9766098" y="3365585"/>
            <a:ext cx="1657023" cy="809625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6E5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>
                <a:solidFill>
                  <a:srgbClr val="FF0000"/>
                </a:solidFill>
                <a:latin typeface="Calibri"/>
              </a:rPr>
              <a:t>m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7D3B35B4-EC1B-B0D8-32A1-E2CCE4B1529A}"/>
              </a:ext>
            </a:extLst>
          </p:cNvPr>
          <p:cNvSpPr/>
          <p:nvPr/>
        </p:nvSpPr>
        <p:spPr>
          <a:xfrm>
            <a:off x="9703339" y="4608502"/>
            <a:ext cx="1719781" cy="809625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6E5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m²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3903" y="2176753"/>
            <a:ext cx="37353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-li-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23576" y="5908608"/>
            <a:ext cx="86180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-li-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3574" y="5962312"/>
            <a:ext cx="43295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  = …… mm²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914377"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8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6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algn="l">
          <a:defRPr sz="6000" b="1" dirty="0" err="1">
            <a:solidFill>
              <a:srgbClr val="C00000"/>
            </a:solidFill>
            <a:latin typeface="Times New Roman" pitchFamily="18" charset="0"/>
            <a:cs typeface="Times New Roman" pitchFamily="18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935</TotalTime>
  <Words>624</Words>
  <Application>Microsoft Office PowerPoint</Application>
  <PresentationFormat>Widescreen</PresentationFormat>
  <Paragraphs>141</Paragraphs>
  <Slides>20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Microsoft YaHei</vt:lpstr>
      <vt:lpstr>Microsoft YaHei</vt:lpstr>
      <vt:lpstr>#9Slide07 SVNAdam Gorry</vt:lpstr>
      <vt:lpstr>Arial</vt:lpstr>
      <vt:lpstr>Arvo</vt:lpstr>
      <vt:lpstr>calibri</vt:lpstr>
      <vt:lpstr>calibri</vt:lpstr>
      <vt:lpstr>Cambria</vt:lpstr>
      <vt:lpstr>Cambria Math</vt:lpstr>
      <vt:lpstr>等线</vt:lpstr>
      <vt:lpstr>HP001 4 hàng</vt:lpstr>
      <vt:lpstr>Pattaya</vt:lpstr>
      <vt:lpstr>Spartan</vt:lpstr>
      <vt:lpstr>Times New Roman</vt:lpstr>
      <vt:lpstr>Verdana</vt:lpstr>
      <vt:lpstr>字魂36号-正文宋楷</vt:lpstr>
      <vt:lpstr>Organic Poultry Farm MK Campaign by Slidesgo</vt:lpstr>
      <vt:lpstr>Walk to School Day by Slidesgo</vt:lpstr>
      <vt:lpstr>包图主题2</vt:lpstr>
      <vt:lpstr>1_包图主题2</vt:lpstr>
      <vt:lpstr>1_Office Theme</vt:lpstr>
      <vt:lpstr>2_Office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dell</cp:lastModifiedBy>
  <cp:revision>51</cp:revision>
  <dcterms:created xsi:type="dcterms:W3CDTF">2023-08-11T10:29:35Z</dcterms:created>
  <dcterms:modified xsi:type="dcterms:W3CDTF">2024-12-02T01:15:22Z</dcterms:modified>
  <cp:category>9Slide.vn</cp:category>
</cp:coreProperties>
</file>