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8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24" r:id="rId6"/>
    <p:sldMasterId id="2147483738" r:id="rId7"/>
  </p:sldMasterIdLst>
  <p:notesMasterIdLst>
    <p:notesMasterId r:id="rId41"/>
  </p:notesMasterIdLst>
  <p:handoutMasterIdLst>
    <p:handoutMasterId r:id="rId42"/>
  </p:handoutMasterIdLst>
  <p:sldIdLst>
    <p:sldId id="2007577200" r:id="rId8"/>
    <p:sldId id="2007577201" r:id="rId9"/>
    <p:sldId id="2007577199" r:id="rId10"/>
    <p:sldId id="326" r:id="rId11"/>
    <p:sldId id="327" r:id="rId12"/>
    <p:sldId id="325" r:id="rId13"/>
    <p:sldId id="328" r:id="rId14"/>
    <p:sldId id="333" r:id="rId15"/>
    <p:sldId id="2007577204" r:id="rId16"/>
    <p:sldId id="292" r:id="rId17"/>
    <p:sldId id="339" r:id="rId18"/>
    <p:sldId id="340" r:id="rId19"/>
    <p:sldId id="274" r:id="rId20"/>
    <p:sldId id="341" r:id="rId21"/>
    <p:sldId id="342" r:id="rId22"/>
    <p:sldId id="2007577190" r:id="rId23"/>
    <p:sldId id="2007577195" r:id="rId24"/>
    <p:sldId id="2007577206" r:id="rId25"/>
    <p:sldId id="2007577205" r:id="rId26"/>
    <p:sldId id="343" r:id="rId27"/>
    <p:sldId id="2007577202" r:id="rId28"/>
    <p:sldId id="2007577203" r:id="rId29"/>
    <p:sldId id="2007577194" r:id="rId30"/>
    <p:sldId id="2007577193" r:id="rId31"/>
    <p:sldId id="344" r:id="rId32"/>
    <p:sldId id="345" r:id="rId33"/>
    <p:sldId id="2007577196" r:id="rId34"/>
    <p:sldId id="346" r:id="rId35"/>
    <p:sldId id="2007577188" r:id="rId36"/>
    <p:sldId id="2007577187" r:id="rId37"/>
    <p:sldId id="2007577198" r:id="rId38"/>
    <p:sldId id="2007577189" r:id="rId39"/>
    <p:sldId id="32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73" d="100"/>
          <a:sy n="73" d="100"/>
        </p:scale>
        <p:origin x="660" y="54"/>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11/15/2024</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51698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1236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51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304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3709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782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7</a:t>
            </a:fld>
            <a:endParaRPr lang="en-US"/>
          </a:p>
        </p:txBody>
      </p:sp>
    </p:spTree>
    <p:extLst>
      <p:ext uri="{BB962C8B-B14F-4D97-AF65-F5344CB8AC3E}">
        <p14:creationId xmlns:p14="http://schemas.microsoft.com/office/powerpoint/2010/main" val="1416210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32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14</a:t>
            </a:fld>
            <a:endParaRPr lang="en-US"/>
          </a:p>
        </p:txBody>
      </p:sp>
    </p:spTree>
    <p:extLst>
      <p:ext uri="{BB962C8B-B14F-4D97-AF65-F5344CB8AC3E}">
        <p14:creationId xmlns:p14="http://schemas.microsoft.com/office/powerpoint/2010/main" val="42817648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2690894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15/11/2024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9547324"/>
      </p:ext>
    </p:extLst>
  </p:cSld>
  <p:clrMapOvr>
    <a:masterClrMapping/>
  </p:clrMapOvr>
  <p:transition spd="slow">
    <p:cover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451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06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113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8679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427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829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25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498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943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6494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473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27842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20007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151185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411188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338900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229289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25987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3974688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169676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11566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213060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42290A-4551-45C1-BB6B-4323B9E3C5C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5602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F299-3C07-4F00-810C-8B76A0662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DB9F9-33E3-42ED-9DA8-3492D5C56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0EB9B-1933-4299-AD55-692E973673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CCA7FAC-75A1-41F8-92FD-DCF0F381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8C3D4F2-D55C-433D-AD29-A464343CB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095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标题和内容">
  <p:cSld name="1_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pic>
        <p:nvPicPr>
          <p:cNvPr id="2" name="Google Shape;12;p24"/>
          <p:cNvPicPr preferRelativeResize="0">
            <a:picLocks noChangeAspect="1" noChangeArrowheads="1"/>
          </p:cNvPicPr>
          <p:nvPr/>
        </p:nvPicPr>
        <p:blipFill>
          <a:blip r:embed="rId3"/>
          <a:srcRect/>
          <a:stretch>
            <a:fillRect/>
          </a:stretch>
        </p:blipFill>
        <p:spPr bwMode="auto">
          <a:xfrm>
            <a:off x="248709" y="244476"/>
            <a:ext cx="696736" cy="695325"/>
          </a:xfrm>
          <a:prstGeom prst="rect">
            <a:avLst/>
          </a:prstGeom>
          <a:noFill/>
          <a:ln w="9525">
            <a:noFill/>
            <a:miter lim="800000"/>
            <a:headEnd/>
            <a:tailEnd/>
          </a:ln>
        </p:spPr>
      </p:pic>
    </p:spTree>
    <p:extLst>
      <p:ext uri="{BB962C8B-B14F-4D97-AF65-F5344CB8AC3E}">
        <p14:creationId xmlns:p14="http://schemas.microsoft.com/office/powerpoint/2010/main" val="84805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ags" Target="../tags/tag4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7.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2024/11/15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6" r:id="rId12"/>
    <p:sldLayoutId id="214748373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itle 1">
            <a:extLst>
              <a:ext uri="{FF2B5EF4-FFF2-40B4-BE49-F238E27FC236}">
                <a16:creationId xmlns:a16="http://schemas.microsoft.com/office/drawing/2014/main" id="{AB7D258F-9BEC-7C51-32E2-BF85C1F379B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F826DCC1-8190-90A5-CB80-4E4BCBBE4DD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9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99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60157812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8484D2-C01F-4EA8-81EF-09692B8575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12AE68-675A-43D3-9322-235CD1ABF26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等线" panose="020B0604020202020204" charset="-122"/>
              <a:cs typeface="+mn-cs"/>
            </a:endParaRPr>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105109030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6.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6.xml"/><Relationship Id="rId7" Type="http://schemas.openxmlformats.org/officeDocument/2006/relationships/image" Target="../media/image200.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2.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46.png"/><Relationship Id="rId7" Type="http://schemas.openxmlformats.org/officeDocument/2006/relationships/image" Target="../media/image6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46.png"/><Relationship Id="rId7" Type="http://schemas.openxmlformats.org/officeDocument/2006/relationships/image" Target="../media/image6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45.png"/><Relationship Id="rId1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51.emf"/><Relationship Id="rId12" Type="http://schemas.openxmlformats.org/officeDocument/2006/relationships/image" Target="../media/image68.emf"/><Relationship Id="rId17" Type="http://schemas.openxmlformats.org/officeDocument/2006/relationships/image" Target="../media/image69.png"/><Relationship Id="rId2" Type="http://schemas.openxmlformats.org/officeDocument/2006/relationships/notesSlide" Target="../notesSlides/notesSlide18.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image" Target="../media/image34.svg"/><Relationship Id="rId5" Type="http://schemas.openxmlformats.org/officeDocument/2006/relationships/image" Target="../media/image44.png"/><Relationship Id="rId15" Type="http://schemas.openxmlformats.org/officeDocument/2006/relationships/image" Target="../media/image47.png"/><Relationship Id="rId10" Type="http://schemas.openxmlformats.org/officeDocument/2006/relationships/image" Target="../media/image67.png"/><Relationship Id="rId4" Type="http://schemas.openxmlformats.org/officeDocument/2006/relationships/image" Target="../media/image43.png"/><Relationship Id="rId9" Type="http://schemas.openxmlformats.org/officeDocument/2006/relationships/image" Target="../media/image97.sv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 Target="slide6.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 Target="slide6.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6.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83.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183466"/>
            <a:ext cx="2665273" cy="319194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7670" y="5211819"/>
            <a:ext cx="4825912" cy="1658646"/>
          </a:xfrm>
          <a:prstGeom prst="rect">
            <a:avLst/>
          </a:prstGeom>
        </p:spPr>
      </p:pic>
      <p:sp>
        <p:nvSpPr>
          <p:cNvPr id="2" name="Hộp Văn bản 1">
            <a:extLst>
              <a:ext uri="{FF2B5EF4-FFF2-40B4-BE49-F238E27FC236}">
                <a16:creationId xmlns:a16="http://schemas.microsoft.com/office/drawing/2014/main" id="{5AC0A4C3-70BA-4369-A67A-92D5018B8DF0}"/>
              </a:ext>
            </a:extLst>
          </p:cNvPr>
          <p:cNvSpPr txBox="1"/>
          <p:nvPr/>
        </p:nvSpPr>
        <p:spPr>
          <a:xfrm>
            <a:off x="2518573" y="2411201"/>
            <a:ext cx="6312024"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B050"/>
              </a:solidFill>
              <a:effectLst>
                <a:glow rad="101600">
                  <a:srgbClr val="0064D2">
                    <a:satMod val="175000"/>
                    <a:alpha val="40000"/>
                  </a:srgbClr>
                </a:glow>
              </a:effectLst>
              <a:uLnTx/>
              <a:uFillTx/>
              <a:latin typeface="HP001 4 hàng" panose="020B0603050302020204" pitchFamily="34" charset="-93"/>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B050"/>
              </a:solidFill>
              <a:effectLst>
                <a:glow rad="101600">
                  <a:srgbClr val="0064D2">
                    <a:satMod val="175000"/>
                    <a:alpha val="40000"/>
                  </a:srgbClr>
                </a:glow>
              </a:effectLst>
              <a:uLnTx/>
              <a:uFillTx/>
              <a:latin typeface="HP001 4 hàng" panose="020B0603050302020204" pitchFamily="34" charset="-93"/>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6000" b="1" i="0" u="none" strike="noStrike" kern="1200" cap="none" spc="0" normalizeH="0" baseline="0" noProof="0" dirty="0">
              <a:ln>
                <a:noFill/>
              </a:ln>
              <a:solidFill>
                <a:srgbClr val="FF0000"/>
              </a:solidFill>
              <a:effectLst>
                <a:glow rad="101600">
                  <a:srgbClr val="0064D2">
                    <a:satMod val="175000"/>
                    <a:alpha val="40000"/>
                  </a:srgbClr>
                </a:glow>
              </a:effectLst>
              <a:uLnTx/>
              <a:uFillTx/>
              <a:latin typeface="HP001 4 hàng" panose="020B0603050302020204" pitchFamily="34" charset="-93"/>
              <a:ea typeface="微软雅黑"/>
              <a:cs typeface="+mn-cs"/>
            </a:endParaRPr>
          </a:p>
        </p:txBody>
      </p:sp>
      <p:pic>
        <p:nvPicPr>
          <p:cNvPr id="12" name="5"/>
          <p:cNvPicPr>
            <a:picLocks noChangeAspect="1"/>
          </p:cNvPicPr>
          <p:nvPr/>
        </p:nvPicPr>
        <p:blipFill rotWithShape="1">
          <a:blip r:embed="rId11">
            <a:extLst>
              <a:ext uri="{28A0092B-C50C-407E-A947-70E740481C1C}">
                <a14:useLocalDpi xmlns:a14="http://schemas.microsoft.com/office/drawing/2010/main" val="0"/>
              </a:ext>
            </a:extLst>
          </a:blip>
          <a:srcRect r="80000" b="64444"/>
          <a:stretch/>
        </p:blipFill>
        <p:spPr>
          <a:xfrm>
            <a:off x="0" y="0"/>
            <a:ext cx="1600200" cy="1600200"/>
          </a:xfrm>
          <a:prstGeom prst="rect">
            <a:avLst/>
          </a:prstGeom>
        </p:spPr>
      </p:pic>
      <p:pic>
        <p:nvPicPr>
          <p:cNvPr id="13" name="6"/>
          <p:cNvPicPr>
            <a:picLocks noChangeAspect="1"/>
          </p:cNvPicPr>
          <p:nvPr/>
        </p:nvPicPr>
        <p:blipFill rotWithShape="1">
          <a:blip r:embed="rId12">
            <a:extLst>
              <a:ext uri="{28A0092B-C50C-407E-A947-70E740481C1C}">
                <a14:useLocalDpi xmlns:a14="http://schemas.microsoft.com/office/drawing/2010/main" val="0"/>
              </a:ext>
            </a:extLst>
          </a:blip>
          <a:srcRect l="4533" t="32474" r="80000" b="43585"/>
          <a:stretch/>
        </p:blipFill>
        <p:spPr>
          <a:xfrm>
            <a:off x="3581002" y="4382332"/>
            <a:ext cx="1273078" cy="1108456"/>
          </a:xfrm>
          <a:prstGeom prst="rect">
            <a:avLst/>
          </a:prstGeom>
        </p:spPr>
      </p:pic>
      <p:pic>
        <p:nvPicPr>
          <p:cNvPr id="14" name="7"/>
          <p:cNvPicPr>
            <a:picLocks noChangeAspect="1"/>
          </p:cNvPicPr>
          <p:nvPr/>
        </p:nvPicPr>
        <p:blipFill rotWithShape="1">
          <a:blip r:embed="rId13">
            <a:extLst>
              <a:ext uri="{28A0092B-C50C-407E-A947-70E740481C1C}">
                <a14:useLocalDpi xmlns:a14="http://schemas.microsoft.com/office/drawing/2010/main" val="0"/>
              </a:ext>
            </a:extLst>
          </a:blip>
          <a:srcRect l="34267" t="5689" r="54000" b="64444"/>
          <a:stretch/>
        </p:blipFill>
        <p:spPr>
          <a:xfrm>
            <a:off x="914400" y="3200400"/>
            <a:ext cx="983343" cy="1407968"/>
          </a:xfrm>
          <a:prstGeom prst="rect">
            <a:avLst/>
          </a:prstGeom>
        </p:spPr>
      </p:pic>
      <p:pic>
        <p:nvPicPr>
          <p:cNvPr id="15" name="8"/>
          <p:cNvPicPr>
            <a:picLocks noChangeAspect="1"/>
          </p:cNvPicPr>
          <p:nvPr/>
        </p:nvPicPr>
        <p:blipFill rotWithShape="1">
          <a:blip r:embed="rId14">
            <a:extLst>
              <a:ext uri="{28A0092B-C50C-407E-A947-70E740481C1C}">
                <a14:useLocalDpi xmlns:a14="http://schemas.microsoft.com/office/drawing/2010/main" val="0"/>
              </a:ext>
            </a:extLst>
          </a:blip>
          <a:srcRect l="69333" t="3081" r="19867" b="71083"/>
          <a:stretch/>
        </p:blipFill>
        <p:spPr>
          <a:xfrm>
            <a:off x="11103864" y="152400"/>
            <a:ext cx="935736" cy="1259200"/>
          </a:xfrm>
          <a:prstGeom prst="rect">
            <a:avLst/>
          </a:prstGeom>
        </p:spPr>
      </p:pic>
      <p:pic>
        <p:nvPicPr>
          <p:cNvPr id="16" name="12"/>
          <p:cNvPicPr>
            <a:picLocks noChangeAspect="1"/>
          </p:cNvPicPr>
          <p:nvPr/>
        </p:nvPicPr>
        <p:blipFill rotWithShape="1">
          <a:blip r:embed="rId15">
            <a:extLst>
              <a:ext uri="{28A0092B-C50C-407E-A947-70E740481C1C}">
                <a14:useLocalDpi xmlns:a14="http://schemas.microsoft.com/office/drawing/2010/main" val="0"/>
              </a:ext>
            </a:extLst>
          </a:blip>
          <a:srcRect l="67133" t="32474" r="14267" b="22252"/>
          <a:stretch/>
        </p:blipFill>
        <p:spPr>
          <a:xfrm>
            <a:off x="9703489" y="2658349"/>
            <a:ext cx="2564711" cy="3511540"/>
          </a:xfrm>
          <a:prstGeom prst="rect">
            <a:avLst/>
          </a:prstGeom>
        </p:spPr>
      </p:pic>
      <p:sp>
        <p:nvSpPr>
          <p:cNvPr id="17" name="Rectangle 16"/>
          <p:cNvSpPr/>
          <p:nvPr/>
        </p:nvSpPr>
        <p:spPr>
          <a:xfrm>
            <a:off x="222171" y="1850834"/>
            <a:ext cx="11926149" cy="2585323"/>
          </a:xfrm>
          <a:prstGeom prst="rect">
            <a:avLst/>
          </a:prstGeom>
          <a:noFill/>
        </p:spPr>
        <p:txBody>
          <a:bodyPr wrap="non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1430"/>
              <a:solidFill>
                <a:srgbClr val="0000FF"/>
              </a:solidFill>
              <a:effectLst>
                <a:outerShdw blurRad="50800" dist="39000" dir="5460000" algn="tl">
                  <a:srgbClr val="000000">
                    <a:alpha val="38000"/>
                  </a:srgbClr>
                </a:outerShdw>
              </a:effectLst>
              <a:uLnTx/>
              <a:uFillTx/>
              <a:latin typeface="Arial"/>
              <a:ea typeface="微软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w="12700">
                  <a:solidFill>
                    <a:srgbClr val="E53238"/>
                  </a:solidFill>
                  <a:prstDash val="solid"/>
                </a:ln>
                <a:pattFill prst="pct50">
                  <a:fgClr>
                    <a:srgbClr val="E53238"/>
                  </a:fgClr>
                  <a:bgClr>
                    <a:srgbClr val="E53238">
                      <a:lumMod val="20000"/>
                      <a:lumOff val="80000"/>
                    </a:srgbClr>
                  </a:bgClr>
                </a:pattFill>
                <a:effectLst>
                  <a:outerShdw dist="38100" dir="2640000" algn="bl" rotWithShape="0">
                    <a:srgbClr val="E53238"/>
                  </a:outerShdw>
                </a:effectLst>
                <a:uLnTx/>
                <a:uFillTx/>
                <a:latin typeface="Times New Roman" panose="02020603050405020304" pitchFamily="18" charset="0"/>
                <a:ea typeface="微软雅黑"/>
                <a:cs typeface="Times New Roman" panose="02020603050405020304" pitchFamily="18" charset="0"/>
              </a:rPr>
              <a:t>DỰ GIỜ THĂM LỚP</a:t>
            </a:r>
            <a:endParaRPr kumimoji="0" lang="en-US" sz="6000" b="1" i="0" u="none" strike="noStrike" kern="1200" cap="none" spc="0" normalizeH="0" baseline="0" noProof="0" dirty="0">
              <a:ln w="12700">
                <a:solidFill>
                  <a:srgbClr val="E53238"/>
                </a:solidFill>
                <a:prstDash val="solid"/>
              </a:ln>
              <a:pattFill prst="pct50">
                <a:fgClr>
                  <a:srgbClr val="E53238"/>
                </a:fgClr>
                <a:bgClr>
                  <a:srgbClr val="E53238">
                    <a:lumMod val="20000"/>
                    <a:lumOff val="80000"/>
                  </a:srgbClr>
                </a:bgClr>
              </a:pattFill>
              <a:effectLst>
                <a:outerShdw dist="38100" dir="2640000" algn="bl" rotWithShape="0">
                  <a:srgbClr val="E53238"/>
                </a:outerShdw>
              </a:effectLst>
              <a:uLnTx/>
              <a:uFillTx/>
              <a:latin typeface="Times New Roman" panose="02020603050405020304" pitchFamily="18" charset="0"/>
              <a:ea typeface="微软雅黑"/>
              <a:cs typeface="Times New Roman" panose="02020603050405020304" pitchFamily="18" charset="0"/>
            </a:endParaRPr>
          </a:p>
        </p:txBody>
      </p:sp>
      <p:sp>
        <p:nvSpPr>
          <p:cNvPr id="19" name="TextBox 18">
            <a:extLst>
              <a:ext uri="{FF2B5EF4-FFF2-40B4-BE49-F238E27FC236}">
                <a16:creationId xmlns:a16="http://schemas.microsoft.com/office/drawing/2014/main" id="{DB914B60-72C0-4523-89A8-AAD93BA463C6}"/>
              </a:ext>
            </a:extLst>
          </p:cNvPr>
          <p:cNvSpPr txBox="1"/>
          <p:nvPr/>
        </p:nvSpPr>
        <p:spPr>
          <a:xfrm>
            <a:off x="2518573" y="2835914"/>
            <a:ext cx="7505883" cy="1200329"/>
          </a:xfrm>
          <a:prstGeom prst="rect">
            <a:avLst/>
          </a:prstGeom>
          <a:solidFill>
            <a:sysClr val="window" lastClr="FFFFFF"/>
          </a:solidFill>
          <a:ln w="6350" cap="flat" cmpd="sng" algn="ctr">
            <a:solidFill>
              <a:srgbClr val="FFC000"/>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smtClean="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TIẾNG</a:t>
            </a:r>
            <a:r>
              <a:rPr kumimoji="0" lang="en-US" sz="2800" b="1" i="0" u="sng" strike="noStrike" kern="0" cap="none" spc="0" normalizeH="0" noProof="0" dirty="0" smtClean="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 VIỆT</a:t>
            </a:r>
            <a:endParaRPr kumimoji="0" lang="vi-VN" sz="2800" b="1" i="0" u="sng" strike="noStrike" kern="0" cap="none" spc="0" normalizeH="0" baseline="0" noProof="0" dirty="0" smtClean="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u="sng" kern="0" dirty="0" smtClean="0">
                <a:solidFill>
                  <a:srgbClr val="FF0000"/>
                </a:solidFill>
                <a:effectLst>
                  <a:glow rad="228600">
                    <a:srgbClr val="FFC000">
                      <a:satMod val="175000"/>
                      <a:alpha val="40000"/>
                    </a:srgbClr>
                  </a:glow>
                </a:effectLst>
                <a:latin typeface="Times New Roman" panose="02020603050405020304" pitchFamily="18" charset="0"/>
                <a:ea typeface="微软雅黑"/>
                <a:cs typeface="Times New Roman" panose="02020603050405020304" pitchFamily="18" charset="0"/>
              </a:rPr>
              <a:t>ĐỌC</a:t>
            </a:r>
            <a:r>
              <a:rPr kumimoji="0" lang="en-US" sz="4400" b="1" i="0" u="none" strike="noStrike" kern="0" cap="none" spc="0" normalizeH="0" baseline="0" noProof="0" dirty="0" smtClean="0">
                <a:ln>
                  <a:noFill/>
                </a:ln>
                <a:solidFill>
                  <a:srgbClr val="FF000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 THANH ÂM</a:t>
            </a:r>
            <a:r>
              <a:rPr kumimoji="0" lang="en-US" sz="4400" b="1" i="0" u="none" strike="noStrike" kern="0" cap="none" spc="0" normalizeH="0" noProof="0" dirty="0" smtClean="0">
                <a:ln>
                  <a:noFill/>
                </a:ln>
                <a:solidFill>
                  <a:srgbClr val="FF000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 CỦA NÚI</a:t>
            </a:r>
            <a:endParaRPr kumimoji="0" lang="en-US" sz="2800" b="1" i="0" u="none" strike="noStrike" kern="0" cap="none" spc="0" normalizeH="0" baseline="0" noProof="0" dirty="0">
              <a:ln>
                <a:noFill/>
              </a:ln>
              <a:solidFill>
                <a:srgbClr val="FF000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
        <p:nvSpPr>
          <p:cNvPr id="18" name="Rectangle 17">
            <a:extLst>
              <a:ext uri="{FF2B5EF4-FFF2-40B4-BE49-F238E27FC236}">
                <a16:creationId xmlns:a16="http://schemas.microsoft.com/office/drawing/2014/main" id="{D0315E04-4630-4E56-80D8-669D5EF66997}"/>
              </a:ext>
            </a:extLst>
          </p:cNvPr>
          <p:cNvSpPr/>
          <p:nvPr/>
        </p:nvSpPr>
        <p:spPr>
          <a:xfrm>
            <a:off x="919807" y="1142796"/>
            <a:ext cx="10651925" cy="2585323"/>
          </a:xfrm>
          <a:prstGeom prst="rect">
            <a:avLst/>
          </a:prstGeom>
          <a:noFill/>
        </p:spPr>
        <p:txBody>
          <a:bodyPr spcFirstLastPara="1" wrap="none">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1430"/>
                <a:solidFill>
                  <a:srgbClr val="0000FF"/>
                </a:solidFill>
                <a:effectLst>
                  <a:outerShdw blurRad="50800" dist="39000" dir="5460000" algn="tl">
                    <a:srgbClr val="000000">
                      <a:alpha val="38000"/>
                    </a:srgbClr>
                  </a:outerShdw>
                </a:effectLst>
                <a:uLnTx/>
                <a:uFillTx/>
                <a:latin typeface="Times New Roman" panose="02020603050405020304" pitchFamily="18" charset="0"/>
                <a:ea typeface="微软雅黑"/>
                <a:cs typeface="Times New Roman" panose="02020603050405020304" pitchFamily="18" charset="0"/>
              </a:rPr>
              <a:t>CHÀO MỪNG QUÝ </a:t>
            </a:r>
            <a:r>
              <a:rPr kumimoji="0" lang="en-US" sz="6000" b="1" i="0" u="none" strike="noStrike" kern="1200" cap="none" spc="0" normalizeH="0" baseline="0" noProof="0" dirty="0" smtClean="0">
                <a:ln w="11430"/>
                <a:solidFill>
                  <a:srgbClr val="0000FF"/>
                </a:solidFill>
                <a:effectLst>
                  <a:outerShdw blurRad="50800" dist="39000" dir="5460000" algn="tl">
                    <a:srgbClr val="000000">
                      <a:alpha val="38000"/>
                    </a:srgbClr>
                  </a:outerShdw>
                </a:effectLst>
                <a:uLnTx/>
                <a:uFillTx/>
                <a:latin typeface="Times New Roman" panose="02020603050405020304" pitchFamily="18" charset="0"/>
                <a:ea typeface="微软雅黑"/>
                <a:cs typeface="Times New Roman" panose="02020603050405020304" pitchFamily="18" charset="0"/>
              </a:rPr>
              <a:t>THẦY CÔ </a:t>
            </a:r>
            <a:r>
              <a:rPr kumimoji="0" lang="vi-VN" sz="6000" b="1" i="0" u="none" strike="noStrike" kern="1200" cap="none" spc="0" normalizeH="0" baseline="0" noProof="0" dirty="0" smtClean="0">
                <a:ln w="11430"/>
                <a:solidFill>
                  <a:srgbClr val="0000FF"/>
                </a:solidFill>
                <a:effectLst>
                  <a:outerShdw blurRad="50800" dist="39000" dir="5460000" algn="tl">
                    <a:srgbClr val="000000">
                      <a:alpha val="38000"/>
                    </a:srgbClr>
                  </a:outerShdw>
                </a:effectLst>
                <a:uLnTx/>
                <a:uFillTx/>
                <a:latin typeface="Times New Roman" panose="02020603050405020304" pitchFamily="18" charset="0"/>
                <a:ea typeface="微软雅黑"/>
                <a:cs typeface="Times New Roman" panose="02020603050405020304" pitchFamily="18" charset="0"/>
              </a:rPr>
              <a:t>VỀ DỰ GIỜ THĂM LỚP</a:t>
            </a:r>
            <a:r>
              <a:rPr kumimoji="0" lang="en-US" sz="6000" b="1" i="0" u="none" strike="noStrike" kern="1200" cap="none" spc="0" normalizeH="0" baseline="0" noProof="0" dirty="0" smtClean="0">
                <a:ln w="11430"/>
                <a:solidFill>
                  <a:srgbClr val="0000FF"/>
                </a:solidFill>
                <a:effectLst>
                  <a:outerShdw blurRad="50800" dist="39000" dir="5460000" algn="tl">
                    <a:srgbClr val="000000">
                      <a:alpha val="38000"/>
                    </a:srgbClr>
                  </a:outerShdw>
                </a:effectLst>
                <a:uLnTx/>
                <a:uFillTx/>
                <a:latin typeface="Times New Roman" panose="02020603050405020304" pitchFamily="18" charset="0"/>
                <a:ea typeface="微软雅黑"/>
                <a:cs typeface="Times New Roman" panose="02020603050405020304" pitchFamily="18" charset="0"/>
              </a:rPr>
              <a:t> 4C!</a:t>
            </a:r>
            <a:endParaRPr kumimoji="0" lang="en-US" sz="60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微软雅黑"/>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11430"/>
              <a:solidFill>
                <a:srgbClr val="FF1177"/>
              </a:solidFill>
              <a:effectLst>
                <a:outerShdw blurRad="50800" dist="39000" dir="5460000" algn="tl">
                  <a:srgbClr val="000000">
                    <a:alpha val="38000"/>
                  </a:srgbClr>
                </a:outerShdw>
              </a:effectLst>
              <a:uLnTx/>
              <a:uFillTx/>
              <a:latin typeface="Times New Roman" panose="02020603050405020304" pitchFamily="18" charset="0"/>
              <a:ea typeface="微软雅黑"/>
              <a:cs typeface="Times New Roman" panose="02020603050405020304" pitchFamily="18" charset="0"/>
            </a:endParaRPr>
          </a:p>
        </p:txBody>
      </p:sp>
      <p:sp>
        <p:nvSpPr>
          <p:cNvPr id="20" name="TextBox 19">
            <a:extLst>
              <a:ext uri="{FF2B5EF4-FFF2-40B4-BE49-F238E27FC236}">
                <a16:creationId xmlns:a16="http://schemas.microsoft.com/office/drawing/2014/main" id="{DB914B60-72C0-4523-89A8-AAD93BA463C6}"/>
              </a:ext>
            </a:extLst>
          </p:cNvPr>
          <p:cNvSpPr txBox="1"/>
          <p:nvPr/>
        </p:nvSpPr>
        <p:spPr>
          <a:xfrm>
            <a:off x="2747948" y="4319416"/>
            <a:ext cx="6571250" cy="954107"/>
          </a:xfrm>
          <a:prstGeom prst="rect">
            <a:avLst/>
          </a:prstGeom>
          <a:solidFill>
            <a:sysClr val="window" lastClr="FFFFFF"/>
          </a:solidFill>
          <a:ln w="6350" cap="flat" cmpd="sng" algn="ctr">
            <a:solidFill>
              <a:srgbClr val="FFC000"/>
            </a:solid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Giáo</a:t>
            </a:r>
            <a:r>
              <a:rPr kumimoji="0" lang="en-US" sz="2800" b="1" i="0" u="none" strike="noStrike" kern="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viên</a:t>
            </a:r>
            <a:r>
              <a:rPr kumimoji="0" lang="en-US" sz="2800" b="1" i="0" u="none" strike="noStrike" kern="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vi-VN" sz="2800" b="1" i="0" u="none" strike="noStrike" kern="0" cap="none" spc="0" normalizeH="0" baseline="0" noProof="0" dirty="0" smtClean="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HOÀNG THỊ THANH THÌN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Lớp         :  4</a:t>
            </a:r>
            <a:r>
              <a:rPr kumimoji="0" lang="en-US" sz="2800" b="1" i="0" u="none" strike="noStrike" kern="0" cap="none" spc="0" normalizeH="0" baseline="0" noProof="0" dirty="0" smtClean="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rPr>
              <a:t>C</a:t>
            </a:r>
            <a:endParaRPr kumimoji="0" lang="en-US" sz="2800" b="1" i="0" u="none" strike="noStrike" kern="0" cap="none" spc="0" normalizeH="0" baseline="0" noProof="0" dirty="0">
              <a:ln>
                <a:noFill/>
              </a:ln>
              <a:solidFill>
                <a:srgbClr val="0070C0"/>
              </a:solidFill>
              <a:effectLst>
                <a:glow rad="228600">
                  <a:srgbClr val="FFC000">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274468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drumroll.wav"/>
          </p:stSnd>
        </p:sndAc>
      </p:transition>
    </mc:Choice>
    <mc:Fallback xmlns="">
      <p:transition spd="slow">
        <p:fade/>
        <p:sndAc>
          <p:stSnd>
            <p:snd r:embed="rId16" name="drumroll.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smtClean="0">
                <a:solidFill>
                  <a:srgbClr val="FF0000"/>
                </a:solidFill>
                <a:latin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cs typeface="Calibri" panose="020F0502020204030204" pitchFamily="34" charset="0"/>
              </a:rPr>
              <a:t>Vẻ đẹp </a:t>
            </a:r>
            <a:r>
              <a:rPr lang="en-US" sz="3600" b="1" dirty="0" err="1" smtClean="0">
                <a:solidFill>
                  <a:srgbClr val="FF0000"/>
                </a:solidFill>
                <a:latin typeface="Calibri" panose="020F0502020204030204" pitchFamily="34" charset="0"/>
                <a:cs typeface="Calibri" panose="020F0502020204030204" pitchFamily="34" charset="0"/>
              </a:rPr>
              <a:t>của</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tiếng</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khèn</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người</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Mông</a:t>
            </a:r>
            <a:endParaRPr lang="vi-VN"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3"/>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en-US" sz="2800" b="1" dirty="0" smtClean="0">
                <a:solidFill>
                  <a:srgbClr val="004924"/>
                </a:solidFill>
                <a:latin typeface="Cambria" panose="02040503050406030204" pitchFamily="18" charset="0"/>
              </a:rPr>
              <a:t>	</a:t>
            </a:r>
            <a:r>
              <a:rPr lang="vi-VN" sz="2800" b="1" dirty="0" smtClean="0">
                <a:solidFill>
                  <a:srgbClr val="004924"/>
                </a:solidFill>
                <a:latin typeface="Cambria" panose="02040503050406030204" pitchFamily="18" charset="0"/>
              </a:rPr>
              <a:t>Người </a:t>
            </a:r>
            <a:r>
              <a:rPr lang="vi-VN" sz="2800" b="1" dirty="0">
                <a:solidFill>
                  <a:srgbClr val="004924"/>
                </a:solidFill>
                <a:latin typeface="Cambria" panose="02040503050406030204" pitchFamily="18" charset="0"/>
              </a:rPr>
              <a:t>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
        <p:nvSpPr>
          <p:cNvPr id="8" name="Rectangle: Rounded Corners 11">
            <a:extLst>
              <a:ext uri="{FF2B5EF4-FFF2-40B4-BE49-F238E27FC236}">
                <a16:creationId xmlns:a16="http://schemas.microsoft.com/office/drawing/2014/main" id="{941BFC55-D210-F8FD-EEB5-CD71BE40EB17}"/>
              </a:ext>
            </a:extLst>
          </p:cNvPr>
          <p:cNvSpPr/>
          <p:nvPr/>
        </p:nvSpPr>
        <p:spPr>
          <a:xfrm>
            <a:off x="316055" y="4816867"/>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smtClean="0">
                <a:solidFill>
                  <a:srgbClr val="FF0000"/>
                </a:solidFill>
                <a:latin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cs typeface="Calibri" panose="020F0502020204030204" pitchFamily="34" charset="0"/>
              </a:rPr>
              <a:t>Vẻ đẹp </a:t>
            </a:r>
            <a:r>
              <a:rPr lang="en-US" sz="3600" b="1" dirty="0" err="1" smtClean="0">
                <a:solidFill>
                  <a:srgbClr val="FF0000"/>
                </a:solidFill>
                <a:latin typeface="Calibri" panose="020F0502020204030204" pitchFamily="34" charset="0"/>
                <a:cs typeface="Calibri" panose="020F0502020204030204" pitchFamily="34" charset="0"/>
              </a:rPr>
              <a:t>của</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tiếng</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khèn</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người</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Mông</a:t>
            </a:r>
            <a:endParaRPr lang="vi-VN"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99461"/>
            <a:ext cx="4394791" cy="44738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415246" y="287383"/>
            <a:ext cx="7408159" cy="6124049"/>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Cây khèn người Mông</a:t>
            </a:r>
            <a:r>
              <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t>
            </a:r>
            <a:r>
              <a:rPr kumimoji="0" lang="vi-VN"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ừ xa xưa, bà con người Mông đã biết tận dụng các loại tre, nứa, trúc để làm những vật dụng phục vụ cuộc sống sinh hoạt hằng ngày. </a:t>
            </a:r>
            <a:endPar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Nhạc cụ truyền thống của người Mông ở Tây Bắc bao gồm </a:t>
            </a: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khèn, kèn, trống, chiêng, sáo, khèn môi, kèn lá</a:t>
            </a:r>
            <a:r>
              <a:rPr kumimoji="0" lang="vi-VN"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96970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3"/>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4924"/>
                </a:solidFill>
                <a:effectLst/>
                <a:uLnTx/>
                <a:uFillTx/>
                <a:latin typeface="Cambria" panose="02040503050406030204" pitchFamily="18" charset="0"/>
                <a:ea typeface="微软雅黑"/>
                <a:cs typeface="+mn-cs"/>
              </a:rPr>
              <a:t>	</a:t>
            </a:r>
            <a:r>
              <a:rPr kumimoji="0" lang="vi-VN" sz="2800" b="1" i="0" u="none" strike="noStrike" kern="1200" cap="none" spc="0" normalizeH="0" baseline="0" noProof="0" dirty="0" smtClean="0">
                <a:ln>
                  <a:noFill/>
                </a:ln>
                <a:solidFill>
                  <a:srgbClr val="004924"/>
                </a:solidFill>
                <a:effectLst/>
                <a:uLnTx/>
                <a:uFillTx/>
                <a:latin typeface="Cambria" panose="02040503050406030204" pitchFamily="18" charset="0"/>
                <a:ea typeface="微软雅黑"/>
                <a:cs typeface="+mn-cs"/>
              </a:rPr>
              <a:t>Người </a:t>
            </a:r>
            <a:r>
              <a:rPr kumimoji="0" lang="vi-VN" sz="2800" b="1" i="0" u="none" strike="noStrike" kern="1200" cap="none" spc="0" normalizeH="0" baseline="0" noProof="0" dirty="0">
                <a:ln>
                  <a:noFill/>
                </a:ln>
                <a:solidFill>
                  <a:srgbClr val="004924"/>
                </a:solidFill>
                <a:effectLst/>
                <a:uLnTx/>
                <a:uFillTx/>
                <a:latin typeface="Cambria" panose="02040503050406030204" pitchFamily="18" charset="0"/>
                <a:ea typeface="微软雅黑"/>
                <a:cs typeface="+mn-cs"/>
              </a:rPr>
              <a:t>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
        <p:nvSpPr>
          <p:cNvPr id="8" name="Rectangle: Rounded Corners 11">
            <a:extLst>
              <a:ext uri="{FF2B5EF4-FFF2-40B4-BE49-F238E27FC236}">
                <a16:creationId xmlns:a16="http://schemas.microsoft.com/office/drawing/2014/main" id="{941BFC55-D210-F8FD-EEB5-CD71BE40EB17}"/>
              </a:ext>
            </a:extLst>
          </p:cNvPr>
          <p:cNvSpPr/>
          <p:nvPr/>
        </p:nvSpPr>
        <p:spPr>
          <a:xfrm>
            <a:off x="316055" y="4816867"/>
            <a:ext cx="11033263"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600" b="1" dirty="0">
                <a:solidFill>
                  <a:srgbClr val="FF0000"/>
                </a:solidFill>
                <a:latin typeface="Calibri" panose="020F0502020204030204" pitchFamily="34" charset="0"/>
                <a:ea typeface="微软雅黑"/>
                <a:cs typeface="Calibri" panose="020F0502020204030204" pitchFamily="34" charset="0"/>
              </a:rPr>
              <a:t>2</a:t>
            </a:r>
            <a:r>
              <a:rPr kumimoji="0" lang="en-US" sz="3600" b="1" i="0" u="none" strike="noStrike" kern="1200" cap="none" spc="0" normalizeH="0" baseline="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Đặc</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điểm</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Khèn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8538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Tree>
    <p:extLst>
      <p:ext uri="{BB962C8B-B14F-4D97-AF65-F5344CB8AC3E}">
        <p14:creationId xmlns:p14="http://schemas.microsoft.com/office/powerpoint/2010/main" val="289473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846" y="846138"/>
            <a:ext cx="10058400" cy="60989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7514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487" y="0"/>
            <a:ext cx="9449619" cy="5956308"/>
          </a:xfrm>
          <a:prstGeom prst="rect">
            <a:avLst/>
          </a:prstGeom>
        </p:spPr>
      </p:pic>
    </p:spTree>
    <p:extLst>
      <p:ext uri="{BB962C8B-B14F-4D97-AF65-F5344CB8AC3E}">
        <p14:creationId xmlns:p14="http://schemas.microsoft.com/office/powerpoint/2010/main" val="1346004418"/>
      </p:ext>
    </p:extLst>
  </p:cSld>
  <p:clrMapOvr>
    <a:masterClrMapping/>
  </p:clrMapOvr>
  <p:transition spd="slow">
    <p:cover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Tiếng khèn với người Mông: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Khèn có mặt trong hầu hết các hình thức sinh hoạt văn hoá của đồng bào Môn</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6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3"/>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
        <p:nvSpPr>
          <p:cNvPr id="7" name="Rectangle: Rounded Corners 11">
            <a:extLst>
              <a:ext uri="{FF2B5EF4-FFF2-40B4-BE49-F238E27FC236}">
                <a16:creationId xmlns:a16="http://schemas.microsoft.com/office/drawing/2014/main" id="{941BFC55-D210-F8FD-EEB5-CD71BE40EB17}"/>
              </a:ext>
            </a:extLst>
          </p:cNvPr>
          <p:cNvSpPr/>
          <p:nvPr/>
        </p:nvSpPr>
        <p:spPr>
          <a:xfrm>
            <a:off x="316055" y="4816867"/>
            <a:ext cx="11033263"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600" b="1" noProof="0" dirty="0" smtClean="0">
                <a:solidFill>
                  <a:srgbClr val="FF0000"/>
                </a:solidFill>
                <a:latin typeface="Calibri" panose="020F0502020204030204" pitchFamily="34" charset="0"/>
                <a:ea typeface="微软雅黑"/>
                <a:cs typeface="Calibri" panose="020F0502020204030204" pitchFamily="34" charset="0"/>
              </a:rPr>
              <a:t>3</a:t>
            </a:r>
            <a:r>
              <a:rPr kumimoji="0" lang="en-US" sz="3600" b="1" i="0" u="none" strike="noStrike" kern="1200" cap="none" spc="0" normalizeH="0" baseline="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Ý</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tiếng</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Khèn</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đối</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với</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Mông</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225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Đoạn cuối bài đọc muốn nói điều gì về tiếng khèn và người thổi khèn? </a:t>
              </a:r>
            </a:p>
          </p:txBody>
        </p:sp>
      </p:gr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2"/>
          <a:stretch>
            <a:fillRect/>
          </a:stretch>
        </p:blipFill>
        <p:spPr>
          <a:xfrm>
            <a:off x="294789" y="897161"/>
            <a:ext cx="2011854" cy="926672"/>
          </a:xfrm>
          <a:prstGeom prst="rect">
            <a:avLst/>
          </a:prstGeom>
        </p:spPr>
      </p:pic>
      <p:sp>
        <p:nvSpPr>
          <p:cNvPr id="8" name="Rectangle 7"/>
          <p:cNvSpPr/>
          <p:nvPr/>
        </p:nvSpPr>
        <p:spPr>
          <a:xfrm>
            <a:off x="3377565" y="2497508"/>
            <a:ext cx="4993675" cy="769441"/>
          </a:xfrm>
          <a:prstGeom prst="rect">
            <a:avLst/>
          </a:prstGeom>
        </p:spPr>
        <p:txBody>
          <a:bodyPr wrap="none">
            <a:spAutoFit/>
          </a:bodyPr>
          <a:lstStyle/>
          <a:p>
            <a:pPr lvl="0" algn="just">
              <a:defRPr/>
            </a:pPr>
            <a:r>
              <a:rPr lang="en-US" sz="4400" b="1" dirty="0" err="1" smtClean="0">
                <a:solidFill>
                  <a:srgbClr val="FF0000"/>
                </a:solidFill>
                <a:latin typeface="Cambria" panose="02040503050406030204" pitchFamily="18" charset="0"/>
                <a:ea typeface="Cambria" panose="02040503050406030204" pitchFamily="18" charset="0"/>
              </a:rPr>
              <a:t>Thảo</a:t>
            </a:r>
            <a:r>
              <a:rPr lang="en-US" sz="4400" b="1" dirty="0" smtClean="0">
                <a:solidFill>
                  <a:srgbClr val="FF0000"/>
                </a:solidFill>
                <a:latin typeface="Cambria" panose="02040503050406030204" pitchFamily="18" charset="0"/>
                <a:ea typeface="Cambria" panose="02040503050406030204" pitchFamily="18" charset="0"/>
              </a:rPr>
              <a:t> </a:t>
            </a:r>
            <a:r>
              <a:rPr lang="en-US" sz="4400" b="1" dirty="0" err="1" smtClean="0">
                <a:solidFill>
                  <a:srgbClr val="FF0000"/>
                </a:solidFill>
                <a:latin typeface="Cambria" panose="02040503050406030204" pitchFamily="18" charset="0"/>
                <a:ea typeface="Cambria" panose="02040503050406030204" pitchFamily="18" charset="0"/>
              </a:rPr>
              <a:t>luận</a:t>
            </a:r>
            <a:r>
              <a:rPr lang="en-US" sz="4400" b="1" dirty="0" smtClean="0">
                <a:solidFill>
                  <a:srgbClr val="FF0000"/>
                </a:solidFill>
                <a:latin typeface="Cambria" panose="02040503050406030204" pitchFamily="18" charset="0"/>
                <a:ea typeface="Cambria" panose="02040503050406030204" pitchFamily="18" charset="0"/>
              </a:rPr>
              <a:t> </a:t>
            </a:r>
            <a:r>
              <a:rPr lang="en-US" sz="4400" b="1" dirty="0" err="1" smtClean="0">
                <a:solidFill>
                  <a:srgbClr val="FF0000"/>
                </a:solidFill>
                <a:latin typeface="Cambria" panose="02040503050406030204" pitchFamily="18" charset="0"/>
                <a:ea typeface="Cambria" panose="02040503050406030204" pitchFamily="18" charset="0"/>
              </a:rPr>
              <a:t>nhóm</a:t>
            </a:r>
            <a:r>
              <a:rPr lang="en-US" sz="4400" b="1" dirty="0" smtClean="0">
                <a:solidFill>
                  <a:srgbClr val="FF0000"/>
                </a:solidFill>
                <a:latin typeface="Cambria" panose="02040503050406030204" pitchFamily="18" charset="0"/>
                <a:ea typeface="Cambria" panose="02040503050406030204" pitchFamily="18" charset="0"/>
              </a:rPr>
              <a:t> 2</a:t>
            </a:r>
            <a:r>
              <a:rPr lang="vi-VN" sz="4400" b="1" dirty="0" smtClean="0">
                <a:solidFill>
                  <a:srgbClr val="FF0000"/>
                </a:solidFill>
                <a:latin typeface="Cambria" panose="02040503050406030204" pitchFamily="18" charset="0"/>
                <a:ea typeface="Cambria" panose="02040503050406030204" pitchFamily="18" charset="0"/>
              </a:rPr>
              <a:t>.</a:t>
            </a:r>
            <a:endParaRPr lang="vi-VN"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7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336547" y="832350"/>
            <a:ext cx="11378453" cy="5713691"/>
            <a:chOff x="1441424" y="2546884"/>
            <a:chExt cx="7873604" cy="1444953"/>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441424" y="2546884"/>
              <a:ext cx="7873604" cy="1444953"/>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39686622-D23E-478F-CE10-089D60EA78CE}"/>
                </a:ext>
              </a:extLst>
            </p:cNvPr>
            <p:cNvSpPr txBox="1"/>
            <p:nvPr/>
          </p:nvSpPr>
          <p:spPr>
            <a:xfrm>
              <a:off x="1857008" y="2546884"/>
              <a:ext cx="7458020" cy="1340311"/>
            </a:xfrm>
            <a:prstGeom prst="rect">
              <a:avLst/>
            </a:prstGeom>
            <a:noFill/>
          </p:spPr>
          <p:txBody>
            <a:bodyPr wrap="square" rtlCol="0">
              <a:spAutoFit/>
            </a:bodyPr>
            <a:lstStyle/>
            <a:p>
              <a:pPr lvl="0"/>
              <a:r>
                <a:rPr lang="en-US" sz="3600" b="1" dirty="0" smtClean="0">
                  <a:solidFill>
                    <a:prstClr val="black"/>
                  </a:solidFill>
                  <a:latin typeface="Cambria" panose="02040503050406030204" pitchFamily="18" charset="0"/>
                </a:rPr>
                <a:t>4. </a:t>
              </a:r>
              <a:r>
                <a:rPr lang="vi-VN" sz="3600" b="1" dirty="0" smtClean="0">
                  <a:solidFill>
                    <a:prstClr val="black"/>
                  </a:solidFill>
                  <a:latin typeface="Cambria" panose="02040503050406030204" pitchFamily="18" charset="0"/>
                </a:rPr>
                <a:t>Đoạn cuối bài đọc muốn nói điều gì về tiếng khèn và người thổi khèn? </a:t>
              </a:r>
            </a:p>
            <a:p>
              <a:pPr lvl="0">
                <a:lnSpc>
                  <a:spcPct val="120000"/>
                </a:lnSpc>
                <a:defRPr/>
              </a:pPr>
              <a:r>
                <a:rPr kumimoji="0" lang="vi-VN" sz="360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vi-VN" sz="36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nl-NL" sz="3600" dirty="0">
                  <a:latin typeface="Times New Roman" pitchFamily="18" charset="0"/>
                  <a:cs typeface="Times New Roman" pitchFamily="18" charset="0"/>
                </a:rPr>
                <a:t>Tiếng khèn rất hay, người thổi khèn rất thân thiện, đáng yêu</a:t>
              </a:r>
              <a:r>
                <a:rPr lang="nl-NL" sz="3600" dirty="0" smtClean="0">
                  <a:latin typeface="Times New Roman" pitchFamily="18" charset="0"/>
                  <a:cs typeface="Times New Roman" pitchFamily="18" charset="0"/>
                </a:rPr>
                <a:t>.</a:t>
              </a:r>
              <a:endParaRPr kumimoji="0" lang="vi-VN" sz="36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algn="just"/>
              <a:r>
                <a:rPr kumimoji="0" lang="vi-VN" sz="360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Vẻ đẹp của nghệ nhân thổi </a:t>
              </a:r>
              <a:r>
                <a:rPr lang="vi-VN" sz="3600" dirty="0" smtClean="0">
                  <a:latin typeface="Times New Roman" panose="02020603050405020304" pitchFamily="18" charset="0"/>
                  <a:cs typeface="Times New Roman" panose="02020603050405020304" pitchFamily="18" charset="0"/>
                </a:rPr>
                <a:t>khèn</a:t>
              </a:r>
              <a:r>
                <a:rPr lang="en-US" sz="3600" dirty="0" smtClean="0">
                  <a:latin typeface="Times New Roman" panose="02020603050405020304" pitchFamily="18" charset="0"/>
                  <a:cs typeface="Times New Roman" panose="02020603050405020304" pitchFamily="18" charset="0"/>
                </a:rPr>
                <a:t>.</a:t>
              </a:r>
              <a:endParaRPr kumimoji="0" lang="en-US" sz="360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a:p>
              <a:r>
                <a:rPr kumimoji="0" lang="vi-VN" sz="360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vi-VN" sz="36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Những người Mông thổi khèn là những nghệ nhân thuộc về tuyệt tác của thiên nhiên </a:t>
              </a:r>
              <a:r>
                <a:rPr lang="en-US" sz="3600" dirty="0" smtClean="0">
                  <a:latin typeface="Times New Roman" panose="02020603050405020304" pitchFamily="18" charset="0"/>
                  <a:cs typeface="Times New Roman" panose="02020603050405020304" pitchFamily="18" charset="0"/>
                </a:rPr>
                <a:t>.T</a:t>
              </a:r>
              <a:r>
                <a:rPr lang="vi-VN" sz="3600" dirty="0" smtClean="0">
                  <a:latin typeface="Times New Roman" panose="02020603050405020304" pitchFamily="18" charset="0"/>
                  <a:cs typeface="Times New Roman" panose="02020603050405020304" pitchFamily="18" charset="0"/>
                </a:rPr>
                <a:t>iếng </a:t>
              </a:r>
              <a:r>
                <a:rPr lang="vi-VN" sz="3600" dirty="0">
                  <a:latin typeface="Times New Roman" panose="02020603050405020304" pitchFamily="18" charset="0"/>
                  <a:cs typeface="Times New Roman" panose="02020603050405020304" pitchFamily="18" charset="0"/>
                </a:rPr>
                <a:t>khèn của họ sẽ sống mãi với mảnh đất </a:t>
              </a:r>
              <a:r>
                <a:rPr lang="en-US" sz="3600" dirty="0" err="1" smtClean="0">
                  <a:latin typeface="Times New Roman" panose="02020603050405020304" pitchFamily="18" charset="0"/>
                  <a:cs typeface="Times New Roman" panose="02020603050405020304" pitchFamily="18" charset="0"/>
                </a:rPr>
                <a:t>Tây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Bắc</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nơi </a:t>
              </a:r>
              <a:r>
                <a:rPr lang="vi-VN" sz="3600" dirty="0">
                  <a:latin typeface="Times New Roman" panose="02020603050405020304" pitchFamily="18" charset="0"/>
                  <a:cs typeface="Times New Roman" panose="02020603050405020304" pitchFamily="18" charset="0"/>
                </a:rPr>
                <a:t>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D</a:t>
              </a:r>
              <a:r>
                <a:rPr kumimoji="0" lang="vi-VN" sz="36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i="0" u="none" strike="noStrike" kern="1200" cap="none" spc="0" normalizeH="0" baseline="0" noProof="0" dirty="0" err="1"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Sức</a:t>
              </a:r>
              <a:r>
                <a:rPr kumimoji="0" lang="en-US" sz="3600" i="0" u="none" strike="noStrike" kern="1200" cap="none" spc="0" normalizeH="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sz="3600" i="0" u="none" strike="noStrike" kern="1200" cap="none" spc="0" normalizeH="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cuả</a:t>
              </a:r>
              <a:r>
                <a:rPr kumimoji="0" lang="en-US" sz="3600" i="0" u="none" strike="noStrike" kern="1200" cap="none" spc="0" normalizeH="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tiếng</a:t>
              </a:r>
              <a:r>
                <a:rPr kumimoji="0" lang="en-US" sz="3600" i="0" u="none" strike="noStrike" kern="1200" cap="none" spc="0" normalizeH="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Khèn</a:t>
              </a:r>
              <a:r>
                <a:rPr kumimoji="0" lang="en-US" sz="3600" i="0" u="none" strike="noStrike" kern="1200" cap="none" spc="0" normalizeH="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Tây</a:t>
              </a:r>
              <a:r>
                <a:rPr kumimoji="0" lang="en-US" sz="3600" i="0" u="none" strike="noStrike" kern="1200" cap="none" spc="0" normalizeH="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i="0" u="none" strike="noStrike" kern="1200" cap="none" spc="0" normalizeH="0" noProof="0" dirty="0" err="1"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vi-VN" sz="360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13" name="Oval 12">
            <a:extLst>
              <a:ext uri="{FF2B5EF4-FFF2-40B4-BE49-F238E27FC236}">
                <a16:creationId xmlns:a16="http://schemas.microsoft.com/office/drawing/2014/main" id="{F676F3CD-E47A-C2E6-64C1-C882BB614847}"/>
              </a:ext>
            </a:extLst>
          </p:cNvPr>
          <p:cNvSpPr/>
          <p:nvPr/>
        </p:nvSpPr>
        <p:spPr>
          <a:xfrm>
            <a:off x="937124" y="3872753"/>
            <a:ext cx="546100" cy="6128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Rectangle 1"/>
          <p:cNvSpPr/>
          <p:nvPr/>
        </p:nvSpPr>
        <p:spPr>
          <a:xfrm>
            <a:off x="6496338" y="1405825"/>
            <a:ext cx="4108048" cy="584775"/>
          </a:xfrm>
          <a:prstGeom prst="rect">
            <a:avLst/>
          </a:prstGeom>
        </p:spPr>
        <p:txBody>
          <a:bodyPr wrap="none">
            <a:spAutoFit/>
          </a:bodyPr>
          <a:lstStyle/>
          <a:p>
            <a:pPr lvl="0" algn="just">
              <a:defRPr/>
            </a:pPr>
            <a:r>
              <a:rPr lang="vi-VN" sz="3200" b="1" dirty="0">
                <a:solidFill>
                  <a:srgbClr val="FF0000"/>
                </a:solidFill>
                <a:latin typeface="Cambria" panose="02040503050406030204" pitchFamily="18" charset="0"/>
                <a:ea typeface="Cambria" panose="02040503050406030204" pitchFamily="18" charset="0"/>
              </a:rPr>
              <a:t>Tìm câu trả lời đúng.</a:t>
            </a:r>
          </a:p>
        </p:txBody>
      </p:sp>
    </p:spTree>
    <p:extLst>
      <p:ext uri="{BB962C8B-B14F-4D97-AF65-F5344CB8AC3E}">
        <p14:creationId xmlns:p14="http://schemas.microsoft.com/office/powerpoint/2010/main" val="24839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3046988"/>
          </a:xfrm>
          <a:prstGeom prst="rect">
            <a:avLst/>
          </a:prstGeom>
          <a:noFill/>
        </p:spPr>
        <p:txBody>
          <a:bodyPr wrap="square" rtlCol="0">
            <a:spAutoFit/>
          </a:bodyPr>
          <a:lstStyle/>
          <a:p>
            <a:pPr algn="just"/>
            <a:r>
              <a:rPr lang="en-US" sz="3200" b="1" dirty="0" smtClean="0">
                <a:solidFill>
                  <a:srgbClr val="004924"/>
                </a:solidFill>
                <a:latin typeface="Cambria" panose="02040503050406030204" pitchFamily="18" charset="0"/>
              </a:rPr>
              <a:t>	</a:t>
            </a:r>
            <a:r>
              <a:rPr lang="vi-VN" sz="3200" b="1" dirty="0" smtClean="0">
                <a:solidFill>
                  <a:srgbClr val="004924"/>
                </a:solidFill>
                <a:latin typeface="Cambria" panose="02040503050406030204" pitchFamily="18" charset="0"/>
              </a:rPr>
              <a:t>Đến </a:t>
            </a:r>
            <a:r>
              <a:rPr lang="vi-VN" sz="3200" b="1" dirty="0">
                <a:solidFill>
                  <a:srgbClr val="004924"/>
                </a:solidFill>
                <a:latin typeface="Cambria" panose="02040503050406030204" pitchFamily="18" charset="0"/>
              </a:rPr>
              <a:t>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720091" y="1415584"/>
            <a:ext cx="10804038" cy="4865036"/>
            <a:chOff x="-390754" y="2694380"/>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390754" y="2694380"/>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82962" y="2737463"/>
              <a:ext cx="7458020" cy="1144168"/>
            </a:xfrm>
            <a:prstGeom prst="rect">
              <a:avLst/>
            </a:prstGeom>
            <a:noFill/>
          </p:spPr>
          <p:txBody>
            <a:bodyPr wrap="square" rtlCol="0">
              <a:spAutoFit/>
            </a:bodyPr>
            <a:lstStyle/>
            <a:p>
              <a:pPr algn="ctr" rtl="0" latinLnBrk="0"/>
              <a:r>
                <a:rPr lang="en-US" sz="2800" b="1" dirty="0">
                  <a:solidFill>
                    <a:srgbClr val="000000"/>
                  </a:solidFill>
                  <a:latin typeface="Cambria" panose="02040503050406030204" pitchFamily="18" charset="0"/>
                  <a:ea typeface="Cambria" panose="02040503050406030204" pitchFamily="18" charset="0"/>
                </a:rPr>
                <a:t>	</a:t>
              </a:r>
              <a:r>
                <a:rPr lang="vi-VN" sz="3200" b="1" i="0" dirty="0" smtClean="0">
                  <a:solidFill>
                    <a:srgbClr val="FF0000"/>
                  </a:solidFill>
                  <a:effectLst/>
                  <a:latin typeface="Cambria" panose="02040503050406030204" pitchFamily="18" charset="0"/>
                  <a:ea typeface="Cambria" panose="02040503050406030204" pitchFamily="18" charset="0"/>
                </a:rPr>
                <a:t>Xác </a:t>
              </a:r>
              <a:r>
                <a:rPr lang="vi-VN" sz="3200" b="1" i="0" dirty="0">
                  <a:solidFill>
                    <a:srgbClr val="FF0000"/>
                  </a:solidFill>
                  <a:effectLst/>
                  <a:latin typeface="Cambria" panose="02040503050406030204" pitchFamily="18" charset="0"/>
                  <a:ea typeface="Cambria" panose="02040503050406030204" pitchFamily="18" charset="0"/>
                </a:rPr>
                <a:t>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88" y="778734"/>
            <a:ext cx="2658111" cy="636850"/>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1005219" y="4303059"/>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923606" y="2317515"/>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4"/>
          <a:stretch>
            <a:fillRect/>
          </a:stretch>
        </p:blipFill>
        <p:spPr>
          <a:xfrm>
            <a:off x="3825327" y="745344"/>
            <a:ext cx="4401693" cy="1475360"/>
          </a:xfrm>
          <a:prstGeom prst="rect">
            <a:avLst/>
          </a:prstGeom>
        </p:spPr>
      </p:pic>
      <p:sp>
        <p:nvSpPr>
          <p:cNvPr id="7" name="Rectangle: Rounded Corners 11">
            <a:extLst>
              <a:ext uri="{FF2B5EF4-FFF2-40B4-BE49-F238E27FC236}">
                <a16:creationId xmlns:a16="http://schemas.microsoft.com/office/drawing/2014/main" id="{941BFC55-D210-F8FD-EEB5-CD71BE40EB17}"/>
              </a:ext>
            </a:extLst>
          </p:cNvPr>
          <p:cNvSpPr/>
          <p:nvPr/>
        </p:nvSpPr>
        <p:spPr>
          <a:xfrm>
            <a:off x="454906" y="2220321"/>
            <a:ext cx="11033263" cy="643904"/>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smtClean="0">
                <a:solidFill>
                  <a:srgbClr val="FF0000"/>
                </a:solidFill>
                <a:latin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cs typeface="Calibri" panose="020F0502020204030204" pitchFamily="34" charset="0"/>
              </a:rPr>
              <a:t>Vẻ đẹp </a:t>
            </a:r>
            <a:r>
              <a:rPr lang="en-US" sz="3600" b="1" dirty="0" err="1" smtClean="0">
                <a:solidFill>
                  <a:srgbClr val="FF0000"/>
                </a:solidFill>
                <a:latin typeface="Calibri" panose="020F0502020204030204" pitchFamily="34" charset="0"/>
                <a:cs typeface="Calibri" panose="020F0502020204030204" pitchFamily="34" charset="0"/>
              </a:rPr>
              <a:t>của</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tiếng</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khèn</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người</a:t>
            </a:r>
            <a:r>
              <a:rPr lang="en-US" sz="3600" b="1" dirty="0" smtClean="0">
                <a:solidFill>
                  <a:srgbClr val="FF0000"/>
                </a:solidFill>
                <a:latin typeface="Calibri" panose="020F0502020204030204" pitchFamily="34" charset="0"/>
                <a:cs typeface="Calibri" panose="020F0502020204030204" pitchFamily="34" charset="0"/>
              </a:rPr>
              <a:t> </a:t>
            </a:r>
            <a:r>
              <a:rPr lang="en-US" sz="3600" b="1" dirty="0" err="1" smtClean="0">
                <a:solidFill>
                  <a:srgbClr val="FF0000"/>
                </a:solidFill>
                <a:latin typeface="Calibri" panose="020F0502020204030204" pitchFamily="34" charset="0"/>
                <a:cs typeface="Calibri" panose="020F0502020204030204" pitchFamily="34" charset="0"/>
              </a:rPr>
              <a:t>Mông</a:t>
            </a:r>
            <a:endParaRPr lang="vi-VN" sz="3600" b="1" dirty="0">
              <a:solidFill>
                <a:srgbClr val="FF0000"/>
              </a:solidFill>
              <a:latin typeface="Calibri" panose="020F0502020204030204" pitchFamily="34" charset="0"/>
              <a:cs typeface="Calibri" panose="020F0502020204030204" pitchFamily="34" charset="0"/>
            </a:endParaRPr>
          </a:p>
        </p:txBody>
      </p:sp>
      <p:sp>
        <p:nvSpPr>
          <p:cNvPr id="8" name="Rectangle: Rounded Corners 11">
            <a:extLst>
              <a:ext uri="{FF2B5EF4-FFF2-40B4-BE49-F238E27FC236}">
                <a16:creationId xmlns:a16="http://schemas.microsoft.com/office/drawing/2014/main" id="{941BFC55-D210-F8FD-EEB5-CD71BE40EB17}"/>
              </a:ext>
            </a:extLst>
          </p:cNvPr>
          <p:cNvSpPr/>
          <p:nvPr/>
        </p:nvSpPr>
        <p:spPr>
          <a:xfrm>
            <a:off x="509541" y="3039595"/>
            <a:ext cx="11033263" cy="579213"/>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600" b="1" dirty="0">
                <a:solidFill>
                  <a:srgbClr val="FF0000"/>
                </a:solidFill>
                <a:latin typeface="Calibri" panose="020F0502020204030204" pitchFamily="34" charset="0"/>
                <a:ea typeface="微软雅黑"/>
                <a:cs typeface="Calibri" panose="020F0502020204030204" pitchFamily="34" charset="0"/>
              </a:rPr>
              <a:t>2</a:t>
            </a:r>
            <a:r>
              <a:rPr kumimoji="0" lang="en-US" sz="3600" b="1" i="0" u="none" strike="noStrike" kern="1200" cap="none" spc="0" normalizeH="0" baseline="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Đặc</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điểm</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Khèn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9" name="Rectangle: Rounded Corners 11">
            <a:extLst>
              <a:ext uri="{FF2B5EF4-FFF2-40B4-BE49-F238E27FC236}">
                <a16:creationId xmlns:a16="http://schemas.microsoft.com/office/drawing/2014/main" id="{941BFC55-D210-F8FD-EEB5-CD71BE40EB17}"/>
              </a:ext>
            </a:extLst>
          </p:cNvPr>
          <p:cNvSpPr/>
          <p:nvPr/>
        </p:nvSpPr>
        <p:spPr>
          <a:xfrm>
            <a:off x="454905" y="3717064"/>
            <a:ext cx="11033263" cy="656086"/>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600" b="1" noProof="0" dirty="0" smtClean="0">
                <a:solidFill>
                  <a:srgbClr val="FF0000"/>
                </a:solidFill>
                <a:latin typeface="Calibri" panose="020F0502020204030204" pitchFamily="34" charset="0"/>
                <a:ea typeface="微软雅黑"/>
                <a:cs typeface="Calibri" panose="020F0502020204030204" pitchFamily="34" charset="0"/>
              </a:rPr>
              <a:t>3</a:t>
            </a:r>
            <a:r>
              <a:rPr kumimoji="0" lang="en-US" sz="3600" b="1" i="0" u="none" strike="noStrike" kern="1200" cap="none" spc="0" normalizeH="0" baseline="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Ý</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tiếng</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Khèn</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đối</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với</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Mông</a:t>
            </a:r>
            <a:r>
              <a:rPr kumimoji="0" lang="en-US" sz="36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0" name="Rectangle: Rounded Corners 11">
            <a:extLst>
              <a:ext uri="{FF2B5EF4-FFF2-40B4-BE49-F238E27FC236}">
                <a16:creationId xmlns:a16="http://schemas.microsoft.com/office/drawing/2014/main" id="{941BFC55-D210-F8FD-EEB5-CD71BE40EB17}"/>
              </a:ext>
            </a:extLst>
          </p:cNvPr>
          <p:cNvSpPr/>
          <p:nvPr/>
        </p:nvSpPr>
        <p:spPr>
          <a:xfrm>
            <a:off x="358183" y="4478476"/>
            <a:ext cx="11381100" cy="1128806"/>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1006607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smtClean="0">
                  <a:solidFill>
                    <a:prstClr val="black"/>
                  </a:solidFill>
                  <a:latin typeface="Cambria" panose="02040503050406030204" pitchFamily="18" charset="0"/>
                </a:rPr>
                <a:t>	</a:t>
              </a:r>
              <a:r>
                <a:rPr lang="en-US" sz="3200" b="1" dirty="0" err="1" smtClean="0">
                  <a:solidFill>
                    <a:prstClr val="black"/>
                  </a:solidFill>
                  <a:latin typeface="Cambria" panose="02040503050406030204" pitchFamily="18" charset="0"/>
                </a:rPr>
                <a:t>Bài</a:t>
              </a:r>
              <a:r>
                <a:rPr lang="en-US" sz="3200" b="1" dirty="0" smtClean="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a:t>
            </a:r>
            <a:r>
              <a:rPr lang="vi-VN" sz="3600" i="1" dirty="0" smtClean="0">
                <a:solidFill>
                  <a:prstClr val="black"/>
                </a:solidFill>
                <a:latin typeface="Cambria" panose="02040503050406030204" pitchFamily="18" charset="0"/>
                <a:ea typeface="Cambria" panose="02040503050406030204" pitchFamily="18" charset="0"/>
              </a:rPr>
              <a:t>kh</a:t>
            </a:r>
            <a:r>
              <a:rPr lang="en-US" sz="3600" i="1" dirty="0">
                <a:solidFill>
                  <a:prstClr val="black"/>
                </a:solidFill>
                <a:latin typeface="Cambria" panose="02040503050406030204" pitchFamily="18" charset="0"/>
                <a:ea typeface="Cambria" panose="02040503050406030204" pitchFamily="18" charset="0"/>
              </a:rPr>
              <a:t>è</a:t>
            </a:r>
            <a:r>
              <a:rPr lang="vi-VN" sz="3600" i="1" dirty="0" smtClean="0">
                <a:solidFill>
                  <a:prstClr val="black"/>
                </a:solidFill>
                <a:latin typeface="Cambria" panose="02040503050406030204" pitchFamily="18" charset="0"/>
                <a:ea typeface="Cambria" panose="02040503050406030204" pitchFamily="18" charset="0"/>
              </a:rPr>
              <a:t>n </a:t>
            </a:r>
            <a:r>
              <a:rPr lang="vi-VN" sz="3600" i="1" dirty="0">
                <a:solidFill>
                  <a:prstClr val="black"/>
                </a:solidFill>
                <a:latin typeface="Cambria" panose="02040503050406030204" pitchFamily="18" charset="0"/>
                <a:ea typeface="Cambria" panose="02040503050406030204" pitchFamily="18" charset="0"/>
              </a:rPr>
              <a:t>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EE8FF"/>
        </a:solidFill>
        <a:effectLst/>
      </p:bgPr>
    </p:bg>
    <p:spTree>
      <p:nvGrpSpPr>
        <p:cNvPr id="1" name=""/>
        <p:cNvGrpSpPr/>
        <p:nvPr/>
      </p:nvGrpSpPr>
      <p:grpSpPr>
        <a:xfrm>
          <a:off x="0" y="0"/>
          <a:ext cx="0" cy="0"/>
          <a:chOff x="0" y="0"/>
          <a:chExt cx="0" cy="0"/>
        </a:xfrm>
      </p:grpSpPr>
      <p:grpSp>
        <p:nvGrpSpPr>
          <p:cNvPr id="2" name="Group 2"/>
          <p:cNvGrpSpPr/>
          <p:nvPr/>
        </p:nvGrpSpPr>
        <p:grpSpPr>
          <a:xfrm>
            <a:off x="-1067225" y="286173"/>
            <a:ext cx="13100029" cy="7120519"/>
            <a:chOff x="0" y="0"/>
            <a:chExt cx="26200057" cy="14241038"/>
          </a:xfrm>
        </p:grpSpPr>
        <p:sp>
          <p:nvSpPr>
            <p:cNvPr id="3" name="Freeform 3"/>
            <p:cNvSpPr/>
            <p:nvPr/>
          </p:nvSpPr>
          <p:spPr>
            <a:xfrm rot="798455">
              <a:off x="23721345" y="218820"/>
              <a:ext cx="2206872" cy="2619433"/>
            </a:xfrm>
            <a:custGeom>
              <a:avLst/>
              <a:gdLst/>
              <a:ahLst/>
              <a:cxnLst/>
              <a:rect l="l" t="t" r="r" b="b"/>
              <a:pathLst>
                <a:path w="2206872" h="2619433">
                  <a:moveTo>
                    <a:pt x="0" y="0"/>
                  </a:moveTo>
                  <a:lnTo>
                    <a:pt x="2206872" y="0"/>
                  </a:lnTo>
                  <a:lnTo>
                    <a:pt x="2206872" y="2619432"/>
                  </a:lnTo>
                  <a:lnTo>
                    <a:pt x="0" y="26194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39685">
              <a:off x="283657" y="8933752"/>
              <a:ext cx="3891756" cy="3429610"/>
            </a:xfrm>
            <a:custGeom>
              <a:avLst/>
              <a:gdLst/>
              <a:ahLst/>
              <a:cxnLst/>
              <a:rect l="l" t="t" r="r" b="b"/>
              <a:pathLst>
                <a:path w="3891756" h="3429610">
                  <a:moveTo>
                    <a:pt x="0" y="0"/>
                  </a:moveTo>
                  <a:lnTo>
                    <a:pt x="3891756" y="0"/>
                  </a:lnTo>
                  <a:lnTo>
                    <a:pt x="3891756" y="3429610"/>
                  </a:lnTo>
                  <a:lnTo>
                    <a:pt x="0" y="34296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758205">
              <a:off x="22853600" y="10903836"/>
              <a:ext cx="2826371" cy="2826371"/>
            </a:xfrm>
            <a:custGeom>
              <a:avLst/>
              <a:gdLst/>
              <a:ahLst/>
              <a:cxnLst/>
              <a:rect l="l" t="t" r="r" b="b"/>
              <a:pathLst>
                <a:path w="2826371" h="2826371">
                  <a:moveTo>
                    <a:pt x="0" y="0"/>
                  </a:moveTo>
                  <a:lnTo>
                    <a:pt x="2826371" y="0"/>
                  </a:lnTo>
                  <a:lnTo>
                    <a:pt x="2826371" y="2826371"/>
                  </a:lnTo>
                  <a:lnTo>
                    <a:pt x="0" y="2826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6" name="Group 6"/>
            <p:cNvGrpSpPr/>
            <p:nvPr/>
          </p:nvGrpSpPr>
          <p:grpSpPr>
            <a:xfrm>
              <a:off x="2858059" y="0"/>
              <a:ext cx="22936780" cy="12693757"/>
              <a:chOff x="0" y="0"/>
              <a:chExt cx="4530722" cy="2507409"/>
            </a:xfrm>
          </p:grpSpPr>
          <p:sp>
            <p:nvSpPr>
              <p:cNvPr id="7" name="Freeform 7"/>
              <p:cNvSpPr/>
              <p:nvPr/>
            </p:nvSpPr>
            <p:spPr>
              <a:xfrm>
                <a:off x="0" y="0"/>
                <a:ext cx="4530722" cy="2507409"/>
              </a:xfrm>
              <a:custGeom>
                <a:avLst/>
                <a:gdLst/>
                <a:ahLst/>
                <a:cxnLst/>
                <a:rect l="l" t="t" r="r" b="b"/>
                <a:pathLst>
                  <a:path w="4530722" h="2507409">
                    <a:moveTo>
                      <a:pt x="22952" y="0"/>
                    </a:moveTo>
                    <a:lnTo>
                      <a:pt x="4507770" y="0"/>
                    </a:lnTo>
                    <a:cubicBezTo>
                      <a:pt x="4513857" y="0"/>
                      <a:pt x="4519695" y="2418"/>
                      <a:pt x="4523999" y="6723"/>
                    </a:cubicBezTo>
                    <a:cubicBezTo>
                      <a:pt x="4528304" y="11027"/>
                      <a:pt x="4530722" y="16865"/>
                      <a:pt x="4530722" y="22952"/>
                    </a:cubicBezTo>
                    <a:lnTo>
                      <a:pt x="4530722" y="2484456"/>
                    </a:lnTo>
                    <a:cubicBezTo>
                      <a:pt x="4530722" y="2490544"/>
                      <a:pt x="4528304" y="2496382"/>
                      <a:pt x="4523999" y="2500686"/>
                    </a:cubicBezTo>
                    <a:cubicBezTo>
                      <a:pt x="4519695" y="2504991"/>
                      <a:pt x="4513857" y="2507409"/>
                      <a:pt x="4507770" y="2507409"/>
                    </a:cubicBezTo>
                    <a:lnTo>
                      <a:pt x="22952" y="2507409"/>
                    </a:lnTo>
                    <a:cubicBezTo>
                      <a:pt x="10276" y="2507409"/>
                      <a:pt x="0" y="2497133"/>
                      <a:pt x="0" y="2484456"/>
                    </a:cubicBezTo>
                    <a:lnTo>
                      <a:pt x="0" y="22952"/>
                    </a:lnTo>
                    <a:cubicBezTo>
                      <a:pt x="0" y="16865"/>
                      <a:pt x="2418" y="11027"/>
                      <a:pt x="6723" y="6723"/>
                    </a:cubicBezTo>
                    <a:cubicBezTo>
                      <a:pt x="11027" y="2418"/>
                      <a:pt x="16865" y="0"/>
                      <a:pt x="22952" y="0"/>
                    </a:cubicBezTo>
                    <a:close/>
                  </a:path>
                </a:pathLst>
              </a:custGeom>
              <a:solidFill>
                <a:srgbClr val="FFFFFF"/>
              </a:solidFill>
              <a:ln w="38100" cap="rnd">
                <a:solidFill>
                  <a:srgbClr val="000000"/>
                </a:solidFill>
                <a:prstDash val="solid"/>
                <a:round/>
              </a:ln>
            </p:spPr>
          </p:sp>
          <p:sp>
            <p:nvSpPr>
              <p:cNvPr id="8" name="TextBox 8"/>
              <p:cNvSpPr txBox="1"/>
              <p:nvPr/>
            </p:nvSpPr>
            <p:spPr>
              <a:xfrm>
                <a:off x="0" y="-38100"/>
                <a:ext cx="4530722" cy="254550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0" name="Minions dance">
            <a:hlinkClick r:id="" action="ppaction://media"/>
            <a:extLst>
              <a:ext uri="{FF2B5EF4-FFF2-40B4-BE49-F238E27FC236}">
                <a16:creationId xmlns:a16="http://schemas.microsoft.com/office/drawing/2014/main" id="{64B408C6-E34F-A2EF-A781-303E54351786}"/>
              </a:ext>
            </a:extLst>
          </p:cNvPr>
          <p:cNvPicPr>
            <a:picLocks noChangeAspect="1"/>
          </p:cNvPicPr>
          <p:nvPr>
            <a:videoFile r:link="rId1"/>
            <p:extLst>
              <p:ext uri="{DAA4B4D4-6D71-4841-9C94-3DE7FCFB9230}">
                <p14:media xmlns:p14="http://schemas.microsoft.com/office/powerpoint/2010/main" r:embed="rId2">
                  <p14:trim end="49421.7333"/>
                </p14:media>
              </p:ext>
            </p:extLst>
          </p:nvPr>
        </p:nvPicPr>
        <p:blipFill>
          <a:blip r:embed="rId10"/>
          <a:stretch>
            <a:fillRect/>
          </a:stretch>
        </p:blipFill>
        <p:spPr>
          <a:xfrm>
            <a:off x="159196" y="61073"/>
            <a:ext cx="11912244" cy="6700637"/>
          </a:xfrm>
          <a:prstGeom prst="rect">
            <a:avLst/>
          </a:prstGeom>
        </p:spPr>
      </p:pic>
    </p:spTree>
    <p:extLst>
      <p:ext uri="{BB962C8B-B14F-4D97-AF65-F5344CB8AC3E}">
        <p14:creationId xmlns:p14="http://schemas.microsoft.com/office/powerpoint/2010/main" val="8661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559996" y="769056"/>
            <a:ext cx="110791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5" name="Rectangle 4"/>
          <p:cNvSpPr/>
          <p:nvPr/>
        </p:nvSpPr>
        <p:spPr>
          <a:xfrm>
            <a:off x="1047724" y="79552"/>
            <a:ext cx="2238113" cy="769441"/>
          </a:xfrm>
          <a:prstGeom prst="rect">
            <a:avLst/>
          </a:prstGeom>
        </p:spPr>
        <p:txBody>
          <a:bodyPr wrap="none">
            <a:spAutoFit/>
          </a:bodyPr>
          <a:lstStyle/>
          <a:p>
            <a:pPr algn="just">
              <a:defRPr/>
            </a:pPr>
            <a:r>
              <a:rPr lang="en-US" sz="4400" b="1" dirty="0" err="1" smtClean="0">
                <a:solidFill>
                  <a:srgbClr val="FF0000"/>
                </a:solidFill>
                <a:latin typeface="Cambria" panose="02040503050406030204" pitchFamily="18" charset="0"/>
                <a:ea typeface="Cambria" panose="02040503050406030204" pitchFamily="18" charset="0"/>
              </a:rPr>
              <a:t>Thi</a:t>
            </a:r>
            <a:r>
              <a:rPr lang="en-US" sz="4400" b="1" dirty="0" smtClean="0">
                <a:solidFill>
                  <a:srgbClr val="FF0000"/>
                </a:solidFill>
                <a:latin typeface="Cambria" panose="02040503050406030204" pitchFamily="18" charset="0"/>
                <a:ea typeface="Cambria" panose="02040503050406030204" pitchFamily="18" charset="0"/>
              </a:rPr>
              <a:t> </a:t>
            </a:r>
            <a:r>
              <a:rPr lang="en-US" sz="4400" b="1" dirty="0" err="1" smtClean="0">
                <a:solidFill>
                  <a:srgbClr val="FF0000"/>
                </a:solidFill>
                <a:latin typeface="Cambria" panose="02040503050406030204" pitchFamily="18" charset="0"/>
                <a:ea typeface="Cambria" panose="02040503050406030204" pitchFamily="18" charset="0"/>
              </a:rPr>
              <a:t>đọc</a:t>
            </a:r>
            <a:r>
              <a:rPr lang="vi-VN" sz="4400" b="1" dirty="0" smtClean="0">
                <a:solidFill>
                  <a:srgbClr val="FF0000"/>
                </a:solidFill>
                <a:latin typeface="Cambria" panose="02040503050406030204" pitchFamily="18" charset="0"/>
                <a:ea typeface="Cambria" panose="02040503050406030204" pitchFamily="18" charset="0"/>
              </a:rPr>
              <a:t>.</a:t>
            </a:r>
            <a:endParaRPr lang="vi-VN"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tên</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nhạc</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cụ</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truyền</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thống</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khác</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7477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40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gì</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giữ</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gìn</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nhạc</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cụ</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truyền</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thống</a:t>
            </a:r>
            <a:r>
              <a:rPr kumimoji="0" lang="en-US" sz="4000" b="1" i="0" u="none" strike="noStrike" kern="1200" cap="none" spc="0" normalizeH="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sp>
        <p:nvSpPr>
          <p:cNvPr id="14" name="Rectangle: Rounded Corners 7">
            <a:extLst>
              <a:ext uri="{FF2B5EF4-FFF2-40B4-BE49-F238E27FC236}">
                <a16:creationId xmlns:a16="http://schemas.microsoft.com/office/drawing/2014/main" id="{CCE40745-8F3B-BFD8-A1D3-8C360D284D8E}"/>
              </a:ext>
            </a:extLst>
          </p:cNvPr>
          <p:cNvSpPr/>
          <p:nvPr/>
        </p:nvSpPr>
        <p:spPr>
          <a:xfrm>
            <a:off x="6840228" y="1976012"/>
            <a:ext cx="2895283"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Xem</a:t>
            </a:r>
            <a:r>
              <a:rPr kumimoji="0" lang="en-US" sz="40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video</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8626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124195" y="106326"/>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46701" y="654339"/>
            <a:ext cx="1107912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964520"/>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3937482"/>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5346607"/>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38895" y="579120"/>
            <a:ext cx="11389490" cy="6067786"/>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Tây</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Bắc</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sẽ</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gặp</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thổi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khèn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nơi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núi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mênh</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lộng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gió</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pSp>
        <p:nvGrpSpPr>
          <p:cNvPr id="3" name="Nhóm 28"/>
          <p:cNvGrpSpPr/>
          <p:nvPr/>
        </p:nvGrpSpPr>
        <p:grpSpPr>
          <a:xfrm>
            <a:off x="982998" y="3970597"/>
            <a:ext cx="269188" cy="492657"/>
            <a:chOff x="6953545" y="4636051"/>
            <a:chExt cx="118472" cy="274494"/>
          </a:xfrm>
        </p:grpSpPr>
        <p:cxnSp>
          <p:nvCxnSpPr>
            <p:cNvPr id="4" name="Đường nối Thẳng 26"/>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27"/>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 name="Đường nối Thẳng 26"/>
          <p:cNvCxnSpPr/>
          <p:nvPr/>
        </p:nvCxnSpPr>
        <p:spPr>
          <a:xfrm flipV="1">
            <a:off x="4078338" y="2735964"/>
            <a:ext cx="134594" cy="492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26"/>
          <p:cNvCxnSpPr/>
          <p:nvPr/>
        </p:nvCxnSpPr>
        <p:spPr>
          <a:xfrm flipV="1">
            <a:off x="2864924" y="3366685"/>
            <a:ext cx="134594" cy="492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793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1768</Words>
  <Application>Microsoft Office PowerPoint</Application>
  <PresentationFormat>Widescreen</PresentationFormat>
  <Paragraphs>118</Paragraphs>
  <Slides>33</Slides>
  <Notes>18</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33</vt:i4>
      </vt:variant>
    </vt:vector>
  </HeadingPairs>
  <TitlesOfParts>
    <vt:vector size="56" baseType="lpstr">
      <vt:lpstr>等线</vt:lpstr>
      <vt:lpstr>微软雅黑</vt:lpstr>
      <vt:lpstr>宋体</vt:lpstr>
      <vt:lpstr>#9Slide07 HoneyCream</vt:lpstr>
      <vt:lpstr>Arial</vt:lpstr>
      <vt:lpstr>Calibri</vt:lpstr>
      <vt:lpstr>Calibri Light</vt:lpstr>
      <vt:lpstr>Cambria</vt:lpstr>
      <vt:lpstr>等线 Light</vt:lpstr>
      <vt:lpstr>HP001 4 hàng</vt:lpstr>
      <vt:lpstr>Segoe UI Historic</vt:lpstr>
      <vt:lpstr>SVN-Newton</vt:lpstr>
      <vt:lpstr>SVN-Ready</vt:lpstr>
      <vt:lpstr>Times New Roman</vt:lpstr>
      <vt:lpstr>Wingdings</vt:lpstr>
      <vt:lpstr>汉仪粗宋简</vt:lpstr>
      <vt:lpstr>Office 主题​​</vt:lpstr>
      <vt:lpstr>1_Office 主题​​</vt:lpstr>
      <vt:lpstr>Office Theme</vt:lpstr>
      <vt:lpstr>2_Office 主题​​</vt:lpstr>
      <vt:lpstr>自定义设计方案</vt:lpstr>
      <vt:lpstr>4_Office Theme</vt:lpstr>
      <vt:lpstr>3_Office 主题​​</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80</cp:revision>
  <dcterms:created xsi:type="dcterms:W3CDTF">2023-07-19T08:30:23Z</dcterms:created>
  <dcterms:modified xsi:type="dcterms:W3CDTF">2024-11-15T07:34:09Z</dcterms:modified>
</cp:coreProperties>
</file>