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24"/>
  </p:notesMasterIdLst>
  <p:sldIdLst>
    <p:sldId id="329" r:id="rId3"/>
    <p:sldId id="335" r:id="rId4"/>
    <p:sldId id="356" r:id="rId5"/>
    <p:sldId id="357" r:id="rId6"/>
    <p:sldId id="350" r:id="rId7"/>
    <p:sldId id="364" r:id="rId8"/>
    <p:sldId id="258" r:id="rId9"/>
    <p:sldId id="259" r:id="rId10"/>
    <p:sldId id="331" r:id="rId11"/>
    <p:sldId id="360" r:id="rId12"/>
    <p:sldId id="274" r:id="rId13"/>
    <p:sldId id="359" r:id="rId14"/>
    <p:sldId id="324" r:id="rId15"/>
    <p:sldId id="334" r:id="rId16"/>
    <p:sldId id="353" r:id="rId17"/>
    <p:sldId id="362" r:id="rId18"/>
    <p:sldId id="332" r:id="rId19"/>
    <p:sldId id="361" r:id="rId20"/>
    <p:sldId id="333" r:id="rId21"/>
    <p:sldId id="363" r:id="rId22"/>
    <p:sldId id="337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244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F09D1-74B8-45C3-A919-C59B59B977B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D60E0-DE28-417E-BAE3-498295D9D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52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D60E0-DE28-417E-BAE3-498295D9DF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28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D60E0-DE28-417E-BAE3-498295D9DF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61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D60E0-DE28-417E-BAE3-498295D9DF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14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D60E0-DE28-417E-BAE3-498295D9DF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43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792D-A326-4CAE-AA59-19A81AB1DDF7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29F-5305-4EEA-9A2C-F6DEFBB21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64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792D-A326-4CAE-AA59-19A81AB1DDF7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29F-5305-4EEA-9A2C-F6DEFBB21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14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792D-A326-4CAE-AA59-19A81AB1DDF7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29F-5305-4EEA-9A2C-F6DEFBB21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77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0FA00-E4A8-4282-8860-71FBF6DEC1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163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F9698-8F3E-4D6C-B0F2-A99598EFCFBD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A9099-F6E5-4CC5-9803-760F2EDF8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38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8EB1E-B2EB-402F-A4E9-8756F7B3E2E6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B3D5C-17DC-49FD-AA69-23D96FF42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94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E551-2B04-472B-9EB3-B9A61E5E0833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8CF2F-4E56-40CD-A91F-06BB3EC73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8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B4AEC-1BE8-4DE0-B547-FC4154A50FCE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ED28C-9558-4ADB-978A-24ABA4ADC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62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D7D2C-45C4-4360-ABF0-987463649AEE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D00F1-08AF-49A0-9F36-D02C3E229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68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F1CE0-60C1-4CC4-B090-33C7C409F2DD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6EE8-809C-4B4C-BCDB-A59D9CE4A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00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5C83D-A96F-4A86-B951-F0C61869EAD8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3E827-CD0D-47FE-A81E-9321E2792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50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792D-A326-4CAE-AA59-19A81AB1DDF7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29F-5305-4EEA-9A2C-F6DEFBB21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7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550A7-2613-4C86-8672-145E9B489EC1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A390A-CD70-4564-B23E-792BA9597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70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4018" indent="0">
              <a:buNone/>
              <a:defRPr sz="2400"/>
            </a:lvl3pPr>
            <a:lvl4pPr marL="1371022" indent="0">
              <a:buNone/>
              <a:defRPr sz="2000"/>
            </a:lvl4pPr>
            <a:lvl5pPr marL="1828034" indent="0">
              <a:buNone/>
              <a:defRPr sz="2000"/>
            </a:lvl5pPr>
            <a:lvl6pPr marL="2285031" indent="0">
              <a:buNone/>
              <a:defRPr sz="2000"/>
            </a:lvl6pPr>
            <a:lvl7pPr marL="2742029" indent="0">
              <a:buNone/>
              <a:defRPr sz="2000"/>
            </a:lvl7pPr>
            <a:lvl8pPr marL="3199040" indent="0">
              <a:buNone/>
              <a:defRPr sz="2000"/>
            </a:lvl8pPr>
            <a:lvl9pPr marL="365604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3EB9D-89FA-412B-9D2A-0F493091D1A6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B9906-3993-4572-A412-3E80D289F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11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DCA1C-E9FC-4A87-9A2D-F3C33E4A7C59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4062D-A6B8-4E2B-9848-C8B3F64F8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53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24D2C-8777-4D3B-B2EF-0A5859634B79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F88DC-6BC2-49F4-BF0F-C27BBF558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64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F4EDB-FA3B-401C-9D1C-AD033D266F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762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792D-A326-4CAE-AA59-19A81AB1DDF7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29F-5305-4EEA-9A2C-F6DEFBB21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5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792D-A326-4CAE-AA59-19A81AB1DDF7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29F-5305-4EEA-9A2C-F6DEFBB21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07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792D-A326-4CAE-AA59-19A81AB1DDF7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29F-5305-4EEA-9A2C-F6DEFBB21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47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792D-A326-4CAE-AA59-19A81AB1DDF7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29F-5305-4EEA-9A2C-F6DEFBB21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6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792D-A326-4CAE-AA59-19A81AB1DDF7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29F-5305-4EEA-9A2C-F6DEFBB21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04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792D-A326-4CAE-AA59-19A81AB1DDF7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29F-5305-4EEA-9A2C-F6DEFBB21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25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792D-A326-4CAE-AA59-19A81AB1DDF7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29F-5305-4EEA-9A2C-F6DEFBB21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6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4792D-A326-4CAE-AA59-19A81AB1DDF7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0E29F-5305-4EEA-9A2C-F6DEFBB21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1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6" tIns="45703" rIns="91406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347226A-C166-4DCA-B7CA-95B803144728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06" tIns="45703" rIns="91406" bIns="4570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B2452A-381D-4A93-8AE6-84486B580D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2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699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0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02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03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29" indent="-228498" algn="l" defTabSz="9140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498" algn="l" defTabSz="9140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7" indent="-228498" algn="l" defTabSz="9140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51" indent="-228498" algn="l" defTabSz="9140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8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4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1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29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45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Content Placeholder 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85800" y="-628650"/>
            <a:ext cx="10515600" cy="6705600"/>
          </a:xfrm>
        </p:spPr>
      </p:pic>
      <p:sp>
        <p:nvSpPr>
          <p:cNvPr id="59395" name="Title 1"/>
          <p:cNvSpPr txBox="1">
            <a:spLocks/>
          </p:cNvSpPr>
          <p:nvPr/>
        </p:nvSpPr>
        <p:spPr bwMode="auto">
          <a:xfrm>
            <a:off x="2209800" y="3409950"/>
            <a:ext cx="4668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5" tIns="34289" rIns="68555" bIns="34289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NĂM HỌC: 2024 - 2025</a:t>
            </a:r>
          </a:p>
        </p:txBody>
      </p:sp>
      <p:sp>
        <p:nvSpPr>
          <p:cNvPr id="59396" name="Subtitle 2"/>
          <p:cNvSpPr txBox="1">
            <a:spLocks/>
          </p:cNvSpPr>
          <p:nvPr/>
        </p:nvSpPr>
        <p:spPr bwMode="auto">
          <a:xfrm>
            <a:off x="1295400" y="623887"/>
            <a:ext cx="64198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5" tIns="34289" rIns="68555" bIns="34289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ỦY BAN NHÂN DÂN THÀNH PHỐ </a:t>
            </a:r>
            <a:r>
              <a:rPr lang="vi-VN" sz="16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QUY NHƠN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16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TRƯỜNG TIỂU HỌC VÕ VĂN DŨNG</a:t>
            </a:r>
            <a:endParaRPr lang="en-US" sz="1600" b="1" dirty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9399" name="Rectangle 1"/>
          <p:cNvSpPr>
            <a:spLocks noChangeArrowheads="1"/>
          </p:cNvSpPr>
          <p:nvPr/>
        </p:nvSpPr>
        <p:spPr bwMode="auto">
          <a:xfrm>
            <a:off x="2133600" y="2647950"/>
            <a:ext cx="4876800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5" tIns="34289" rIns="68555" bIns="34289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1600" b="1" dirty="0">
                <a:solidFill>
                  <a:srgbClr val="00206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GIÁO VIÊN</a:t>
            </a:r>
            <a:r>
              <a:rPr lang="en-US" sz="1600" b="1" dirty="0">
                <a:solidFill>
                  <a:srgbClr val="00206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: NGUYỄN PHƯƠNG 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62100" y="1437028"/>
            <a:ext cx="5943600" cy="4639922"/>
          </a:xfrm>
          <a:prstGeom prst="rect">
            <a:avLst/>
          </a:prstGeom>
          <a:noFill/>
        </p:spPr>
        <p:txBody>
          <a:bodyPr spcFirstLastPara="1" lIns="68580" tIns="34290" rIns="68580" bIns="34290">
            <a:prstTxWarp prst="textArchUp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spc="38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spc="38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DỰ GIỜ, THĂM LỚP!</a:t>
            </a:r>
            <a:endParaRPr lang="en-US" sz="9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18028"/>
            <a:ext cx="1905000" cy="75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057400" y="2971370"/>
            <a:ext cx="4876800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5" tIns="34289" rIns="68555" bIns="34289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206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LỚP DẠY: LỚP 5D</a:t>
            </a:r>
          </a:p>
        </p:txBody>
      </p:sp>
    </p:spTree>
    <p:extLst>
      <p:ext uri="{BB962C8B-B14F-4D97-AF65-F5344CB8AC3E}">
        <p14:creationId xmlns:p14="http://schemas.microsoft.com/office/powerpoint/2010/main" val="35773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5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171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8" dur="5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171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0" y="-23515"/>
            <a:ext cx="655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rẽ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nhánh</a:t>
            </a:r>
            <a:endParaRPr lang="en-US" altLang="en-US" sz="24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61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lặp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chạm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59054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0" y="-23515"/>
            <a:ext cx="655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rẽ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nhánh</a:t>
            </a:r>
            <a:endParaRPr lang="en-US" altLang="en-US" sz="24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61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lặp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chạm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4" name="ĐỒNG HỒ 5 PHÚT">
            <a:hlinkClick r:id="" action="ppaction://media"/>
            <a:extLst>
              <a:ext uri="{FF2B5EF4-FFF2-40B4-BE49-F238E27FC236}">
                <a16:creationId xmlns:a16="http://schemas.microsoft.com/office/drawing/2014/main" id="{7FBC97EA-3D90-443B-92B2-6097944120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733550"/>
            <a:ext cx="4953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5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0" y="-23515"/>
            <a:ext cx="655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rẽ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nhánh</a:t>
            </a:r>
            <a:endParaRPr lang="en-US" altLang="en-US" sz="24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61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lặp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chạm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44762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just"/>
            <a:r>
              <a:rPr lang="en-US" sz="2400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b="1" i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1: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2419350"/>
            <a:ext cx="3361266" cy="2667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/>
          <p:nvPr/>
        </p:nvPicPr>
        <p:blipFill>
          <a:blip r:embed="rId3"/>
          <a:stretch>
            <a:fillRect/>
          </a:stretch>
        </p:blipFill>
        <p:spPr>
          <a:xfrm>
            <a:off x="152400" y="2876550"/>
            <a:ext cx="4191000" cy="175260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4572000" y="3752850"/>
            <a:ext cx="914400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86933" y="1809750"/>
            <a:ext cx="7704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Ghép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lệnh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kiện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550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0" y="205085"/>
            <a:ext cx="655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rẽ</a:t>
            </a:r>
            <a:r>
              <a:rPr lang="en-US" alt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nhánh</a:t>
            </a:r>
            <a:endParaRPr lang="en-US" altLang="en-US" sz="24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504825" y="6117907"/>
            <a:ext cx="79819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905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lặp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chạm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52421"/>
            <a:ext cx="54863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just"/>
            <a:r>
              <a:rPr lang="en-US" sz="2400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b="1" i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1: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Ghép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lệnh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kiện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400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b="1" i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2: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400" b="1" i="1" u="sng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b="1" i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3: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MeoDoiMau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067" y="1962150"/>
            <a:ext cx="3505200" cy="312420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29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114550"/>
            <a:ext cx="4419600" cy="2987695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7818" y="133350"/>
            <a:ext cx="495538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542" y="590550"/>
            <a:ext cx="4529058" cy="1015659"/>
          </a:xfrm>
          <a:prstGeom prst="rect">
            <a:avLst/>
          </a:prstGeom>
          <a:noFill/>
        </p:spPr>
        <p:txBody>
          <a:bodyPr wrap="square" lIns="91418" tIns="45718" rIns="91418" bIns="45718">
            <a:spAutoFit/>
          </a:bodyPr>
          <a:lstStyle/>
          <a:p>
            <a:pPr algn="ctr"/>
            <a:r>
              <a:rPr lang="en-US" sz="6000" b="1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36029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47750"/>
            <a:ext cx="6705600" cy="381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19200" y="361950"/>
            <a:ext cx="67056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TRÒ CHƠI TRÊN ỨNG DỤNG QUIZIZZ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40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6228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&lt;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kiện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&lt;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19150"/>
            <a:ext cx="2438400" cy="143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57550"/>
            <a:ext cx="243840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257895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kiện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&lt;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1&gt;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2&gt;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127188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=&gt;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Lệnh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nhánh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64575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=&gt;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Lệnh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nhánh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…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81800" y="342840"/>
            <a:ext cx="1905000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kiện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>
            <a:stCxn id="6" idx="1"/>
          </p:cNvCxnSpPr>
          <p:nvPr/>
        </p:nvCxnSpPr>
        <p:spPr>
          <a:xfrm flipH="1">
            <a:off x="6324600" y="542895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324600" y="542895"/>
            <a:ext cx="0" cy="65725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67600" y="1276350"/>
            <a:ext cx="1600200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đặt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lệnh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Arrow Connector 18"/>
          <p:cNvCxnSpPr>
            <a:stCxn id="18" idx="1"/>
          </p:cNvCxnSpPr>
          <p:nvPr/>
        </p:nvCxnSpPr>
        <p:spPr>
          <a:xfrm flipH="1">
            <a:off x="6781800" y="1630293"/>
            <a:ext cx="685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05600" y="2781240"/>
            <a:ext cx="1905000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kiện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Connector 22"/>
          <p:cNvCxnSpPr>
            <a:stCxn id="22" idx="1"/>
          </p:cNvCxnSpPr>
          <p:nvPr/>
        </p:nvCxnSpPr>
        <p:spPr>
          <a:xfrm flipH="1">
            <a:off x="6248400" y="2981295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248400" y="2981295"/>
            <a:ext cx="0" cy="65725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67600" y="3409950"/>
            <a:ext cx="1600200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đặt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lệnh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781800" y="3943349"/>
            <a:ext cx="685800" cy="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467600" y="4324350"/>
            <a:ext cx="1600200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đặt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lệnh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6781800" y="4552949"/>
            <a:ext cx="685800" cy="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76200" y="104805"/>
            <a:ext cx="4572000" cy="4857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rẽ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nhánh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thiếu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6200" y="2038350"/>
            <a:ext cx="4572000" cy="4857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rẽ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nhánh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đủ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1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6" grpId="0" animBg="1"/>
      <p:bldP spid="18" grpId="0" animBg="1"/>
      <p:bldP spid="22" grpId="0" animBg="1"/>
      <p:bldP spid="25" grpId="0" animBg="1"/>
      <p:bldP spid="29" grpId="0" animBg="1"/>
      <p:bldP spid="4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114550"/>
            <a:ext cx="4419600" cy="2987695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7818" y="133350"/>
            <a:ext cx="495538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542" y="565491"/>
            <a:ext cx="4529058" cy="1015659"/>
          </a:xfrm>
          <a:prstGeom prst="rect">
            <a:avLst/>
          </a:prstGeom>
          <a:noFill/>
        </p:spPr>
        <p:txBody>
          <a:bodyPr wrap="square" lIns="91418" tIns="45718" rIns="91418" bIns="45718">
            <a:spAutoFit/>
          </a:bodyPr>
          <a:lstStyle/>
          <a:p>
            <a:pPr algn="ctr"/>
            <a:r>
              <a:rPr lang="en-US" sz="6000" b="1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6029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09550"/>
            <a:ext cx="8229600" cy="230832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YÊU CẦU: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lặp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chạm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tệp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MeoTroVeMauVang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606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209550"/>
            <a:ext cx="8229600" cy="230832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YÊU CẦU: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lặp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chạm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tệp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MeoTroVeMauVang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ĐỒNG HỒ 3 PHÚT">
            <a:hlinkClick r:id="" action="ppaction://media"/>
            <a:extLst>
              <a:ext uri="{FF2B5EF4-FFF2-40B4-BE49-F238E27FC236}">
                <a16:creationId xmlns:a16="http://schemas.microsoft.com/office/drawing/2014/main" id="{F2E576CB-E825-432C-8FF2-A01834C427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625626"/>
            <a:ext cx="4572000" cy="23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3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114550"/>
            <a:ext cx="4419600" cy="2987695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7817" y="133350"/>
            <a:ext cx="518398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71742" y="641691"/>
            <a:ext cx="4529058" cy="1015659"/>
          </a:xfrm>
          <a:prstGeom prst="rect">
            <a:avLst/>
          </a:prstGeom>
          <a:noFill/>
        </p:spPr>
        <p:txBody>
          <a:bodyPr wrap="square" lIns="91418" tIns="45718" rIns="91418" bIns="45718">
            <a:spAutoFit/>
          </a:bodyPr>
          <a:lstStyle/>
          <a:p>
            <a:pPr algn="ctr"/>
            <a:r>
              <a:rPr lang="en-US" sz="6000" b="1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37760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5286"/>
            <a:ext cx="8229600" cy="156966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HỌC SINH CẦN: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nhẫn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chờ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đợi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244626"/>
            <a:ext cx="8229600" cy="230832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VỀ NHÀ: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13: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nhánh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14: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83415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Content Placeholder 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238750"/>
          </a:xfrm>
        </p:spPr>
      </p:pic>
      <p:sp>
        <p:nvSpPr>
          <p:cNvPr id="101379" name="TextBox 1"/>
          <p:cNvSpPr txBox="1">
            <a:spLocks noChangeArrowheads="1"/>
          </p:cNvSpPr>
          <p:nvPr/>
        </p:nvSpPr>
        <p:spPr bwMode="auto">
          <a:xfrm>
            <a:off x="2800350" y="1752600"/>
            <a:ext cx="38862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>
              <a:latin typeface="Rod"/>
              <a:ea typeface="Rod"/>
              <a:cs typeface="Rod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47800" y="758997"/>
            <a:ext cx="6019800" cy="196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algn="ctr" defTabSz="685800">
              <a:spcBef>
                <a:spcPct val="10000"/>
              </a:spcBef>
              <a:defRPr/>
            </a:pPr>
            <a:endParaRPr lang="en-US" sz="2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10000"/>
              </a:spcBef>
              <a:defRPr/>
            </a:pPr>
            <a:r>
              <a:rPr lang="en-US" sz="2400" b="1" spc="38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 CHÚC QUÝ THẦY CÔ GIÁO</a:t>
            </a:r>
          </a:p>
          <a:p>
            <a:pPr algn="ctr">
              <a:spcBef>
                <a:spcPct val="10000"/>
              </a:spcBef>
              <a:defRPr/>
            </a:pPr>
            <a:r>
              <a:rPr lang="en-US" sz="2400" b="1" spc="38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 KHỎE, HẠNH PHÚC! </a:t>
            </a:r>
          </a:p>
          <a:p>
            <a:pPr algn="ctr" defTabSz="685800">
              <a:spcBef>
                <a:spcPct val="10000"/>
              </a:spcBef>
              <a:defRPr/>
            </a:pPr>
            <a:endParaRPr lang="en-US" sz="2200" b="1" dirty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defTabSz="685800">
              <a:spcBef>
                <a:spcPct val="10000"/>
              </a:spcBef>
              <a:defRPr/>
            </a:pPr>
            <a:r>
              <a:rPr lang="en-US" sz="2200" b="1" dirty="0">
                <a:solidFill>
                  <a:srgbClr val="C00000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1013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78025"/>
            <a:ext cx="2286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628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RAOKE_ĐÈN XANH...ĐÈN ĐỎ...">
            <a:hlinkClick r:id="" action="ppaction://media"/>
            <a:extLst>
              <a:ext uri="{FF2B5EF4-FFF2-40B4-BE49-F238E27FC236}">
                <a16:creationId xmlns:a16="http://schemas.microsoft.com/office/drawing/2014/main" id="{BC4530C4-CFB7-42AA-A7FD-E95E12DF4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3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132CA5-7516-46F5-BB34-A694132FE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7"/>
            <a:ext cx="9144000" cy="50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42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ÀNH ĐỘNG MÈO_MỞ ĐẦU">
            <a:hlinkClick r:id="" action="ppaction://media"/>
            <a:extLst>
              <a:ext uri="{FF2B5EF4-FFF2-40B4-BE49-F238E27FC236}">
                <a16:creationId xmlns:a16="http://schemas.microsoft.com/office/drawing/2014/main" id="{C96CAB84-19A5-4C03-82A1-8D1E46678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715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4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C86C3E-22A8-42DD-BA95-0B314BD72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7"/>
            <a:ext cx="9144000" cy="5059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5D3BA6-41E3-4B33-B597-871CC443D140}"/>
              </a:ext>
            </a:extLst>
          </p:cNvPr>
          <p:cNvSpPr txBox="1"/>
          <p:nvPr/>
        </p:nvSpPr>
        <p:spPr>
          <a:xfrm>
            <a:off x="2438400" y="1025426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Video: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chạm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kêu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phía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922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"/>
            <a:ext cx="91567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294" y="10"/>
            <a:ext cx="9545858" cy="539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9"/>
          <p:cNvSpPr/>
          <p:nvPr/>
        </p:nvSpPr>
        <p:spPr>
          <a:xfrm rot="20718769">
            <a:off x="3590926" y="1508708"/>
            <a:ext cx="139700" cy="865617"/>
          </a:xfrm>
          <a:prstGeom prst="rect">
            <a:avLst/>
          </a:prstGeom>
        </p:spPr>
        <p:txBody>
          <a:bodyPr lIns="91418" tIns="45709" rIns="91418" bIns="45709">
            <a:spAutoFit/>
          </a:bodyPr>
          <a:lstStyle/>
          <a:p>
            <a:pPr defTabSz="91417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5000" dirty="0">
              <a:solidFill>
                <a:srgbClr val="099F00"/>
              </a:solidFill>
              <a:latin typeface="Arial" pitchFamily="34" charset="0"/>
              <a:ea typeface="方正少儿简体" panose="03000509000000000000" pitchFamily="65" charset="-122"/>
              <a:cs typeface="Arial" pitchFamily="34" charset="0"/>
            </a:endParaRPr>
          </a:p>
        </p:txBody>
      </p:sp>
      <p:pic>
        <p:nvPicPr>
          <p:cNvPr id="4101" name="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38" y="2699028"/>
            <a:ext cx="1851025" cy="169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" y="4298950"/>
            <a:ext cx="9156700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9"/>
          <p:cNvSpPr/>
          <p:nvPr/>
        </p:nvSpPr>
        <p:spPr>
          <a:xfrm rot="20718769">
            <a:off x="3867151" y="2286580"/>
            <a:ext cx="139700" cy="865617"/>
          </a:xfrm>
          <a:prstGeom prst="rect">
            <a:avLst/>
          </a:prstGeom>
        </p:spPr>
        <p:txBody>
          <a:bodyPr lIns="91418" tIns="45709" rIns="91418" bIns="45709">
            <a:spAutoFit/>
          </a:bodyPr>
          <a:lstStyle/>
          <a:p>
            <a:pPr defTabSz="91417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5000" dirty="0">
              <a:solidFill>
                <a:srgbClr val="099F00"/>
              </a:solidFill>
              <a:latin typeface="Arial" pitchFamily="34" charset="0"/>
              <a:ea typeface="方正少儿简体" panose="03000509000000000000" pitchFamily="65" charset="-122"/>
              <a:cs typeface="Arial" pitchFamily="34" charset="0"/>
            </a:endParaRPr>
          </a:p>
        </p:txBody>
      </p:sp>
      <p:sp>
        <p:nvSpPr>
          <p:cNvPr id="19" name="19"/>
          <p:cNvSpPr/>
          <p:nvPr/>
        </p:nvSpPr>
        <p:spPr>
          <a:xfrm rot="20718769">
            <a:off x="3646489" y="3100970"/>
            <a:ext cx="139700" cy="865617"/>
          </a:xfrm>
          <a:prstGeom prst="rect">
            <a:avLst/>
          </a:prstGeom>
        </p:spPr>
        <p:txBody>
          <a:bodyPr lIns="91418" tIns="45709" rIns="91418" bIns="45709">
            <a:spAutoFit/>
          </a:bodyPr>
          <a:lstStyle/>
          <a:p>
            <a:pPr defTabSz="91417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5000" dirty="0">
              <a:solidFill>
                <a:srgbClr val="099F00"/>
              </a:solidFill>
              <a:latin typeface="Arial" pitchFamily="34" charset="0"/>
              <a:ea typeface="方正少儿简体" panose="03000509000000000000" pitchFamily="65" charset="-122"/>
              <a:cs typeface="Arial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485078" y="1502906"/>
            <a:ext cx="8095785" cy="51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/>
          <a:p>
            <a:pPr algn="ctr" defTabSz="914175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Môn</a:t>
            </a:r>
            <a:r>
              <a:rPr lang="en-US" altLang="vi-VN" sz="28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alt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alt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altLang="vi-VN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485078" y="920297"/>
            <a:ext cx="8095785" cy="5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/>
          <a:p>
            <a:pPr algn="ctr" defTabSz="91417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15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tháng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2025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5081" y="2027954"/>
            <a:ext cx="8095785" cy="1077196"/>
          </a:xfrm>
          <a:prstGeom prst="rect">
            <a:avLst/>
          </a:prstGeom>
          <a:noFill/>
        </p:spPr>
        <p:txBody>
          <a:bodyPr wrap="square" lIns="91418" tIns="45709" rIns="91418" bIns="4570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1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vi-VN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ài</a:t>
            </a:r>
            <a:r>
              <a:rPr lang="en-U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13: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rẽ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nhánh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(T</a:t>
            </a:r>
            <a:r>
              <a:rPr lang="vi-VN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iết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2)</a:t>
            </a:r>
            <a:endParaRPr lang="en-US" altLang="vi-VN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914175">
              <a:defRPr/>
            </a:pPr>
            <a:endParaRPr lang="en-US" sz="36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3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9"/>
            <a:ext cx="91567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294" y="18"/>
            <a:ext cx="9545858" cy="539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9"/>
          <p:cNvSpPr/>
          <p:nvPr/>
        </p:nvSpPr>
        <p:spPr>
          <a:xfrm rot="20718769">
            <a:off x="3590926" y="1508717"/>
            <a:ext cx="139700" cy="865617"/>
          </a:xfrm>
          <a:prstGeom prst="rect">
            <a:avLst/>
          </a:prstGeom>
        </p:spPr>
        <p:txBody>
          <a:bodyPr lIns="91418" tIns="45709" rIns="91418" bIns="45709">
            <a:spAutoFit/>
          </a:bodyPr>
          <a:lstStyle/>
          <a:p>
            <a:pPr defTabSz="91417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5000" dirty="0">
              <a:solidFill>
                <a:srgbClr val="099F00"/>
              </a:solidFill>
              <a:latin typeface="+mj-lt"/>
              <a:ea typeface="方正少儿简体" panose="03000509000000000000" pitchFamily="65" charset="-122"/>
              <a:cs typeface="Arial" pitchFamily="34" charset="0"/>
            </a:endParaRPr>
          </a:p>
        </p:txBody>
      </p:sp>
      <p:pic>
        <p:nvPicPr>
          <p:cNvPr id="4101" name="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2174822"/>
            <a:ext cx="18510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" y="4298958"/>
            <a:ext cx="9156700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209814" y="965210"/>
            <a:ext cx="5224463" cy="561975"/>
          </a:xfrm>
          <a:prstGeom prst="rect">
            <a:avLst/>
          </a:prstGeom>
          <a:noFill/>
        </p:spPr>
        <p:txBody>
          <a:bodyPr lIns="68564" tIns="34289" rIns="68564" bIns="34289">
            <a:spAutoFit/>
          </a:bodyPr>
          <a:lstStyle/>
          <a:p>
            <a:pPr algn="ctr" defTabSz="9141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1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MỤC TIÊU</a:t>
            </a:r>
            <a:endParaRPr lang="en-US" sz="3200" b="1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12" name="19"/>
          <p:cNvSpPr/>
          <p:nvPr/>
        </p:nvSpPr>
        <p:spPr>
          <a:xfrm rot="20718769">
            <a:off x="3867151" y="2286589"/>
            <a:ext cx="139700" cy="865617"/>
          </a:xfrm>
          <a:prstGeom prst="rect">
            <a:avLst/>
          </a:prstGeom>
        </p:spPr>
        <p:txBody>
          <a:bodyPr lIns="91418" tIns="45709" rIns="91418" bIns="45709">
            <a:spAutoFit/>
          </a:bodyPr>
          <a:lstStyle/>
          <a:p>
            <a:pPr defTabSz="91417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5000" dirty="0">
              <a:solidFill>
                <a:srgbClr val="099F00"/>
              </a:solidFill>
              <a:latin typeface="+mj-lt"/>
              <a:ea typeface="方正少儿简体" panose="03000509000000000000" pitchFamily="65" charset="-122"/>
              <a:cs typeface="Arial" pitchFamily="34" charset="0"/>
            </a:endParaRPr>
          </a:p>
        </p:txBody>
      </p:sp>
      <p:grpSp>
        <p:nvGrpSpPr>
          <p:cNvPr id="13" name="36"/>
          <p:cNvGrpSpPr>
            <a:grpSpLocks/>
          </p:cNvGrpSpPr>
          <p:nvPr/>
        </p:nvGrpSpPr>
        <p:grpSpPr bwMode="auto">
          <a:xfrm>
            <a:off x="2133600" y="1733550"/>
            <a:ext cx="914400" cy="750946"/>
            <a:chOff x="3620985" y="1717006"/>
            <a:chExt cx="1010329" cy="989595"/>
          </a:xfrm>
        </p:grpSpPr>
        <p:pic>
          <p:nvPicPr>
            <p:cNvPr id="4110" name="3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0985" y="1717006"/>
              <a:ext cx="1010329" cy="989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1" name="35"/>
            <p:cNvSpPr txBox="1">
              <a:spLocks noChangeArrowheads="1"/>
            </p:cNvSpPr>
            <p:nvPr/>
          </p:nvSpPr>
          <p:spPr bwMode="auto">
            <a:xfrm>
              <a:off x="3901631" y="1933485"/>
              <a:ext cx="501661" cy="730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17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000" b="1" dirty="0">
                  <a:solidFill>
                    <a:schemeClr val="bg1"/>
                  </a:solidFill>
                  <a:latin typeface="+mj-lt"/>
                  <a:ea typeface="方正少儿简体"/>
                  <a:cs typeface="方正少儿简体"/>
                </a:rPr>
                <a:t>1</a:t>
              </a:r>
              <a:endParaRPr lang="zh-CN" altLang="en-US" sz="3000" b="1" dirty="0">
                <a:solidFill>
                  <a:schemeClr val="bg1"/>
                </a:solidFill>
                <a:latin typeface="+mj-lt"/>
                <a:ea typeface="方正少儿简体"/>
                <a:cs typeface="方正少儿简体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971800" y="1657350"/>
            <a:ext cx="5224463" cy="8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17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Sử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dụng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được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cấu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trúc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rẽ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nhánh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trong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một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số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chương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trình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đơn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giản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.</a:t>
            </a:r>
          </a:p>
        </p:txBody>
      </p:sp>
      <p:sp>
        <p:nvSpPr>
          <p:cNvPr id="19" name="19"/>
          <p:cNvSpPr/>
          <p:nvPr/>
        </p:nvSpPr>
        <p:spPr>
          <a:xfrm rot="20718769">
            <a:off x="3646489" y="3100979"/>
            <a:ext cx="139700" cy="865617"/>
          </a:xfrm>
          <a:prstGeom prst="rect">
            <a:avLst/>
          </a:prstGeom>
        </p:spPr>
        <p:txBody>
          <a:bodyPr lIns="91418" tIns="45709" rIns="91418" bIns="45709">
            <a:spAutoFit/>
          </a:bodyPr>
          <a:lstStyle/>
          <a:p>
            <a:pPr defTabSz="91417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5000" dirty="0">
              <a:solidFill>
                <a:srgbClr val="099F00"/>
              </a:solidFill>
              <a:latin typeface="+mj-lt"/>
              <a:ea typeface="方正少儿简体" panose="03000509000000000000" pitchFamily="65" charset="-122"/>
              <a:cs typeface="Arial" pitchFamily="34" charset="0"/>
            </a:endParaRPr>
          </a:p>
        </p:txBody>
      </p:sp>
      <p:grpSp>
        <p:nvGrpSpPr>
          <p:cNvPr id="15" name="36"/>
          <p:cNvGrpSpPr>
            <a:grpSpLocks/>
          </p:cNvGrpSpPr>
          <p:nvPr/>
        </p:nvGrpSpPr>
        <p:grpSpPr bwMode="auto">
          <a:xfrm>
            <a:off x="2133600" y="2578975"/>
            <a:ext cx="914400" cy="750946"/>
            <a:chOff x="3620985" y="1717006"/>
            <a:chExt cx="1010329" cy="989595"/>
          </a:xfrm>
        </p:grpSpPr>
        <p:pic>
          <p:nvPicPr>
            <p:cNvPr id="16" name="3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0985" y="1717006"/>
              <a:ext cx="1010329" cy="989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35"/>
            <p:cNvSpPr txBox="1">
              <a:spLocks noChangeArrowheads="1"/>
            </p:cNvSpPr>
            <p:nvPr/>
          </p:nvSpPr>
          <p:spPr bwMode="auto">
            <a:xfrm>
              <a:off x="3901631" y="1933485"/>
              <a:ext cx="501661" cy="730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17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000" b="1" dirty="0">
                  <a:solidFill>
                    <a:schemeClr val="bg1"/>
                  </a:solidFill>
                  <a:latin typeface="+mj-lt"/>
                  <a:ea typeface="方正少儿简体"/>
                  <a:cs typeface="方正少儿简体"/>
                </a:rPr>
                <a:t>2</a:t>
              </a:r>
              <a:endParaRPr lang="zh-CN" altLang="en-US" sz="3000" b="1" dirty="0">
                <a:solidFill>
                  <a:schemeClr val="bg1"/>
                </a:solidFill>
                <a:latin typeface="+mj-lt"/>
                <a:ea typeface="方正少儿简体"/>
                <a:cs typeface="方正少儿简体"/>
              </a:endParaRP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971800" y="2719707"/>
            <a:ext cx="5224463" cy="4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17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Chạy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thử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được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chương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+mj-lt"/>
              </a:rPr>
              <a:t>trình</a:t>
            </a:r>
            <a:r>
              <a:rPr lang="en-US" altLang="en-US" sz="2400" dirty="0">
                <a:solidFill>
                  <a:prstClr val="white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2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2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114550"/>
            <a:ext cx="4419600" cy="2987695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7817" y="133350"/>
            <a:ext cx="518398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05000" y="590550"/>
            <a:ext cx="4529058" cy="1015659"/>
          </a:xfrm>
          <a:prstGeom prst="rect">
            <a:avLst/>
          </a:prstGeom>
          <a:noFill/>
        </p:spPr>
        <p:txBody>
          <a:bodyPr wrap="square" lIns="91418" tIns="45718" rIns="91418" bIns="45718">
            <a:spAutoFit/>
          </a:bodyPr>
          <a:lstStyle/>
          <a:p>
            <a:pPr algn="ctr"/>
            <a:r>
              <a:rPr lang="en-US" sz="6000" b="1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5288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6831</TotalTime>
  <Words>718</Words>
  <Application>Microsoft Office PowerPoint</Application>
  <PresentationFormat>On-screen Show (16:9)</PresentationFormat>
  <Paragraphs>73</Paragraphs>
  <Slides>21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Arrus-Black</vt:lpstr>
      <vt:lpstr>Calibri</vt:lpstr>
      <vt:lpstr>Rod</vt:lpstr>
      <vt:lpstr>Tahoma</vt:lpstr>
      <vt:lpstr>Times New Roman</vt:lpstr>
      <vt:lpstr>方正少儿简体</vt:lpstr>
      <vt:lpstr>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2497</cp:revision>
  <dcterms:created xsi:type="dcterms:W3CDTF">2023-10-27T14:24:02Z</dcterms:created>
  <dcterms:modified xsi:type="dcterms:W3CDTF">2025-03-15T08:16:35Z</dcterms:modified>
</cp:coreProperties>
</file>