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2" r:id="rId2"/>
  </p:sldMasterIdLst>
  <p:notesMasterIdLst>
    <p:notesMasterId r:id="rId35"/>
  </p:notesMasterIdLst>
  <p:sldIdLst>
    <p:sldId id="5148" r:id="rId3"/>
    <p:sldId id="321" r:id="rId4"/>
    <p:sldId id="319" r:id="rId5"/>
    <p:sldId id="447" r:id="rId6"/>
    <p:sldId id="259" r:id="rId7"/>
    <p:sldId id="269" r:id="rId8"/>
    <p:sldId id="454" r:id="rId9"/>
    <p:sldId id="333" r:id="rId10"/>
    <p:sldId id="455" r:id="rId11"/>
    <p:sldId id="456" r:id="rId12"/>
    <p:sldId id="439" r:id="rId13"/>
    <p:sldId id="440" r:id="rId14"/>
    <p:sldId id="441" r:id="rId15"/>
    <p:sldId id="457" r:id="rId16"/>
    <p:sldId id="458" r:id="rId17"/>
    <p:sldId id="459" r:id="rId18"/>
    <p:sldId id="460" r:id="rId19"/>
    <p:sldId id="461" r:id="rId20"/>
    <p:sldId id="462" r:id="rId21"/>
    <p:sldId id="284" r:id="rId22"/>
    <p:sldId id="464" r:id="rId23"/>
    <p:sldId id="286" r:id="rId24"/>
    <p:sldId id="288" r:id="rId25"/>
    <p:sldId id="335" r:id="rId26"/>
    <p:sldId id="293" r:id="rId27"/>
    <p:sldId id="443" r:id="rId28"/>
    <p:sldId id="436" r:id="rId29"/>
    <p:sldId id="300" r:id="rId30"/>
    <p:sldId id="465" r:id="rId31"/>
    <p:sldId id="463" r:id="rId32"/>
    <p:sldId id="309" r:id="rId33"/>
    <p:sldId id="30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780F"/>
    <a:srgbClr val="E6E6E6"/>
    <a:srgbClr val="D2E2E2"/>
    <a:srgbClr val="C4E7CF"/>
    <a:srgbClr val="FFFFCC"/>
    <a:srgbClr val="FFCCFF"/>
    <a:srgbClr val="00FF00"/>
    <a:srgbClr val="FEEA7D"/>
    <a:srgbClr val="FFF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>
        <p:scale>
          <a:sx n="60" d="100"/>
          <a:sy n="60" d="100"/>
        </p:scale>
        <p:origin x="114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0D5AC-C6A6-4A42-8D79-A0AB3AEF64E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80C20-9FDB-4683-AAD3-AAC434289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6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753A9-F3B0-4C72-A05D-363937713E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55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Mũi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Cà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Mau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là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mảnh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đất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nhô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ra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ở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điểm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tận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cùng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phía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Nam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của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Tổ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quốc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Việt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Nam,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thuộc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địa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phận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xóm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Mũi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xã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Đất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Mũi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huyện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Ngọc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Hiển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tỉnh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Cà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Mau;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Mũi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Cà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Mau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có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rất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nhiều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cây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mắm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và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cây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đước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;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Mũi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Cà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Mau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vừa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có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rừng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vừa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có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biển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80C20-9FDB-4683-AAD3-AAC434289C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47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47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63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5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05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9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6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8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272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22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9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5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10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7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40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97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6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90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8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75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0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6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77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0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8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4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DAD2DE8-EFA1-04B7-AF11-263F775D1B6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153525"/>
            <a:ext cx="1605701" cy="16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02" r:id="rId13"/>
    <p:sldLayoutId id="2147483708" r:id="rId14"/>
    <p:sldLayoutId id="214748373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8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microsoft.com/office/2007/relationships/hdphoto" Target="../media/hdphoto8.wdp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13.sv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microsoft.com/office/2007/relationships/hdphoto" Target="../media/hdphoto8.wdp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13.svg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microsoft.com/office/2007/relationships/hdphoto" Target="../media/hdphoto9.wdp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" y="442104"/>
            <a:ext cx="682172" cy="690010"/>
          </a:xfrm>
          <a:prstGeom prst="rect">
            <a:avLst/>
          </a:prstGeom>
        </p:spPr>
      </p:pic>
      <p:sp>
        <p:nvSpPr>
          <p:cNvPr id="3" name="Rectangle 21">
            <a:extLst>
              <a:ext uri="{FF2B5EF4-FFF2-40B4-BE49-F238E27FC236}">
                <a16:creationId xmlns:a16="http://schemas.microsoft.com/office/drawing/2014/main" id="{54EC05B9-B455-88B5-5CD3-F513FBC1BEA0}"/>
              </a:ext>
            </a:extLst>
          </p:cNvPr>
          <p:cNvSpPr/>
          <p:nvPr/>
        </p:nvSpPr>
        <p:spPr>
          <a:xfrm>
            <a:off x="1980332" y="557009"/>
            <a:ext cx="86868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UỶ BAN NHÂN DÂN THÀNH PHỐ QUY NHƠN</a:t>
            </a:r>
          </a:p>
          <a:p>
            <a:pPr algn="ctr"/>
            <a:r>
              <a:rPr lang="en-US" sz="28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VÕ VĂN DŨNG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A3EB8A-76CD-07B8-A2FD-B507C10EE5E2}"/>
              </a:ext>
            </a:extLst>
          </p:cNvPr>
          <p:cNvSpPr/>
          <p:nvPr/>
        </p:nvSpPr>
        <p:spPr>
          <a:xfrm>
            <a:off x="100012" y="1989760"/>
            <a:ext cx="11991975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QUÝ THẦY CÔ GIÁO </a:t>
            </a:r>
          </a:p>
          <a:p>
            <a:pPr algn="ctr"/>
            <a:r>
              <a:rPr lang="en-US" sz="4400" b="1" dirty="0">
                <a:ln w="0"/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DỰ GIỜ LỚP 5C</a:t>
            </a:r>
          </a:p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807EBC2-CE9E-1C8D-0F9A-7751F8A533E1}"/>
              </a:ext>
            </a:extLst>
          </p:cNvPr>
          <p:cNvSpPr/>
          <p:nvPr/>
        </p:nvSpPr>
        <p:spPr>
          <a:xfrm>
            <a:off x="6838950" y="4407397"/>
            <a:ext cx="45727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học: 2024 - 2025</a:t>
            </a:r>
          </a:p>
        </p:txBody>
      </p:sp>
    </p:spTree>
    <p:extLst>
      <p:ext uri="{BB962C8B-B14F-4D97-AF65-F5344CB8AC3E}">
        <p14:creationId xmlns:p14="http://schemas.microsoft.com/office/powerpoint/2010/main" val="68145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37519" y="2190850"/>
            <a:ext cx="703832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mắm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cắm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bỉ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3300948" y="529232"/>
            <a:ext cx="6774895" cy="74898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7">
              <a:spcBef>
                <a:spcPct val="50000"/>
              </a:spcBef>
            </a:pP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4267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4267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ngắt</a:t>
            </a:r>
            <a:r>
              <a:rPr lang="en-US" sz="4267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nhịp</a:t>
            </a:r>
            <a:r>
              <a:rPr lang="en-US" sz="4267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thơ</a:t>
            </a:r>
            <a:endParaRPr lang="en-US" sz="4267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712024" y="2236570"/>
            <a:ext cx="126104" cy="406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955782" y="3718402"/>
            <a:ext cx="126104" cy="406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09130" y="3225800"/>
            <a:ext cx="126104" cy="406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3348100" y="7356315"/>
            <a:ext cx="1067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phồng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vi-VN" sz="3200" b="1" dirty="0"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endParaRPr lang="vi-VN" sz="32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b="1" dirty="0"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775076" y="2796727"/>
            <a:ext cx="126104" cy="406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4">
            <a:extLst>
              <a:ext uri="{FF2B5EF4-FFF2-40B4-BE49-F238E27FC236}">
                <a16:creationId xmlns:a16="http://schemas.microsoft.com/office/drawing/2014/main" id="{B2324329-B6FA-4A4E-08FC-89E12DA2F9FA}"/>
              </a:ext>
            </a:extLst>
          </p:cNvPr>
          <p:cNvSpPr/>
          <p:nvPr/>
        </p:nvSpPr>
        <p:spPr>
          <a:xfrm>
            <a:off x="3037519" y="2190850"/>
            <a:ext cx="703832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bỉ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2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69610" y="337457"/>
            <a:ext cx="11615365" cy="6281057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Hình ảnh 2" descr="Cà Mau - Điểm đến 2024 - Môi trường du lịch Việt Nam">
            <a:extLst>
              <a:ext uri="{FF2B5EF4-FFF2-40B4-BE49-F238E27FC236}">
                <a16:creationId xmlns:a16="http://schemas.microsoft.com/office/drawing/2014/main" id="{37DC2977-E6B6-207D-ACBC-1964DD7FD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184997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ây Đước - Hình Ảnh, Đặc Điểm Cây Và Công Dụng">
            <a:extLst>
              <a:ext uri="{FF2B5EF4-FFF2-40B4-BE49-F238E27FC236}">
                <a16:creationId xmlns:a16="http://schemas.microsoft.com/office/drawing/2014/main" id="{C55D8997-256D-C248-2935-D251F2B60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7" b="2667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F9A29F-5E4D-4D75-A486-A5E534DBA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198FBA14-BEC9-8687-B209-6471FB3B026B}"/>
              </a:ext>
            </a:extLst>
          </p:cNvPr>
          <p:cNvSpPr txBox="1"/>
          <p:nvPr/>
        </p:nvSpPr>
        <p:spPr>
          <a:xfrm>
            <a:off x="0" y="578078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ây cao mọc ở rừng nước mặn, hoa vàng, hạt nảy mầm ngay trên cây.</a:t>
            </a:r>
          </a:p>
        </p:txBody>
      </p:sp>
    </p:spTree>
    <p:extLst>
      <p:ext uri="{BB962C8B-B14F-4D97-AF65-F5344CB8AC3E}">
        <p14:creationId xmlns:p14="http://schemas.microsoft.com/office/powerpoint/2010/main" val="41470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 Mắm – Wikipedia tiếng Việt">
            <a:extLst>
              <a:ext uri="{FF2B5EF4-FFF2-40B4-BE49-F238E27FC236}">
                <a16:creationId xmlns:a16="http://schemas.microsoft.com/office/drawing/2014/main" id="{593958CC-785A-2E80-3A2A-C2EA0FC8E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79CD4D7C-D2A9-C7AC-E3DE-DA5FB2336C04}"/>
              </a:ext>
            </a:extLst>
          </p:cNvPr>
          <p:cNvSpPr txBox="1"/>
          <p:nvPr/>
        </p:nvSpPr>
        <p:spPr>
          <a:xfrm>
            <a:off x="609245" y="5903893"/>
            <a:ext cx="10657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ây mọc ở vùng đầm lầy ven biển, rễ trồi lên khỏi mặt bùn; thường được trồng để bảo vệ đê ngăn nước mặn.</a:t>
            </a:r>
          </a:p>
        </p:txBody>
      </p:sp>
    </p:spTree>
    <p:extLst>
      <p:ext uri="{BB962C8B-B14F-4D97-AF65-F5344CB8AC3E}">
        <p14:creationId xmlns:p14="http://schemas.microsoft.com/office/powerpoint/2010/main" val="395023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2A643CD-24FB-0355-30DD-D2C592363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896879F-0F2C-B2DE-4A63-0ECDA6C4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931"/>
            <a:ext cx="12192000" cy="6962931"/>
          </a:xfrm>
          <a:prstGeom prst="rect">
            <a:avLst/>
          </a:prstGeom>
          <a:noFill/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376AAB15-A40D-744A-1229-BFCAD1FE6C0D}"/>
              </a:ext>
            </a:extLst>
          </p:cNvPr>
          <p:cNvSpPr txBox="1"/>
          <p:nvPr/>
        </p:nvSpPr>
        <p:spPr>
          <a:xfrm>
            <a:off x="348744" y="5783971"/>
            <a:ext cx="11494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hay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33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Photo of motorbike">
            <a:extLst>
              <a:ext uri="{FF2B5EF4-FFF2-40B4-BE49-F238E27FC236}">
                <a16:creationId xmlns:a16="http://schemas.microsoft.com/office/drawing/2014/main" id="{B0DC5794-E129-F4D8-71A5-EA093FA72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6B5A19B-E33F-16A7-0BA6-3DA3EBC81D7C}"/>
              </a:ext>
            </a:extLst>
          </p:cNvPr>
          <p:cNvSpPr txBox="1"/>
          <p:nvPr/>
        </p:nvSpPr>
        <p:spPr>
          <a:xfrm>
            <a:off x="348744" y="6113754"/>
            <a:ext cx="11494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Cú,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Văn, Hà Giang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1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A Pa Chải, nơi cực tây Tổ quốc, xa mà gần - ảnh 1">
            <a:extLst>
              <a:ext uri="{FF2B5EF4-FFF2-40B4-BE49-F238E27FC236}">
                <a16:creationId xmlns:a16="http://schemas.microsoft.com/office/drawing/2014/main" id="{78BD4FC0-B554-C3EC-9F57-975F8E4B2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CD7E3360-0AF7-9172-FE1A-A3443B2FA78D}"/>
              </a:ext>
            </a:extLst>
          </p:cNvPr>
          <p:cNvSpPr txBox="1"/>
          <p:nvPr/>
        </p:nvSpPr>
        <p:spPr>
          <a:xfrm>
            <a:off x="1907722" y="6068784"/>
            <a:ext cx="11494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anh tin bai">
            <a:extLst>
              <a:ext uri="{FF2B5EF4-FFF2-40B4-BE49-F238E27FC236}">
                <a16:creationId xmlns:a16="http://schemas.microsoft.com/office/drawing/2014/main" id="{7F538E3A-0D63-AFF1-A4DF-E9B23ADCE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5BBF74CD-B3C3-C24C-DCFE-C4E64860612C}"/>
              </a:ext>
            </a:extLst>
          </p:cNvPr>
          <p:cNvSpPr txBox="1"/>
          <p:nvPr/>
        </p:nvSpPr>
        <p:spPr>
          <a:xfrm>
            <a:off x="2207525" y="6113755"/>
            <a:ext cx="11494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Khánh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76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Mũi Cà Mau, cực nam của Tổ quốc - Báo VnExpress Du lịch">
            <a:extLst>
              <a:ext uri="{FF2B5EF4-FFF2-40B4-BE49-F238E27FC236}">
                <a16:creationId xmlns:a16="http://schemas.microsoft.com/office/drawing/2014/main" id="{AC436397-2E1B-5139-7089-AB5A4355D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706C247C-FF8B-D835-5C0D-560818FE92C2}"/>
              </a:ext>
            </a:extLst>
          </p:cNvPr>
          <p:cNvSpPr txBox="1"/>
          <p:nvPr/>
        </p:nvSpPr>
        <p:spPr>
          <a:xfrm>
            <a:off x="2567288" y="6053793"/>
            <a:ext cx="11494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Nam - 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Mũi Cà Mau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Mau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0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99" y="1667715"/>
            <a:ext cx="3340101" cy="5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1" y="1947219"/>
            <a:ext cx="3321506" cy="50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E02C41-24E1-8817-926F-175178DAF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9149" y="304799"/>
            <a:ext cx="8083997" cy="196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CDB2258-879B-4DFF-BAA7-CA33D6714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9" t="22683" r="13104" b="16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0609" y="-2565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E201AF75-F716-B99E-3845-E1BCD91C97B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75500" y="2269100"/>
            <a:ext cx="1607586" cy="4095761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BAD2A196-0058-D10A-0F07-3DCCE17F661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347887" y="2481551"/>
            <a:ext cx="1815577" cy="384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CDB2258-879B-4DFF-BAA7-CA33D6714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9" t="22683" r="13104" b="16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0609" y="-2565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E201AF75-F716-B99E-3845-E1BCD91C97B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75500" y="2269100"/>
            <a:ext cx="1607586" cy="4095761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BAD2A196-0058-D10A-0F07-3DCCE17F661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347887" y="2481551"/>
            <a:ext cx="1815577" cy="3842491"/>
          </a:xfrm>
          <a:prstGeom prst="rect">
            <a:avLst/>
          </a:prstGeom>
        </p:spPr>
      </p:pic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84038D3D-D1B5-A140-4D3F-CB3A7042954E}"/>
              </a:ext>
            </a:extLst>
          </p:cNvPr>
          <p:cNvSpPr/>
          <p:nvPr/>
        </p:nvSpPr>
        <p:spPr>
          <a:xfrm>
            <a:off x="4255675" y="89354"/>
            <a:ext cx="6308074" cy="2628012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BÀI</a:t>
            </a:r>
            <a:endParaRPr lang="vi-VN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B54360-63E8-4D7B-863D-375A28FE6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9" t="22683" r="13104" b="16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24589" y="141550"/>
            <a:ext cx="11790948" cy="1475874"/>
          </a:xfrm>
          <a:custGeom>
            <a:avLst/>
            <a:gdLst>
              <a:gd name="connsiteX0" fmla="*/ 0 w 11790948"/>
              <a:gd name="connsiteY0" fmla="*/ 245984 h 1475874"/>
              <a:gd name="connsiteX1" fmla="*/ 245984 w 11790948"/>
              <a:gd name="connsiteY1" fmla="*/ 0 h 1475874"/>
              <a:gd name="connsiteX2" fmla="*/ 11544964 w 11790948"/>
              <a:gd name="connsiteY2" fmla="*/ 0 h 1475874"/>
              <a:gd name="connsiteX3" fmla="*/ 11790948 w 11790948"/>
              <a:gd name="connsiteY3" fmla="*/ 245984 h 1475874"/>
              <a:gd name="connsiteX4" fmla="*/ 11790948 w 11790948"/>
              <a:gd name="connsiteY4" fmla="*/ 1229890 h 1475874"/>
              <a:gd name="connsiteX5" fmla="*/ 11544964 w 11790948"/>
              <a:gd name="connsiteY5" fmla="*/ 1475874 h 1475874"/>
              <a:gd name="connsiteX6" fmla="*/ 245984 w 11790948"/>
              <a:gd name="connsiteY6" fmla="*/ 1475874 h 1475874"/>
              <a:gd name="connsiteX7" fmla="*/ 0 w 11790948"/>
              <a:gd name="connsiteY7" fmla="*/ 1229890 h 1475874"/>
              <a:gd name="connsiteX8" fmla="*/ 0 w 11790948"/>
              <a:gd name="connsiteY8" fmla="*/ 245984 h 147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0948" h="1475874" fill="none" extrusionOk="0">
                <a:moveTo>
                  <a:pt x="0" y="245984"/>
                </a:moveTo>
                <a:cubicBezTo>
                  <a:pt x="503" y="123752"/>
                  <a:pt x="115464" y="8950"/>
                  <a:pt x="245984" y="0"/>
                </a:cubicBezTo>
                <a:cubicBezTo>
                  <a:pt x="4026279" y="72427"/>
                  <a:pt x="6557315" y="61419"/>
                  <a:pt x="11544964" y="0"/>
                </a:cubicBezTo>
                <a:cubicBezTo>
                  <a:pt x="11679452" y="-9397"/>
                  <a:pt x="11788466" y="109380"/>
                  <a:pt x="11790948" y="245984"/>
                </a:cubicBezTo>
                <a:cubicBezTo>
                  <a:pt x="11867280" y="598444"/>
                  <a:pt x="11784120" y="897724"/>
                  <a:pt x="11790948" y="1229890"/>
                </a:cubicBezTo>
                <a:cubicBezTo>
                  <a:pt x="11795060" y="1344873"/>
                  <a:pt x="11664543" y="1457631"/>
                  <a:pt x="11544964" y="1475874"/>
                </a:cubicBezTo>
                <a:cubicBezTo>
                  <a:pt x="6180333" y="1505701"/>
                  <a:pt x="2502077" y="1396568"/>
                  <a:pt x="245984" y="1475874"/>
                </a:cubicBezTo>
                <a:cubicBezTo>
                  <a:pt x="134241" y="1473148"/>
                  <a:pt x="-22525" y="1370197"/>
                  <a:pt x="0" y="1229890"/>
                </a:cubicBezTo>
                <a:cubicBezTo>
                  <a:pt x="-5860" y="775447"/>
                  <a:pt x="-75951" y="653239"/>
                  <a:pt x="0" y="245984"/>
                </a:cubicBezTo>
                <a:close/>
              </a:path>
              <a:path w="11790948" h="1475874" stroke="0" extrusionOk="0">
                <a:moveTo>
                  <a:pt x="0" y="245984"/>
                </a:moveTo>
                <a:cubicBezTo>
                  <a:pt x="16924" y="114744"/>
                  <a:pt x="111853" y="3587"/>
                  <a:pt x="245984" y="0"/>
                </a:cubicBezTo>
                <a:cubicBezTo>
                  <a:pt x="5470446" y="123000"/>
                  <a:pt x="8419709" y="-96860"/>
                  <a:pt x="11544964" y="0"/>
                </a:cubicBezTo>
                <a:cubicBezTo>
                  <a:pt x="11668376" y="-9482"/>
                  <a:pt x="11798816" y="94268"/>
                  <a:pt x="11790948" y="245984"/>
                </a:cubicBezTo>
                <a:cubicBezTo>
                  <a:pt x="11734639" y="614976"/>
                  <a:pt x="11784890" y="951446"/>
                  <a:pt x="11790948" y="1229890"/>
                </a:cubicBezTo>
                <a:cubicBezTo>
                  <a:pt x="11789310" y="1366336"/>
                  <a:pt x="11669230" y="1473978"/>
                  <a:pt x="11544964" y="1475874"/>
                </a:cubicBezTo>
                <a:cubicBezTo>
                  <a:pt x="8429516" y="1315167"/>
                  <a:pt x="4372850" y="1515541"/>
                  <a:pt x="245984" y="1475874"/>
                </a:cubicBezTo>
                <a:cubicBezTo>
                  <a:pt x="103287" y="1474492"/>
                  <a:pt x="-22736" y="1355443"/>
                  <a:pt x="0" y="1229890"/>
                </a:cubicBezTo>
                <a:cubicBezTo>
                  <a:pt x="-54281" y="781471"/>
                  <a:pt x="45606" y="554760"/>
                  <a:pt x="0" y="245984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3" y="293985"/>
            <a:ext cx="11377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vi-VN" sz="40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 những hình ảnh cho thấy vẻ đẹp độc đáo của cây cối ở Đất Mũi.</a:t>
            </a:r>
          </a:p>
        </p:txBody>
      </p:sp>
    </p:spTree>
    <p:extLst>
      <p:ext uri="{BB962C8B-B14F-4D97-AF65-F5344CB8AC3E}">
        <p14:creationId xmlns:p14="http://schemas.microsoft.com/office/powerpoint/2010/main" val="4286428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404354"/>
            <a:ext cx="11731645" cy="2059877"/>
          </a:xfrm>
          <a:custGeom>
            <a:avLst/>
            <a:gdLst>
              <a:gd name="connsiteX0" fmla="*/ 0 w 11731645"/>
              <a:gd name="connsiteY0" fmla="*/ 343320 h 2059877"/>
              <a:gd name="connsiteX1" fmla="*/ 343320 w 11731645"/>
              <a:gd name="connsiteY1" fmla="*/ 0 h 2059877"/>
              <a:gd name="connsiteX2" fmla="*/ 11388325 w 11731645"/>
              <a:gd name="connsiteY2" fmla="*/ 0 h 2059877"/>
              <a:gd name="connsiteX3" fmla="*/ 11731645 w 11731645"/>
              <a:gd name="connsiteY3" fmla="*/ 343320 h 2059877"/>
              <a:gd name="connsiteX4" fmla="*/ 11731645 w 11731645"/>
              <a:gd name="connsiteY4" fmla="*/ 1716557 h 2059877"/>
              <a:gd name="connsiteX5" fmla="*/ 11388325 w 11731645"/>
              <a:gd name="connsiteY5" fmla="*/ 2059877 h 2059877"/>
              <a:gd name="connsiteX6" fmla="*/ 343320 w 11731645"/>
              <a:gd name="connsiteY6" fmla="*/ 2059877 h 2059877"/>
              <a:gd name="connsiteX7" fmla="*/ 0 w 11731645"/>
              <a:gd name="connsiteY7" fmla="*/ 1716557 h 2059877"/>
              <a:gd name="connsiteX8" fmla="*/ 0 w 11731645"/>
              <a:gd name="connsiteY8" fmla="*/ 343320 h 20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2059877" fill="none" extrusionOk="0">
                <a:moveTo>
                  <a:pt x="0" y="343320"/>
                </a:moveTo>
                <a:cubicBezTo>
                  <a:pt x="486" y="166863"/>
                  <a:pt x="155713" y="3361"/>
                  <a:pt x="343320" y="0"/>
                </a:cubicBezTo>
                <a:cubicBezTo>
                  <a:pt x="4710082" y="72427"/>
                  <a:pt x="6638550" y="61419"/>
                  <a:pt x="11388325" y="0"/>
                </a:cubicBezTo>
                <a:cubicBezTo>
                  <a:pt x="11573007" y="-33926"/>
                  <a:pt x="11727896" y="152576"/>
                  <a:pt x="11731645" y="343320"/>
                </a:cubicBezTo>
                <a:cubicBezTo>
                  <a:pt x="11646784" y="724894"/>
                  <a:pt x="11717169" y="1114758"/>
                  <a:pt x="11731645" y="1716557"/>
                </a:cubicBezTo>
                <a:cubicBezTo>
                  <a:pt x="11737009" y="1878943"/>
                  <a:pt x="11566830" y="2047428"/>
                  <a:pt x="11388325" y="2059877"/>
                </a:cubicBezTo>
                <a:cubicBezTo>
                  <a:pt x="7651292" y="2089704"/>
                  <a:pt x="5768291" y="1980571"/>
                  <a:pt x="343320" y="2059877"/>
                </a:cubicBezTo>
                <a:cubicBezTo>
                  <a:pt x="164789" y="2058625"/>
                  <a:pt x="-30744" y="1912246"/>
                  <a:pt x="0" y="1716557"/>
                </a:cubicBezTo>
                <a:cubicBezTo>
                  <a:pt x="20349" y="1058506"/>
                  <a:pt x="77892" y="753837"/>
                  <a:pt x="0" y="343320"/>
                </a:cubicBezTo>
                <a:close/>
              </a:path>
              <a:path w="11731645" h="2059877" stroke="0" extrusionOk="0">
                <a:moveTo>
                  <a:pt x="0" y="343320"/>
                </a:moveTo>
                <a:cubicBezTo>
                  <a:pt x="34938" y="163233"/>
                  <a:pt x="164883" y="23278"/>
                  <a:pt x="343320" y="0"/>
                </a:cubicBezTo>
                <a:cubicBezTo>
                  <a:pt x="1835512" y="123000"/>
                  <a:pt x="9781277" y="-96860"/>
                  <a:pt x="11388325" y="0"/>
                </a:cubicBezTo>
                <a:cubicBezTo>
                  <a:pt x="11556966" y="-15981"/>
                  <a:pt x="11737525" y="141855"/>
                  <a:pt x="11731645" y="343320"/>
                </a:cubicBezTo>
                <a:cubicBezTo>
                  <a:pt x="11625354" y="624751"/>
                  <a:pt x="11702592" y="1462198"/>
                  <a:pt x="11731645" y="1716557"/>
                </a:cubicBezTo>
                <a:cubicBezTo>
                  <a:pt x="11723712" y="1909041"/>
                  <a:pt x="11546973" y="2054810"/>
                  <a:pt x="11388325" y="2059877"/>
                </a:cubicBezTo>
                <a:cubicBezTo>
                  <a:pt x="7171489" y="1899170"/>
                  <a:pt x="2819349" y="2099544"/>
                  <a:pt x="343320" y="2059877"/>
                </a:cubicBezTo>
                <a:cubicBezTo>
                  <a:pt x="130511" y="2055191"/>
                  <a:pt x="-12776" y="1900379"/>
                  <a:pt x="0" y="1716557"/>
                </a:cubicBezTo>
                <a:cubicBezTo>
                  <a:pt x="-76758" y="1323135"/>
                  <a:pt x="-118650" y="943261"/>
                  <a:pt x="0" y="34332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3" y="834127"/>
            <a:ext cx="11377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tabLst>
                <a:tab pos="2622550" algn="l"/>
              </a:tabLst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Những hình ảnh thiên nhiên ở Đất Mũi (gió, biển, đất trời,...) được miêu tả như thế nào?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908746"/>
      </p:ext>
    </p:extLst>
  </p:cSld>
  <p:clrMapOvr>
    <a:masterClrMapping/>
  </p:clrMapOvr>
  <p:transition spd="med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404354"/>
            <a:ext cx="11731645" cy="2024053"/>
          </a:xfrm>
          <a:custGeom>
            <a:avLst/>
            <a:gdLst>
              <a:gd name="connsiteX0" fmla="*/ 0 w 11731645"/>
              <a:gd name="connsiteY0" fmla="*/ 337349 h 2024053"/>
              <a:gd name="connsiteX1" fmla="*/ 337349 w 11731645"/>
              <a:gd name="connsiteY1" fmla="*/ 0 h 2024053"/>
              <a:gd name="connsiteX2" fmla="*/ 11394296 w 11731645"/>
              <a:gd name="connsiteY2" fmla="*/ 0 h 2024053"/>
              <a:gd name="connsiteX3" fmla="*/ 11731645 w 11731645"/>
              <a:gd name="connsiteY3" fmla="*/ 337349 h 2024053"/>
              <a:gd name="connsiteX4" fmla="*/ 11731645 w 11731645"/>
              <a:gd name="connsiteY4" fmla="*/ 1686704 h 2024053"/>
              <a:gd name="connsiteX5" fmla="*/ 11394296 w 11731645"/>
              <a:gd name="connsiteY5" fmla="*/ 2024053 h 2024053"/>
              <a:gd name="connsiteX6" fmla="*/ 337349 w 11731645"/>
              <a:gd name="connsiteY6" fmla="*/ 2024053 h 2024053"/>
              <a:gd name="connsiteX7" fmla="*/ 0 w 11731645"/>
              <a:gd name="connsiteY7" fmla="*/ 1686704 h 2024053"/>
              <a:gd name="connsiteX8" fmla="*/ 0 w 11731645"/>
              <a:gd name="connsiteY8" fmla="*/ 337349 h 202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2024053" fill="none" extrusionOk="0">
                <a:moveTo>
                  <a:pt x="0" y="337349"/>
                </a:moveTo>
                <a:cubicBezTo>
                  <a:pt x="1084" y="180386"/>
                  <a:pt x="167945" y="28378"/>
                  <a:pt x="337349" y="0"/>
                </a:cubicBezTo>
                <a:cubicBezTo>
                  <a:pt x="4251509" y="72427"/>
                  <a:pt x="9356012" y="61419"/>
                  <a:pt x="11394296" y="0"/>
                </a:cubicBezTo>
                <a:cubicBezTo>
                  <a:pt x="11577653" y="-20347"/>
                  <a:pt x="11722667" y="148320"/>
                  <a:pt x="11731645" y="337349"/>
                </a:cubicBezTo>
                <a:cubicBezTo>
                  <a:pt x="11687876" y="620047"/>
                  <a:pt x="11741114" y="1454792"/>
                  <a:pt x="11731645" y="1686704"/>
                </a:cubicBezTo>
                <a:cubicBezTo>
                  <a:pt x="11732549" y="1868430"/>
                  <a:pt x="11574498" y="2017202"/>
                  <a:pt x="11394296" y="2024053"/>
                </a:cubicBezTo>
                <a:cubicBezTo>
                  <a:pt x="7408212" y="2053880"/>
                  <a:pt x="2253103" y="1944747"/>
                  <a:pt x="337349" y="2024053"/>
                </a:cubicBezTo>
                <a:cubicBezTo>
                  <a:pt x="166633" y="2022290"/>
                  <a:pt x="-22513" y="1877469"/>
                  <a:pt x="0" y="1686704"/>
                </a:cubicBezTo>
                <a:cubicBezTo>
                  <a:pt x="-119424" y="1290045"/>
                  <a:pt x="88615" y="641181"/>
                  <a:pt x="0" y="337349"/>
                </a:cubicBezTo>
                <a:close/>
              </a:path>
              <a:path w="11731645" h="2024053" stroke="0" extrusionOk="0">
                <a:moveTo>
                  <a:pt x="0" y="337349"/>
                </a:moveTo>
                <a:cubicBezTo>
                  <a:pt x="8939" y="153473"/>
                  <a:pt x="156085" y="10520"/>
                  <a:pt x="337349" y="0"/>
                </a:cubicBezTo>
                <a:cubicBezTo>
                  <a:pt x="1792520" y="123000"/>
                  <a:pt x="6103141" y="-96860"/>
                  <a:pt x="11394296" y="0"/>
                </a:cubicBezTo>
                <a:cubicBezTo>
                  <a:pt x="11559616" y="-16000"/>
                  <a:pt x="11732782" y="148744"/>
                  <a:pt x="11731645" y="337349"/>
                </a:cubicBezTo>
                <a:cubicBezTo>
                  <a:pt x="11619484" y="682204"/>
                  <a:pt x="11808117" y="1396209"/>
                  <a:pt x="11731645" y="1686704"/>
                </a:cubicBezTo>
                <a:cubicBezTo>
                  <a:pt x="11721352" y="1876746"/>
                  <a:pt x="11572434" y="2022715"/>
                  <a:pt x="11394296" y="2024053"/>
                </a:cubicBezTo>
                <a:cubicBezTo>
                  <a:pt x="8929351" y="1863346"/>
                  <a:pt x="2891000" y="2063720"/>
                  <a:pt x="337349" y="2024053"/>
                </a:cubicBezTo>
                <a:cubicBezTo>
                  <a:pt x="122736" y="2018337"/>
                  <a:pt x="-23064" y="1862568"/>
                  <a:pt x="0" y="1686704"/>
                </a:cubicBezTo>
                <a:cubicBezTo>
                  <a:pt x="-107835" y="1032978"/>
                  <a:pt x="-85000" y="959460"/>
                  <a:pt x="0" y="3373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3" y="446884"/>
            <a:ext cx="11377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 dòng thơ “Nơi địa đầu Tổ quốc/ Rạng ngời ánh bình minh” gợi cho em suy nghĩ gì về Đất Mũi?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685924"/>
      </p:ext>
    </p:extLst>
  </p:cSld>
  <p:clrMapOvr>
    <a:masterClrMapping/>
  </p:clrMapOvr>
  <p:transition spd="med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C06A48-55E6-4B8D-B075-AE6E25BCA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9" t="22683" r="13104" b="16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6" y="164892"/>
            <a:ext cx="11790948" cy="1789416"/>
          </a:xfrm>
          <a:custGeom>
            <a:avLst/>
            <a:gdLst>
              <a:gd name="connsiteX0" fmla="*/ 0 w 11790948"/>
              <a:gd name="connsiteY0" fmla="*/ 298242 h 1789416"/>
              <a:gd name="connsiteX1" fmla="*/ 298242 w 11790948"/>
              <a:gd name="connsiteY1" fmla="*/ 0 h 1789416"/>
              <a:gd name="connsiteX2" fmla="*/ 11492706 w 11790948"/>
              <a:gd name="connsiteY2" fmla="*/ 0 h 1789416"/>
              <a:gd name="connsiteX3" fmla="*/ 11790948 w 11790948"/>
              <a:gd name="connsiteY3" fmla="*/ 298242 h 1789416"/>
              <a:gd name="connsiteX4" fmla="*/ 11790948 w 11790948"/>
              <a:gd name="connsiteY4" fmla="*/ 1491174 h 1789416"/>
              <a:gd name="connsiteX5" fmla="*/ 11492706 w 11790948"/>
              <a:gd name="connsiteY5" fmla="*/ 1789416 h 1789416"/>
              <a:gd name="connsiteX6" fmla="*/ 298242 w 11790948"/>
              <a:gd name="connsiteY6" fmla="*/ 1789416 h 1789416"/>
              <a:gd name="connsiteX7" fmla="*/ 0 w 11790948"/>
              <a:gd name="connsiteY7" fmla="*/ 1491174 h 1789416"/>
              <a:gd name="connsiteX8" fmla="*/ 0 w 11790948"/>
              <a:gd name="connsiteY8" fmla="*/ 298242 h 178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0948" h="1789416" fill="none" extrusionOk="0">
                <a:moveTo>
                  <a:pt x="0" y="298242"/>
                </a:moveTo>
                <a:cubicBezTo>
                  <a:pt x="106" y="136386"/>
                  <a:pt x="137977" y="7468"/>
                  <a:pt x="298242" y="0"/>
                </a:cubicBezTo>
                <a:cubicBezTo>
                  <a:pt x="3478294" y="72427"/>
                  <a:pt x="7714389" y="61419"/>
                  <a:pt x="11492706" y="0"/>
                </a:cubicBezTo>
                <a:cubicBezTo>
                  <a:pt x="11654824" y="-17874"/>
                  <a:pt x="11784089" y="131452"/>
                  <a:pt x="11790948" y="298242"/>
                </a:cubicBezTo>
                <a:cubicBezTo>
                  <a:pt x="11684120" y="839957"/>
                  <a:pt x="11737222" y="1131028"/>
                  <a:pt x="11790948" y="1491174"/>
                </a:cubicBezTo>
                <a:cubicBezTo>
                  <a:pt x="11792437" y="1648330"/>
                  <a:pt x="11646797" y="1777506"/>
                  <a:pt x="11492706" y="1789416"/>
                </a:cubicBezTo>
                <a:cubicBezTo>
                  <a:pt x="6258154" y="1819243"/>
                  <a:pt x="3723466" y="1710110"/>
                  <a:pt x="298242" y="1789416"/>
                </a:cubicBezTo>
                <a:cubicBezTo>
                  <a:pt x="162999" y="1786084"/>
                  <a:pt x="-3399" y="1656561"/>
                  <a:pt x="0" y="1491174"/>
                </a:cubicBezTo>
                <a:cubicBezTo>
                  <a:pt x="-39270" y="1194894"/>
                  <a:pt x="-4604" y="769999"/>
                  <a:pt x="0" y="298242"/>
                </a:cubicBezTo>
                <a:close/>
              </a:path>
              <a:path w="11790948" h="1789416" stroke="0" extrusionOk="0">
                <a:moveTo>
                  <a:pt x="0" y="298242"/>
                </a:moveTo>
                <a:cubicBezTo>
                  <a:pt x="7808" y="135655"/>
                  <a:pt x="144303" y="22452"/>
                  <a:pt x="298242" y="0"/>
                </a:cubicBezTo>
                <a:cubicBezTo>
                  <a:pt x="5804897" y="123000"/>
                  <a:pt x="8555422" y="-96860"/>
                  <a:pt x="11492706" y="0"/>
                </a:cubicBezTo>
                <a:cubicBezTo>
                  <a:pt x="11646279" y="-8492"/>
                  <a:pt x="11799363" y="116562"/>
                  <a:pt x="11790948" y="298242"/>
                </a:cubicBezTo>
                <a:cubicBezTo>
                  <a:pt x="11895749" y="723524"/>
                  <a:pt x="11684758" y="1094486"/>
                  <a:pt x="11790948" y="1491174"/>
                </a:cubicBezTo>
                <a:cubicBezTo>
                  <a:pt x="11788863" y="1656644"/>
                  <a:pt x="11651086" y="1788379"/>
                  <a:pt x="11492706" y="1789416"/>
                </a:cubicBezTo>
                <a:cubicBezTo>
                  <a:pt x="6812572" y="1628709"/>
                  <a:pt x="3745754" y="1829083"/>
                  <a:pt x="298242" y="1789416"/>
                </a:cubicBezTo>
                <a:cubicBezTo>
                  <a:pt x="120721" y="1786829"/>
                  <a:pt x="-2950" y="1654553"/>
                  <a:pt x="0" y="1491174"/>
                </a:cubicBezTo>
                <a:cubicBezTo>
                  <a:pt x="-8671" y="1260793"/>
                  <a:pt x="-91725" y="471034"/>
                  <a:pt x="0" y="29824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54A17-BA24-0025-C3A3-6C1E500654EA}"/>
              </a:ext>
            </a:extLst>
          </p:cNvPr>
          <p:cNvSpPr txBox="1"/>
          <p:nvPr/>
        </p:nvSpPr>
        <p:spPr>
          <a:xfrm>
            <a:off x="507814" y="397880"/>
            <a:ext cx="11176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 em, vì sao “lần đầu về Đất Mũi” tác giả lại có cảm giác “như về với nhà mình”?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D645AD-5A0E-4706-9C10-BB3F1C433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9" t="22683" r="13104" b="16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176463" y="2318658"/>
            <a:ext cx="11790948" cy="4169228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6" y="478434"/>
            <a:ext cx="11790948" cy="1475874"/>
          </a:xfrm>
          <a:custGeom>
            <a:avLst/>
            <a:gdLst>
              <a:gd name="connsiteX0" fmla="*/ 0 w 11790948"/>
              <a:gd name="connsiteY0" fmla="*/ 245984 h 1475874"/>
              <a:gd name="connsiteX1" fmla="*/ 245984 w 11790948"/>
              <a:gd name="connsiteY1" fmla="*/ 0 h 1475874"/>
              <a:gd name="connsiteX2" fmla="*/ 11544964 w 11790948"/>
              <a:gd name="connsiteY2" fmla="*/ 0 h 1475874"/>
              <a:gd name="connsiteX3" fmla="*/ 11790948 w 11790948"/>
              <a:gd name="connsiteY3" fmla="*/ 245984 h 1475874"/>
              <a:gd name="connsiteX4" fmla="*/ 11790948 w 11790948"/>
              <a:gd name="connsiteY4" fmla="*/ 1229890 h 1475874"/>
              <a:gd name="connsiteX5" fmla="*/ 11544964 w 11790948"/>
              <a:gd name="connsiteY5" fmla="*/ 1475874 h 1475874"/>
              <a:gd name="connsiteX6" fmla="*/ 245984 w 11790948"/>
              <a:gd name="connsiteY6" fmla="*/ 1475874 h 1475874"/>
              <a:gd name="connsiteX7" fmla="*/ 0 w 11790948"/>
              <a:gd name="connsiteY7" fmla="*/ 1229890 h 1475874"/>
              <a:gd name="connsiteX8" fmla="*/ 0 w 11790948"/>
              <a:gd name="connsiteY8" fmla="*/ 245984 h 147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0948" h="1475874" fill="none" extrusionOk="0">
                <a:moveTo>
                  <a:pt x="0" y="245984"/>
                </a:moveTo>
                <a:cubicBezTo>
                  <a:pt x="503" y="123752"/>
                  <a:pt x="115464" y="8950"/>
                  <a:pt x="245984" y="0"/>
                </a:cubicBezTo>
                <a:cubicBezTo>
                  <a:pt x="4026279" y="72427"/>
                  <a:pt x="6557315" y="61419"/>
                  <a:pt x="11544964" y="0"/>
                </a:cubicBezTo>
                <a:cubicBezTo>
                  <a:pt x="11679452" y="-9397"/>
                  <a:pt x="11788466" y="109380"/>
                  <a:pt x="11790948" y="245984"/>
                </a:cubicBezTo>
                <a:cubicBezTo>
                  <a:pt x="11867280" y="598444"/>
                  <a:pt x="11784120" y="897724"/>
                  <a:pt x="11790948" y="1229890"/>
                </a:cubicBezTo>
                <a:cubicBezTo>
                  <a:pt x="11795060" y="1344873"/>
                  <a:pt x="11664543" y="1457631"/>
                  <a:pt x="11544964" y="1475874"/>
                </a:cubicBezTo>
                <a:cubicBezTo>
                  <a:pt x="6180333" y="1505701"/>
                  <a:pt x="2502077" y="1396568"/>
                  <a:pt x="245984" y="1475874"/>
                </a:cubicBezTo>
                <a:cubicBezTo>
                  <a:pt x="134241" y="1473148"/>
                  <a:pt x="-22525" y="1370197"/>
                  <a:pt x="0" y="1229890"/>
                </a:cubicBezTo>
                <a:cubicBezTo>
                  <a:pt x="-5860" y="775447"/>
                  <a:pt x="-75951" y="653239"/>
                  <a:pt x="0" y="245984"/>
                </a:cubicBezTo>
                <a:close/>
              </a:path>
              <a:path w="11790948" h="1475874" stroke="0" extrusionOk="0">
                <a:moveTo>
                  <a:pt x="0" y="245984"/>
                </a:moveTo>
                <a:cubicBezTo>
                  <a:pt x="16924" y="114744"/>
                  <a:pt x="111853" y="3587"/>
                  <a:pt x="245984" y="0"/>
                </a:cubicBezTo>
                <a:cubicBezTo>
                  <a:pt x="5470446" y="123000"/>
                  <a:pt x="8419709" y="-96860"/>
                  <a:pt x="11544964" y="0"/>
                </a:cubicBezTo>
                <a:cubicBezTo>
                  <a:pt x="11668376" y="-9482"/>
                  <a:pt x="11798816" y="94268"/>
                  <a:pt x="11790948" y="245984"/>
                </a:cubicBezTo>
                <a:cubicBezTo>
                  <a:pt x="11734639" y="614976"/>
                  <a:pt x="11784890" y="951446"/>
                  <a:pt x="11790948" y="1229890"/>
                </a:cubicBezTo>
                <a:cubicBezTo>
                  <a:pt x="11789310" y="1366336"/>
                  <a:pt x="11669230" y="1473978"/>
                  <a:pt x="11544964" y="1475874"/>
                </a:cubicBezTo>
                <a:cubicBezTo>
                  <a:pt x="8429516" y="1315167"/>
                  <a:pt x="4372850" y="1515541"/>
                  <a:pt x="245984" y="1475874"/>
                </a:cubicBezTo>
                <a:cubicBezTo>
                  <a:pt x="103287" y="1474492"/>
                  <a:pt x="-22736" y="1355443"/>
                  <a:pt x="0" y="1229890"/>
                </a:cubicBezTo>
                <a:cubicBezTo>
                  <a:pt x="-54281" y="781471"/>
                  <a:pt x="45606" y="554760"/>
                  <a:pt x="0" y="245984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54A17-BA24-0025-C3A3-6C1E500654EA}"/>
              </a:ext>
            </a:extLst>
          </p:cNvPr>
          <p:cNvSpPr txBox="1"/>
          <p:nvPr/>
        </p:nvSpPr>
        <p:spPr>
          <a:xfrm>
            <a:off x="601972" y="553586"/>
            <a:ext cx="11176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bè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8A15B4-F867-A2CD-07BF-45CB7AF117AB}"/>
              </a:ext>
            </a:extLst>
          </p:cNvPr>
          <p:cNvSpPr/>
          <p:nvPr/>
        </p:nvSpPr>
        <p:spPr>
          <a:xfrm>
            <a:off x="402772" y="2710543"/>
            <a:ext cx="2090057" cy="11719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Vị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trí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F95AEC-875A-E5C5-1D4A-919238859659}"/>
              </a:ext>
            </a:extLst>
          </p:cNvPr>
          <p:cNvSpPr/>
          <p:nvPr/>
        </p:nvSpPr>
        <p:spPr>
          <a:xfrm>
            <a:off x="3972394" y="2732314"/>
            <a:ext cx="7315200" cy="11501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Vẻ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đẹp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nhiên</a:t>
            </a:r>
            <a:r>
              <a:rPr lang="en-US" sz="3600" b="1" dirty="0">
                <a:solidFill>
                  <a:srgbClr val="002060"/>
                </a:solidFill>
              </a:rPr>
              <a:t> (</a:t>
            </a:r>
            <a:r>
              <a:rPr lang="en-US" sz="3600" b="1" dirty="0" err="1">
                <a:solidFill>
                  <a:srgbClr val="002060"/>
                </a:solidFill>
              </a:rPr>
              <a:t>cây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cối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đất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đai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biển</a:t>
            </a:r>
            <a:r>
              <a:rPr lang="en-US" sz="3600" b="1" dirty="0">
                <a:solidFill>
                  <a:srgbClr val="002060"/>
                </a:solidFill>
              </a:rPr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11642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ìn từ trên cao Mũi Cà Mau, vùng đất cuối trời Tổ quốc">
            <a:hlinkClick r:id="" action="ppaction://media"/>
            <a:extLst>
              <a:ext uri="{FF2B5EF4-FFF2-40B4-BE49-F238E27FC236}">
                <a16:creationId xmlns:a16="http://schemas.microsoft.com/office/drawing/2014/main" id="{2FDC7B4A-815B-CC87-7CC4-6F1C56764F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0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F768F1-A8B5-48BB-BFC1-1577661A6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9" t="22683" r="13104" b="16934"/>
          <a:stretch/>
        </p:blipFill>
        <p:spPr>
          <a:xfrm>
            <a:off x="0" y="-14344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9E572-8AF7-CD71-A974-72229560D465}"/>
              </a:ext>
            </a:extLst>
          </p:cNvPr>
          <p:cNvSpPr txBox="1"/>
          <p:nvPr/>
        </p:nvSpPr>
        <p:spPr>
          <a:xfrm>
            <a:off x="4087643" y="766556"/>
            <a:ext cx="4358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</a:rPr>
              <a:t>NỘI DUNG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1B78E0-256C-FBB8-13CB-44C753C384DA}"/>
              </a:ext>
            </a:extLst>
          </p:cNvPr>
          <p:cNvCxnSpPr>
            <a:cxnSpLocks/>
          </p:cNvCxnSpPr>
          <p:nvPr/>
        </p:nvCxnSpPr>
        <p:spPr>
          <a:xfrm flipV="1">
            <a:off x="1214325" y="1745182"/>
            <a:ext cx="9870770" cy="316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FA3DD5-8840-5F23-D0C1-94DEF001883B}"/>
              </a:ext>
            </a:extLst>
          </p:cNvPr>
          <p:cNvSpPr/>
          <p:nvPr/>
        </p:nvSpPr>
        <p:spPr>
          <a:xfrm>
            <a:off x="1805882" y="1888428"/>
            <a:ext cx="10150123" cy="266756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2483E-15BB-2ACB-2313-36D3FC9F5745}"/>
              </a:ext>
            </a:extLst>
          </p:cNvPr>
          <p:cNvSpPr txBox="1"/>
          <p:nvPr/>
        </p:nvSpPr>
        <p:spPr>
          <a:xfrm>
            <a:off x="2076376" y="2252712"/>
            <a:ext cx="9772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thơ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</a:t>
            </a:r>
            <a:r>
              <a:rPr lang="vi-VN" sz="4000" b="1" dirty="0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 ngợi vẻ đẹp thiên nhiên (cây cối, đất, trời, rừng, biển...) của Đất Mũi, một vùng đất ở cực Nam của đất nước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26390"/>
      </p:ext>
    </p:extLst>
  </p:cSld>
  <p:clrMapOvr>
    <a:masterClrMapping/>
  </p:clrMapOvr>
  <p:transition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Mũi Cà Mau, cực nam của Tổ quốc - Báo VnExpress Du lịch">
            <a:extLst>
              <a:ext uri="{FF2B5EF4-FFF2-40B4-BE49-F238E27FC236}">
                <a16:creationId xmlns:a16="http://schemas.microsoft.com/office/drawing/2014/main" id="{A5BE0C54-0556-679C-4789-1FAB5DCD4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81A3545-17FC-E17E-2EA2-85185EA6D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511" y="0"/>
            <a:ext cx="6919276" cy="314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53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1EABB3-B66E-4E36-A935-44A97088E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9" t="22683" r="13104" b="16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549FB0-A459-D8CC-1CD4-86E0FAE5CE70}"/>
              </a:ext>
            </a:extLst>
          </p:cNvPr>
          <p:cNvSpPr/>
          <p:nvPr/>
        </p:nvSpPr>
        <p:spPr>
          <a:xfrm>
            <a:off x="0" y="-20708"/>
            <a:ext cx="12000854" cy="6749512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57F566-34F7-284B-B90E-4AB9516E24D0}"/>
              </a:ext>
            </a:extLst>
          </p:cNvPr>
          <p:cNvGrpSpPr/>
          <p:nvPr/>
        </p:nvGrpSpPr>
        <p:grpSpPr>
          <a:xfrm>
            <a:off x="3191765" y="2969312"/>
            <a:ext cx="7900955" cy="2696969"/>
            <a:chOff x="47995" y="321476"/>
            <a:chExt cx="7177264" cy="209864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A30D5D-9634-D7B5-0189-93271F3686EB}"/>
                </a:ext>
              </a:extLst>
            </p:cNvPr>
            <p:cNvSpPr/>
            <p:nvPr/>
          </p:nvSpPr>
          <p:spPr>
            <a:xfrm>
              <a:off x="685602" y="436786"/>
              <a:ext cx="6408689" cy="19389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D37170-E218-89C7-4C25-C79E2EDFCF9E}"/>
                </a:ext>
              </a:extLst>
            </p:cNvPr>
            <p:cNvSpPr txBox="1"/>
            <p:nvPr/>
          </p:nvSpPr>
          <p:spPr>
            <a:xfrm>
              <a:off x="854219" y="633956"/>
              <a:ext cx="6240072" cy="136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Trao </a:t>
              </a:r>
              <a:r>
                <a:rPr lang="en-US" sz="3600" b="1" spc="-4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đổi</a:t>
              </a:r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4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4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4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4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4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4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4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4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mảnh</a:t>
              </a:r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4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đất</a:t>
              </a:r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4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pc="-4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b="1" spc="-4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3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EA83FF-7585-7905-3215-BCF41C2D9B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636" y="321476"/>
              <a:ext cx="6670623" cy="25795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1345AB-142D-44C8-FD3C-094D59126AD2}"/>
                </a:ext>
              </a:extLst>
            </p:cNvPr>
            <p:cNvCxnSpPr>
              <a:cxnSpLocks/>
            </p:cNvCxnSpPr>
            <p:nvPr/>
          </p:nvCxnSpPr>
          <p:spPr>
            <a:xfrm>
              <a:off x="520185" y="2420122"/>
              <a:ext cx="6670623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53804E5E-64B5-936E-61E7-F5950175EFA4}"/>
                </a:ext>
              </a:extLst>
            </p:cNvPr>
            <p:cNvSpPr/>
            <p:nvPr/>
          </p:nvSpPr>
          <p:spPr>
            <a:xfrm rot="16200000">
              <a:off x="-184791" y="1170187"/>
              <a:ext cx="937762" cy="47219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4">
            <a:extLst>
              <a:ext uri="{FF2B5EF4-FFF2-40B4-BE49-F238E27FC236}">
                <a16:creationId xmlns:a16="http://schemas.microsoft.com/office/drawing/2014/main" id="{4A9D13E2-3B3C-0BC4-6F95-79880786EF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682233" flipH="1">
            <a:off x="82672" y="3899156"/>
            <a:ext cx="3656009" cy="2566824"/>
          </a:xfrm>
          <a:prstGeom prst="rect">
            <a:avLst/>
          </a:prstGeom>
        </p:spPr>
      </p:pic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id="{C66CFBCA-3E61-F341-3322-2809974573B6}"/>
              </a:ext>
            </a:extLst>
          </p:cNvPr>
          <p:cNvSpPr/>
          <p:nvPr/>
        </p:nvSpPr>
        <p:spPr>
          <a:xfrm>
            <a:off x="4730624" y="69000"/>
            <a:ext cx="7270230" cy="248276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THI GHÉP TRANH</a:t>
            </a:r>
            <a:endParaRPr lang="vi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ũi cà mau">
            <a:hlinkClick r:id="" action="ppaction://media"/>
            <a:extLst>
              <a:ext uri="{FF2B5EF4-FFF2-40B4-BE49-F238E27FC236}">
                <a16:creationId xmlns:a16="http://schemas.microsoft.com/office/drawing/2014/main" id="{5B8E4DF4-62F9-47FA-82DA-C95C91E5D8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9E4B07B-7328-4E1F-B455-44229E48C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9" t="22683" r="13104" b="16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368B47-3762-BCBC-4481-D8A48AABE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971" y="22767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D3CBCD-E2B3-4947-A01B-59AB13CB1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9" t="22683" r="13104" b="16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5ECF5-ECBE-24A1-DDB1-CC691DD07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193" y="2849248"/>
            <a:ext cx="854123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Mũi Cà Mau từ góc nhìn trên cao">
            <a:extLst>
              <a:ext uri="{FF2B5EF4-FFF2-40B4-BE49-F238E27FC236}">
                <a16:creationId xmlns:a16="http://schemas.microsoft.com/office/drawing/2014/main" id="{8013380B-3295-2611-A0AD-80489795F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191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42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B64F209-C990-4D65-B85D-FB7A50205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3" t="22520" r="11833" b="15999"/>
          <a:stretch/>
        </p:blipFill>
        <p:spPr>
          <a:xfrm>
            <a:off x="-1204" y="0"/>
            <a:ext cx="12193203" cy="68439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735D66-AF49-B0F9-E5D6-C52DEA31D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4"/>
            <a:ext cx="12192000" cy="68439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3876EC-5EA9-08BC-7696-2FC08B543D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838" y="1721157"/>
            <a:ext cx="3790335" cy="37903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C896E6-7F11-E559-135B-05519DB423DF}"/>
              </a:ext>
            </a:extLst>
          </p:cNvPr>
          <p:cNvSpPr/>
          <p:nvPr/>
        </p:nvSpPr>
        <p:spPr>
          <a:xfrm>
            <a:off x="1032160" y="463230"/>
            <a:ext cx="7825203" cy="4729331"/>
          </a:xfrm>
          <a:custGeom>
            <a:avLst/>
            <a:gdLst>
              <a:gd name="connsiteX0" fmla="*/ 0 w 7825203"/>
              <a:gd name="connsiteY0" fmla="*/ 788238 h 4729331"/>
              <a:gd name="connsiteX1" fmla="*/ 788238 w 7825203"/>
              <a:gd name="connsiteY1" fmla="*/ 0 h 4729331"/>
              <a:gd name="connsiteX2" fmla="*/ 7036965 w 7825203"/>
              <a:gd name="connsiteY2" fmla="*/ 0 h 4729331"/>
              <a:gd name="connsiteX3" fmla="*/ 7825203 w 7825203"/>
              <a:gd name="connsiteY3" fmla="*/ 788238 h 4729331"/>
              <a:gd name="connsiteX4" fmla="*/ 7825203 w 7825203"/>
              <a:gd name="connsiteY4" fmla="*/ 3941093 h 4729331"/>
              <a:gd name="connsiteX5" fmla="*/ 7036965 w 7825203"/>
              <a:gd name="connsiteY5" fmla="*/ 4729331 h 4729331"/>
              <a:gd name="connsiteX6" fmla="*/ 788238 w 7825203"/>
              <a:gd name="connsiteY6" fmla="*/ 4729331 h 4729331"/>
              <a:gd name="connsiteX7" fmla="*/ 0 w 7825203"/>
              <a:gd name="connsiteY7" fmla="*/ 3941093 h 4729331"/>
              <a:gd name="connsiteX8" fmla="*/ 0 w 7825203"/>
              <a:gd name="connsiteY8" fmla="*/ 788238 h 472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5203" h="4729331" fill="none" extrusionOk="0">
                <a:moveTo>
                  <a:pt x="0" y="788238"/>
                </a:moveTo>
                <a:cubicBezTo>
                  <a:pt x="-20984" y="380712"/>
                  <a:pt x="343248" y="-55749"/>
                  <a:pt x="788238" y="0"/>
                </a:cubicBezTo>
                <a:cubicBezTo>
                  <a:pt x="1737185" y="-158572"/>
                  <a:pt x="5757562" y="-38448"/>
                  <a:pt x="7036965" y="0"/>
                </a:cubicBezTo>
                <a:cubicBezTo>
                  <a:pt x="7405975" y="33991"/>
                  <a:pt x="7786140" y="383150"/>
                  <a:pt x="7825203" y="788238"/>
                </a:cubicBezTo>
                <a:cubicBezTo>
                  <a:pt x="7982383" y="1271040"/>
                  <a:pt x="7778375" y="2685127"/>
                  <a:pt x="7825203" y="3941093"/>
                </a:cubicBezTo>
                <a:cubicBezTo>
                  <a:pt x="7835112" y="4406446"/>
                  <a:pt x="7523380" y="4745320"/>
                  <a:pt x="7036965" y="4729331"/>
                </a:cubicBezTo>
                <a:cubicBezTo>
                  <a:pt x="5948482" y="4696453"/>
                  <a:pt x="1582744" y="4617441"/>
                  <a:pt x="788238" y="4729331"/>
                </a:cubicBezTo>
                <a:cubicBezTo>
                  <a:pt x="357400" y="4719099"/>
                  <a:pt x="-53461" y="4378957"/>
                  <a:pt x="0" y="3941093"/>
                </a:cubicBezTo>
                <a:cubicBezTo>
                  <a:pt x="161691" y="2881363"/>
                  <a:pt x="20245" y="1755349"/>
                  <a:pt x="0" y="788238"/>
                </a:cubicBezTo>
                <a:close/>
              </a:path>
              <a:path w="7825203" h="4729331" stroke="0" extrusionOk="0">
                <a:moveTo>
                  <a:pt x="0" y="788238"/>
                </a:moveTo>
                <a:cubicBezTo>
                  <a:pt x="81694" y="338776"/>
                  <a:pt x="372838" y="-2709"/>
                  <a:pt x="788238" y="0"/>
                </a:cubicBezTo>
                <a:cubicBezTo>
                  <a:pt x="2889170" y="-73235"/>
                  <a:pt x="5073889" y="-92071"/>
                  <a:pt x="7036965" y="0"/>
                </a:cubicBezTo>
                <a:cubicBezTo>
                  <a:pt x="7432642" y="-36298"/>
                  <a:pt x="7816194" y="340754"/>
                  <a:pt x="7825203" y="788238"/>
                </a:cubicBezTo>
                <a:cubicBezTo>
                  <a:pt x="7912369" y="1146783"/>
                  <a:pt x="7953022" y="3157545"/>
                  <a:pt x="7825203" y="3941093"/>
                </a:cubicBezTo>
                <a:cubicBezTo>
                  <a:pt x="7760641" y="4355263"/>
                  <a:pt x="7472388" y="4690767"/>
                  <a:pt x="7036965" y="4729331"/>
                </a:cubicBezTo>
                <a:cubicBezTo>
                  <a:pt x="5150358" y="4559485"/>
                  <a:pt x="2988859" y="4743904"/>
                  <a:pt x="788238" y="4729331"/>
                </a:cubicBezTo>
                <a:cubicBezTo>
                  <a:pt x="423696" y="4697169"/>
                  <a:pt x="44622" y="4359263"/>
                  <a:pt x="0" y="3941093"/>
                </a:cubicBezTo>
                <a:cubicBezTo>
                  <a:pt x="46808" y="3445852"/>
                  <a:pt x="-111938" y="1300776"/>
                  <a:pt x="0" y="78823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1905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3379612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D9B0F-83D8-E85F-4D08-1365778266E9}"/>
              </a:ext>
            </a:extLst>
          </p:cNvPr>
          <p:cNvSpPr txBox="1"/>
          <p:nvPr/>
        </p:nvSpPr>
        <p:spPr>
          <a:xfrm>
            <a:off x="1916210" y="866514"/>
            <a:ext cx="6513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</a:rPr>
              <a:t>Thứ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tư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ngày</a:t>
            </a:r>
            <a:r>
              <a:rPr lang="en-US" sz="3600" dirty="0">
                <a:latin typeface="+mj-lt"/>
              </a:rPr>
              <a:t> 12 </a:t>
            </a:r>
            <a:r>
              <a:rPr lang="en-US" sz="3600" dirty="0" err="1">
                <a:latin typeface="+mj-lt"/>
              </a:rPr>
              <a:t>tháng</a:t>
            </a:r>
            <a:r>
              <a:rPr lang="en-US" sz="3600" dirty="0">
                <a:latin typeface="+mj-lt"/>
              </a:rPr>
              <a:t> 3 </a:t>
            </a:r>
            <a:r>
              <a:rPr lang="en-US" sz="3600" dirty="0" err="1">
                <a:latin typeface="+mj-lt"/>
              </a:rPr>
              <a:t>năm</a:t>
            </a:r>
            <a:r>
              <a:rPr lang="en-US" sz="3600" dirty="0">
                <a:latin typeface="+mj-lt"/>
              </a:rPr>
              <a:t> 2025</a:t>
            </a:r>
          </a:p>
        </p:txBody>
      </p:sp>
      <p:pic>
        <p:nvPicPr>
          <p:cNvPr id="1026" name="Picture 2" descr="Little Explorers Clipart PNG Images, Cartoon Little Boy Explorer With  Backpack, Smile, Hobby, Uniform PNG Image For Free Download">
            <a:extLst>
              <a:ext uri="{FF2B5EF4-FFF2-40B4-BE49-F238E27FC236}">
                <a16:creationId xmlns:a16="http://schemas.microsoft.com/office/drawing/2014/main" id="{168087EF-18A7-E280-8B06-921BEF49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5" b="98750" l="10000" r="90000">
                        <a14:foregroundMark x1="40000" y1="5625" x2="56875" y2="11875"/>
                        <a14:foregroundMark x1="47344" y1="1875" x2="53438" y2="1875"/>
                        <a14:foregroundMark x1="38125" y1="24531" x2="57031" y2="25781"/>
                        <a14:foregroundMark x1="48906" y1="22500" x2="59219" y2="27656"/>
                        <a14:foregroundMark x1="57031" y1="23281" x2="57031" y2="40313"/>
                        <a14:foregroundMark x1="30000" y1="92969" x2="36875" y2="91406"/>
                        <a14:foregroundMark x1="37969" y1="86406" x2="39219" y2="89531"/>
                        <a14:foregroundMark x1="41094" y1="86094" x2="41563" y2="89844"/>
                        <a14:foregroundMark x1="26094" y1="92656" x2="30000" y2="95000"/>
                        <a14:foregroundMark x1="39219" y1="92656" x2="41094" y2="93438"/>
                        <a14:foregroundMark x1="38125" y1="85625" x2="31563" y2="96094"/>
                        <a14:foregroundMark x1="27344" y1="92500" x2="38750" y2="88750"/>
                        <a14:foregroundMark x1="62031" y1="85000" x2="61719" y2="95781"/>
                        <a14:foregroundMark x1="61719" y1="95781" x2="61563" y2="96094"/>
                        <a14:foregroundMark x1="56250" y1="98750" x2="63750" y2="97188"/>
                        <a14:foregroundMark x1="63750" y1="86094" x2="67344" y2="88281"/>
                        <a14:foregroundMark x1="63125" y1="85000" x2="65469" y2="88281"/>
                        <a14:foregroundMark x1="63125" y1="83438" x2="66250" y2="90313"/>
                        <a14:foregroundMark x1="66563" y1="90313" x2="65781" y2="95625"/>
                        <a14:foregroundMark x1="56250" y1="97500" x2="61094" y2="94219"/>
                        <a14:foregroundMark x1="58750" y1="94219" x2="65000" y2="87656"/>
                        <a14:foregroundMark x1="40469" y1="83281" x2="37656" y2="91094"/>
                        <a14:foregroundMark x1="39531" y1="82656" x2="38906" y2="87500"/>
                        <a14:foregroundMark x1="51875" y1="16406" x2="56250" y2="47500"/>
                        <a14:foregroundMark x1="47656" y1="23750" x2="48750" y2="38438"/>
                        <a14:foregroundMark x1="48750" y1="10781" x2="56875" y2="68281"/>
                        <a14:foregroundMark x1="53438" y1="35313" x2="56563" y2="62500"/>
                        <a14:foregroundMark x1="56875" y1="50313" x2="60469" y2="80625"/>
                        <a14:foregroundMark x1="54219" y1="59219" x2="56250" y2="72188"/>
                        <a14:foregroundMark x1="25781" y1="91719" x2="31563" y2="91719"/>
                        <a14:foregroundMark x1="67031" y1="90313" x2="67969" y2="9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248" y="2143797"/>
            <a:ext cx="3466997" cy="346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plorer Cartoon Images - Free Download on Freepik">
            <a:extLst>
              <a:ext uri="{FF2B5EF4-FFF2-40B4-BE49-F238E27FC236}">
                <a16:creationId xmlns:a16="http://schemas.microsoft.com/office/drawing/2014/main" id="{676C9494-48BF-7BF2-2E7D-6D66AD0E9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47" b="91054" l="7671" r="89315">
                        <a14:foregroundMark x1="66830" y1="8255" x2="74898" y2="8287"/>
                        <a14:foregroundMark x1="39452" y1="8147" x2="51553" y2="8195"/>
                        <a14:foregroundMark x1="80000" y1="26358" x2="82495" y2="28715"/>
                        <a14:foregroundMark x1="74795" y1="32268" x2="75491" y2="33154"/>
                        <a14:foregroundMark x1="76400" y1="47807" x2="76721" y2="50651"/>
                        <a14:foregroundMark x1="63014" y1="74601" x2="63288" y2="81310"/>
                        <a14:foregroundMark x1="43014" y1="91214" x2="43014" y2="91214"/>
                        <a14:foregroundMark x1="44384" y1="89137" x2="44932" y2="89936"/>
                        <a14:foregroundMark x1="7671" y1="21565" x2="9041" y2="21565"/>
                        <a14:foregroundMark x1="55616" y1="9904" x2="62466" y2="12939"/>
                        <a14:backgroundMark x1="81918" y1="9744" x2="93699" y2="19169"/>
                        <a14:backgroundMark x1="89589" y1="18051" x2="86575" y2="31470"/>
                        <a14:backgroundMark x1="76164" y1="34984" x2="86027" y2="34984"/>
                        <a14:backgroundMark x1="78082" y1="36102" x2="80000" y2="47604"/>
                        <a14:backgroundMark x1="77260" y1="50639" x2="77808" y2="58946"/>
                        <a14:backgroundMark x1="69315" y1="58466" x2="69315" y2="62780"/>
                        <a14:backgroundMark x1="69041" y1="60064" x2="67945" y2="64856"/>
                        <a14:backgroundMark x1="66575" y1="58147" x2="69041" y2="58147"/>
                        <a14:backgroundMark x1="76164" y1="32907" x2="80548" y2="36422"/>
                        <a14:backgroundMark x1="84658" y1="31470" x2="87945" y2="36581"/>
                        <a14:backgroundMark x1="87397" y1="31310" x2="88219" y2="33387"/>
                        <a14:backgroundMark x1="77260" y1="7029" x2="86849" y2="11342"/>
                        <a14:backgroundMark x1="58356" y1="3834" x2="64658" y2="3994"/>
                        <a14:backgroundMark x1="53699" y1="6230" x2="69041" y2="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69" y="1198669"/>
            <a:ext cx="3017421" cy="517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id="{72EE8D2B-CC9B-9B36-A39A-E69C20FE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76612" y="2035714"/>
            <a:ext cx="5014686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D0A7B-1265-8EE3-183F-5E8D9EB502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3010" y="2143797"/>
            <a:ext cx="6919276" cy="3142619"/>
          </a:xfrm>
          <a:prstGeom prst="rect">
            <a:avLst/>
          </a:prstGeom>
        </p:spPr>
      </p:pic>
      <p:pic>
        <p:nvPicPr>
          <p:cNvPr id="9" name="Picture 8" descr="A yellow circles with red lines&#10;&#10;Description automatically generated">
            <a:extLst>
              <a:ext uri="{FF2B5EF4-FFF2-40B4-BE49-F238E27FC236}">
                <a16:creationId xmlns:a16="http://schemas.microsoft.com/office/drawing/2014/main" id="{A17B8E68-3FE3-96C7-2408-D38B42BB93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9" y="1435407"/>
            <a:ext cx="2356458" cy="1410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C9AFA8A-CA35-4B91-97F4-64CDA3A88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9" t="22683" r="13104" b="16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549FB0-A459-D8CC-1CD4-86E0FAE5CE70}"/>
              </a:ext>
            </a:extLst>
          </p:cNvPr>
          <p:cNvSpPr/>
          <p:nvPr/>
        </p:nvSpPr>
        <p:spPr>
          <a:xfrm>
            <a:off x="0" y="108488"/>
            <a:ext cx="12192000" cy="6858000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B9838-FA85-32ED-FE35-3D978DC6C558}"/>
              </a:ext>
            </a:extLst>
          </p:cNvPr>
          <p:cNvSpPr txBox="1"/>
          <p:nvPr/>
        </p:nvSpPr>
        <p:spPr>
          <a:xfrm>
            <a:off x="3332136" y="480447"/>
            <a:ext cx="3859078" cy="4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5A9324-AC29-0B9B-0B90-58242EEA7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937" y="222897"/>
            <a:ext cx="5627096" cy="969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406559-BDEF-5D97-DAF5-72CA07B5BCDF}"/>
              </a:ext>
            </a:extLst>
          </p:cNvPr>
          <p:cNvSpPr txBox="1"/>
          <p:nvPr/>
        </p:nvSpPr>
        <p:spPr>
          <a:xfrm>
            <a:off x="459835" y="899396"/>
            <a:ext cx="58565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 đây nghe đất thở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Phập phồng trước bình minh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 đây trông đước chạy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bước chân ngập sình.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4EABA-8C45-C7D5-1455-B29596B70711}"/>
              </a:ext>
            </a:extLst>
          </p:cNvPr>
          <p:cNvSpPr txBox="1"/>
          <p:nvPr/>
        </p:nvSpPr>
        <p:spPr>
          <a:xfrm>
            <a:off x="457199" y="2750418"/>
            <a:ext cx="5649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thổ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cõi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CC47D-C3E2-C1F4-735A-CAF1D8E1501F}"/>
              </a:ext>
            </a:extLst>
          </p:cNvPr>
          <p:cNvSpPr txBox="1"/>
          <p:nvPr/>
        </p:nvSpPr>
        <p:spPr>
          <a:xfrm>
            <a:off x="457199" y="4601440"/>
            <a:ext cx="5649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Ngút ngàn rừng mắm, đước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 đến tận vô cùng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 sa như dòng sữa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Nuôi đất rừng Năm Căn.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62039-F355-7EF4-58B4-28C7E84680B9}"/>
              </a:ext>
            </a:extLst>
          </p:cNvPr>
          <p:cNvSpPr txBox="1"/>
          <p:nvPr/>
        </p:nvSpPr>
        <p:spPr>
          <a:xfrm>
            <a:off x="5769803" y="906562"/>
            <a:ext cx="5649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Rễ mắm thì ăn lên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Rễ đước thì cắm xuống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Bền bỉ suốt ngày đêm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tình yêu của đất.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9BC96-D821-ED0F-2132-A5FD2D929739}"/>
              </a:ext>
            </a:extLst>
          </p:cNvPr>
          <p:cNvSpPr txBox="1"/>
          <p:nvPr/>
        </p:nvSpPr>
        <p:spPr>
          <a:xfrm>
            <a:off x="5769804" y="2734274"/>
            <a:ext cx="5649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đây biển gặp rừng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 và trời gắn lại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bãi bồi vươn xa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 nước mình lớn mãi.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71EEF9-07EF-1184-E947-622161666A15}"/>
              </a:ext>
            </a:extLst>
          </p:cNvPr>
          <p:cNvSpPr txBox="1"/>
          <p:nvPr/>
        </p:nvSpPr>
        <p:spPr>
          <a:xfrm>
            <a:off x="5769805" y="4518887"/>
            <a:ext cx="56496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 đầu về Đất Mũi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 về với nhà mình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địa đầu Tổ quốc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Rạng ngời ánh bình minh!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(Hoài Anh)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8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195950" y="1756079"/>
            <a:ext cx="10867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>
              <a:spcBef>
                <a:spcPct val="50000"/>
              </a:spcBef>
            </a:pPr>
            <a:r>
              <a:rPr lang="en-US" sz="3200" b="1" u="sng" dirty="0" err="1">
                <a:solidFill>
                  <a:srgbClr val="FF0000"/>
                </a:solidFill>
                <a:cs typeface="Arial" pitchFamily="34" charset="0"/>
              </a:rPr>
              <a:t>Đoạn</a:t>
            </a:r>
            <a:r>
              <a:rPr lang="en-US" sz="3200" b="1" u="sng" dirty="0">
                <a:solidFill>
                  <a:srgbClr val="FF0000"/>
                </a:solidFill>
                <a:cs typeface="Arial" pitchFamily="34" charset="0"/>
              </a:rPr>
              <a:t> 1:</a:t>
            </a:r>
            <a:r>
              <a:rPr lang="en-US" sz="32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cs typeface="Arial" pitchFamily="34" charset="0"/>
              </a:rPr>
              <a:t> 1 + 2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195950" y="2507758"/>
            <a:ext cx="1056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/>
            <a:r>
              <a:rPr lang="en-US" sz="3200" b="1" u="sng" dirty="0" err="1">
                <a:solidFill>
                  <a:srgbClr val="FF0000"/>
                </a:solidFill>
                <a:cs typeface="Arial" pitchFamily="34" charset="0"/>
              </a:rPr>
              <a:t>Đoạn</a:t>
            </a:r>
            <a:r>
              <a:rPr lang="en-US" sz="3200" b="1" u="sng" dirty="0">
                <a:solidFill>
                  <a:srgbClr val="FF0000"/>
                </a:solidFill>
                <a:cs typeface="Arial" pitchFamily="34" charset="0"/>
              </a:rPr>
              <a:t> 2:</a:t>
            </a:r>
            <a:r>
              <a:rPr lang="en-US" sz="32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cs typeface="Arial" pitchFamily="34" charset="0"/>
              </a:rPr>
              <a:t> 3 + 4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195950" y="3397662"/>
            <a:ext cx="113892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>
              <a:spcBef>
                <a:spcPct val="50000"/>
              </a:spcBef>
            </a:pPr>
            <a:r>
              <a:rPr lang="en-US" sz="3200" b="1" u="sng" dirty="0" err="1">
                <a:solidFill>
                  <a:srgbClr val="FF0000"/>
                </a:solidFill>
                <a:cs typeface="Arial" pitchFamily="34" charset="0"/>
              </a:rPr>
              <a:t>Đoạn</a:t>
            </a:r>
            <a:r>
              <a:rPr lang="en-US" sz="3200" b="1" u="sng" dirty="0">
                <a:solidFill>
                  <a:srgbClr val="FF0000"/>
                </a:solidFill>
                <a:cs typeface="Arial" pitchFamily="34" charset="0"/>
              </a:rPr>
              <a:t> 3:</a:t>
            </a:r>
            <a:r>
              <a:rPr lang="en-US" sz="32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cs typeface="Arial" pitchFamily="34" charset="0"/>
              </a:rPr>
              <a:t> 5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195950" y="4287566"/>
            <a:ext cx="1056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>
              <a:spcBef>
                <a:spcPct val="50000"/>
              </a:spcBef>
            </a:pPr>
            <a:r>
              <a:rPr lang="en-US" sz="3200" b="1" u="sng" dirty="0" err="1">
                <a:solidFill>
                  <a:srgbClr val="FF0000"/>
                </a:solidFill>
                <a:cs typeface="Arial" pitchFamily="34" charset="0"/>
              </a:rPr>
              <a:t>Đoạn</a:t>
            </a:r>
            <a:r>
              <a:rPr lang="en-US" sz="3200" b="1" u="sng" dirty="0">
                <a:solidFill>
                  <a:srgbClr val="FF0000"/>
                </a:solidFill>
                <a:cs typeface="Arial" pitchFamily="34" charset="0"/>
              </a:rPr>
              <a:t> 4:</a:t>
            </a:r>
            <a:r>
              <a:rPr lang="en-US" sz="32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cs typeface="Arial" pitchFamily="34" charset="0"/>
              </a:rPr>
              <a:t> 6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686788" y="547799"/>
            <a:ext cx="3700045" cy="74898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7">
              <a:spcBef>
                <a:spcPct val="50000"/>
              </a:spcBef>
            </a:pP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4267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4267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834" y="1711050"/>
            <a:ext cx="10708332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đọc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just" defTabSz="1219170">
              <a:defRPr/>
            </a:pP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chì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gạch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khó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đọc,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ngắt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nhịp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 defTabSz="1219170">
              <a:defRPr/>
            </a:pP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trưởng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đọc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khó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b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ngắt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nhịp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ctr" defTabSz="1219170">
              <a:defRPr/>
            </a:pP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4231267" y="567389"/>
            <a:ext cx="3700045" cy="74898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7">
              <a:spcBef>
                <a:spcPct val="50000"/>
              </a:spcBef>
            </a:pP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4267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4267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999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37519" y="2190850"/>
            <a:ext cx="703832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phồng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3300948" y="529232"/>
            <a:ext cx="6774895" cy="74898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7">
              <a:spcBef>
                <a:spcPct val="50000"/>
              </a:spcBef>
            </a:pP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4267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4267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ngắt</a:t>
            </a:r>
            <a:r>
              <a:rPr lang="en-US" sz="4267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nhịp</a:t>
            </a:r>
            <a:r>
              <a:rPr lang="en-US" sz="4267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thơ</a:t>
            </a:r>
            <a:endParaRPr lang="en-US" sz="4267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472182" y="2252406"/>
            <a:ext cx="126104" cy="406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698388" y="3754095"/>
            <a:ext cx="126104" cy="406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09130" y="3225800"/>
            <a:ext cx="126104" cy="406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3348100" y="7356315"/>
            <a:ext cx="1067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phồng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vi-VN" sz="3200" b="1" dirty="0"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endParaRPr lang="vi-VN" sz="32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b="1" dirty="0"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556720" y="2716772"/>
            <a:ext cx="126104" cy="406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4">
            <a:extLst>
              <a:ext uri="{FF2B5EF4-FFF2-40B4-BE49-F238E27FC236}">
                <a16:creationId xmlns:a16="http://schemas.microsoft.com/office/drawing/2014/main" id="{B2324329-B6FA-4A4E-08FC-89E12DA2F9FA}"/>
              </a:ext>
            </a:extLst>
          </p:cNvPr>
          <p:cNvSpPr/>
          <p:nvPr/>
        </p:nvSpPr>
        <p:spPr>
          <a:xfrm>
            <a:off x="3037518" y="2190850"/>
            <a:ext cx="703832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phồng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15935" algn="just" defTabSz="914377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6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3|0.3|0.5|0.4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1799</TotalTime>
  <Words>775</Words>
  <Application>Microsoft Office PowerPoint</Application>
  <PresentationFormat>Màn hình rộng</PresentationFormat>
  <Paragraphs>111</Paragraphs>
  <Slides>32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Times New Roman</vt:lpstr>
      <vt:lpstr>Office 主题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Windows 10</cp:lastModifiedBy>
  <cp:revision>60</cp:revision>
  <dcterms:created xsi:type="dcterms:W3CDTF">2023-06-14T03:10:11Z</dcterms:created>
  <dcterms:modified xsi:type="dcterms:W3CDTF">2025-03-12T01:24:05Z</dcterms:modified>
  <cp:category>9Slide.vn</cp:category>
</cp:coreProperties>
</file>