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8" r:id="rId3"/>
    <p:sldMasterId id="2147483703" r:id="rId4"/>
    <p:sldMasterId id="2147483715" r:id="rId5"/>
    <p:sldMasterId id="2147483723" r:id="rId6"/>
    <p:sldMasterId id="2147483737" r:id="rId7"/>
  </p:sldMasterIdLst>
  <p:notesMasterIdLst>
    <p:notesMasterId r:id="rId39"/>
  </p:notesMasterIdLst>
  <p:sldIdLst>
    <p:sldId id="304" r:id="rId8"/>
    <p:sldId id="301" r:id="rId9"/>
    <p:sldId id="337" r:id="rId10"/>
    <p:sldId id="373" r:id="rId11"/>
    <p:sldId id="359" r:id="rId12"/>
    <p:sldId id="360" r:id="rId13"/>
    <p:sldId id="362" r:id="rId14"/>
    <p:sldId id="342" r:id="rId15"/>
    <p:sldId id="343" r:id="rId16"/>
    <p:sldId id="374" r:id="rId17"/>
    <p:sldId id="370" r:id="rId18"/>
    <p:sldId id="375" r:id="rId19"/>
    <p:sldId id="347" r:id="rId20"/>
    <p:sldId id="376" r:id="rId21"/>
    <p:sldId id="368" r:id="rId22"/>
    <p:sldId id="377" r:id="rId23"/>
    <p:sldId id="351" r:id="rId24"/>
    <p:sldId id="353" r:id="rId25"/>
    <p:sldId id="378" r:id="rId26"/>
    <p:sldId id="365" r:id="rId27"/>
    <p:sldId id="366" r:id="rId28"/>
    <p:sldId id="372" r:id="rId29"/>
    <p:sldId id="367" r:id="rId30"/>
    <p:sldId id="379" r:id="rId31"/>
    <p:sldId id="380" r:id="rId32"/>
    <p:sldId id="269" r:id="rId33"/>
    <p:sldId id="270" r:id="rId34"/>
    <p:sldId id="273" r:id="rId35"/>
    <p:sldId id="272" r:id="rId36"/>
    <p:sldId id="336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3296C-DB29-4C10-814C-8104C95CCB6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D6460-2E84-4FFF-9E3A-9797C401F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8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5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43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2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726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406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91000-4397-43E9-B853-4C58E1536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8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01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91000-4397-43E9-B853-4C58E1536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097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BE6C-526E-497F-A512-8E7C88B17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343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3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sv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2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7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8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8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13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0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17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7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93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62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4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24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96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4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84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16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3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 lIns="117226" tIns="58613" rIns="117226" bIns="586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lIns="117226" tIns="58613" rIns="117226" bIns="586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lIns="117226" tIns="58613" rIns="117226" bIns="58613"/>
          <a:lstStyle>
            <a:lvl1pPr>
              <a:defRPr/>
            </a:lvl1pPr>
          </a:lstStyle>
          <a:p>
            <a:pPr>
              <a:defRPr/>
            </a:pPr>
            <a:fld id="{CC55B648-BB2F-4B48-B057-48CDBE66CE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914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3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970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65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974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173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750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040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568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253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433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71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70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0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5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5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9D57C3-FC4F-4E92-B36F-7F37A3D79D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78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5694FA-2650-47B2-8D4F-FACDE23DEB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98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BF4D93-DAC7-4AB6-88FC-F56D16EBA7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4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55D7C8-763A-4705-9CF8-7CD27D3C04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39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E8055D-C9CA-4BDC-980C-A83790157FA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2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31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A6BF40-0C55-40D5-8C6B-52DC9515FB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19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8FD918-056E-4D69-8E57-CC484AE7E1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02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E08658-C6CF-430E-A164-7458D7B61B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4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57E3DC-97C2-4DA7-83FF-7EAAC08498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15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AC2C97-51A4-471B-9F45-333865666E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05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004BB9-51A6-4E65-B11A-4FFBE244E13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23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68948-68ED-491E-882C-AA9EFAB1E0F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77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7DA170-82B3-4180-A90B-6A1018AF12B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89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7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83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8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1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5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7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6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9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6939-C4BF-41CF-AC77-7CE0793012C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C28EF-A9DC-4135-BB04-DA86A2FEB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8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869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032639C-ED13-9254-9A32-E79748B00F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2" y="123924"/>
            <a:ext cx="1290098" cy="12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D4B53B2-77F7-40FB-A297-980DFF7E55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0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CD6A30-A6C5-40AF-A4B6-35C21B4D50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9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D4B53B2-77F7-40FB-A297-980DFF7E55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53504-F16D-4925-8823-5B229C6658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5AF6-A9E0-454B-B4CB-CB1A9B478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2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0" Type="http://schemas.openxmlformats.org/officeDocument/2006/relationships/image" Target="../media/image58.gif"/><Relationship Id="rId4" Type="http://schemas.openxmlformats.org/officeDocument/2006/relationships/image" Target="../media/image52.gif"/><Relationship Id="rId9" Type="http://schemas.openxmlformats.org/officeDocument/2006/relationships/image" Target="../media/image5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6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63.gif"/><Relationship Id="rId5" Type="http://schemas.openxmlformats.org/officeDocument/2006/relationships/audio" Target="../media/audio4.wav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11" Type="http://schemas.openxmlformats.org/officeDocument/2006/relationships/image" Target="../media/image63.gif"/><Relationship Id="rId5" Type="http://schemas.openxmlformats.org/officeDocument/2006/relationships/audio" Target="../media/audio5.wav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11" Type="http://schemas.openxmlformats.org/officeDocument/2006/relationships/image" Target="../media/image63.gif"/><Relationship Id="rId5" Type="http://schemas.openxmlformats.org/officeDocument/2006/relationships/audio" Target="../media/audio5.wav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9.svg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24.png"/><Relationship Id="rId9" Type="http://schemas.openxmlformats.org/officeDocument/2006/relationships/image" Target="../media/image31.sv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7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11" Type="http://schemas.openxmlformats.org/officeDocument/2006/relationships/audio" Target="NULL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20.jpe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70" y="5211819"/>
            <a:ext cx="4825912" cy="165864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C0A4C3-70BA-4369-A67A-92D5018B8DF0}"/>
              </a:ext>
            </a:extLst>
          </p:cNvPr>
          <p:cNvSpPr txBox="1"/>
          <p:nvPr/>
        </p:nvSpPr>
        <p:spPr>
          <a:xfrm>
            <a:off x="2518573" y="2411201"/>
            <a:ext cx="6312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</p:txBody>
      </p:sp>
      <p:pic>
        <p:nvPicPr>
          <p:cNvPr id="12" name="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600200" cy="1600200"/>
          </a:xfrm>
          <a:prstGeom prst="rect">
            <a:avLst/>
          </a:prstGeom>
        </p:spPr>
      </p:pic>
      <p:pic>
        <p:nvPicPr>
          <p:cNvPr id="13" name="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3581002" y="4382332"/>
            <a:ext cx="1273078" cy="1108456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914400" y="3200400"/>
            <a:ext cx="983343" cy="1407968"/>
          </a:xfrm>
          <a:prstGeom prst="rect">
            <a:avLst/>
          </a:prstGeom>
        </p:spPr>
      </p:pic>
      <p:pic>
        <p:nvPicPr>
          <p:cNvPr id="15" name="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11103864" y="152400"/>
            <a:ext cx="935736" cy="1259200"/>
          </a:xfrm>
          <a:prstGeom prst="rect">
            <a:avLst/>
          </a:prstGeom>
        </p:spPr>
      </p:pic>
      <p:pic>
        <p:nvPicPr>
          <p:cNvPr id="16" name="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9200915" y="2658349"/>
            <a:ext cx="3067285" cy="41996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3451" y="2763307"/>
            <a:ext cx="119261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ln w="12700">
                  <a:solidFill>
                    <a:srgbClr val="E53238"/>
                  </a:solidFill>
                  <a:prstDash val="solid"/>
                </a:ln>
                <a:pattFill prst="pct50">
                  <a:fgClr>
                    <a:srgbClr val="E53238"/>
                  </a:fgClr>
                  <a:bgClr>
                    <a:srgbClr val="E53238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53238"/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DỰ GIỜ THĂM LỚP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E53238"/>
                </a:solidFill>
                <a:prstDash val="solid"/>
              </a:ln>
              <a:pattFill prst="pct50">
                <a:fgClr>
                  <a:srgbClr val="E53238"/>
                </a:fgClr>
                <a:bgClr>
                  <a:srgbClr val="E53238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E53238"/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2698692" y="3772294"/>
            <a:ext cx="6895474" cy="954107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KHOA HỌC</a:t>
            </a:r>
            <a:endParaRPr kumimoji="0" lang="vi-VN" sz="2800" b="1" i="0" u="sng" strike="noStrike" kern="0" cap="none" spc="0" normalizeH="0" noProof="0" dirty="0" smtClean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BÀI: VAI TRÒ CỦA ÁNH SÁNG (</a:t>
            </a:r>
            <a:r>
              <a:rPr lang="en-US" sz="2800" b="1" kern="0" noProof="0" dirty="0" err="1" smtClean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sz="2800" b="1" kern="0" noProof="0" dirty="0" smtClean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15E04-4630-4E56-80D8-669D5EF66997}"/>
              </a:ext>
            </a:extLst>
          </p:cNvPr>
          <p:cNvSpPr/>
          <p:nvPr/>
        </p:nvSpPr>
        <p:spPr>
          <a:xfrm>
            <a:off x="866816" y="1617965"/>
            <a:ext cx="10651925" cy="258532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 MỪNG QUÝ </a:t>
            </a:r>
            <a:r>
              <a:rPr kumimoji="0" lang="en-US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6000" b="1" i="0" u="none" strike="noStrike" kern="1200" cap="none" spc="0" normalizeH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CÔ </a:t>
            </a:r>
            <a:r>
              <a:rPr lang="en-US" sz="6000" b="1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TTSP 1</a:t>
            </a:r>
            <a:r>
              <a:rPr kumimoji="0" lang="vi-VN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VỀ</a:t>
            </a:r>
            <a:r>
              <a:rPr kumimoji="0" lang="vi-VN" sz="6000" b="1" i="0" u="none" strike="noStrike" kern="1200" cap="none" spc="0" normalizeH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DỰ GIỜ THĂM LỚP</a:t>
            </a:r>
            <a:r>
              <a:rPr kumimoji="0" lang="en-US" sz="6000" b="1" i="0" u="none" strike="noStrike" kern="1200" cap="none" spc="0" normalizeH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4C</a:t>
            </a:r>
            <a:r>
              <a:rPr kumimoji="0" lang="en-US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11430"/>
              <a:solidFill>
                <a:srgbClr val="FF117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2790900" y="4868703"/>
            <a:ext cx="6571250" cy="954107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HOÀNG</a:t>
            </a:r>
            <a:r>
              <a:rPr kumimoji="0" lang="vi-VN" sz="28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THỊ THANH THÌN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baseline="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lang="vi-VN" sz="2800" b="1" kern="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:  4</a:t>
            </a:r>
            <a:r>
              <a:rPr lang="en-US" sz="2800" b="1" kern="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8" grpId="0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5A7261-0CF8-5EBD-8F36-E9DF9AD0EB80}"/>
              </a:ext>
            </a:extLst>
          </p:cNvPr>
          <p:cNvSpPr/>
          <p:nvPr/>
        </p:nvSpPr>
        <p:spPr>
          <a:xfrm>
            <a:off x="1012874" y="61645"/>
            <a:ext cx="10466363" cy="9090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3DDA88-B9AD-8575-D87A-3A2898259F01}"/>
              </a:ext>
            </a:extLst>
          </p:cNvPr>
          <p:cNvCxnSpPr>
            <a:cxnSpLocks/>
            <a:stCxn id="3" idx="2"/>
            <a:endCxn id="115" idx="0"/>
          </p:cNvCxnSpPr>
          <p:nvPr/>
        </p:nvCxnSpPr>
        <p:spPr>
          <a:xfrm flipH="1">
            <a:off x="1228110" y="970671"/>
            <a:ext cx="5017946" cy="13949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132003" y="2365583"/>
            <a:ext cx="2192214" cy="41009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8F7C65C-4524-033D-D5EB-B3608901B33F}"/>
              </a:ext>
            </a:extLst>
          </p:cNvPr>
          <p:cNvCxnSpPr>
            <a:cxnSpLocks/>
            <a:stCxn id="3" idx="2"/>
            <a:endCxn id="120" idx="0"/>
          </p:cNvCxnSpPr>
          <p:nvPr/>
        </p:nvCxnSpPr>
        <p:spPr>
          <a:xfrm flipH="1">
            <a:off x="3611757" y="970671"/>
            <a:ext cx="2634299" cy="13949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A5AA0D5-1C57-EB2E-FA40-EECF9A706ECB}"/>
              </a:ext>
            </a:extLst>
          </p:cNvPr>
          <p:cNvSpPr/>
          <p:nvPr/>
        </p:nvSpPr>
        <p:spPr>
          <a:xfrm>
            <a:off x="2490159" y="2365583"/>
            <a:ext cx="2243196" cy="39987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lụi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0B878CB-E355-926F-71A3-BDE94080294B}"/>
              </a:ext>
            </a:extLst>
          </p:cNvPr>
          <p:cNvCxnSpPr>
            <a:cxnSpLocks/>
            <a:endCxn id="123" idx="0"/>
          </p:cNvCxnSpPr>
          <p:nvPr/>
        </p:nvCxnSpPr>
        <p:spPr>
          <a:xfrm flipH="1">
            <a:off x="6118301" y="970671"/>
            <a:ext cx="158288" cy="145659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1275927-E57C-4BF9-2EFC-F968AA0C545A}"/>
              </a:ext>
            </a:extLst>
          </p:cNvPr>
          <p:cNvSpPr/>
          <p:nvPr/>
        </p:nvSpPr>
        <p:spPr>
          <a:xfrm>
            <a:off x="4904936" y="2427267"/>
            <a:ext cx="2426729" cy="42849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 sáng ảnh hưởng đến thời gian ra lá,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kết trái của cây.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8E567482-FA5E-295D-2CAA-258AD5FBA7BA}"/>
              </a:ext>
            </a:extLst>
          </p:cNvPr>
          <p:cNvCxnSpPr>
            <a:cxnSpLocks/>
          </p:cNvCxnSpPr>
          <p:nvPr/>
        </p:nvCxnSpPr>
        <p:spPr>
          <a:xfrm>
            <a:off x="6246056" y="970359"/>
            <a:ext cx="2275726" cy="135270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FAD68B8-B5A4-0A66-1EB3-6BC9D7FDDBA7}"/>
              </a:ext>
            </a:extLst>
          </p:cNvPr>
          <p:cNvSpPr/>
          <p:nvPr/>
        </p:nvSpPr>
        <p:spPr>
          <a:xfrm>
            <a:off x="7457141" y="2422563"/>
            <a:ext cx="2304374" cy="44924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thể dùng ánh sáng đèn điện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ể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kích thích sự phát triển của cây trồng.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2A61689B-01EA-B83F-07B5-D118B777849B}"/>
              </a:ext>
            </a:extLst>
          </p:cNvPr>
          <p:cNvCxnSpPr>
            <a:cxnSpLocks/>
          </p:cNvCxnSpPr>
          <p:nvPr/>
        </p:nvCxnSpPr>
        <p:spPr>
          <a:xfrm>
            <a:off x="6166912" y="949652"/>
            <a:ext cx="5055117" cy="139411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376BAB6C-CE49-7A71-2878-A5721178EDED}"/>
              </a:ext>
            </a:extLst>
          </p:cNvPr>
          <p:cNvSpPr/>
          <p:nvPr/>
        </p:nvSpPr>
        <p:spPr>
          <a:xfrm>
            <a:off x="9966428" y="2426042"/>
            <a:ext cx="2180795" cy="44889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 sáng quá mạnh cũng làm cho cây nhanh chết.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30" grpId="0" animBg="1"/>
      <p:bldP spid="1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59" y="284529"/>
            <a:ext cx="5093676" cy="2968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73" y="284530"/>
            <a:ext cx="5059679" cy="2968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72" y="3407899"/>
            <a:ext cx="4688059" cy="2971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/>
          <p:cNvSpPr>
            <a:spLocks noChangeArrowheads="1"/>
          </p:cNvSpPr>
          <p:nvPr/>
        </p:nvSpPr>
        <p:spPr bwMode="auto">
          <a:xfrm>
            <a:off x="5832232" y="3530991"/>
            <a:ext cx="6359768" cy="2947500"/>
          </a:xfrm>
          <a:prstGeom prst="wedgeEllipseCallout">
            <a:avLst>
              <a:gd name="adj1" fmla="val -40856"/>
              <a:gd name="adj2" fmla="val 5241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892209"/>
      </p:ext>
    </p:extLst>
  </p:cSld>
  <p:clrMapOvr>
    <a:masterClrMapping/>
  </p:clrMapOvr>
  <p:transition spd="slow" advTm="50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4"/>
          <p:cNvSpPr/>
          <p:nvPr/>
        </p:nvSpPr>
        <p:spPr>
          <a:xfrm>
            <a:off x="479762" y="431573"/>
            <a:ext cx="11211913" cy="1988070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4"/>
          <p:cNvSpPr/>
          <p:nvPr/>
        </p:nvSpPr>
        <p:spPr>
          <a:xfrm>
            <a:off x="266402" y="2637856"/>
            <a:ext cx="11211913" cy="907202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66402" y="3763271"/>
            <a:ext cx="11211913" cy="907202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711B5-2FDA-755E-2EC5-9359122F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0" y="0"/>
            <a:ext cx="11280923" cy="6006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0" y="6006905"/>
            <a:ext cx="108743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vật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ánh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sáng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để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làm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4400" dirty="0" smtClean="0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87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40F11E63-F3A3-7BA0-08B4-06F416BA8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330402"/>
              </p:ext>
            </p:extLst>
          </p:nvPr>
        </p:nvGraphicFramePr>
        <p:xfrm>
          <a:off x="439101" y="229160"/>
          <a:ext cx="11476234" cy="63263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72966">
                  <a:extLst>
                    <a:ext uri="{9D8B030D-6E8A-4147-A177-3AD203B41FA5}">
                      <a16:colId xmlns:a16="http://schemas.microsoft.com/office/drawing/2014/main" val="1439792824"/>
                    </a:ext>
                  </a:extLst>
                </a:gridCol>
                <a:gridCol w="5903268">
                  <a:extLst>
                    <a:ext uri="{9D8B030D-6E8A-4147-A177-3AD203B41FA5}">
                      <a16:colId xmlns:a16="http://schemas.microsoft.com/office/drawing/2014/main" val="1550450573"/>
                    </a:ext>
                  </a:extLst>
                </a:gridCol>
              </a:tblGrid>
              <a:tr h="609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 smtClean="0">
                          <a:effectLst/>
                        </a:rPr>
                        <a:t>Hình</a:t>
                      </a:r>
                      <a:r>
                        <a:rPr lang="nl-NL" sz="3200" b="1" baseline="0" dirty="0" smtClean="0">
                          <a:effectLst/>
                        </a:rPr>
                        <a:t> 3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b="1" dirty="0" smtClean="0">
                          <a:effectLst/>
                          <a:latin typeface="+mn-lt"/>
                          <a:ea typeface="+mn-ea"/>
                        </a:rPr>
                        <a:t>Động</a:t>
                      </a:r>
                      <a:r>
                        <a:rPr lang="nl-NL" sz="3000" b="1" baseline="0" dirty="0" smtClean="0">
                          <a:effectLst/>
                          <a:latin typeface="+mn-lt"/>
                          <a:ea typeface="+mn-ea"/>
                        </a:rPr>
                        <a:t> vật dùng ánh sáng để làm gì? 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03613"/>
                  </a:ext>
                </a:extLst>
              </a:tr>
              <a:tr h="19992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11951"/>
                  </a:ext>
                </a:extLst>
              </a:tr>
              <a:tr h="19102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632764"/>
                  </a:ext>
                </a:extLst>
              </a:tr>
              <a:tr h="18069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72857"/>
                  </a:ext>
                </a:extLst>
              </a:tr>
            </a:tbl>
          </a:graphicData>
        </a:graphic>
      </p:graphicFrame>
      <p:sp>
        <p:nvSpPr>
          <p:cNvPr id="117" name="TextBox 116">
            <a:extLst>
              <a:ext uri="{FF2B5EF4-FFF2-40B4-BE49-F238E27FC236}">
                <a16:creationId xmlns:a16="http://schemas.microsoft.com/office/drawing/2014/main" id="{B3AA773C-1DE0-4B87-220A-6E313A6D4580}"/>
              </a:ext>
            </a:extLst>
          </p:cNvPr>
          <p:cNvSpPr txBox="1"/>
          <p:nvPr/>
        </p:nvSpPr>
        <p:spPr>
          <a:xfrm>
            <a:off x="7031974" y="1099091"/>
            <a:ext cx="430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ưởi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B0A1DA5-C714-5270-ABD5-8346F0B63BDA}"/>
              </a:ext>
            </a:extLst>
          </p:cNvPr>
          <p:cNvSpPr txBox="1"/>
          <p:nvPr/>
        </p:nvSpPr>
        <p:spPr>
          <a:xfrm>
            <a:off x="6301184" y="3262333"/>
            <a:ext cx="540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Con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43C6149-72F3-C488-7F00-0EEB79AF8354}"/>
              </a:ext>
            </a:extLst>
          </p:cNvPr>
          <p:cNvSpPr txBox="1"/>
          <p:nvPr/>
        </p:nvSpPr>
        <p:spPr>
          <a:xfrm>
            <a:off x="5965959" y="4684533"/>
            <a:ext cx="60619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Con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35" y="959012"/>
            <a:ext cx="5264190" cy="1758462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5" y="2976835"/>
            <a:ext cx="5264190" cy="1707698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35" y="4943894"/>
            <a:ext cx="5264190" cy="1611652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21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D02D2A-B5D0-41F6-9517-20C3B949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4561726" y="2367171"/>
            <a:ext cx="66884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Động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vật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cần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ánh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sáng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để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làm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gì</a:t>
            </a:r>
            <a:r>
              <a:rPr lang="en-US" sz="48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</a:rPr>
              <a:t>?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5" name="Picture 1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C50AE8-7FA8-4638-B0A3-905E7E5A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5A7261-0CF8-5EBD-8F36-E9DF9AD0EB80}"/>
              </a:ext>
            </a:extLst>
          </p:cNvPr>
          <p:cNvSpPr/>
          <p:nvPr/>
        </p:nvSpPr>
        <p:spPr>
          <a:xfrm>
            <a:off x="1330108" y="131115"/>
            <a:ext cx="9509760" cy="11003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3DDA88-B9AD-8575-D87A-3A2898259F01}"/>
              </a:ext>
            </a:extLst>
          </p:cNvPr>
          <p:cNvCxnSpPr>
            <a:cxnSpLocks/>
            <a:endCxn id="115" idx="0"/>
          </p:cNvCxnSpPr>
          <p:nvPr/>
        </p:nvCxnSpPr>
        <p:spPr>
          <a:xfrm flipH="1">
            <a:off x="1416752" y="1231480"/>
            <a:ext cx="4706097" cy="149811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228743" y="2729591"/>
            <a:ext cx="2376017" cy="3811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 cần ánh sáng để sưởi ấm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8F7C65C-4524-033D-D5EB-B3608901B33F}"/>
              </a:ext>
            </a:extLst>
          </p:cNvPr>
          <p:cNvCxnSpPr>
            <a:cxnSpLocks/>
          </p:cNvCxnSpPr>
          <p:nvPr/>
        </p:nvCxnSpPr>
        <p:spPr>
          <a:xfrm>
            <a:off x="6084988" y="1231480"/>
            <a:ext cx="4564255" cy="149811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A5AA0D5-1C57-EB2E-FA40-EECF9A706ECB}"/>
              </a:ext>
            </a:extLst>
          </p:cNvPr>
          <p:cNvSpPr/>
          <p:nvPr/>
        </p:nvSpPr>
        <p:spPr>
          <a:xfrm>
            <a:off x="2741073" y="2778271"/>
            <a:ext cx="2644726" cy="37632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 cần ánh sáng để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chuyển và kiếm ăn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0B878CB-E355-926F-71A3-BDE94080294B}"/>
              </a:ext>
            </a:extLst>
          </p:cNvPr>
          <p:cNvCxnSpPr>
            <a:cxnSpLocks/>
            <a:endCxn id="120" idx="0"/>
          </p:cNvCxnSpPr>
          <p:nvPr/>
        </p:nvCxnSpPr>
        <p:spPr>
          <a:xfrm flipH="1">
            <a:off x="4063436" y="1267655"/>
            <a:ext cx="2104376" cy="15106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1275927-E57C-4BF9-2EFC-F968AA0C545A}"/>
              </a:ext>
            </a:extLst>
          </p:cNvPr>
          <p:cNvSpPr/>
          <p:nvPr/>
        </p:nvSpPr>
        <p:spPr>
          <a:xfrm>
            <a:off x="5559973" y="2808877"/>
            <a:ext cx="3369154" cy="37632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 cần ánh sáng để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 hiện những nguy hiểm cần tránh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: Rounded Corners 122">
            <a:extLst>
              <a:ext uri="{FF2B5EF4-FFF2-40B4-BE49-F238E27FC236}">
                <a16:creationId xmlns:a16="http://schemas.microsoft.com/office/drawing/2014/main" id="{11275927-E57C-4BF9-2EFC-F968AA0C545A}"/>
              </a:ext>
            </a:extLst>
          </p:cNvPr>
          <p:cNvSpPr/>
          <p:nvPr/>
        </p:nvSpPr>
        <p:spPr>
          <a:xfrm>
            <a:off x="9019831" y="2778828"/>
            <a:ext cx="3091676" cy="3713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 sáng mặt trời đem lại sự sống cho thực vật.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0B878CB-E355-926F-71A3-BDE94080294B}"/>
              </a:ext>
            </a:extLst>
          </p:cNvPr>
          <p:cNvCxnSpPr>
            <a:cxnSpLocks/>
            <a:stCxn id="3" idx="2"/>
            <a:endCxn id="123" idx="0"/>
          </p:cNvCxnSpPr>
          <p:nvPr/>
        </p:nvCxnSpPr>
        <p:spPr>
          <a:xfrm>
            <a:off x="6084988" y="1231480"/>
            <a:ext cx="1159562" cy="157739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4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5" grpId="0" animBg="1"/>
      <p:bldP spid="120" grpId="0" animBg="1"/>
      <p:bldP spid="123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1561651" y="891886"/>
            <a:ext cx="344888" cy="275701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93FDEF-7F3A-B55A-6767-645C40F5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05" y="169854"/>
            <a:ext cx="11580133" cy="565417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377406" y="5534561"/>
            <a:ext cx="11591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 dùng ánh sáng đèn điện ở các trang trại nuôi gà (hình 4)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26610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2284017" y="167219"/>
            <a:ext cx="9766528" cy="118446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91151" y="1880066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1751589" y="13945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834CCEDB-2FDA-4027-8691-E10CB84E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-104290" y="960920"/>
            <a:ext cx="11779962" cy="5864162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745918" y="1864351"/>
            <a:ext cx="1030172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 ta dùng ánh sáng đèn điện ở các trang trại nuôi gà 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ể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tăng thời gian chiếu sáng 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kích thích cho gà ăn được nhiều, chóng tăng cân, đẻ nhiều trứng.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7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4"/>
          <p:cNvSpPr/>
          <p:nvPr/>
        </p:nvSpPr>
        <p:spPr>
          <a:xfrm>
            <a:off x="507898" y="251038"/>
            <a:ext cx="11211913" cy="1988070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4"/>
          <p:cNvSpPr/>
          <p:nvPr/>
        </p:nvSpPr>
        <p:spPr>
          <a:xfrm>
            <a:off x="266402" y="2637856"/>
            <a:ext cx="11211913" cy="907202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66402" y="3763271"/>
            <a:ext cx="11211913" cy="907202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Rounded Corners 4"/>
          <p:cNvSpPr/>
          <p:nvPr/>
        </p:nvSpPr>
        <p:spPr>
          <a:xfrm>
            <a:off x="266402" y="5069221"/>
            <a:ext cx="11211913" cy="1542593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2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73102"/>
            <a:ext cx="10363200" cy="288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 smtClean="0">
                <a:ln w="254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mbria" panose="02040503050406030204" pitchFamily="18" charset="0"/>
                <a:cs typeface="Times New Roman" pitchFamily="18" charset="0"/>
              </a:rPr>
              <a:t>TIẾNG VIỆT</a:t>
            </a:r>
            <a:endParaRPr kumimoji="0" lang="en-US" sz="48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333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ĐỌC: SÁNG THÁNG NĂM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r>
              <a:rPr lang="vi-VN" sz="36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TỐ HỮU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79403"/>
            <a:ext cx="3048000" cy="189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40883" y="4855896"/>
            <a:ext cx="3024848" cy="1878689"/>
          </a:xfrm>
          <a:prstGeom prst="rect">
            <a:avLst/>
          </a:prstGeom>
        </p:spPr>
      </p:pic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2516439" y="4546600"/>
            <a:ext cx="6465231" cy="144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Hoàng Thị Thanh Thìn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Tiểu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667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alt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Võ Văn Dũng</a:t>
            </a:r>
            <a:endParaRPr kumimoji="0" lang="en-US" altLang="en-US" sz="2667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VŨ ĐIỆU RỬA TAY Học sinh biểu diễ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5A7261-0CF8-5EBD-8F36-E9DF9AD0EB80}"/>
              </a:ext>
            </a:extLst>
          </p:cNvPr>
          <p:cNvSpPr/>
          <p:nvPr/>
        </p:nvSpPr>
        <p:spPr>
          <a:xfrm>
            <a:off x="1012874" y="61645"/>
            <a:ext cx="10466363" cy="9090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3DDA88-B9AD-8575-D87A-3A2898259F01}"/>
              </a:ext>
            </a:extLst>
          </p:cNvPr>
          <p:cNvCxnSpPr>
            <a:cxnSpLocks/>
            <a:stCxn id="3" idx="2"/>
            <a:endCxn id="115" idx="0"/>
          </p:cNvCxnSpPr>
          <p:nvPr/>
        </p:nvCxnSpPr>
        <p:spPr>
          <a:xfrm flipH="1">
            <a:off x="1228110" y="970671"/>
            <a:ext cx="5017946" cy="13949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132003" y="2365583"/>
            <a:ext cx="2192214" cy="41009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8F7C65C-4524-033D-D5EB-B3608901B33F}"/>
              </a:ext>
            </a:extLst>
          </p:cNvPr>
          <p:cNvCxnSpPr>
            <a:cxnSpLocks/>
            <a:stCxn id="3" idx="2"/>
            <a:endCxn id="120" idx="0"/>
          </p:cNvCxnSpPr>
          <p:nvPr/>
        </p:nvCxnSpPr>
        <p:spPr>
          <a:xfrm flipH="1">
            <a:off x="3611757" y="970671"/>
            <a:ext cx="2634299" cy="13949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A5AA0D5-1C57-EB2E-FA40-EECF9A706ECB}"/>
              </a:ext>
            </a:extLst>
          </p:cNvPr>
          <p:cNvSpPr/>
          <p:nvPr/>
        </p:nvSpPr>
        <p:spPr>
          <a:xfrm>
            <a:off x="2490159" y="2365583"/>
            <a:ext cx="2243196" cy="39987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lụi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0B878CB-E355-926F-71A3-BDE94080294B}"/>
              </a:ext>
            </a:extLst>
          </p:cNvPr>
          <p:cNvCxnSpPr>
            <a:cxnSpLocks/>
            <a:stCxn id="3" idx="2"/>
            <a:endCxn id="123" idx="0"/>
          </p:cNvCxnSpPr>
          <p:nvPr/>
        </p:nvCxnSpPr>
        <p:spPr>
          <a:xfrm flipH="1">
            <a:off x="6087768" y="970671"/>
            <a:ext cx="158288" cy="145659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1275927-E57C-4BF9-2EFC-F968AA0C545A}"/>
              </a:ext>
            </a:extLst>
          </p:cNvPr>
          <p:cNvSpPr/>
          <p:nvPr/>
        </p:nvSpPr>
        <p:spPr>
          <a:xfrm>
            <a:off x="4874403" y="2427267"/>
            <a:ext cx="2426729" cy="42849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 sáng ảnh hưởng đến thời gian ra lá,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kết trái của cây.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8E567482-FA5E-295D-2CAA-258AD5FBA7BA}"/>
              </a:ext>
            </a:extLst>
          </p:cNvPr>
          <p:cNvCxnSpPr>
            <a:cxnSpLocks/>
          </p:cNvCxnSpPr>
          <p:nvPr/>
        </p:nvCxnSpPr>
        <p:spPr>
          <a:xfrm>
            <a:off x="6215523" y="970359"/>
            <a:ext cx="2275726" cy="135270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FAD68B8-B5A4-0A66-1EB3-6BC9D7FDDBA7}"/>
              </a:ext>
            </a:extLst>
          </p:cNvPr>
          <p:cNvSpPr/>
          <p:nvPr/>
        </p:nvSpPr>
        <p:spPr>
          <a:xfrm>
            <a:off x="7459421" y="2343848"/>
            <a:ext cx="2304374" cy="43683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thể dùng ánh sáng đèn điện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ể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kích thích sự phát triển của cây trồng.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2A61689B-01EA-B83F-07B5-D118B777849B}"/>
              </a:ext>
            </a:extLst>
          </p:cNvPr>
          <p:cNvCxnSpPr>
            <a:cxnSpLocks/>
          </p:cNvCxnSpPr>
          <p:nvPr/>
        </p:nvCxnSpPr>
        <p:spPr>
          <a:xfrm>
            <a:off x="6166912" y="949652"/>
            <a:ext cx="5055117" cy="139411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376BAB6C-CE49-7A71-2878-A5721178EDED}"/>
              </a:ext>
            </a:extLst>
          </p:cNvPr>
          <p:cNvSpPr/>
          <p:nvPr/>
        </p:nvSpPr>
        <p:spPr>
          <a:xfrm>
            <a:off x="9966428" y="2426042"/>
            <a:ext cx="2180795" cy="4286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 sáng quá mạnh cũng làm cho cây nhanh chết.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5A7261-0CF8-5EBD-8F36-E9DF9AD0EB80}"/>
              </a:ext>
            </a:extLst>
          </p:cNvPr>
          <p:cNvSpPr/>
          <p:nvPr/>
        </p:nvSpPr>
        <p:spPr>
          <a:xfrm>
            <a:off x="1330108" y="131115"/>
            <a:ext cx="9509760" cy="11003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3DDA88-B9AD-8575-D87A-3A2898259F01}"/>
              </a:ext>
            </a:extLst>
          </p:cNvPr>
          <p:cNvCxnSpPr>
            <a:cxnSpLocks/>
            <a:endCxn id="115" idx="0"/>
          </p:cNvCxnSpPr>
          <p:nvPr/>
        </p:nvCxnSpPr>
        <p:spPr>
          <a:xfrm flipH="1">
            <a:off x="1416752" y="1231480"/>
            <a:ext cx="4706097" cy="149811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228743" y="2729591"/>
            <a:ext cx="2376017" cy="3811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 cần ánh sáng để sưởi ấm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8F7C65C-4524-033D-D5EB-B3608901B33F}"/>
              </a:ext>
            </a:extLst>
          </p:cNvPr>
          <p:cNvCxnSpPr>
            <a:cxnSpLocks/>
          </p:cNvCxnSpPr>
          <p:nvPr/>
        </p:nvCxnSpPr>
        <p:spPr>
          <a:xfrm>
            <a:off x="6084988" y="1231480"/>
            <a:ext cx="4564255" cy="149811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A5AA0D5-1C57-EB2E-FA40-EECF9A706ECB}"/>
              </a:ext>
            </a:extLst>
          </p:cNvPr>
          <p:cNvSpPr/>
          <p:nvPr/>
        </p:nvSpPr>
        <p:spPr>
          <a:xfrm>
            <a:off x="2741073" y="2778271"/>
            <a:ext cx="2644726" cy="37632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 cần ánh sáng để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chuyển và kiếm ăn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0B878CB-E355-926F-71A3-BDE94080294B}"/>
              </a:ext>
            </a:extLst>
          </p:cNvPr>
          <p:cNvCxnSpPr>
            <a:cxnSpLocks/>
            <a:endCxn id="120" idx="0"/>
          </p:cNvCxnSpPr>
          <p:nvPr/>
        </p:nvCxnSpPr>
        <p:spPr>
          <a:xfrm flipH="1">
            <a:off x="4063436" y="1267655"/>
            <a:ext cx="2104376" cy="15106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11275927-E57C-4BF9-2EFC-F968AA0C545A}"/>
              </a:ext>
            </a:extLst>
          </p:cNvPr>
          <p:cNvSpPr/>
          <p:nvPr/>
        </p:nvSpPr>
        <p:spPr>
          <a:xfrm>
            <a:off x="5559973" y="2808877"/>
            <a:ext cx="3369154" cy="37632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vật cần ánh sáng để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 hiện những nguy hiểm cần tránh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: Rounded Corners 122">
            <a:extLst>
              <a:ext uri="{FF2B5EF4-FFF2-40B4-BE49-F238E27FC236}">
                <a16:creationId xmlns:a16="http://schemas.microsoft.com/office/drawing/2014/main" id="{11275927-E57C-4BF9-2EFC-F968AA0C545A}"/>
              </a:ext>
            </a:extLst>
          </p:cNvPr>
          <p:cNvSpPr/>
          <p:nvPr/>
        </p:nvSpPr>
        <p:spPr>
          <a:xfrm>
            <a:off x="9019831" y="2778828"/>
            <a:ext cx="3091676" cy="3713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 sáng mặt trời đem lại sự sống cho thực vật.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0B878CB-E355-926F-71A3-BDE94080294B}"/>
              </a:ext>
            </a:extLst>
          </p:cNvPr>
          <p:cNvCxnSpPr>
            <a:cxnSpLocks/>
            <a:stCxn id="3" idx="2"/>
            <a:endCxn id="123" idx="0"/>
          </p:cNvCxnSpPr>
          <p:nvPr/>
        </p:nvCxnSpPr>
        <p:spPr>
          <a:xfrm>
            <a:off x="6084988" y="1231480"/>
            <a:ext cx="1159562" cy="157739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6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20" grpId="0" animBg="1"/>
      <p:bldP spid="123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D02D2A-B5D0-41F6-9517-20C3B949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2490889" y="177499"/>
            <a:ext cx="9701112" cy="6337535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4026075" y="2383280"/>
            <a:ext cx="759138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 ví dụ về cách con người sử dụng ánh sáng đối với cây </a:t>
            </a:r>
            <a:r>
              <a:rPr kumimoji="0" lang="vi-VN" sz="48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48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 smtClean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sz="4800" b="1" i="0" u="none" strike="noStrike" kern="1200" cap="none" spc="0" normalizeH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nuôi</a:t>
            </a:r>
            <a:r>
              <a:rPr kumimoji="0" lang="vi-VN" sz="48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ở địa phương em.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C50AE8-7FA8-4638-B0A3-905E7E5A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281865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96" y="555596"/>
            <a:ext cx="5834098" cy="6334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9" y="555597"/>
            <a:ext cx="5705672" cy="62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1561651" y="891886"/>
            <a:ext cx="344888" cy="275701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93FDEF-7F3A-B55A-6767-645C40F5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05" y="169854"/>
            <a:ext cx="5910853" cy="5654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84" y="203456"/>
            <a:ext cx="5182019" cy="55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4"/>
          <p:cNvSpPr/>
          <p:nvPr/>
        </p:nvSpPr>
        <p:spPr>
          <a:xfrm>
            <a:off x="507898" y="251038"/>
            <a:ext cx="11211913" cy="1988070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4"/>
          <p:cNvSpPr/>
          <p:nvPr/>
        </p:nvSpPr>
        <p:spPr>
          <a:xfrm>
            <a:off x="266402" y="2637856"/>
            <a:ext cx="11211913" cy="907202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66402" y="3763271"/>
            <a:ext cx="11211913" cy="907202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Rounded Corners 4"/>
          <p:cNvSpPr/>
          <p:nvPr/>
        </p:nvSpPr>
        <p:spPr>
          <a:xfrm>
            <a:off x="266402" y="5069221"/>
            <a:ext cx="11211913" cy="1542593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381000"/>
            <a:ext cx="1197428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69032" y="1698626"/>
            <a:ext cx="38539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TRò</a:t>
            </a:r>
            <a:r>
              <a:rPr lang="en-US" sz="5400" b="1" cap="all" dirty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chơi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6666FF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666FF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666FF">
                        <a:shade val="65000"/>
                        <a:satMod val="130000"/>
                      </a:srgbClr>
                    </a:gs>
                    <a:gs pos="92000">
                      <a:srgbClr val="6666FF">
                        <a:shade val="50000"/>
                        <a:satMod val="120000"/>
                      </a:srgbClr>
                    </a:gs>
                    <a:gs pos="100000">
                      <a:srgbClr val="6666FF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:</a:t>
            </a:r>
            <a:endParaRPr lang="en-US" sz="5400" b="1" cap="all" dirty="0">
              <a:ln w="0"/>
              <a:gradFill flip="none">
                <a:gsLst>
                  <a:gs pos="0">
                    <a:srgbClr val="6666FF">
                      <a:tint val="75000"/>
                      <a:shade val="75000"/>
                      <a:satMod val="170000"/>
                    </a:srgbClr>
                  </a:gs>
                  <a:gs pos="49000">
                    <a:srgbClr val="6666FF">
                      <a:tint val="88000"/>
                      <a:shade val="65000"/>
                      <a:satMod val="172000"/>
                    </a:srgbClr>
                  </a:gs>
                  <a:gs pos="50000">
                    <a:srgbClr val="6666FF">
                      <a:shade val="65000"/>
                      <a:satMod val="130000"/>
                    </a:srgbClr>
                  </a:gs>
                  <a:gs pos="92000">
                    <a:srgbClr val="6666FF">
                      <a:shade val="50000"/>
                      <a:satMod val="120000"/>
                    </a:srgbClr>
                  </a:gs>
                  <a:gs pos="100000">
                    <a:srgbClr val="6666FF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37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386" y="3246170"/>
            <a:ext cx="2762251" cy="276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400845"/>
            <a:ext cx="1873251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962401"/>
            <a:ext cx="3790951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4070350"/>
            <a:ext cx="3790951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2" y="1036639"/>
            <a:ext cx="993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04800"/>
            <a:ext cx="762000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825875"/>
            <a:ext cx="2057400" cy="294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815976"/>
            <a:ext cx="7620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2949577"/>
            <a:ext cx="9271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3962400"/>
            <a:ext cx="1962151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73" y="3825875"/>
            <a:ext cx="20859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505736" y="2863852"/>
            <a:ext cx="7119834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TIẾP SỨC</a:t>
            </a:r>
            <a:endParaRPr lang="en-US" sz="115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085" y="2258858"/>
            <a:ext cx="2761727" cy="276172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843" y="3768362"/>
            <a:ext cx="20859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6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43483" y="624684"/>
            <a:ext cx="7661275" cy="87391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 </a:t>
            </a:r>
            <a:endParaRPr lang="en-US" sz="35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915" name="Group 51"/>
          <p:cNvGrpSpPr>
            <a:grpSpLocks/>
          </p:cNvGrpSpPr>
          <p:nvPr/>
        </p:nvGrpSpPr>
        <p:grpSpPr bwMode="auto">
          <a:xfrm>
            <a:off x="442913" y="-66674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3895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vi-VN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69537" y="2024860"/>
            <a:ext cx="6976165" cy="103595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altLang="vi-VN" sz="3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endParaRPr lang="en-US" altLang="vi-VN" sz="3400" b="1" dirty="0">
              <a:solidFill>
                <a:srgbClr val="FFFFFF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10" y="256834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09" y="2346090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11509" y="27892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717886" y="2531826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992647" y="3190140"/>
            <a:ext cx="6806303" cy="10333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3600" b="1" dirty="0">
              <a:solidFill>
                <a:srgbClr val="FFFFFF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0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0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92459" y="37798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698835" y="38925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964762" y="4248887"/>
            <a:ext cx="6731688" cy="11881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endParaRPr lang="en-US" altLang="vi-VN" sz="3600" b="1" dirty="0">
              <a:solidFill>
                <a:srgbClr val="FFFFFF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0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0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92459" y="47704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698835" y="48831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799765" y="5526313"/>
            <a:ext cx="7192066" cy="107042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altLang="vi-VN" sz="3600" b="1" dirty="0">
              <a:solidFill>
                <a:srgbClr val="FFFFFF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0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60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92459" y="57610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698835" y="5873750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282909" y="576930"/>
            <a:ext cx="1601787" cy="1617663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741696" y="1110329"/>
            <a:ext cx="674688" cy="5905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kern="10" dirty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Câu 1</a:t>
            </a:r>
          </a:p>
        </p:txBody>
      </p:sp>
      <p:pic>
        <p:nvPicPr>
          <p:cNvPr id="3893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3689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4" y="4883150"/>
            <a:ext cx="9715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10167940" y="2413001"/>
            <a:ext cx="1752600" cy="1752600"/>
            <a:chOff x="4320" y="2928"/>
            <a:chExt cx="1104" cy="1104"/>
          </a:xfrm>
        </p:grpSpPr>
        <p:sp>
          <p:nvSpPr>
            <p:cNvPr id="3895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  <a:cs typeface="Arial" charset="0"/>
              </a:endParaRPr>
            </a:p>
          </p:txBody>
        </p:sp>
        <p:sp>
          <p:nvSpPr>
            <p:cNvPr id="3895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8952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97" y="-1778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8FBBDFE-ED29-55CD-5668-29E988F4B3D7}"/>
              </a:ext>
            </a:extLst>
          </p:cNvPr>
          <p:cNvSpPr txBox="1"/>
          <p:nvPr/>
        </p:nvSpPr>
        <p:spPr>
          <a:xfrm>
            <a:off x="3555304" y="639765"/>
            <a:ext cx="765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Động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vật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cần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ánh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sáng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để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làm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gì</a:t>
            </a:r>
            <a:r>
              <a:rPr lang="en-US" sz="4000" dirty="0" smtClean="0">
                <a:solidFill>
                  <a:schemeClr val="bg1"/>
                </a:solidFill>
              </a:rPr>
              <a:t>?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0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33333E-6 L -6.25E-7 -0.07222 " pathEditMode="relative" rAng="0" ptsTypes="AA">
                                      <p:cBhvr>
                                        <p:cTn id="1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1" grpId="0" animBg="1"/>
      <p:bldP spid="6171" grpId="1" animBg="1"/>
      <p:bldP spid="61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43200" y="844550"/>
            <a:ext cx="7924800" cy="129063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 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939" name="Group 51"/>
          <p:cNvGrpSpPr>
            <a:grpSpLocks/>
          </p:cNvGrpSpPr>
          <p:nvPr/>
        </p:nvGrpSpPr>
        <p:grpSpPr bwMode="auto">
          <a:xfrm>
            <a:off x="335757" y="88900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3998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vi-VN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856841" y="2398601"/>
            <a:ext cx="6871797" cy="9318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0" y="2905806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02" y="268355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60701" y="275658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567078" y="286929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854177" y="3458256"/>
            <a:ext cx="7356623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en-US" alt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1" y="3896406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52" y="367415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41650" y="374718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48027" y="385989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899918" y="4475843"/>
            <a:ext cx="8580882" cy="10243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endParaRPr lang="en-US" alt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1" y="4887006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53" y="466475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7" y="47704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475228" y="485049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885929" y="5698730"/>
            <a:ext cx="5954284" cy="7572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altLang="vi-VN" sz="4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vi-VN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đúng</a:t>
            </a:r>
            <a:endParaRPr lang="en-US" altLang="vi-VN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2" y="5877606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53" y="565535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268851" y="572838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475228" y="584109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1"/>
            <a:ext cx="1543051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1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kern="10" dirty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Câu </a:t>
            </a:r>
            <a:r>
              <a:rPr lang="en-US" sz="2400" b="1" kern="10" dirty="0" smtClean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2</a:t>
            </a:r>
            <a:endParaRPr lang="vi-VN" sz="2400" b="1" kern="10" dirty="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39962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" y="514351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3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6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10319657" y="2314350"/>
            <a:ext cx="1752600" cy="1752600"/>
            <a:chOff x="4320" y="2928"/>
            <a:chExt cx="1104" cy="1104"/>
          </a:xfrm>
        </p:grpSpPr>
        <p:sp>
          <p:nvSpPr>
            <p:cNvPr id="3997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  <a:cs typeface="Arial" charset="0"/>
              </a:endParaRPr>
            </a:p>
          </p:txBody>
        </p:sp>
        <p:sp>
          <p:nvSpPr>
            <p:cNvPr id="3997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9976" name="Picture 5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7"/>
            <a:ext cx="4572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45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1.11111E-6 L 6.25E-7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39849" y="677116"/>
            <a:ext cx="8479971" cy="1959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indent="341305"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trại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long</a:t>
            </a:r>
            <a:r>
              <a:rPr lang="en-US" sz="3600" dirty="0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,</a:t>
            </a:r>
          </a:p>
          <a:p>
            <a:pPr indent="341305"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ban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endParaRPr lang="en-US" sz="3600" dirty="0" smtClean="0">
              <a:solidFill>
                <a:schemeClr val="bg1"/>
              </a:solidFill>
              <a:latin typeface="Open Sans"/>
              <a:ea typeface="Times New Roman" panose="02020603050405020304" pitchFamily="18" charset="0"/>
            </a:endParaRPr>
          </a:p>
          <a:p>
            <a:pPr indent="341305"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chiếu</a:t>
            </a:r>
            <a:r>
              <a:rPr lang="en-US" sz="3600" dirty="0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nhằm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đích</a:t>
            </a:r>
            <a:r>
              <a:rPr lang="en-US" sz="3600" dirty="0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gì</a:t>
            </a:r>
            <a:endParaRPr lang="en-US" sz="3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8131" name="Group 51"/>
          <p:cNvGrpSpPr>
            <a:grpSpLocks/>
          </p:cNvGrpSpPr>
          <p:nvPr/>
        </p:nvGrpSpPr>
        <p:grpSpPr bwMode="auto">
          <a:xfrm>
            <a:off x="364719" y="-4762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481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vi-VN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07768" y="2762470"/>
            <a:ext cx="8935625" cy="5187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9" y="2604951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2" y="241589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4234" y="22635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970118" y="2601634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98501" y="3448332"/>
            <a:ext cx="8617194" cy="113185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5" y="3697451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6" y="35059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44131" y="334891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913311" y="369173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11787" y="4747273"/>
            <a:ext cx="8503908" cy="58833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Đuổi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côn</a:t>
            </a:r>
            <a:r>
              <a:rPr lang="en-US" altLang="vi-VN" sz="4000" b="1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4000" b="1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trùng</a:t>
            </a:r>
            <a:endParaRPr lang="en-US" altLang="vi-VN" sz="40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3" y="4532251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4" y="4580192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36987" y="45553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50508" y="4556575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98501" y="5431644"/>
            <a:ext cx="8617194" cy="7844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8" y="5542469"/>
            <a:ext cx="59372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9" y="550310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8839" y="55639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801114" y="5688839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367894" y="788276"/>
            <a:ext cx="1543051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40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734607" y="1225603"/>
            <a:ext cx="781051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kern="10" dirty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Câu 3</a:t>
            </a:r>
          </a:p>
        </p:txBody>
      </p:sp>
      <p:pic>
        <p:nvPicPr>
          <p:cNvPr id="481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2" y="600944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5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02" y="-77431"/>
            <a:ext cx="1652588" cy="147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10267093" y="331495"/>
            <a:ext cx="1752600" cy="1752600"/>
            <a:chOff x="4320" y="2928"/>
            <a:chExt cx="1104" cy="1104"/>
          </a:xfrm>
        </p:grpSpPr>
        <p:sp>
          <p:nvSpPr>
            <p:cNvPr id="48169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  <a:cs typeface="Arial" charset="0"/>
              </a:endParaRPr>
            </a:p>
          </p:txBody>
        </p:sp>
        <p:sp>
          <p:nvSpPr>
            <p:cNvPr id="48170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48168" name="Picture 5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206" y="1844394"/>
            <a:ext cx="4572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15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4.44444E-6 L -3.95833E-6 0.00023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866FAA95-5A96-4D72-9B89-C21BDFED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337FBBE-B98A-421A-BAB8-47593814F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4132244-CAD8-4EAF-BD46-95F17644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714226F-C48F-4569-8B82-0430D1C631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2476831"/>
            <a:ext cx="4184548" cy="42735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E802B0-410B-4646-81C3-8823D18D84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C22DDD-C1ED-4CDD-AFA6-8BF3B361F203}"/>
              </a:ext>
            </a:extLst>
          </p:cNvPr>
          <p:cNvGrpSpPr/>
          <p:nvPr/>
        </p:nvGrpSpPr>
        <p:grpSpPr>
          <a:xfrm>
            <a:off x="2500141" y="-447177"/>
            <a:ext cx="6786584" cy="1754326"/>
            <a:chOff x="3588005" y="0"/>
            <a:chExt cx="5866667" cy="1760478"/>
          </a:xfrm>
        </p:grpSpPr>
        <p:sp>
          <p:nvSpPr>
            <p:cNvPr id="7" name="Freeform 43">
              <a:extLst>
                <a:ext uri="{FF2B5EF4-FFF2-40B4-BE49-F238E27FC236}">
                  <a16:creationId xmlns:a16="http://schemas.microsoft.com/office/drawing/2014/main" id="{1EC3F2F8-9B26-460B-9715-F19396ED89B4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NHANH 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A7A94D-20DA-4A99-92AD-E4F4E234AD26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1AD0D4-551F-4835-9615-265035395818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2">
            <a:extLst>
              <a:ext uri="{FF2B5EF4-FFF2-40B4-BE49-F238E27FC236}">
                <a16:creationId xmlns:a16="http://schemas.microsoft.com/office/drawing/2014/main" id="{FB10428C-5A7B-484F-87FF-FDC27E70930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F16E7B8-AC34-4C1B-AF9A-06509A7662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C7DBC156-7EF4-43AE-A014-F8AD17652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sp>
        <p:nvSpPr>
          <p:cNvPr id="14" name="TextBox 28">
            <a:extLst>
              <a:ext uri="{FF2B5EF4-FFF2-40B4-BE49-F238E27FC236}">
                <a16:creationId xmlns:a16="http://schemas.microsoft.com/office/drawing/2014/main" id="{DC8009BE-275C-405F-84AD-1E530B4EF6C5}"/>
              </a:ext>
            </a:extLst>
          </p:cNvPr>
          <p:cNvSpPr txBox="1"/>
          <p:nvPr/>
        </p:nvSpPr>
        <p:spPr>
          <a:xfrm>
            <a:off x="6114144" y="1001021"/>
            <a:ext cx="5594413" cy="2951619"/>
          </a:xfrm>
          <a:prstGeom prst="cloud">
            <a:avLst/>
          </a:prstGeom>
          <a:solidFill>
            <a:srgbClr val="FFE2A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Kể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tên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vật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phát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sáng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nhân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tạo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B6FB7D1A-6E29-4E14-8E7D-88C91E7D4CA1}"/>
              </a:ext>
            </a:extLst>
          </p:cNvPr>
          <p:cNvSpPr txBox="1"/>
          <p:nvPr/>
        </p:nvSpPr>
        <p:spPr>
          <a:xfrm>
            <a:off x="45889" y="2400989"/>
            <a:ext cx="4977024" cy="2951619"/>
          </a:xfrm>
          <a:prstGeom prst="cloud">
            <a:avLst/>
          </a:prstGeom>
          <a:solidFill>
            <a:srgbClr val="C5FE8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Kể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tên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một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vật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phát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sáng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tự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nhiên</a:t>
            </a:r>
            <a:r>
              <a:rPr lang="en-US" altLang="zh-CN" sz="4000" b="1" kern="0" dirty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495B67E-4D14-4D57-9E5A-B10E3872584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"/>
          <a:stretch/>
        </p:blipFill>
        <p:spPr>
          <a:xfrm flipH="1">
            <a:off x="185442" y="-36018"/>
            <a:ext cx="2350909" cy="25128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28">
            <a:extLst>
              <a:ext uri="{FF2B5EF4-FFF2-40B4-BE49-F238E27FC236}">
                <a16:creationId xmlns:a16="http://schemas.microsoft.com/office/drawing/2014/main" id="{DC8009BE-275C-405F-84AD-1E530B4EF6C5}"/>
              </a:ext>
            </a:extLst>
          </p:cNvPr>
          <p:cNvSpPr txBox="1"/>
          <p:nvPr/>
        </p:nvSpPr>
        <p:spPr>
          <a:xfrm>
            <a:off x="4100469" y="4025927"/>
            <a:ext cx="5689483" cy="2951619"/>
          </a:xfrm>
          <a:prstGeom prst="cloud">
            <a:avLst/>
          </a:prstGeom>
          <a:solidFill>
            <a:srgbClr val="FFE2A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Ánh sáng truyền đi trong không khí như thế nào?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82F998B-E585-4438-A892-3478C8F3A2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71" y="2827001"/>
            <a:ext cx="3494380" cy="4297680"/>
          </a:xfrm>
          <a:prstGeom prst="rect">
            <a:avLst/>
          </a:prstGeom>
        </p:spPr>
      </p:pic>
      <p:pic>
        <p:nvPicPr>
          <p:cNvPr id="33" name="Picture 3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CD329D-16FC-41F3-95CB-B428DBA30C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4" y="2619389"/>
            <a:ext cx="3113402" cy="4297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5D6C5-98C5-4FED-BB86-19AB6A2EF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2604" y="1806118"/>
            <a:ext cx="5986791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04533"/>
            <a:ext cx="3600323" cy="223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2800" y="4321329"/>
            <a:ext cx="3634448" cy="22573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7000" y="1240095"/>
            <a:ext cx="9982200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>
              <a:lnSpc>
                <a:spcPct val="150000"/>
              </a:lnSpc>
              <a:defRPr/>
            </a:pPr>
            <a:endParaRPr lang="en-US" sz="6400" b="1" spc="67" dirty="0">
              <a:ln w="11430"/>
              <a:solidFill>
                <a:srgbClr val="FFE5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106" y="2379457"/>
            <a:ext cx="11754884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>
              <a:defRPr/>
            </a:pPr>
            <a:r>
              <a:rPr lang="en-US" sz="8800" b="1" spc="67" dirty="0">
                <a:ln w="11430"/>
                <a:solidFill>
                  <a:srgbClr val="FFE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303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9" grpId="0" build="p"/>
      <p:bldP spid="9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4"/>
          <p:cNvSpPr/>
          <p:nvPr/>
        </p:nvSpPr>
        <p:spPr>
          <a:xfrm>
            <a:off x="479762" y="431573"/>
            <a:ext cx="11211913" cy="1988070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4"/>
          <p:cNvSpPr/>
          <p:nvPr/>
        </p:nvSpPr>
        <p:spPr>
          <a:xfrm>
            <a:off x="266402" y="2637856"/>
            <a:ext cx="11211913" cy="907202"/>
          </a:xfrm>
          <a:prstGeom prst="roundRect">
            <a:avLst>
              <a:gd name="adj" fmla="val 30889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9" y="288388"/>
            <a:ext cx="5048443" cy="59154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48" y="288387"/>
            <a:ext cx="5213152" cy="591546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47" y="167054"/>
            <a:ext cx="1422595" cy="142259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43" y="288386"/>
            <a:ext cx="1704822" cy="14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8" y="717459"/>
            <a:ext cx="5514535" cy="4839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26" y="717459"/>
            <a:ext cx="5529263" cy="48392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8AF1ADBF-59CF-F615-0F7B-ED7B2F851F43}"/>
              </a:ext>
            </a:extLst>
          </p:cNvPr>
          <p:cNvSpPr txBox="1"/>
          <p:nvPr/>
        </p:nvSpPr>
        <p:spPr>
          <a:xfrm>
            <a:off x="891589" y="0"/>
            <a:ext cx="7028522" cy="7571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NHÓM </a:t>
            </a:r>
            <a:r>
              <a:rPr kumimoji="0" lang="en-US" altLang="zh-CN" sz="3600" b="0" i="0" u="none" strike="noStrike" kern="1200" cap="none" spc="0" normalizeH="0" baseline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zh-CN" altLang="en-US" sz="36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ahoma" panose="020B0604030504040204" pitchFamily="34" charset="0"/>
              <a:ea typeface="字魂105号-简雅黑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5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171831" y="5570805"/>
            <a:ext cx="8468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</a:t>
            </a:r>
            <a:r>
              <a:rPr kumimoji="0" lang="en-029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029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1B2B8145-FED6-7BDE-05F2-0117515ADF3B}"/>
              </a:ext>
            </a:extLst>
          </p:cNvPr>
          <p:cNvSpPr txBox="1"/>
          <p:nvPr/>
        </p:nvSpPr>
        <p:spPr>
          <a:xfrm>
            <a:off x="0" y="6150114"/>
            <a:ext cx="1192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2/ 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Yếu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tố nào ảnh hưởng đến sự phát triển của hai </a:t>
            </a: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cây?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27" y="717459"/>
            <a:ext cx="1193538" cy="11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5A7261-0CF8-5EBD-8F36-E9DF9AD0EB80}"/>
              </a:ext>
            </a:extLst>
          </p:cNvPr>
          <p:cNvSpPr/>
          <p:nvPr/>
        </p:nvSpPr>
        <p:spPr>
          <a:xfrm>
            <a:off x="1338091" y="239151"/>
            <a:ext cx="9101797" cy="102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3DDA88-B9AD-8575-D87A-3A2898259F01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3129274" y="1266093"/>
            <a:ext cx="2759716" cy="176249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196948" y="2789432"/>
            <a:ext cx="5233181" cy="2542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8F7C65C-4524-033D-D5EB-B3608901B33F}"/>
              </a:ext>
            </a:extLst>
          </p:cNvPr>
          <p:cNvCxnSpPr>
            <a:cxnSpLocks/>
            <a:stCxn id="3" idx="2"/>
            <a:endCxn id="120" idx="0"/>
          </p:cNvCxnSpPr>
          <p:nvPr/>
        </p:nvCxnSpPr>
        <p:spPr>
          <a:xfrm>
            <a:off x="5888990" y="1266093"/>
            <a:ext cx="2952556" cy="152333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A5AA0D5-1C57-EB2E-FA40-EECF9A706ECB}"/>
              </a:ext>
            </a:extLst>
          </p:cNvPr>
          <p:cNvSpPr/>
          <p:nvPr/>
        </p:nvSpPr>
        <p:spPr>
          <a:xfrm>
            <a:off x="6006906" y="2789432"/>
            <a:ext cx="5669280" cy="2542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lụi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09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5" grpId="0" animBg="1"/>
      <p:bldP spid="1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48" name="Picture 2047">
            <a:extLst>
              <a:ext uri="{FF2B5EF4-FFF2-40B4-BE49-F238E27FC236}">
                <a16:creationId xmlns:a16="http://schemas.microsoft.com/office/drawing/2014/main" id="{0E70A480-80F0-5518-D699-59DB79E4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334414"/>
            <a:ext cx="12093526" cy="6260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53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13">
            <a:extLst>
              <a:ext uri="{FF2B5EF4-FFF2-40B4-BE49-F238E27FC236}">
                <a16:creationId xmlns:a16="http://schemas.microsoft.com/office/drawing/2014/main" id="{B0E7E007-9A6A-61B7-8F90-31C8FB8EDADF}"/>
              </a:ext>
            </a:extLst>
          </p:cNvPr>
          <p:cNvSpPr txBox="1"/>
          <p:nvPr/>
        </p:nvSpPr>
        <p:spPr>
          <a:xfrm>
            <a:off x="791902" y="43006"/>
            <a:ext cx="5299409" cy="1001125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40F11E63-F3A3-7BA0-08B4-06F416BA8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33945"/>
              </p:ext>
            </p:extLst>
          </p:nvPr>
        </p:nvGraphicFramePr>
        <p:xfrm>
          <a:off x="326558" y="1266092"/>
          <a:ext cx="11782588" cy="53584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42355">
                  <a:extLst>
                    <a:ext uri="{9D8B030D-6E8A-4147-A177-3AD203B41FA5}">
                      <a16:colId xmlns:a16="http://schemas.microsoft.com/office/drawing/2014/main" val="3541537414"/>
                    </a:ext>
                  </a:extLst>
                </a:gridCol>
                <a:gridCol w="6756712">
                  <a:extLst>
                    <a:ext uri="{9D8B030D-6E8A-4147-A177-3AD203B41FA5}">
                      <a16:colId xmlns:a16="http://schemas.microsoft.com/office/drawing/2014/main" val="1439792824"/>
                    </a:ext>
                  </a:extLst>
                </a:gridCol>
                <a:gridCol w="3783521">
                  <a:extLst>
                    <a:ext uri="{9D8B030D-6E8A-4147-A177-3AD203B41FA5}">
                      <a16:colId xmlns:a16="http://schemas.microsoft.com/office/drawing/2014/main" val="1550450573"/>
                    </a:ext>
                  </a:extLst>
                </a:gridCol>
              </a:tblGrid>
              <a:tr h="1174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Hình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Con người sử dụng ánh sáng đối với cây trồng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Tác dụng của cách làm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03613"/>
                  </a:ext>
                </a:extLst>
              </a:tr>
              <a:tr h="1243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2 a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11951"/>
                  </a:ext>
                </a:extLst>
              </a:tr>
              <a:tr h="13612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2 b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632764"/>
                  </a:ext>
                </a:extLst>
              </a:tr>
              <a:tr h="1578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2 c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72857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A01A1B24-41EC-CE43-6E38-41A223EA3FBC}"/>
              </a:ext>
            </a:extLst>
          </p:cNvPr>
          <p:cNvSpPr txBox="1"/>
          <p:nvPr/>
        </p:nvSpPr>
        <p:spPr>
          <a:xfrm>
            <a:off x="1557386" y="2711140"/>
            <a:ext cx="676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 đèn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chiếu ánh sáng vào ban đêm giúp cây thanh long phát triển tốt hơn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3AA773C-1DE0-4B87-220A-6E313A6D4580}"/>
              </a:ext>
            </a:extLst>
          </p:cNvPr>
          <p:cNvSpPr txBox="1"/>
          <p:nvPr/>
        </p:nvSpPr>
        <p:spPr>
          <a:xfrm>
            <a:off x="8143322" y="2767313"/>
            <a:ext cx="3558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cho cây ra 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3BACEFA-DBD1-E630-7093-617AD23682B9}"/>
              </a:ext>
            </a:extLst>
          </p:cNvPr>
          <p:cNvSpPr txBox="1"/>
          <p:nvPr/>
        </p:nvSpPr>
        <p:spPr>
          <a:xfrm>
            <a:off x="2036740" y="3985195"/>
            <a:ext cx="5661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 dụng ánh sáng đèn </a:t>
            </a:r>
            <a:r>
              <a:rPr lang="en-US" sz="2800" b="1" noProof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thể điều chỉnh ánh sáng.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B0A1DA5-C714-5270-ABD5-8346F0B63BDA}"/>
              </a:ext>
            </a:extLst>
          </p:cNvPr>
          <p:cNvSpPr txBox="1"/>
          <p:nvPr/>
        </p:nvSpPr>
        <p:spPr>
          <a:xfrm>
            <a:off x="8143323" y="4070299"/>
            <a:ext cx="396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 cây non phát triển.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2ED296A-5E61-0EA8-6FCF-0DCE508CF533}"/>
              </a:ext>
            </a:extLst>
          </p:cNvPr>
          <p:cNvSpPr txBox="1"/>
          <p:nvPr/>
        </p:nvSpPr>
        <p:spPr>
          <a:xfrm>
            <a:off x="2036740" y="5259250"/>
            <a:ext cx="5239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 lưới trồng rau màu giúp cho mưa chắn gió, che nắng gắt.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43C6149-72F3-C488-7F00-0EEB79AF8354}"/>
              </a:ext>
            </a:extLst>
          </p:cNvPr>
          <p:cNvSpPr txBox="1"/>
          <p:nvPr/>
        </p:nvSpPr>
        <p:spPr>
          <a:xfrm>
            <a:off x="8143322" y="5143260"/>
            <a:ext cx="3965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 rau màu phát triển và còn ngăn sự xâm hại của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trùng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E7E007-9A6A-61B7-8F90-31C8FB8EDADF}"/>
              </a:ext>
            </a:extLst>
          </p:cNvPr>
          <p:cNvSpPr txBox="1"/>
          <p:nvPr/>
        </p:nvSpPr>
        <p:spPr>
          <a:xfrm>
            <a:off x="6585446" y="54610"/>
            <a:ext cx="5299409" cy="94118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1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6000" b="1" dirty="0" err="1">
            <a:solidFill>
              <a:srgbClr val="C00000"/>
            </a:solidFill>
            <a:latin typeface="Times New Roman" pitchFamily="18" charset="0"/>
            <a:cs typeface="Times New Roman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1082</Words>
  <Application>Microsoft Office PowerPoint</Application>
  <PresentationFormat>Widescreen</PresentationFormat>
  <Paragraphs>146</Paragraphs>
  <Slides>31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微软雅黑</vt:lpstr>
      <vt:lpstr>#9Slide07 SVNAdam Gorry</vt:lpstr>
      <vt:lpstr>.VnHelvetInsH</vt:lpstr>
      <vt:lpstr>.VnTime</vt:lpstr>
      <vt:lpstr>Arial</vt:lpstr>
      <vt:lpstr>Calibri</vt:lpstr>
      <vt:lpstr>Calibri</vt:lpstr>
      <vt:lpstr>Calibri Light</vt:lpstr>
      <vt:lpstr>Cambria</vt:lpstr>
      <vt:lpstr>等线</vt:lpstr>
      <vt:lpstr>等线 Light</vt:lpstr>
      <vt:lpstr>HP001 4 hàng</vt:lpstr>
      <vt:lpstr>inpin heiti</vt:lpstr>
      <vt:lpstr>Open Sans</vt:lpstr>
      <vt:lpstr>Tahoma</vt:lpstr>
      <vt:lpstr>Times New Roman</vt:lpstr>
      <vt:lpstr>Verdana</vt:lpstr>
      <vt:lpstr>VNI-Times</vt:lpstr>
      <vt:lpstr>字魂105号-简雅黑</vt:lpstr>
      <vt:lpstr>字魂95号-手刻宋</vt:lpstr>
      <vt:lpstr>1_Office Theme</vt:lpstr>
      <vt:lpstr>16_Office Theme</vt:lpstr>
      <vt:lpstr>包图主题2</vt:lpstr>
      <vt:lpstr>默认设计模板</vt:lpstr>
      <vt:lpstr>2_Office Theme</vt:lpstr>
      <vt:lpstr>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HTLapTop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72</cp:revision>
  <dcterms:created xsi:type="dcterms:W3CDTF">2022-11-10T16:24:48Z</dcterms:created>
  <dcterms:modified xsi:type="dcterms:W3CDTF">2024-12-02T01:15:17Z</dcterms:modified>
</cp:coreProperties>
</file>