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4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26"/>
  </p:notesMasterIdLst>
  <p:sldIdLst>
    <p:sldId id="266" r:id="rId2"/>
    <p:sldId id="265" r:id="rId3"/>
    <p:sldId id="269" r:id="rId4"/>
    <p:sldId id="272" r:id="rId5"/>
    <p:sldId id="7752" r:id="rId6"/>
    <p:sldId id="261" r:id="rId7"/>
    <p:sldId id="7745" r:id="rId8"/>
    <p:sldId id="323" r:id="rId9"/>
    <p:sldId id="7753" r:id="rId10"/>
    <p:sldId id="7749" r:id="rId11"/>
    <p:sldId id="7750" r:id="rId12"/>
    <p:sldId id="7748" r:id="rId13"/>
    <p:sldId id="330" r:id="rId14"/>
    <p:sldId id="286" r:id="rId15"/>
    <p:sldId id="293" r:id="rId16"/>
    <p:sldId id="294" r:id="rId17"/>
    <p:sldId id="7751" r:id="rId18"/>
    <p:sldId id="263" r:id="rId19"/>
    <p:sldId id="274" r:id="rId20"/>
    <p:sldId id="7747" r:id="rId21"/>
    <p:sldId id="268" r:id="rId22"/>
    <p:sldId id="271" r:id="rId23"/>
    <p:sldId id="277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586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66B35-32F3-4DDA-A611-911E3A9A281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86DEF-B02F-41F2-A7ED-A9A8033C0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8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7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72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238A0-97BB-41DC-80F5-8B8F1116E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1B48A8-B9D8-4CFC-B6B1-A6DECEA93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D1D50F-D702-432A-B544-517F4F8DD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AFD6F3-57B0-4790-A3E6-9FACECCB6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81D6D1-80F1-41FA-BB76-961CCB43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8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70491-DC22-4E08-8663-027F7C8F8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EBEE07-2F02-4887-8721-9457F49AC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64F86E-BE6A-46E5-AA20-EFFF40A8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05878F-B201-41AE-A265-B60BD6051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0D94FC-1A3F-478E-842E-70BC2477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8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F0D60C-E2C4-4EFF-8CB6-D393C5CD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40D4A4-0513-45E0-B187-C62DEE091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676C67-3A71-4986-9CCF-3781F1D1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E82636-F8F6-4148-8EBE-1EF3EF531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7FC2A-9C6B-4484-A319-106EE847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5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4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388735"/>
          </a:xfrm>
          <a:custGeom>
            <a:avLst/>
            <a:gdLst/>
            <a:ahLst/>
            <a:cxnLst/>
            <a:rect l="l" t="t" r="r" b="b"/>
            <a:pathLst>
              <a:path w="12192000" h="6388735">
                <a:moveTo>
                  <a:pt x="0" y="6388608"/>
                </a:moveTo>
                <a:lnTo>
                  <a:pt x="12192000" y="6388608"/>
                </a:lnTo>
                <a:lnTo>
                  <a:pt x="12192000" y="0"/>
                </a:lnTo>
                <a:lnTo>
                  <a:pt x="0" y="0"/>
                </a:lnTo>
                <a:lnTo>
                  <a:pt x="0" y="6388608"/>
                </a:lnTo>
                <a:close/>
              </a:path>
            </a:pathLst>
          </a:custGeom>
          <a:solidFill>
            <a:srgbClr val="FC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57377" y="182118"/>
            <a:ext cx="11478895" cy="6384290"/>
          </a:xfrm>
          <a:custGeom>
            <a:avLst/>
            <a:gdLst/>
            <a:ahLst/>
            <a:cxnLst/>
            <a:rect l="l" t="t" r="r" b="b"/>
            <a:pathLst>
              <a:path w="11478895" h="6384290">
                <a:moveTo>
                  <a:pt x="0" y="6384035"/>
                </a:moveTo>
                <a:lnTo>
                  <a:pt x="11478768" y="6384035"/>
                </a:lnTo>
                <a:lnTo>
                  <a:pt x="11478768" y="0"/>
                </a:lnTo>
                <a:lnTo>
                  <a:pt x="0" y="0"/>
                </a:lnTo>
                <a:lnTo>
                  <a:pt x="0" y="6384035"/>
                </a:lnTo>
                <a:close/>
              </a:path>
            </a:pathLst>
          </a:custGeom>
          <a:ln w="28956">
            <a:solidFill>
              <a:srgbClr val="FB5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58339" cy="17160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72088" y="0"/>
            <a:ext cx="819911" cy="17160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23538" y="1576832"/>
            <a:ext cx="7591425" cy="1644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172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049014" y="3585794"/>
            <a:ext cx="7593965" cy="1002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24406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69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D212E6-5EAD-40DA-9C95-349C9B0E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1F4F92-C1C5-4F02-ADDD-6F024AE67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3881F5-61BF-4513-9637-C0B89912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EF5B6C-2ACD-47DC-8749-F55D086D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C6A11E-22AB-4369-A439-2601282CC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3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19F38-C8E3-4385-9035-C038B3679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59D363-6CD3-459A-8BAE-C5B6FE9D6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33F26D-A131-48FD-A085-78C9E8E2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94B03A-E130-4566-9D0B-4EEB3DCA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89AB70-1335-43FB-806F-C355643D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9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B8DD3-BCEC-42FB-943A-3181BC01A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3E40E8-91D5-4EC6-8D22-676F96513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3102D0-9500-4CBB-BCFF-D3BDF7BA1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EE7E0F-C782-43A6-B191-C998947A6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EF6F47-29E4-421C-A736-B7110F23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992D21-9BA5-4C65-BEFC-D28B36E41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1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891456-4015-463D-B8B2-F710902C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3D77D4-1065-4E9B-98DE-5B2D6FB8C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09534E-DD51-4EBF-BB56-CBE403EF3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8AB421-14BE-49C0-BF2D-9AFFBA435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5E0BE73-E821-442E-AF1F-2CDB3A5F7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4284B6F-6CB1-4B38-88C0-8534A6A6F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F32440D-A8C7-48B6-9446-D9584781C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373A7F6-B42D-42A1-9FDA-70E5319C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4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80FBFF-282F-41B9-B101-CFEFE06E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681095-F8F2-415D-AD18-F71FE790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689D84-F4C9-427A-BA49-5C634C47E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FF7C1-F2D6-433C-92BC-1B728CA58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2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96FEE6-E1DB-403F-96E6-3C9CFC60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1B73E7-EEF7-4DA1-BE4B-9CCD5BBC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C5C220-33BD-4955-8283-D6EECCC2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8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4960D7-9300-4D28-9043-75F75BEF9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2C6346-5E5E-4BEB-9941-75B9DA3CE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1A8CE0-2F78-4E88-B2A4-05845A59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4A1CEC-C82F-4558-A7D8-AB306125C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A94ACB-A244-4FE4-B5E7-C797FF89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6863BF-386E-468F-A800-1BF28593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5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AFFDF2-B5A9-4A9A-9BE4-D2E162BE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B27A54-6049-4304-915E-4895EAB2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4AB746-2380-490B-B285-09EDA6271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A31115-416A-4ED3-8949-722B7E61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8682FB-0867-4948-8236-71635FD49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4A5312-3A74-4061-A1A8-DC6F97F13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9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7038B3-3290-4D04-B3AC-693EA396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0C1130-908F-4A2D-B5C5-58C75D925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0F827-5F53-4A7C-AC41-D3FA785D2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B3D78-3BAF-4FC7-A5F7-EE3BD2463C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3F6E9B-34AC-44EF-9B82-18A402902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129E44-B171-4F78-9AC2-26471CCE4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2CC42-9E64-40A8-AA14-13CAE9995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7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emf"/><Relationship Id="rId3" Type="http://schemas.microsoft.com/office/2007/relationships/media" Target="../media/media5.mp3"/><Relationship Id="rId21" Type="http://schemas.openxmlformats.org/officeDocument/2006/relationships/image" Target="../media/image4.png"/><Relationship Id="rId7" Type="http://schemas.openxmlformats.org/officeDocument/2006/relationships/audio" Target="../media/audio5.wav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audio" Target="../media/media4.wav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4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10" Type="http://schemas.openxmlformats.org/officeDocument/2006/relationships/image" Target="../media/image43.png"/><Relationship Id="rId19" Type="http://schemas.openxmlformats.org/officeDocument/2006/relationships/image" Target="../media/image61.png"/><Relationship Id="rId4" Type="http://schemas.openxmlformats.org/officeDocument/2006/relationships/audio" Target="../media/media5.mp3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4.png"/><Relationship Id="rId18" Type="http://schemas.openxmlformats.org/officeDocument/2006/relationships/image" Target="../media/image62.png"/><Relationship Id="rId3" Type="http://schemas.microsoft.com/office/2007/relationships/media" Target="../media/media5.mp3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audio" Target="../media/media4.wav"/><Relationship Id="rId16" Type="http://schemas.openxmlformats.org/officeDocument/2006/relationships/image" Target="../media/image61.png"/><Relationship Id="rId1" Type="http://schemas.microsoft.com/office/2007/relationships/media" Target="../media/media4.wav"/><Relationship Id="rId6" Type="http://schemas.openxmlformats.org/officeDocument/2006/relationships/audio" Target="../media/audio5.wav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emf"/><Relationship Id="rId10" Type="http://schemas.openxmlformats.org/officeDocument/2006/relationships/image" Target="../media/image53.png"/><Relationship Id="rId19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5.png"/><Relationship Id="rId18" Type="http://schemas.openxmlformats.org/officeDocument/2006/relationships/image" Target="../media/image62.png"/><Relationship Id="rId3" Type="http://schemas.microsoft.com/office/2007/relationships/media" Target="../media/media5.mp3"/><Relationship Id="rId7" Type="http://schemas.openxmlformats.org/officeDocument/2006/relationships/image" Target="../media/image51.png"/><Relationship Id="rId12" Type="http://schemas.openxmlformats.org/officeDocument/2006/relationships/image" Target="../media/image63.png"/><Relationship Id="rId17" Type="http://schemas.openxmlformats.org/officeDocument/2006/relationships/image" Target="../media/image59.png"/><Relationship Id="rId2" Type="http://schemas.openxmlformats.org/officeDocument/2006/relationships/audio" Target="../media/media4.wav"/><Relationship Id="rId16" Type="http://schemas.openxmlformats.org/officeDocument/2006/relationships/image" Target="../media/image61.png"/><Relationship Id="rId1" Type="http://schemas.microsoft.com/office/2007/relationships/media" Target="../media/media4.wav"/><Relationship Id="rId6" Type="http://schemas.openxmlformats.org/officeDocument/2006/relationships/audio" Target="../media/audio5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0.emf"/><Relationship Id="rId10" Type="http://schemas.openxmlformats.org/officeDocument/2006/relationships/image" Target="../media/image53.png"/><Relationship Id="rId19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43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儿童英文歌曲(失色天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45992" y="883601"/>
            <a:ext cx="812800" cy="8128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5682B31-0866-6F0D-675C-D27816E9FD1A}"/>
              </a:ext>
            </a:extLst>
          </p:cNvPr>
          <p:cNvSpPr/>
          <p:nvPr/>
        </p:nvSpPr>
        <p:spPr>
          <a:xfrm>
            <a:off x="-201552" y="1920895"/>
            <a:ext cx="12127294" cy="1754326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ự giờ </a:t>
            </a:r>
            <a:r>
              <a:rPr lang="vi-VN" sz="4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3C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B1B768-C423-ABD8-C076-68BDE1AB2B8D}"/>
              </a:ext>
            </a:extLst>
          </p:cNvPr>
          <p:cNvSpPr/>
          <p:nvPr/>
        </p:nvSpPr>
        <p:spPr>
          <a:xfrm>
            <a:off x="2312893" y="2967335"/>
            <a:ext cx="661595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Minh Lưu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F257DE-E2CB-15FE-6126-1F1D33A7CFB1}"/>
              </a:ext>
            </a:extLst>
          </p:cNvPr>
          <p:cNvSpPr/>
          <p:nvPr/>
        </p:nvSpPr>
        <p:spPr>
          <a:xfrm>
            <a:off x="1344706" y="98453"/>
            <a:ext cx="836406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Văn Dũng</a:t>
            </a:r>
            <a:endParaRPr lang="en-US" sz="3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3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54509C-152A-43C0-9BB5-CBB7B9A4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688" y="1375444"/>
            <a:ext cx="4526724" cy="38977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ADF317-0569-4842-9F0A-D3418D60A093}"/>
              </a:ext>
            </a:extLst>
          </p:cNvPr>
          <p:cNvSpPr/>
          <p:nvPr/>
        </p:nvSpPr>
        <p:spPr>
          <a:xfrm>
            <a:off x="921532" y="5314106"/>
            <a:ext cx="4279410" cy="140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Cáu gắt: </a:t>
            </a:r>
            <a:r>
              <a:rPr kumimoji="0" lang="vi-VN" sz="2846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hay quát tháo, gắt gỏng, buồn bực một việc gì đó.</a:t>
            </a:r>
            <a:endParaRPr kumimoji="0" lang="en-US" sz="2846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0F2D73A-1090-4286-ABD0-FABFB60D419F}"/>
              </a:ext>
            </a:extLst>
          </p:cNvPr>
          <p:cNvSpPr/>
          <p:nvPr/>
        </p:nvSpPr>
        <p:spPr>
          <a:xfrm>
            <a:off x="6246688" y="5325830"/>
            <a:ext cx="4279410" cy="140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Lạnh lùng: </a:t>
            </a:r>
            <a:r>
              <a:rPr kumimoji="0" lang="vi-VN" sz="2846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tỏ ra thiếu quan tâm, thiếu cảm xúc trước một sự việc gì đó</a:t>
            </a:r>
            <a:r>
              <a:rPr kumimoji="0" lang="vi-VN" sz="2846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46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1F2508B-3594-4CA0-B451-C2F88463E68A}"/>
              </a:ext>
            </a:extLst>
          </p:cNvPr>
          <p:cNvSpPr txBox="1"/>
          <p:nvPr/>
        </p:nvSpPr>
        <p:spPr>
          <a:xfrm>
            <a:off x="3458460" y="116385"/>
            <a:ext cx="5642891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năm 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14</a:t>
            </a:r>
            <a:r>
              <a:rPr lang="vi-VN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  3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2024</a:t>
            </a:r>
            <a:endParaRPr kumimoji="0" lang="en-US" sz="2696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object 5">
            <a:extLst>
              <a:ext uri="{FF2B5EF4-FFF2-40B4-BE49-F238E27FC236}">
                <a16:creationId xmlns:a16="http://schemas.microsoft.com/office/drawing/2014/main" xmlns="" id="{CDDED547-F0FB-43F7-B8C5-5CC872FFD8B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2772" y="1375444"/>
            <a:ext cx="5178552" cy="39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735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xmlns="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" y="63312"/>
            <a:ext cx="12192000" cy="6857637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80F181E-6A7A-4F15-BAB2-E09AABB6A421}"/>
              </a:ext>
            </a:extLst>
          </p:cNvPr>
          <p:cNvGrpSpPr/>
          <p:nvPr/>
        </p:nvGrpSpPr>
        <p:grpSpPr>
          <a:xfrm>
            <a:off x="6029656" y="3507897"/>
            <a:ext cx="4112438" cy="1941178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xmlns="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608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Lễ phép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CC617EC-C3D5-47A9-A4AD-8F99C1C95810}"/>
              </a:ext>
            </a:extLst>
          </p:cNvPr>
          <p:cNvGrpSpPr/>
          <p:nvPr/>
        </p:nvGrpSpPr>
        <p:grpSpPr>
          <a:xfrm>
            <a:off x="337090" y="1911166"/>
            <a:ext cx="3114466" cy="2375563"/>
            <a:chOff x="2600270" y="1437500"/>
            <a:chExt cx="193363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xmlns="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2E1F6CC-1F5E-49FF-9C22-3D8A7AC043AC}"/>
                </a:ext>
              </a:extLst>
            </p:cNvPr>
            <p:cNvSpPr txBox="1"/>
            <p:nvPr/>
          </p:nvSpPr>
          <p:spPr>
            <a:xfrm>
              <a:off x="2600270" y="1645863"/>
              <a:ext cx="1887583" cy="522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Tôn  trọng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E13B926-17F2-4AA5-A55D-CFD6EFAB754A}"/>
              </a:ext>
            </a:extLst>
          </p:cNvPr>
          <p:cNvGrpSpPr/>
          <p:nvPr/>
        </p:nvGrpSpPr>
        <p:grpSpPr>
          <a:xfrm>
            <a:off x="3513814" y="1753394"/>
            <a:ext cx="3114466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xmlns="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790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Thân thiện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1A97F01-3A6B-41A1-BBD8-99E140DBE167}"/>
              </a:ext>
            </a:extLst>
          </p:cNvPr>
          <p:cNvGrpSpPr/>
          <p:nvPr/>
        </p:nvGrpSpPr>
        <p:grpSpPr>
          <a:xfrm>
            <a:off x="1303056" y="4181301"/>
            <a:ext cx="3332006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xmlns="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Hòa nhã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7221F74-E129-40ED-8273-BDCBD63ED59E}"/>
              </a:ext>
            </a:extLst>
          </p:cNvPr>
          <p:cNvGrpSpPr/>
          <p:nvPr/>
        </p:nvGrpSpPr>
        <p:grpSpPr>
          <a:xfrm>
            <a:off x="6171080" y="1516453"/>
            <a:ext cx="3745430" cy="1828800"/>
            <a:chOff x="840818" y="-30495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xmlns="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18" y="-30495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8200587-3976-45B0-9F8D-6DDDE45B952C}"/>
                </a:ext>
              </a:extLst>
            </p:cNvPr>
            <p:cNvSpPr txBox="1"/>
            <p:nvPr/>
          </p:nvSpPr>
          <p:spPr>
            <a:xfrm>
              <a:off x="1102350" y="294334"/>
              <a:ext cx="1305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Cởi mở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1DAEF26-B773-457A-904F-238DF7B03216}"/>
              </a:ext>
            </a:extLst>
          </p:cNvPr>
          <p:cNvSpPr/>
          <p:nvPr/>
        </p:nvSpPr>
        <p:spPr>
          <a:xfrm>
            <a:off x="337091" y="505687"/>
            <a:ext cx="113331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Bài 2: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5EE63C3-BB1F-40D1-8F53-A9AFCD2838E1}"/>
              </a:ext>
            </a:extLst>
          </p:cNvPr>
          <p:cNvCxnSpPr>
            <a:cxnSpLocks/>
          </p:cNvCxnSpPr>
          <p:nvPr/>
        </p:nvCxnSpPr>
        <p:spPr>
          <a:xfrm>
            <a:off x="2017986" y="1008993"/>
            <a:ext cx="65269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921531" y="1306609"/>
            <a:ext cx="1132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3274" y="1306609"/>
            <a:ext cx="6170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lễ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3274" y="2109041"/>
            <a:ext cx="5051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cởi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CF64791-1959-4EB1-B6BD-62D704598407}"/>
              </a:ext>
            </a:extLst>
          </p:cNvPr>
          <p:cNvSpPr txBox="1"/>
          <p:nvPr/>
        </p:nvSpPr>
        <p:spPr>
          <a:xfrm>
            <a:off x="3458460" y="116385"/>
            <a:ext cx="5642891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năm 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14</a:t>
            </a:r>
            <a:r>
              <a:rPr lang="vi-VN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  3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2024</a:t>
            </a:r>
            <a:endParaRPr kumimoji="0" lang="en-US" sz="2696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79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8608"/>
            <a:ext cx="12192000" cy="469900"/>
          </a:xfrm>
          <a:custGeom>
            <a:avLst/>
            <a:gdLst/>
            <a:ahLst/>
            <a:cxnLst/>
            <a:rect l="l" t="t" r="r" b="b"/>
            <a:pathLst>
              <a:path w="12192000" h="469900">
                <a:moveTo>
                  <a:pt x="12192000" y="0"/>
                </a:moveTo>
                <a:lnTo>
                  <a:pt x="0" y="0"/>
                </a:lnTo>
                <a:lnTo>
                  <a:pt x="0" y="469391"/>
                </a:lnTo>
                <a:lnTo>
                  <a:pt x="12192000" y="4693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FB5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731A0A-9A0A-4390-BA91-4152FC21DC81}"/>
              </a:ext>
            </a:extLst>
          </p:cNvPr>
          <p:cNvSpPr txBox="1"/>
          <p:nvPr/>
        </p:nvSpPr>
        <p:spPr>
          <a:xfrm>
            <a:off x="2193429" y="1102495"/>
            <a:ext cx="8138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      </a:t>
            </a:r>
            <a:r>
              <a:rPr lang="vi-VN" sz="4400" dirty="0">
                <a:latin typeface="+mj-lt"/>
              </a:rPr>
              <a:t>Thảo luận nhóm đôi</a:t>
            </a:r>
            <a:endParaRPr lang="en-US" sz="4400" dirty="0">
              <a:latin typeface="+mj-lt"/>
            </a:endParaRPr>
          </a:p>
        </p:txBody>
      </p:sp>
      <p:pic>
        <p:nvPicPr>
          <p:cNvPr id="2050" name="Picture 2" descr="Premium Vector | Boy and girl talking in class talking | Student cartoon,  Girl talk, Kids talking">
            <a:extLst>
              <a:ext uri="{FF2B5EF4-FFF2-40B4-BE49-F238E27FC236}">
                <a16:creationId xmlns:a16="http://schemas.microsoft.com/office/drawing/2014/main" xmlns="" id="{A76A8BD1-CE03-4BD2-87F1-7E28F478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29" y="2125426"/>
            <a:ext cx="7241628" cy="40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47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288098" y="-1753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700922" y="171423"/>
            <a:ext cx="10574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CB0A12-B0AF-4AFC-BF03-6DAD368877C1}"/>
              </a:ext>
            </a:extLst>
          </p:cNvPr>
          <p:cNvGrpSpPr/>
          <p:nvPr/>
        </p:nvGrpSpPr>
        <p:grpSpPr>
          <a:xfrm>
            <a:off x="596079" y="756198"/>
            <a:ext cx="10744903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xmlns="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4C3B91C-E562-421A-BB77-4E562A6F07F2}"/>
              </a:ext>
            </a:extLst>
          </p:cNvPr>
          <p:cNvGrpSpPr/>
          <p:nvPr/>
        </p:nvGrpSpPr>
        <p:grpSpPr>
          <a:xfrm>
            <a:off x="435305" y="1558913"/>
            <a:ext cx="10930186" cy="669352"/>
            <a:chOff x="1124802" y="3796456"/>
            <a:chExt cx="10486825" cy="669352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357A66A-2C35-4741-A7B2-75D5F5B14E87}"/>
                </a:ext>
              </a:extLst>
            </p:cNvPr>
            <p:cNvSpPr txBox="1"/>
            <p:nvPr/>
          </p:nvSpPr>
          <p:spPr>
            <a:xfrm>
              <a:off x="1124802" y="3796456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E382537-CAA7-45F3-87FE-3858793B73A9}"/>
              </a:ext>
            </a:extLst>
          </p:cNvPr>
          <p:cNvGrpSpPr/>
          <p:nvPr/>
        </p:nvGrpSpPr>
        <p:grpSpPr>
          <a:xfrm>
            <a:off x="249129" y="2526251"/>
            <a:ext cx="12112668" cy="680598"/>
            <a:chOff x="544469" y="3813594"/>
            <a:chExt cx="11783841" cy="3860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144E81A-7F52-4970-BB2B-78D787F8F805}"/>
                </a:ext>
              </a:extLst>
            </p:cNvPr>
            <p:cNvSpPr txBox="1"/>
            <p:nvPr/>
          </p:nvSpPr>
          <p:spPr>
            <a:xfrm>
              <a:off x="544469" y="38135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9C081E0-F3B3-4CD5-B9DD-D4C096E61FD0}"/>
              </a:ext>
            </a:extLst>
          </p:cNvPr>
          <p:cNvGrpSpPr/>
          <p:nvPr/>
        </p:nvGrpSpPr>
        <p:grpSpPr>
          <a:xfrm>
            <a:off x="435304" y="3513155"/>
            <a:ext cx="11107953" cy="672724"/>
            <a:chOff x="1124802" y="4027330"/>
            <a:chExt cx="10486825" cy="381599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xmlns="" id="{B5E1AFEF-8D10-4200-B0DF-AC8BE9197A97}"/>
                </a:ext>
              </a:extLst>
            </p:cNvPr>
            <p:cNvSpPr/>
            <p:nvPr/>
          </p:nvSpPr>
          <p:spPr>
            <a:xfrm>
              <a:off x="1302569" y="4027330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893D4C0-FB1D-45C3-9585-0F70F6032A3B}"/>
                </a:ext>
              </a:extLst>
            </p:cNvPr>
            <p:cNvSpPr txBox="1"/>
            <p:nvPr/>
          </p:nvSpPr>
          <p:spPr>
            <a:xfrm>
              <a:off x="1124802" y="4092881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00C9F1B-B4AE-46B7-8F74-F26F42E2816C}"/>
              </a:ext>
            </a:extLst>
          </p:cNvPr>
          <p:cNvGrpSpPr/>
          <p:nvPr/>
        </p:nvGrpSpPr>
        <p:grpSpPr>
          <a:xfrm>
            <a:off x="435305" y="4219277"/>
            <a:ext cx="11157238" cy="904030"/>
            <a:chOff x="1124802" y="3881033"/>
            <a:chExt cx="10486825" cy="512805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xmlns="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D1345D3-BD2B-4FBF-A20F-B1F9B53D1DB5}"/>
                </a:ext>
              </a:extLst>
            </p:cNvPr>
            <p:cNvSpPr txBox="1"/>
            <p:nvPr/>
          </p:nvSpPr>
          <p:spPr>
            <a:xfrm>
              <a:off x="1124802" y="4079586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32" y="488359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650" y="4982177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66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CDDE792-8940-4B76-BEDE-441E8832A976}"/>
              </a:ext>
            </a:extLst>
          </p:cNvPr>
          <p:cNvGraphicFramePr>
            <a:graphicFrameLocks noGrp="1"/>
          </p:cNvGraphicFramePr>
          <p:nvPr/>
        </p:nvGraphicFramePr>
        <p:xfrm>
          <a:off x="706907" y="3489646"/>
          <a:ext cx="6364453" cy="148877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xmlns="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xmlns="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kể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Nunito black" pitchFamily="2" charset="0"/>
                        </a:rPr>
                        <a:t>Câu hỏi</a:t>
                      </a:r>
                      <a:endParaRPr lang="en-US" sz="240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rò chơi vận động dành cho trẻ Mầm non Top 15 trò chơi vận động  cho trẻ mầm non hay nhất">
            <a:extLst>
              <a:ext uri="{FF2B5EF4-FFF2-40B4-BE49-F238E27FC236}">
                <a16:creationId xmlns:a16="http://schemas.microsoft.com/office/drawing/2014/main" xmlns="" id="{F1C82501-450E-44E7-B369-CBEFDE41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294291"/>
            <a:ext cx="1131964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921531" y="1056075"/>
            <a:ext cx="10110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987516" y="1481956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C64BB3-BAA6-4E0D-8CFF-4F72899A16A4}"/>
              </a:ext>
            </a:extLst>
          </p:cNvPr>
          <p:cNvSpPr txBox="1"/>
          <p:nvPr/>
        </p:nvSpPr>
        <p:spPr>
          <a:xfrm>
            <a:off x="3458460" y="116385"/>
            <a:ext cx="5642891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năm 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14</a:t>
            </a:r>
            <a:r>
              <a:rPr lang="vi-VN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  3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2024</a:t>
            </a:r>
            <a:endParaRPr kumimoji="0" lang="en-US" sz="2696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8DED144B-AE4F-4C28-9DC4-5F5F7DEC2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12383"/>
              </p:ext>
            </p:extLst>
          </p:nvPr>
        </p:nvGraphicFramePr>
        <p:xfrm>
          <a:off x="887897" y="1732627"/>
          <a:ext cx="10376452" cy="5067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8103">
                  <a:extLst>
                    <a:ext uri="{9D8B030D-6E8A-4147-A177-3AD203B41FA5}">
                      <a16:colId xmlns:a16="http://schemas.microsoft.com/office/drawing/2014/main" xmlns="" val="2456709503"/>
                    </a:ext>
                  </a:extLst>
                </a:gridCol>
                <a:gridCol w="5168349">
                  <a:extLst>
                    <a:ext uri="{9D8B030D-6E8A-4147-A177-3AD203B41FA5}">
                      <a16:colId xmlns:a16="http://schemas.microsoft.com/office/drawing/2014/main" xmlns="" val="1929449041"/>
                    </a:ext>
                  </a:extLst>
                </a:gridCol>
              </a:tblGrid>
              <a:tr h="593027">
                <a:tc>
                  <a:txBody>
                    <a:bodyPr/>
                    <a:lstStyle/>
                    <a:p>
                      <a:r>
                        <a:rPr lang="vi-VN" sz="3600" dirty="0"/>
                        <a:t>  Câu kể 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dirty="0"/>
                        <a:t>  Câu hỏi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8148185"/>
                  </a:ext>
                </a:extLst>
              </a:tr>
              <a:tr h="988378">
                <a:tc>
                  <a:txBody>
                    <a:bodyPr/>
                    <a:lstStyle/>
                    <a:p>
                      <a:r>
                        <a:rPr lang="vi-VN" sz="3200" dirty="0"/>
                        <a:t>An và Minh đang nói chuyện điện thoại với nhau.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dirty="0"/>
                        <a:t>- Ai là người đầu tiên phát minh ra điện thoại?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5407152"/>
                  </a:ext>
                </a:extLst>
              </a:tr>
              <a:tr h="1440209">
                <a:tc>
                  <a:txBody>
                    <a:bodyPr/>
                    <a:lstStyle/>
                    <a:p>
                      <a:r>
                        <a:rPr lang="vi-VN" sz="3200" dirty="0"/>
                        <a:t>Tôi lắng nghe cô giáo giảng bài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dirty="0"/>
                        <a:t>- Vì sao chúng ta cần giúp đỡ những người có hoàn cảng khó khăn?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2967603"/>
                  </a:ext>
                </a:extLst>
              </a:tr>
              <a:tr h="1440209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dirty="0"/>
                        <a:t>-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9885614"/>
                  </a:ext>
                </a:extLst>
              </a:tr>
              <a:tr h="3388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541929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38925E-28E1-4004-931D-7EC1CD136B22}"/>
              </a:ext>
            </a:extLst>
          </p:cNvPr>
          <p:cNvSpPr txBox="1"/>
          <p:nvPr/>
        </p:nvSpPr>
        <p:spPr>
          <a:xfrm>
            <a:off x="5067517" y="620236"/>
            <a:ext cx="1998496" cy="461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775286980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67517" y="515306"/>
            <a:ext cx="1998496" cy="461217"/>
            <a:chOff x="6651116" y="743102"/>
            <a:chExt cx="2623026" cy="615737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623026" cy="615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5368250" y="2023143"/>
            <a:ext cx="6823750" cy="420037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21531" y="1233332"/>
            <a:ext cx="1011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014020" y="1998791"/>
            <a:ext cx="784963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96833" y="4123330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6833" y="2948855"/>
            <a:ext cx="4939748" cy="1022080"/>
            <a:chOff x="0" y="2936066"/>
            <a:chExt cx="4939748" cy="1022080"/>
          </a:xfrm>
        </p:grpSpPr>
        <p:sp>
          <p:nvSpPr>
            <p:cNvPr id="34" name="Rectangle 33"/>
            <p:cNvSpPr/>
            <p:nvPr/>
          </p:nvSpPr>
          <p:spPr>
            <a:xfrm>
              <a:off x="0" y="3496481"/>
              <a:ext cx="49397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Các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bạn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nhỏ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đi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dạo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trong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công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viên</a:t>
              </a: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0" y="2936066"/>
              <a:ext cx="10140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4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M: 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96833" y="4860448"/>
            <a:ext cx="3786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 Nam vứt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rác bừa bãi.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69B106-4AA3-4782-8F97-FEA086C82226}"/>
              </a:ext>
            </a:extLst>
          </p:cNvPr>
          <p:cNvSpPr txBox="1"/>
          <p:nvPr/>
        </p:nvSpPr>
        <p:spPr>
          <a:xfrm>
            <a:off x="3458460" y="116385"/>
            <a:ext cx="5642891" cy="507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năm 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14</a:t>
            </a:r>
            <a:r>
              <a:rPr lang="vi-VN" sz="2696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  3 </a:t>
            </a:r>
            <a:r>
              <a:rPr kumimoji="0" lang="en-US" sz="2696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vi-VN" sz="2696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2024</a:t>
            </a:r>
            <a:endParaRPr kumimoji="0" lang="en-US" sz="2696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261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8379808-B7E1-8F4F-22C8-628CD47C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5674" r="96454">
                        <a14:foregroundMark x1="7801" y1="57447" x2="7801" y2="57447"/>
                        <a14:foregroundMark x1="16135" y1="84929" x2="16135" y2="84929"/>
                        <a14:foregroundMark x1="10993" y1="81738" x2="10993" y2="81738"/>
                        <a14:foregroundMark x1="11702" y1="78191" x2="11702" y2="78191"/>
                        <a14:foregroundMark x1="9043" y1="76950" x2="9043" y2="76950"/>
                        <a14:foregroundMark x1="7092" y1="65426" x2="7092" y2="65426"/>
                        <a14:foregroundMark x1="8511" y1="53014" x2="8511" y2="53014"/>
                        <a14:foregroundMark x1="22163" y1="85816" x2="22163" y2="85816"/>
                        <a14:foregroundMark x1="18972" y1="82624" x2="18972" y2="82624"/>
                        <a14:foregroundMark x1="79610" y1="79965" x2="79610" y2="79965"/>
                        <a14:foregroundMark x1="93972" y1="71986" x2="93972" y2="71986"/>
                        <a14:foregroundMark x1="94326" y1="57270" x2="94326" y2="57270"/>
                        <a14:foregroundMark x1="96631" y1="48582" x2="96631" y2="48582"/>
                        <a14:foregroundMark x1="96099" y1="45390" x2="96099" y2="45390"/>
                        <a14:foregroundMark x1="34752" y1="85106" x2="34752" y2="85106"/>
                        <a14:foregroundMark x1="43794" y1="89007" x2="43794" y2="89007"/>
                        <a14:foregroundMark x1="36348" y1="55851" x2="36348" y2="55851"/>
                        <a14:foregroundMark x1="6560" y1="67376" x2="6560" y2="67376"/>
                        <a14:foregroundMark x1="6028" y1="55496" x2="6028" y2="55496"/>
                        <a14:foregroundMark x1="5674" y1="63121" x2="5674" y2="6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1900"/>
          <a:stretch/>
        </p:blipFill>
        <p:spPr bwMode="auto">
          <a:xfrm>
            <a:off x="29934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29F30B-7526-F004-F582-210BE925B812}"/>
              </a:ext>
            </a:extLst>
          </p:cNvPr>
          <p:cNvSpPr txBox="1"/>
          <p:nvPr/>
        </p:nvSpPr>
        <p:spPr>
          <a:xfrm>
            <a:off x="-469649" y="2199860"/>
            <a:ext cx="5363709" cy="945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Nunito Black" panose="00000A00000000000000" pitchFamily="2" charset="0"/>
                <a:ea typeface="+mj-ea"/>
                <a:cs typeface="+mj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444885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F8379808-B7E1-8F4F-22C8-628CD47C4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5674" r="96454">
                        <a14:foregroundMark x1="7801" y1="57447" x2="7801" y2="57447"/>
                        <a14:foregroundMark x1="16135" y1="84929" x2="16135" y2="84929"/>
                        <a14:foregroundMark x1="10993" y1="81738" x2="10993" y2="81738"/>
                        <a14:foregroundMark x1="11702" y1="78191" x2="11702" y2="78191"/>
                        <a14:foregroundMark x1="9043" y1="76950" x2="9043" y2="76950"/>
                        <a14:foregroundMark x1="7092" y1="65426" x2="7092" y2="65426"/>
                        <a14:foregroundMark x1="8511" y1="53014" x2="8511" y2="53014"/>
                        <a14:foregroundMark x1="22163" y1="85816" x2="22163" y2="85816"/>
                        <a14:foregroundMark x1="18972" y1="82624" x2="18972" y2="82624"/>
                        <a14:foregroundMark x1="79610" y1="79965" x2="79610" y2="79965"/>
                        <a14:foregroundMark x1="93972" y1="71986" x2="93972" y2="71986"/>
                        <a14:foregroundMark x1="94326" y1="57270" x2="94326" y2="57270"/>
                        <a14:foregroundMark x1="96631" y1="48582" x2="96631" y2="48582"/>
                        <a14:foregroundMark x1="96099" y1="45390" x2="96099" y2="45390"/>
                        <a14:foregroundMark x1="34752" y1="85106" x2="34752" y2="85106"/>
                        <a14:foregroundMark x1="43794" y1="89007" x2="43794" y2="89007"/>
                        <a14:foregroundMark x1="36348" y1="55851" x2="36348" y2="55851"/>
                        <a14:foregroundMark x1="6560" y1="67376" x2="6560" y2="67376"/>
                        <a14:foregroundMark x1="6028" y1="55496" x2="6028" y2="55496"/>
                        <a14:foregroundMark x1="5674" y1="63121" x2="5674" y2="63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68" b="11900"/>
          <a:stretch/>
        </p:blipFill>
        <p:spPr bwMode="auto">
          <a:xfrm>
            <a:off x="3059737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29F30B-7526-F004-F582-210BE925B812}"/>
              </a:ext>
            </a:extLst>
          </p:cNvPr>
          <p:cNvSpPr txBox="1"/>
          <p:nvPr/>
        </p:nvSpPr>
        <p:spPr>
          <a:xfrm>
            <a:off x="-94550" y="312517"/>
            <a:ext cx="6078661" cy="1810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0000"/>
                </a:solidFill>
                <a:latin typeface="Nunito Black" panose="00000A00000000000000" pitchFamily="2" charset="0"/>
                <a:ea typeface="+mj-ea"/>
                <a:cs typeface="+mj-cs"/>
              </a:rPr>
              <a:t>TIẾT 3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0000"/>
                </a:solidFill>
                <a:latin typeface="Nunito Black" panose="00000A00000000000000" pitchFamily="2" charset="0"/>
                <a:ea typeface="+mj-ea"/>
                <a:cs typeface="+mj-cs"/>
              </a:rPr>
              <a:t>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4088364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6BB1DB04-5627-28A0-64F6-659FF8FFDB67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5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vi-VN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lớp 3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B4058763-2C62-7C73-A15E-7A36E0C66554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250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3" y="-185771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 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3148"/>
            <a:ext cx="4500937" cy="2049142"/>
            <a:chOff x="413731" y="4651957"/>
            <a:chExt cx="4500937" cy="2049142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528067" y="4837160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CCâu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 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519583" y="2620290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 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 khiến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Bình là người như thế nào thuộc loại câu nào?</a:t>
                </a:r>
                <a:endPara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xmlns="" id="{04AF8518-F5CB-3AE0-D2F9-683D738CA326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87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511753" y="2482950"/>
            <a:ext cx="4396608" cy="2019007"/>
            <a:chOff x="554514" y="2492017"/>
            <a:chExt cx="4396608" cy="201900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554514" y="2522782"/>
              <a:ext cx="4396608" cy="1988242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47293" y="359923"/>
                <a:ext cx="935508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 dấu thích hợp điền vào chỗ chấm.</a:t>
                </a:r>
              </a:p>
              <a:p>
                <a:pPr algn="ctr">
                  <a:defRPr/>
                </a:pPr>
                <a:r>
                  <a:rPr lang="vi-VN" sz="36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 là học sinh trường nào......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DF7679F0-BE5A-661D-6A2C-EF70FD3F8AAB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5922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2195C38E-A8BF-4FA5-A55C-0CCF84A6D822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xmlns="" id="{FE3FB01D-8273-42C8-A3B9-8693051AEDF9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EED26D-5D1F-483D-BA5F-BA1DEADBC126}"/>
              </a:ext>
            </a:extLst>
          </p:cNvPr>
          <p:cNvSpPr/>
          <p:nvPr/>
        </p:nvSpPr>
        <p:spPr>
          <a:xfrm>
            <a:off x="4000497" y="1714499"/>
            <a:ext cx="2247903" cy="151743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giao tiếp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AEF0665-E8D0-44F1-9BBC-1405B0A3BD5F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kể, câu 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64CF8A1-3F7A-4C53-9A2C-2463BBE86BF0}"/>
              </a:ext>
            </a:extLst>
          </p:cNvPr>
          <p:cNvCxnSpPr>
            <a:cxnSpLocks/>
            <a:stCxn id="31" idx="3"/>
            <a:endCxn id="34" idx="1"/>
          </p:cNvCxnSpPr>
          <p:nvPr/>
        </p:nvCxnSpPr>
        <p:spPr>
          <a:xfrm flipV="1">
            <a:off x="6248400" y="2211501"/>
            <a:ext cx="1010354" cy="26171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6C73C3D-3497-4A71-9C25-1F21FF9D697F}"/>
              </a:ext>
            </a:extLst>
          </p:cNvPr>
          <p:cNvSpPr/>
          <p:nvPr/>
        </p:nvSpPr>
        <p:spPr>
          <a:xfrm>
            <a:off x="7258754" y="1714499"/>
            <a:ext cx="3824466" cy="994003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với từ ngữ giao tiếp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7ADD3548-1136-4083-85AC-5F1BABDA69E5}"/>
              </a:ext>
            </a:extLst>
          </p:cNvPr>
          <p:cNvCxnSpPr>
            <a:cxnSpLocks/>
          </p:cNvCxnSpPr>
          <p:nvPr/>
        </p:nvCxnSpPr>
        <p:spPr>
          <a:xfrm flipV="1">
            <a:off x="6372222" y="4610100"/>
            <a:ext cx="990601" cy="54411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9257D4E-D29B-4104-B22D-BE8E86136372}"/>
              </a:ext>
            </a:extLst>
          </p:cNvPr>
          <p:cNvSpPr/>
          <p:nvPr/>
        </p:nvSpPr>
        <p:spPr>
          <a:xfrm>
            <a:off x="7362823" y="4142137"/>
            <a:ext cx="3824466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loại câu kể, câu 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E0D6ADE-F74D-4664-B463-0E977A651F5A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6362700" y="5125639"/>
            <a:ext cx="990601" cy="100081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4853443-AAEC-4C4B-8764-AFCAC0A0338F}"/>
              </a:ext>
            </a:extLst>
          </p:cNvPr>
          <p:cNvSpPr/>
          <p:nvPr/>
        </p:nvSpPr>
        <p:spPr>
          <a:xfrm>
            <a:off x="7397041" y="5692623"/>
            <a:ext cx="3790247" cy="100081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với câu kể, câu 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  <p:pic>
        <p:nvPicPr>
          <p:cNvPr id="2" name="KARAOKE- CON CHIM VÀNH KHUYÊN - NHẠC THIẾU NHI, TÁC GIẢ HOÀNG VÂN - Trim">
            <a:hlinkClick r:id="" action="ppaction://media"/>
            <a:extLst>
              <a:ext uri="{FF2B5EF4-FFF2-40B4-BE49-F238E27FC236}">
                <a16:creationId xmlns:a16="http://schemas.microsoft.com/office/drawing/2014/main" xmlns="" id="{CDBA90C1-B54D-4405-A69B-1B307D0CD4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8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xmlns="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xmlns="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vi-VN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14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vi-VN" altLang="zh-CN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3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xmlns="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AC68A2-32D5-4904-A782-7ADAA51D680C}"/>
              </a:ext>
            </a:extLst>
          </p:cNvPr>
          <p:cNvSpPr txBox="1"/>
          <p:nvPr/>
        </p:nvSpPr>
        <p:spPr>
          <a:xfrm>
            <a:off x="1528998" y="2967226"/>
            <a:ext cx="8115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b="1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GIAO TIẾP; CÂU KỂ, CÂU 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A772CC9F-1BA0-2EBD-1EEB-FE59989A783F}"/>
              </a:ext>
            </a:extLst>
          </p:cNvPr>
          <p:cNvSpPr/>
          <p:nvPr/>
        </p:nvSpPr>
        <p:spPr>
          <a:xfrm>
            <a:off x="-2075366" y="0"/>
            <a:ext cx="2075366" cy="207536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891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1263560"/>
            <a:ext cx="9844723" cy="30552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10" y="4847572"/>
            <a:ext cx="4756399" cy="20377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4154699"/>
            <a:ext cx="5114209" cy="12588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6494117E-E3F7-444B-B271-9102E915E3E5}"/>
              </a:ext>
            </a:extLst>
          </p:cNvPr>
          <p:cNvCxnSpPr>
            <a:cxnSpLocks/>
          </p:cNvCxnSpPr>
          <p:nvPr/>
        </p:nvCxnSpPr>
        <p:spPr>
          <a:xfrm>
            <a:off x="6586780" y="604434"/>
            <a:ext cx="46494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F2CF8CC-6732-4212-8815-66D075BF4199}"/>
              </a:ext>
            </a:extLst>
          </p:cNvPr>
          <p:cNvCxnSpPr>
            <a:cxnSpLocks/>
          </p:cNvCxnSpPr>
          <p:nvPr/>
        </p:nvCxnSpPr>
        <p:spPr>
          <a:xfrm>
            <a:off x="5049865" y="1144290"/>
            <a:ext cx="17383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495" y="1371600"/>
              <a:ext cx="7072883" cy="41148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207" y="2795003"/>
              <a:ext cx="2836164" cy="8625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7332" y="2906902"/>
              <a:ext cx="2618613" cy="6446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3639" y="3654564"/>
              <a:ext cx="2965704" cy="9128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5145" y="3765422"/>
              <a:ext cx="2747010" cy="69570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8048" y="400799"/>
              <a:ext cx="1083564" cy="7147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10155" y="503555"/>
              <a:ext cx="884301" cy="5139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70276" y="403885"/>
              <a:ext cx="1367027" cy="7116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3145" y="506602"/>
              <a:ext cx="1166241" cy="51092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45935" y="198120"/>
              <a:ext cx="5846063" cy="6400800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642352" y="1072983"/>
            <a:ext cx="3976370" cy="3633470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290195" algn="ctr">
              <a:lnSpc>
                <a:spcPct val="100000"/>
              </a:lnSpc>
              <a:spcBef>
                <a:spcPts val="1415"/>
              </a:spcBef>
            </a:pPr>
            <a:r>
              <a:rPr sz="4800" dirty="0">
                <a:solidFill>
                  <a:srgbClr val="F02C6C"/>
                </a:solidFill>
                <a:latin typeface="Times New Roman"/>
                <a:cs typeface="Times New Roman"/>
              </a:rPr>
              <a:t>Thử</a:t>
            </a:r>
            <a:r>
              <a:rPr sz="4800" spc="-15" dirty="0">
                <a:solidFill>
                  <a:srgbClr val="F02C6C"/>
                </a:solidFill>
                <a:latin typeface="Times New Roman"/>
                <a:cs typeface="Times New Roman"/>
              </a:rPr>
              <a:t> </a:t>
            </a:r>
            <a:r>
              <a:rPr sz="4800" spc="-10" dirty="0">
                <a:solidFill>
                  <a:srgbClr val="F02C6C"/>
                </a:solidFill>
                <a:latin typeface="Times New Roman"/>
                <a:cs typeface="Times New Roman"/>
              </a:rPr>
              <a:t>thách</a:t>
            </a:r>
            <a:endParaRPr sz="480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ct val="100000"/>
              </a:lnSpc>
              <a:spcBef>
                <a:spcPts val="930"/>
              </a:spcBef>
            </a:pPr>
            <a:r>
              <a:rPr sz="3400" dirty="0">
                <a:solidFill>
                  <a:srgbClr val="880595"/>
                </a:solidFill>
              </a:rPr>
              <a:t>Mỗi</a:t>
            </a:r>
            <a:r>
              <a:rPr sz="3400" spc="-60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đội</a:t>
            </a:r>
            <a:r>
              <a:rPr sz="3400" spc="-5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sẽ</a:t>
            </a:r>
            <a:r>
              <a:rPr sz="3400" spc="-4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hái</a:t>
            </a:r>
            <a:r>
              <a:rPr sz="3400" spc="-60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và</a:t>
            </a:r>
            <a:r>
              <a:rPr sz="3400" spc="-65" dirty="0">
                <a:solidFill>
                  <a:srgbClr val="880595"/>
                </a:solidFill>
              </a:rPr>
              <a:t> </a:t>
            </a:r>
            <a:r>
              <a:rPr sz="3400" spc="-25" dirty="0">
                <a:solidFill>
                  <a:srgbClr val="880595"/>
                </a:solidFill>
              </a:rPr>
              <a:t>xếp </a:t>
            </a:r>
            <a:r>
              <a:rPr sz="3400" dirty="0">
                <a:solidFill>
                  <a:srgbClr val="880595"/>
                </a:solidFill>
              </a:rPr>
              <a:t>các</a:t>
            </a:r>
            <a:r>
              <a:rPr sz="3400" spc="-7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cây</a:t>
            </a:r>
            <a:r>
              <a:rPr sz="3400" spc="-8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nấm</a:t>
            </a:r>
            <a:r>
              <a:rPr sz="3400" spc="-7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có</a:t>
            </a:r>
            <a:r>
              <a:rPr sz="3400" spc="-90" dirty="0">
                <a:solidFill>
                  <a:srgbClr val="880595"/>
                </a:solidFill>
              </a:rPr>
              <a:t> </a:t>
            </a:r>
            <a:r>
              <a:rPr sz="3400" spc="-20" dirty="0">
                <a:solidFill>
                  <a:srgbClr val="880595"/>
                </a:solidFill>
              </a:rPr>
              <a:t>chứa </a:t>
            </a:r>
            <a:r>
              <a:rPr sz="3400" dirty="0">
                <a:solidFill>
                  <a:srgbClr val="880595"/>
                </a:solidFill>
              </a:rPr>
              <a:t>từ</a:t>
            </a:r>
            <a:r>
              <a:rPr sz="3400" spc="-40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ngữ</a:t>
            </a:r>
            <a:r>
              <a:rPr sz="3400" spc="-3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chỉ</a:t>
            </a:r>
            <a:r>
              <a:rPr sz="3400" spc="-3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thái</a:t>
            </a:r>
            <a:r>
              <a:rPr sz="3400" spc="-4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độ</a:t>
            </a:r>
            <a:r>
              <a:rPr sz="3400" spc="-35" dirty="0">
                <a:solidFill>
                  <a:srgbClr val="880595"/>
                </a:solidFill>
              </a:rPr>
              <a:t> </a:t>
            </a:r>
            <a:r>
              <a:rPr sz="3400" spc="-20" dirty="0">
                <a:solidFill>
                  <a:srgbClr val="880595"/>
                </a:solidFill>
              </a:rPr>
              <a:t>lịch </a:t>
            </a:r>
            <a:r>
              <a:rPr sz="3400" dirty="0">
                <a:solidFill>
                  <a:srgbClr val="880595"/>
                </a:solidFill>
              </a:rPr>
              <a:t>sự</a:t>
            </a:r>
            <a:r>
              <a:rPr sz="3400" spc="-80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trong</a:t>
            </a:r>
            <a:r>
              <a:rPr sz="3400" spc="-7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giao</a:t>
            </a:r>
            <a:r>
              <a:rPr sz="3400" spc="-80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tiếp</a:t>
            </a:r>
            <a:r>
              <a:rPr sz="3400" spc="-75" dirty="0">
                <a:solidFill>
                  <a:srgbClr val="880595"/>
                </a:solidFill>
              </a:rPr>
              <a:t> </a:t>
            </a:r>
            <a:r>
              <a:rPr sz="3400" spc="-25" dirty="0">
                <a:solidFill>
                  <a:srgbClr val="880595"/>
                </a:solidFill>
              </a:rPr>
              <a:t>vào </a:t>
            </a:r>
            <a:r>
              <a:rPr sz="3400" dirty="0">
                <a:solidFill>
                  <a:srgbClr val="880595"/>
                </a:solidFill>
              </a:rPr>
              <a:t>giỏ</a:t>
            </a:r>
            <a:r>
              <a:rPr sz="3400" spc="-65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của</a:t>
            </a:r>
            <a:r>
              <a:rPr sz="3400" spc="-60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mình</a:t>
            </a:r>
            <a:r>
              <a:rPr sz="3400" spc="-70" dirty="0">
                <a:solidFill>
                  <a:srgbClr val="880595"/>
                </a:solidFill>
              </a:rPr>
              <a:t> </a:t>
            </a:r>
            <a:r>
              <a:rPr sz="3400" dirty="0">
                <a:solidFill>
                  <a:srgbClr val="880595"/>
                </a:solidFill>
              </a:rPr>
              <a:t>nhé</a:t>
            </a:r>
            <a:r>
              <a:rPr sz="3400" spc="-45" dirty="0">
                <a:solidFill>
                  <a:srgbClr val="880595"/>
                </a:solidFill>
              </a:rPr>
              <a:t> </a:t>
            </a:r>
            <a:r>
              <a:rPr sz="3400" spc="-60" dirty="0">
                <a:solidFill>
                  <a:srgbClr val="880595"/>
                </a:solidFill>
              </a:rPr>
              <a:t>!</a:t>
            </a:r>
            <a:endParaRPr sz="3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xmlns="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58" y="-65656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EB045978-F81D-41B5-868C-0088021FC8C0}"/>
              </a:ext>
            </a:extLst>
          </p:cNvPr>
          <p:cNvGrpSpPr/>
          <p:nvPr/>
        </p:nvGrpSpPr>
        <p:grpSpPr>
          <a:xfrm>
            <a:off x="2755138" y="3644129"/>
            <a:ext cx="7636055" cy="2926080"/>
            <a:chOff x="1902805" y="3657466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xmlns="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902805" y="3657466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BF884804-0A5F-44DE-88D2-732F21A1A8C7}"/>
                </a:ext>
              </a:extLst>
            </p:cNvPr>
            <p:cNvGrpSpPr/>
            <p:nvPr/>
          </p:nvGrpSpPr>
          <p:grpSpPr>
            <a:xfrm>
              <a:off x="1921754" y="4901026"/>
              <a:ext cx="2906162" cy="1459074"/>
              <a:chOff x="1946242" y="4895740"/>
              <a:chExt cx="2906162" cy="1459074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xmlns="" id="{CE88310D-2B17-42D2-9077-D6BB804B4EC4}"/>
                  </a:ext>
                </a:extLst>
              </p:cNvPr>
              <p:cNvSpPr/>
              <p:nvPr/>
            </p:nvSpPr>
            <p:spPr>
              <a:xfrm>
                <a:off x="1946242" y="4895740"/>
                <a:ext cx="2731523" cy="1459074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xmlns="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1977639" y="5037478"/>
                <a:ext cx="287476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 chỉ thái độ lịch sự giao tiếp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4B6901F1-BC86-4209-A9B6-76819C16DB20}"/>
              </a:ext>
            </a:extLst>
          </p:cNvPr>
          <p:cNvGrpSpPr/>
          <p:nvPr/>
        </p:nvGrpSpPr>
        <p:grpSpPr>
          <a:xfrm>
            <a:off x="7785953" y="2535271"/>
            <a:ext cx="2041661" cy="2011680"/>
            <a:chOff x="6021176" y="2873794"/>
            <a:chExt cx="2041661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xmlns="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1176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40C6712-D0B3-4C20-9C96-FEB9A163075B}"/>
                </a:ext>
              </a:extLst>
            </p:cNvPr>
            <p:cNvSpPr txBox="1"/>
            <p:nvPr/>
          </p:nvSpPr>
          <p:spPr>
            <a:xfrm>
              <a:off x="6309895" y="3163229"/>
              <a:ext cx="1752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Lạnh lùng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22695675-70BF-4ED8-B513-E477C6ADD448}"/>
              </a:ext>
            </a:extLst>
          </p:cNvPr>
          <p:cNvGrpSpPr/>
          <p:nvPr/>
        </p:nvGrpSpPr>
        <p:grpSpPr>
          <a:xfrm>
            <a:off x="4612006" y="20969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xmlns="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Cáu gắt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180F181E-6A7A-4F15-BAB2-E09AABB6A421}"/>
              </a:ext>
            </a:extLst>
          </p:cNvPr>
          <p:cNvGrpSpPr/>
          <p:nvPr/>
        </p:nvGrpSpPr>
        <p:grpSpPr>
          <a:xfrm>
            <a:off x="5903405" y="302978"/>
            <a:ext cx="2674405" cy="1941178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xmlns="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492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Lễ phép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4CC617EC-C3D5-47A9-A4AD-8F99C1C95810}"/>
              </a:ext>
            </a:extLst>
          </p:cNvPr>
          <p:cNvGrpSpPr/>
          <p:nvPr/>
        </p:nvGrpSpPr>
        <p:grpSpPr>
          <a:xfrm>
            <a:off x="435592" y="2352605"/>
            <a:ext cx="1933630" cy="1920240"/>
            <a:chOff x="2600270" y="1437500"/>
            <a:chExt cx="193363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xmlns="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2E1F6CC-1F5E-49FF-9C22-3D8A7AC043AC}"/>
                </a:ext>
              </a:extLst>
            </p:cNvPr>
            <p:cNvSpPr txBox="1"/>
            <p:nvPr/>
          </p:nvSpPr>
          <p:spPr>
            <a:xfrm>
              <a:off x="2600270" y="1645863"/>
              <a:ext cx="1887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Tôn  trọng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BE13B926-17F2-4AA5-A55D-CFD6EFAB754A}"/>
              </a:ext>
            </a:extLst>
          </p:cNvPr>
          <p:cNvGrpSpPr/>
          <p:nvPr/>
        </p:nvGrpSpPr>
        <p:grpSpPr>
          <a:xfrm>
            <a:off x="802965" y="219508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xmlns="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790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Thân thiện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81A97F01-3A6B-41A1-BBD8-99E140DBE167}"/>
              </a:ext>
            </a:extLst>
          </p:cNvPr>
          <p:cNvGrpSpPr/>
          <p:nvPr/>
        </p:nvGrpSpPr>
        <p:grpSpPr>
          <a:xfrm>
            <a:off x="9422324" y="224137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xmlns="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Hòa nhã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27221F74-E129-40ED-8273-BDCBD63ED59E}"/>
              </a:ext>
            </a:extLst>
          </p:cNvPr>
          <p:cNvGrpSpPr/>
          <p:nvPr/>
        </p:nvGrpSpPr>
        <p:grpSpPr>
          <a:xfrm>
            <a:off x="3380571" y="66019"/>
            <a:ext cx="1828800" cy="1828800"/>
            <a:chOff x="840818" y="-30495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xmlns="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18" y="-30495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xmlns="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Cởi mở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02 0.18866 L 0.50755 0.6942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36 0.07129 L 0.19037 0.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3402 L -0.45026 0.7064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4398 L 0.65586 0.37338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0.05069 L -0.30612 0.68565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88608"/>
            <a:ext cx="12192000" cy="469900"/>
          </a:xfrm>
          <a:custGeom>
            <a:avLst/>
            <a:gdLst/>
            <a:ahLst/>
            <a:cxnLst/>
            <a:rect l="l" t="t" r="r" b="b"/>
            <a:pathLst>
              <a:path w="12192000" h="469900">
                <a:moveTo>
                  <a:pt x="12192000" y="0"/>
                </a:moveTo>
                <a:lnTo>
                  <a:pt x="0" y="0"/>
                </a:lnTo>
                <a:lnTo>
                  <a:pt x="0" y="469391"/>
                </a:lnTo>
                <a:lnTo>
                  <a:pt x="12192000" y="469391"/>
                </a:lnTo>
                <a:lnTo>
                  <a:pt x="12192000" y="0"/>
                </a:lnTo>
                <a:close/>
              </a:path>
            </a:pathLst>
          </a:custGeom>
          <a:solidFill>
            <a:srgbClr val="FB5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4088524" y="2450652"/>
            <a:ext cx="7672552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66060" marR="508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sz="40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sz="4000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4000" spc="-3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sz="4000" b="0" spc="-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sz="4000" b="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 </a:t>
            </a:r>
            <a:r>
              <a:rPr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sz="4000" b="0" spc="-4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sz="4000" b="0" spc="-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sz="4000" b="0" spc="-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người.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9015" y="600139"/>
            <a:ext cx="4581144" cy="42047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05069" y="5091464"/>
            <a:ext cx="422509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sz="4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sz="44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4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sz="4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367752" y="1944940"/>
            <a:ext cx="4183117" cy="43223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6034">
              <a:lnSpc>
                <a:spcPct val="100000"/>
              </a:lnSpc>
              <a:spcBef>
                <a:spcPts val="105"/>
              </a:spcBef>
            </a:pPr>
            <a:r>
              <a:rPr lang="fr-FR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fr-FR" sz="4000" b="1" spc="-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fr-FR" sz="4000" b="1" spc="-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fr-FR" sz="4000" b="1" spc="-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fr-FR" sz="4000" b="0" spc="-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0" spc="-2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vi-VN" sz="4000" b="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sz="4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4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sz="4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sz="4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sz="40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sz="40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sz="40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40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sz="4000" spc="-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sz="4000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40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sz="4000" spc="-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sz="40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sz="40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40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sz="3200" spc="-10" dirty="0">
                <a:latin typeface="Calibri"/>
                <a:cs typeface="Calibri"/>
              </a:rPr>
              <a:t>.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2416" y="726948"/>
            <a:ext cx="5734812" cy="38709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57648" y="4991695"/>
            <a:ext cx="345068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sz="4000" b="1" spc="-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sz="40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40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sz="40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spc="-50" dirty="0">
                <a:latin typeface="Calibri"/>
                <a:cs typeface="Calibri"/>
              </a:rPr>
              <a:t>?</a:t>
            </a:r>
            <a:endParaRPr sz="40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786</Words>
  <Application>Microsoft Office PowerPoint</Application>
  <PresentationFormat>Custom</PresentationFormat>
  <Paragraphs>119</Paragraphs>
  <Slides>24</Slides>
  <Notes>7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Thử thách Mỗi đội sẽ hái và xếp các cây nấm có chứa từ ngữ chỉ thái độ lịch sự trong giao tiếp vào giỏ của mình nhé !</vt:lpstr>
      <vt:lpstr>PowerPoint Presentation</vt:lpstr>
      <vt:lpstr>Hòa nhã là thái độ nhẹ nhàng với mọi người.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69</cp:revision>
  <dcterms:created xsi:type="dcterms:W3CDTF">2022-10-31T01:06:00Z</dcterms:created>
  <dcterms:modified xsi:type="dcterms:W3CDTF">2025-03-17T15:20:24Z</dcterms:modified>
</cp:coreProperties>
</file>