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5" r:id="rId2"/>
    <p:sldId id="274" r:id="rId3"/>
    <p:sldId id="262" r:id="rId4"/>
    <p:sldId id="260" r:id="rId5"/>
    <p:sldId id="302" r:id="rId6"/>
    <p:sldId id="297" r:id="rId7"/>
    <p:sldId id="257" r:id="rId8"/>
    <p:sldId id="276" r:id="rId9"/>
    <p:sldId id="278" r:id="rId10"/>
    <p:sldId id="282" r:id="rId11"/>
    <p:sldId id="299" r:id="rId12"/>
    <p:sldId id="268" r:id="rId13"/>
    <p:sldId id="271" r:id="rId14"/>
    <p:sldId id="279" r:id="rId15"/>
    <p:sldId id="259" r:id="rId16"/>
    <p:sldId id="303" r:id="rId17"/>
    <p:sldId id="304" r:id="rId18"/>
    <p:sldId id="305" r:id="rId19"/>
    <p:sldId id="306" r:id="rId20"/>
    <p:sldId id="307" r:id="rId21"/>
    <p:sldId id="30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11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-710" y="-67"/>
      </p:cViewPr>
      <p:guideLst>
        <p:guide orient="horz" pos="2211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87B770CB-E3AC-49C1-ACE4-A6EBE1411F80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F0E6309C-5595-47AE-8ECC-8C37C1752C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11" Type="http://schemas.openxmlformats.org/officeDocument/2006/relationships/image" Target="../media/image18.jpeg"/><Relationship Id="rId5" Type="http://schemas.openxmlformats.org/officeDocument/2006/relationships/image" Target="../media/image19.png"/><Relationship Id="rId15" Type="http://schemas.openxmlformats.org/officeDocument/2006/relationships/image" Target="../media/image21.png"/><Relationship Id="rId10" Type="http://schemas.openxmlformats.org/officeDocument/2006/relationships/image" Target="../media/image12.png"/><Relationship Id="rId4" Type="http://schemas.openxmlformats.org/officeDocument/2006/relationships/image" Target="../media/image22.jpeg"/><Relationship Id="rId9" Type="http://schemas.microsoft.com/office/2007/relationships/hdphoto" Target="../media/hdphoto6.wdp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microsoft.com/office/2007/relationships/hdphoto" Target="../media/hdphoto10.wdp"/><Relationship Id="rId17" Type="http://schemas.openxmlformats.org/officeDocument/2006/relationships/image" Target="../media/image10.png"/><Relationship Id="rId2" Type="http://schemas.openxmlformats.org/officeDocument/2006/relationships/audio" Target="../media/media3.wav"/><Relationship Id="rId16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21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30.jpe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1145"/>
            <a:ext cx="12415520" cy="658685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2590800" y="2667000"/>
            <a:ext cx="6474460" cy="193103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CHÀO ĐÓN QUÝ THẦY CÔ GIÁO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 DỰ GIỜ VỚI LỚP 1A</a:t>
            </a:r>
          </a:p>
        </p:txBody>
      </p:sp>
      <p:sp>
        <p:nvSpPr>
          <p:cNvPr id="5" name="Hộp Văn bản 4"/>
          <p:cNvSpPr txBox="1">
            <a:spLocks noChangeArrowheads="1"/>
          </p:cNvSpPr>
          <p:nvPr/>
        </p:nvSpPr>
        <p:spPr bwMode="auto">
          <a:xfrm>
            <a:off x="2819241" y="3581480"/>
            <a:ext cx="6004560" cy="6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375" b="1">
                <a:solidFill>
                  <a:srgbClr val="FF0000"/>
                </a:solidFill>
                <a:latin typeface="Times New Roman" panose="02020603050405020304" pitchFamily="18" charset="0"/>
                <a:ea typeface="AvantGarde"/>
                <a:cs typeface="Times New Roman" panose="02020603050405020304" pitchFamily="18" charset="0"/>
              </a:rPr>
              <a:t>MÔN: TỰ NHIÊN VÀ XÃ HỘI</a:t>
            </a:r>
          </a:p>
        </p:txBody>
      </p:sp>
      <p:sp>
        <p:nvSpPr>
          <p:cNvPr id="6" name="Hộp Văn bản 5"/>
          <p:cNvSpPr txBox="1">
            <a:spLocks noChangeArrowheads="1"/>
          </p:cNvSpPr>
          <p:nvPr/>
        </p:nvSpPr>
        <p:spPr bwMode="auto">
          <a:xfrm>
            <a:off x="2819638" y="4267041"/>
            <a:ext cx="61074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841E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Trương Ngọc Hân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2362213" y="762010"/>
            <a:ext cx="6711950" cy="8299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UỶ BAN NHÂN DÂN THÀNH PHỐ QUY NHƠN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 VÕ VĂN DŨNG</a:t>
            </a: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267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62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365" cy="682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620" y="635"/>
            <a:ext cx="12184380" cy="6763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" indent="0" algn="ctr">
              <a:buNone/>
            </a:pPr>
            <a:r>
              <a:rPr lang="en-US" sz="6000" b="1" dirty="0" err="1" smtClean="0">
                <a:solidFill>
                  <a:schemeClr val="tx1"/>
                </a:solidFill>
              </a:rPr>
              <a:t>Năm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giác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quan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của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cơ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thể</a:t>
            </a:r>
            <a:r>
              <a:rPr lang="en-US" sz="6000" b="1" dirty="0" smtClean="0">
                <a:solidFill>
                  <a:schemeClr val="tx1"/>
                </a:solidFill>
              </a:rPr>
              <a:t>: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                - </a:t>
            </a:r>
            <a:r>
              <a:rPr lang="en-US" sz="4800" b="1" dirty="0" err="1" smtClean="0">
                <a:solidFill>
                  <a:schemeClr val="tx1"/>
                </a:solidFill>
              </a:rPr>
              <a:t>Nhìn</a:t>
            </a:r>
            <a:r>
              <a:rPr lang="en-US" sz="4800" b="1" dirty="0" smtClean="0">
                <a:solidFill>
                  <a:schemeClr val="tx1"/>
                </a:solidFill>
              </a:rPr>
              <a:t>  - </a:t>
            </a:r>
            <a:r>
              <a:rPr lang="en-US" sz="4800" b="1" dirty="0" err="1" smtClean="0">
                <a:solidFill>
                  <a:schemeClr val="tx1"/>
                </a:solidFill>
              </a:rPr>
              <a:t>Thị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giác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                - </a:t>
            </a:r>
            <a:r>
              <a:rPr lang="en-US" sz="4800" b="1" dirty="0" err="1" smtClean="0">
                <a:solidFill>
                  <a:schemeClr val="tx1"/>
                </a:solidFill>
              </a:rPr>
              <a:t>Nghe</a:t>
            </a:r>
            <a:r>
              <a:rPr lang="en-US" sz="4800" b="1" dirty="0" smtClean="0">
                <a:solidFill>
                  <a:schemeClr val="tx1"/>
                </a:solidFill>
              </a:rPr>
              <a:t> – </a:t>
            </a:r>
            <a:r>
              <a:rPr lang="en-US" sz="4800" b="1" dirty="0" err="1" smtClean="0">
                <a:solidFill>
                  <a:schemeClr val="tx1"/>
                </a:solidFill>
              </a:rPr>
              <a:t>Thính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giác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</a:rPr>
              <a:t>               - </a:t>
            </a:r>
            <a:r>
              <a:rPr lang="en-US" sz="4800" b="1" dirty="0" err="1" smtClean="0">
                <a:solidFill>
                  <a:schemeClr val="tx1"/>
                </a:solidFill>
              </a:rPr>
              <a:t>Ngửi</a:t>
            </a:r>
            <a:r>
              <a:rPr lang="en-US" sz="4800" b="1" dirty="0" smtClean="0">
                <a:solidFill>
                  <a:schemeClr val="tx1"/>
                </a:solidFill>
              </a:rPr>
              <a:t> – </a:t>
            </a:r>
            <a:r>
              <a:rPr lang="en-US" sz="4800" b="1" dirty="0" err="1">
                <a:solidFill>
                  <a:schemeClr val="tx1"/>
                </a:solidFill>
              </a:rPr>
              <a:t>K</a:t>
            </a:r>
            <a:r>
              <a:rPr lang="en-US" sz="4800" b="1" dirty="0" err="1" smtClean="0">
                <a:solidFill>
                  <a:schemeClr val="tx1"/>
                </a:solidFill>
              </a:rPr>
              <a:t>hứu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giác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                - </a:t>
            </a:r>
            <a:r>
              <a:rPr lang="en-US" sz="4800" b="1" dirty="0" err="1" smtClean="0">
                <a:solidFill>
                  <a:schemeClr val="tx1"/>
                </a:solidFill>
              </a:rPr>
              <a:t>Nếm</a:t>
            </a:r>
            <a:r>
              <a:rPr lang="en-US" sz="4800" b="1" dirty="0" smtClean="0">
                <a:solidFill>
                  <a:schemeClr val="tx1"/>
                </a:solidFill>
              </a:rPr>
              <a:t> – </a:t>
            </a:r>
            <a:r>
              <a:rPr lang="en-US" sz="4800" b="1" dirty="0" err="1" smtClean="0">
                <a:solidFill>
                  <a:schemeClr val="tx1"/>
                </a:solidFill>
              </a:rPr>
              <a:t>Vị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giác</a:t>
            </a:r>
            <a:endParaRPr lang="en-US" sz="4800" b="1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sz="4800" b="1" dirty="0" smtClean="0">
                <a:solidFill>
                  <a:schemeClr val="tx1"/>
                </a:solidFill>
              </a:rPr>
              <a:t>                - </a:t>
            </a:r>
            <a:r>
              <a:rPr lang="en-US" sz="4800" b="1" dirty="0" err="1" smtClean="0">
                <a:solidFill>
                  <a:schemeClr val="tx1"/>
                </a:solidFill>
              </a:rPr>
              <a:t>Sờ</a:t>
            </a:r>
            <a:r>
              <a:rPr lang="en-US" sz="4800" b="1" dirty="0" smtClean="0">
                <a:solidFill>
                  <a:schemeClr val="tx1"/>
                </a:solidFill>
              </a:rPr>
              <a:t>    - </a:t>
            </a:r>
            <a:r>
              <a:rPr lang="en-US" sz="4800" b="1" dirty="0" err="1" smtClean="0">
                <a:solidFill>
                  <a:schemeClr val="tx1"/>
                </a:solidFill>
              </a:rPr>
              <a:t>Xúc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>
            <a:fillRect/>
          </a:stretch>
        </p:blipFill>
        <p:spPr bwMode="auto">
          <a:xfrm>
            <a:off x="635" y="-739775"/>
            <a:ext cx="12225020" cy="75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2169" r="50665" b="61917"/>
          <a:stretch>
            <a:fillRect/>
          </a:stretch>
        </p:blipFill>
        <p:spPr bwMode="auto">
          <a:xfrm>
            <a:off x="0" y="0"/>
            <a:ext cx="4401820" cy="263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889" y="2666980"/>
            <a:ext cx="19812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Bằng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tai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2" t="17457" r="8930" b="66081"/>
          <a:stretch>
            <a:fillRect/>
          </a:stretch>
        </p:blipFill>
        <p:spPr bwMode="auto">
          <a:xfrm>
            <a:off x="8072120" y="19050"/>
            <a:ext cx="4119880" cy="26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0" y="2667000"/>
            <a:ext cx="2110740" cy="574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m¾t</a:t>
            </a:r>
            <a:endParaRPr 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41525" r="52306" b="43991"/>
          <a:stretch>
            <a:fillRect/>
          </a:stretch>
        </p:blipFill>
        <p:spPr bwMode="auto">
          <a:xfrm>
            <a:off x="0" y="3810000"/>
            <a:ext cx="4401185" cy="226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773" y="6172200"/>
            <a:ext cx="243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56996" r="51977" b="21528"/>
          <a:stretch>
            <a:fillRect/>
          </a:stretch>
        </p:blipFill>
        <p:spPr bwMode="auto">
          <a:xfrm>
            <a:off x="8153400" y="3581400"/>
            <a:ext cx="411289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44585" r="10147" b="37431"/>
          <a:stretch>
            <a:fillRect/>
          </a:stretch>
        </p:blipFill>
        <p:spPr bwMode="auto">
          <a:xfrm>
            <a:off x="4304030" y="2133600"/>
            <a:ext cx="4119245" cy="275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372600" y="6172200"/>
            <a:ext cx="20650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da</a:t>
            </a:r>
            <a:endParaRPr lang="en-US" sz="3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144" y="5105380"/>
            <a:ext cx="192024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30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mòi</a:t>
            </a:r>
            <a:endParaRPr lang="en-US" sz="30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33400" y="1371600"/>
            <a:ext cx="11207750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5400" b="1" dirty="0" err="1" smtClean="0">
                <a:solidFill>
                  <a:schemeClr val="tx1"/>
                </a:solidFill>
                <a:sym typeface="+mn-ea"/>
              </a:rPr>
              <a:t>Nhờ năm</a:t>
            </a:r>
            <a:r>
              <a:rPr lang="en-US" sz="5400" b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sym typeface="+mn-ea"/>
              </a:rPr>
              <a:t>giác</a:t>
            </a:r>
            <a:r>
              <a:rPr lang="en-US" sz="5400" b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sym typeface="+mn-ea"/>
              </a:rPr>
              <a:t>quan</a:t>
            </a:r>
            <a:r>
              <a:rPr lang="en-US" sz="5400" b="1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sym typeface="+mn-ea"/>
              </a:rPr>
              <a:t>mà chúng ta nhận biết được thế giới xung quanh: nhìn bằng mắt, nghe bằng tai, ngửi bằng mũi, nếm bằng lưỡi và cảm nhận bằng da.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657600" y="152400"/>
            <a:ext cx="3862070" cy="10147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6000" b="1" u="sng" dirty="0" err="1" smtClean="0">
                <a:solidFill>
                  <a:srgbClr val="0070C0"/>
                </a:solidFill>
                <a:sym typeface="+mn-ea"/>
              </a:rPr>
              <a:t>Ghi nhớ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8530" y="343615"/>
            <a:ext cx="4187190" cy="1734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5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5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5335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8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617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89" y="3868875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99740" y="602827"/>
            <a:ext cx="684784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5" dirty="0" err="1" smtClean="0">
                <a:solidFill>
                  <a:srgbClr val="0033CC"/>
                </a:solidFill>
              </a:rPr>
              <a:t>Em nhìn các vật xung quanh bằng bộ phận nào của cơ thể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A. Tai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49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 Lưỡi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7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C. Da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33CC"/>
                </a:solidFill>
              </a:rPr>
              <a:t>D.</a:t>
            </a:r>
            <a:r>
              <a:rPr lang="en-US" sz="2665" dirty="0" err="1" smtClean="0">
                <a:solidFill>
                  <a:srgbClr val="0033CC"/>
                </a:solidFill>
              </a:rPr>
              <a:t>Mắt</a:t>
            </a:r>
            <a:endParaRPr lang="en-US" sz="2665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7" y="505460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625841" y="389470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5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77" grpId="0" bldLvl="0" animBg="1"/>
      <p:bldP spid="77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49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7" y="521970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0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1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556000" y="678180"/>
            <a:ext cx="5588000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 smtClean="0">
                <a:solidFill>
                  <a:srgbClr val="0033CC"/>
                </a:solidFill>
                <a:sym typeface="+mn-ea"/>
              </a:rPr>
              <a:t>Em nghe các vật xung quanh bằng bộ phận nào của cơ thể ?</a:t>
            </a:r>
            <a:endParaRPr lang="en-US" sz="3735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A. Mắt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</a:t>
            </a:r>
            <a:r>
              <a:rPr lang="en-US" sz="3200" dirty="0" smtClean="0">
                <a:solidFill>
                  <a:srgbClr val="0033CC"/>
                </a:solidFill>
              </a:rPr>
              <a:t>. Lưỡi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9760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C. Mũi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33CC"/>
                </a:solidFill>
              </a:rPr>
              <a:t>B</a:t>
            </a:r>
            <a:r>
              <a:rPr lang="en-US" sz="3200" dirty="0" err="1" smtClean="0">
                <a:solidFill>
                  <a:srgbClr val="0033CC"/>
                </a:solidFill>
              </a:rPr>
              <a:t>.</a:t>
            </a:r>
            <a:r>
              <a:rPr lang="en-US" sz="2665" dirty="0" err="1" smtClean="0">
                <a:solidFill>
                  <a:srgbClr val="0033CC"/>
                </a:solidFill>
              </a:rPr>
              <a:t>Tai</a:t>
            </a:r>
            <a:endParaRPr lang="en-US" sz="2665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219441" y="454663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52" grpId="0" bldLvl="0" animBg="1"/>
      <p:bldP spid="52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4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A. Mắt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 Lưỡi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0" y="3688292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7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49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</a:t>
            </a:r>
            <a:r>
              <a:rPr lang="en-US" sz="3200" dirty="0" smtClean="0">
                <a:solidFill>
                  <a:srgbClr val="0033CC"/>
                </a:solidFill>
              </a:rPr>
              <a:t>. Tai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 dirty="0" smtClean="0">
                <a:solidFill>
                  <a:srgbClr val="0033CC"/>
                </a:solidFill>
              </a:rPr>
              <a:t>. </a:t>
            </a:r>
            <a:r>
              <a:rPr lang="en-US" sz="2665" dirty="0" err="1" smtClean="0">
                <a:solidFill>
                  <a:srgbClr val="0033CC"/>
                </a:solidFill>
              </a:rPr>
              <a:t>Mũi</a:t>
            </a:r>
            <a:endParaRPr lang="en-US" sz="2665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0"/>
            <a:ext cx="558800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 smtClean="0">
                <a:solidFill>
                  <a:srgbClr val="0033CC"/>
                </a:solidFill>
              </a:rPr>
              <a:t>Chúng ta ngửi được các mùi khác nhau bằng gì?</a:t>
            </a:r>
            <a:endParaRPr lang="en-US" sz="3735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535940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422641" y="404964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33" grpId="0" bldLvl="0" animBg="1"/>
      <p:bldP spid="33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1" grpId="0"/>
      <p:bldP spid="57" grpId="0" bldLvl="0" animBg="1"/>
      <p:bldP spid="57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5740610784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3270" cy="683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3232868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A. Bằng mũi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33CC"/>
                </a:solidFill>
              </a:rPr>
              <a:t>B. Bằng lưỡi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49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D</a:t>
            </a:r>
            <a:r>
              <a:rPr lang="en-US" sz="3200" dirty="0" smtClean="0">
                <a:solidFill>
                  <a:srgbClr val="0033CC"/>
                </a:solidFill>
              </a:rPr>
              <a:t>. Bằng mắt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 dirty="0" smtClean="0">
                <a:solidFill>
                  <a:srgbClr val="0033CC"/>
                </a:solidFill>
              </a:rPr>
              <a:t>. Bằng da</a:t>
            </a:r>
            <a:endParaRPr lang="en-US" sz="2665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352800" y="279400"/>
            <a:ext cx="5588000" cy="2392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0033CC"/>
                </a:solidFill>
              </a:rPr>
              <a:t>Chúng ta cảm nhận được nóng, lạnh, trơn, nhẵn, xù xì của vật bằng gì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7" y="521970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694421" y="41080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HẾT GIỜ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30" grpId="0"/>
      <p:bldP spid="51" grpId="0" bldLvl="0" animBg="1"/>
      <p:bldP spid="51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>
            <a:fillRect/>
          </a:stretch>
        </p:blipFill>
        <p:spPr bwMode="auto">
          <a:xfrm>
            <a:off x="-266700" y="8302170"/>
            <a:ext cx="12725400" cy="40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19600" y="914400"/>
            <a:ext cx="396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9195" y="1402080"/>
            <a:ext cx="7044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latin typeface=".VnAvant" panose="020B7200000000000000" pitchFamily="34" charset="0"/>
              </a:rPr>
              <a:t>BÀI 15</a:t>
            </a:r>
            <a:r>
              <a:rPr lang="en-US" sz="3600" b="1" dirty="0" smtClean="0">
                <a:latin typeface=".VnAvant" panose="020B7200000000000000" pitchFamily="34" charset="0"/>
              </a:rPr>
              <a:t>: CÁC GIÁC QUAN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" y="2272030"/>
            <a:ext cx="10781030" cy="458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/>
          <p:cNvSpPr txBox="1"/>
          <p:nvPr/>
        </p:nvSpPr>
        <p:spPr>
          <a:xfrm>
            <a:off x="1614170" y="304800"/>
            <a:ext cx="9116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28 tháng 02 năm 2025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-8864" b="133"/>
          <a:stretch>
            <a:fillRect/>
          </a:stretch>
        </p:blipFill>
        <p:spPr bwMode="auto">
          <a:xfrm>
            <a:off x="0" y="-117475"/>
            <a:ext cx="13300710" cy="784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>
            <a:fillRect/>
          </a:stretch>
        </p:blipFill>
        <p:spPr bwMode="auto">
          <a:xfrm>
            <a:off x="583565" y="-400050"/>
            <a:ext cx="11061065" cy="73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-8864" b="133"/>
          <a:stretch>
            <a:fillRect/>
          </a:stretch>
        </p:blipFill>
        <p:spPr bwMode="auto">
          <a:xfrm>
            <a:off x="635" y="-2286000"/>
            <a:ext cx="13071475" cy="917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000" y="5481320"/>
            <a:ext cx="3790315" cy="12934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– nhìn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77000" y="5481320"/>
            <a:ext cx="3790315" cy="12934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- nghe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>
            <a:fillRect/>
          </a:stretch>
        </p:blipFill>
        <p:spPr bwMode="auto">
          <a:xfrm>
            <a:off x="583565" y="-400050"/>
            <a:ext cx="11061065" cy="73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/>
          <a:stretch>
            <a:fillRect/>
          </a:stretch>
        </p:blipFill>
        <p:spPr bwMode="auto">
          <a:xfrm>
            <a:off x="1600200" y="34636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905000" y="56388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da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48600" y="55626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lưỡi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1991" y="5635337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mũi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0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" y="-390525"/>
            <a:ext cx="10626725" cy="672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267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2400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62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9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301</Words>
  <Application>Microsoft Office PowerPoint</Application>
  <PresentationFormat>Custom</PresentationFormat>
  <Paragraphs>65</Paragraphs>
  <Slides>21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77</cp:revision>
  <dcterms:created xsi:type="dcterms:W3CDTF">2021-03-09T12:31:00Z</dcterms:created>
  <dcterms:modified xsi:type="dcterms:W3CDTF">2025-03-18T06:25:59Z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40CB864CC6A94334867DAD9DD2B03413_13</vt:lpwstr>
  </property>
  <property fmtid="{D5CDD505-2E9C-101B-9397-08002B2CF9AE}" pid="3" name="KSOProductBuildVer">
    <vt:lpwstr>1033-12.2.0.20323</vt:lpwstr>
  </property>
</Properties>
</file>