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sldIdLst>
    <p:sldId id="294" r:id="rId2"/>
    <p:sldId id="310" r:id="rId3"/>
    <p:sldId id="305" r:id="rId4"/>
    <p:sldId id="306" r:id="rId5"/>
    <p:sldId id="307" r:id="rId6"/>
    <p:sldId id="309" r:id="rId7"/>
    <p:sldId id="296" r:id="rId8"/>
    <p:sldId id="295" r:id="rId9"/>
    <p:sldId id="297" r:id="rId10"/>
    <p:sldId id="260" r:id="rId11"/>
    <p:sldId id="301" r:id="rId12"/>
    <p:sldId id="261" r:id="rId13"/>
    <p:sldId id="299" r:id="rId14"/>
    <p:sldId id="268" r:id="rId15"/>
    <p:sldId id="280" r:id="rId16"/>
    <p:sldId id="279" r:id="rId17"/>
    <p:sldId id="281" r:id="rId18"/>
    <p:sldId id="303" r:id="rId19"/>
    <p:sldId id="302" r:id="rId20"/>
    <p:sldId id="311" r:id="rId21"/>
    <p:sldId id="27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72" d="100"/>
          <a:sy n="72" d="100"/>
        </p:scale>
        <p:origin x="3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C9F63-3E23-4998-B6A0-57B5BC70C9AB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F489D-3F65-46D7-86F3-4AD9ECFEF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629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BF17BB-90D7-48D1-A408-C4A17A18C95C}"/>
              </a:ext>
            </a:extLst>
          </p:cNvPr>
          <p:cNvSpPr/>
          <p:nvPr userDrawn="1"/>
        </p:nvSpPr>
        <p:spPr>
          <a:xfrm>
            <a:off x="11139856" y="1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471815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8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350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25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664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823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117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037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953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5" rIns="91413" bIns="4569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4BE59B-8762-4673-A68F-7BB4BC8F730A}"/>
              </a:ext>
            </a:extLst>
          </p:cNvPr>
          <p:cNvSpPr/>
          <p:nvPr userDrawn="1"/>
        </p:nvSpPr>
        <p:spPr>
          <a:xfrm>
            <a:off x="11134893" y="136525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78406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4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31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1723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7877" y="18627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63470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32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49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48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3451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14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70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gif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482629" y="1658361"/>
            <a:ext cx="9456435" cy="35369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64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199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</a:p>
          <a:p>
            <a:pPr algn="ctr" defTabSz="914264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Chim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sơn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ca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 defTabSz="914264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cúc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trắng</a:t>
            </a:r>
            <a:endParaRPr lang="en-US" sz="5199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81631" y="1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53908" y="579196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id="{B9FBD9CB-0EDE-4248-9FC8-3FE0971285F9}"/>
              </a:ext>
            </a:extLst>
          </p:cNvPr>
          <p:cNvSpPr/>
          <p:nvPr/>
        </p:nvSpPr>
        <p:spPr>
          <a:xfrm>
            <a:off x="3013737" y="410817"/>
            <a:ext cx="4789897" cy="937674"/>
          </a:xfrm>
          <a:prstGeom prst="flowChartTerminator">
            <a:avLst/>
          </a:prstGeom>
          <a:solidFill>
            <a:srgbClr val="DCACB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endParaRPr lang="en-US" sz="3600" b="1" dirty="0">
              <a:solidFill>
                <a:sysClr val="windowText" lastClr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265918-B4F9-49B5-9248-B6EFD3E209F8}"/>
              </a:ext>
            </a:extLst>
          </p:cNvPr>
          <p:cNvSpPr/>
          <p:nvPr/>
        </p:nvSpPr>
        <p:spPr>
          <a:xfrm>
            <a:off x="1484243" y="1515731"/>
            <a:ext cx="102360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Chim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véo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von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mãi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rồi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mới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bay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bầu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trời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xanh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thẳm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322787EC-65B5-4B06-833A-284EC513D977}"/>
              </a:ext>
            </a:extLst>
          </p:cNvPr>
          <p:cNvCxnSpPr/>
          <p:nvPr/>
        </p:nvCxnSpPr>
        <p:spPr>
          <a:xfrm flipH="1">
            <a:off x="5188857" y="1531120"/>
            <a:ext cx="101600" cy="52322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17">
            <a:extLst>
              <a:ext uri="{FF2B5EF4-FFF2-40B4-BE49-F238E27FC236}">
                <a16:creationId xmlns:a16="http://schemas.microsoft.com/office/drawing/2014/main" id="{ED13CB02-C6F1-4B94-A646-8268643DD9D0}"/>
              </a:ext>
            </a:extLst>
          </p:cNvPr>
          <p:cNvSpPr/>
          <p:nvPr/>
        </p:nvSpPr>
        <p:spPr>
          <a:xfrm>
            <a:off x="1364344" y="2587658"/>
            <a:ext cx="104575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     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Sáng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hôm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thấy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sơn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ca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chết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cậu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bé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đặt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chim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chiếc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hộp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đẹp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chôn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cất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thật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long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trọng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5841E642-5A3B-4643-B7DA-B0546D55F319}"/>
              </a:ext>
            </a:extLst>
          </p:cNvPr>
          <p:cNvCxnSpPr/>
          <p:nvPr/>
        </p:nvCxnSpPr>
        <p:spPr>
          <a:xfrm flipH="1">
            <a:off x="11720286" y="2694381"/>
            <a:ext cx="101600" cy="52322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DA582F89-B188-4EC1-92C7-0AE8459844A0}"/>
              </a:ext>
            </a:extLst>
          </p:cNvPr>
          <p:cNvCxnSpPr/>
          <p:nvPr/>
        </p:nvCxnSpPr>
        <p:spPr>
          <a:xfrm flipH="1">
            <a:off x="8159866" y="4395846"/>
            <a:ext cx="101600" cy="52322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17">
            <a:extLst>
              <a:ext uri="{FF2B5EF4-FFF2-40B4-BE49-F238E27FC236}">
                <a16:creationId xmlns:a16="http://schemas.microsoft.com/office/drawing/2014/main" id="{8C3B68FA-6734-4BBD-B4BA-9A5A99886A5B}"/>
              </a:ext>
            </a:extLst>
          </p:cNvPr>
          <p:cNvSpPr/>
          <p:nvPr/>
        </p:nvSpPr>
        <p:spPr>
          <a:xfrm>
            <a:off x="1364344" y="4299080"/>
            <a:ext cx="104575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    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Còn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bông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giá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cậu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đừng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ngắt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nó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hôm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nay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chắc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nó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vẫn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đang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tắm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nắng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Mặt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Trời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id="{1DA3B08F-8BAB-4BC1-8FC6-7F19D0122724}"/>
              </a:ext>
            </a:extLst>
          </p:cNvPr>
          <p:cNvCxnSpPr/>
          <p:nvPr/>
        </p:nvCxnSpPr>
        <p:spPr>
          <a:xfrm flipH="1">
            <a:off x="11170634" y="4331910"/>
            <a:ext cx="101600" cy="52322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nối Thẳng 28">
            <a:extLst>
              <a:ext uri="{FF2B5EF4-FFF2-40B4-BE49-F238E27FC236}">
                <a16:creationId xmlns:a16="http://schemas.microsoft.com/office/drawing/2014/main" id="{F8C3A119-2B13-4301-828E-D2E8C7354B4C}"/>
              </a:ext>
            </a:extLst>
          </p:cNvPr>
          <p:cNvCxnSpPr/>
          <p:nvPr/>
        </p:nvCxnSpPr>
        <p:spPr>
          <a:xfrm flipH="1">
            <a:off x="9923363" y="3167390"/>
            <a:ext cx="101600" cy="52322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045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23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E97EAB32-6CD2-487A-B8D1-3B9C41AE897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420187"/>
          </a:xfrm>
        </p:spPr>
      </p:pic>
      <p:sp>
        <p:nvSpPr>
          <p:cNvPr id="6" name="Flowchart: Terminator 14">
            <a:extLst>
              <a:ext uri="{FF2B5EF4-FFF2-40B4-BE49-F238E27FC236}">
                <a16:creationId xmlns:a16="http://schemas.microsoft.com/office/drawing/2014/main" id="{A0CCB73A-D6A6-4091-BB06-B07307DDD8AF}"/>
              </a:ext>
            </a:extLst>
          </p:cNvPr>
          <p:cNvSpPr/>
          <p:nvPr/>
        </p:nvSpPr>
        <p:spPr>
          <a:xfrm>
            <a:off x="1658860" y="530087"/>
            <a:ext cx="4789897" cy="828242"/>
          </a:xfrm>
          <a:prstGeom prst="flowChartTerminator">
            <a:avLst/>
          </a:prstGeom>
          <a:solidFill>
            <a:srgbClr val="DCACB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đoạn</a:t>
            </a:r>
            <a:endParaRPr lang="en-US" sz="3600" b="1" dirty="0">
              <a:solidFill>
                <a:sysClr val="windowText" lastClr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2EC0E644-ABB0-48A5-85BA-CB09EDC40397}"/>
              </a:ext>
            </a:extLst>
          </p:cNvPr>
          <p:cNvSpPr/>
          <p:nvPr/>
        </p:nvSpPr>
        <p:spPr>
          <a:xfrm>
            <a:off x="1407069" y="2055813"/>
            <a:ext cx="82007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giọng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ngạc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nhiên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buồn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thảm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17">
            <a:extLst>
              <a:ext uri="{FF2B5EF4-FFF2-40B4-BE49-F238E27FC236}">
                <a16:creationId xmlns:a16="http://schemas.microsoft.com/office/drawing/2014/main" id="{38D600AE-94DC-488D-BCCC-6BC841B78FC5}"/>
              </a:ext>
            </a:extLst>
          </p:cNvPr>
          <p:cNvSpPr/>
          <p:nvPr/>
        </p:nvSpPr>
        <p:spPr>
          <a:xfrm>
            <a:off x="1407069" y="3136612"/>
            <a:ext cx="84525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2, 3: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giọng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tiếc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thương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trách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móc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CAF2FC1A-8C82-4F6D-BD9D-C9FD57C106AF}"/>
              </a:ext>
            </a:extLst>
          </p:cNvPr>
          <p:cNvSpPr/>
          <p:nvPr/>
        </p:nvSpPr>
        <p:spPr>
          <a:xfrm>
            <a:off x="1407069" y="4142740"/>
            <a:ext cx="74347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4: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giọng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trách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móc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65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447794" y="6276558"/>
            <a:ext cx="2600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E1728B-2423-4D9D-A06B-ADA85F065612}"/>
              </a:ext>
            </a:extLst>
          </p:cNvPr>
          <p:cNvSpPr/>
          <p:nvPr/>
        </p:nvSpPr>
        <p:spPr>
          <a:xfrm>
            <a:off x="0" y="1647248"/>
            <a:ext cx="6414052" cy="55399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Véo</a:t>
            </a:r>
            <a:r>
              <a:rPr 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von: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âm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thanh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cao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trẻo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07E5F9-FB39-4070-8C8F-78D8CC63304E}"/>
              </a:ext>
            </a:extLst>
          </p:cNvPr>
          <p:cNvSpPr/>
          <p:nvPr/>
        </p:nvSpPr>
        <p:spPr>
          <a:xfrm>
            <a:off x="6741945" y="1583165"/>
            <a:ext cx="4835853" cy="98488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Long </a:t>
            </a:r>
            <a:r>
              <a:rPr 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trọng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đầy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đủ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nghi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lễ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rất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nghiêm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1E97D10-31BE-4391-8746-09460C2977A5}"/>
              </a:ext>
            </a:extLst>
          </p:cNvPr>
          <p:cNvSpPr/>
          <p:nvPr/>
        </p:nvSpPr>
        <p:spPr>
          <a:xfrm>
            <a:off x="4154337" y="627841"/>
            <a:ext cx="3883326" cy="800215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vi-VN" sz="4400" b="1" cap="all" dirty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Chú thích</a:t>
            </a:r>
            <a:endParaRPr lang="en-US" sz="4400" b="1" cap="all" dirty="0">
              <a:ln w="0"/>
              <a:solidFill>
                <a:srgbClr val="0000FF"/>
              </a:solidFill>
              <a:effectLst>
                <a:reflection blurRad="12700" stA="50000" endPos="50000" dist="5000" dir="5400000" sy="-100000" rotWithShape="0"/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79979A20-22D3-4D30-B479-45E34F90AE64}"/>
              </a:ext>
            </a:extLst>
          </p:cNvPr>
          <p:cNvSpPr/>
          <p:nvPr/>
        </p:nvSpPr>
        <p:spPr>
          <a:xfrm>
            <a:off x="31329" y="2264691"/>
            <a:ext cx="5387398" cy="55399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Cầm</a:t>
            </a:r>
            <a:r>
              <a:rPr 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tù</a:t>
            </a:r>
            <a:r>
              <a:rPr 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giam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giữ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865E4C0F-D586-4A4D-87B5-018F8FEF9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35" y="2973794"/>
            <a:ext cx="4506982" cy="2259009"/>
          </a:xfrm>
          <a:prstGeom prst="rect">
            <a:avLst/>
          </a:prstGeom>
        </p:spPr>
      </p:pic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6F8005CB-4375-4880-809F-5A37242AB14C}"/>
              </a:ext>
            </a:extLst>
          </p:cNvPr>
          <p:cNvCxnSpPr/>
          <p:nvPr/>
        </p:nvCxnSpPr>
        <p:spPr>
          <a:xfrm>
            <a:off x="6506818" y="2075605"/>
            <a:ext cx="0" cy="30915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06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8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Terminator 27">
            <a:extLst>
              <a:ext uri="{FF2B5EF4-FFF2-40B4-BE49-F238E27FC236}">
                <a16:creationId xmlns:a16="http://schemas.microsoft.com/office/drawing/2014/main" id="{48F2F5E6-5B07-469C-AB17-49540292A64B}"/>
              </a:ext>
            </a:extLst>
          </p:cNvPr>
          <p:cNvSpPr/>
          <p:nvPr/>
        </p:nvSpPr>
        <p:spPr>
          <a:xfrm>
            <a:off x="279197" y="476308"/>
            <a:ext cx="2998414" cy="456972"/>
          </a:xfrm>
          <a:prstGeom prst="flowChartTerminator">
            <a:avLst/>
          </a:prstGeom>
          <a:solidFill>
            <a:srgbClr val="DCACB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Đọc toàn 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F7BDA02B-BC9C-4FFC-8C6E-E433054574FA}"/>
              </a:ext>
            </a:extLst>
          </p:cNvPr>
          <p:cNvSpPr/>
          <p:nvPr/>
        </p:nvSpPr>
        <p:spPr>
          <a:xfrm>
            <a:off x="3399432" y="312381"/>
            <a:ext cx="8650760" cy="73866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Chim s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ơ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n ca và bông cúc trắng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3FDE4B62-814E-4C55-815F-EB66A484173C}"/>
              </a:ext>
            </a:extLst>
          </p:cNvPr>
          <p:cNvSpPr/>
          <p:nvPr/>
        </p:nvSpPr>
        <p:spPr>
          <a:xfrm>
            <a:off x="292908" y="1215959"/>
            <a:ext cx="11611852" cy="532966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    1.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b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ờ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rào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giữa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đám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cỏ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dại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bông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cúc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trắng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chú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s</a:t>
            </a:r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ơ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n ca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sà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xuống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bên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bông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cúc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Chim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véo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von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mãi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rồi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mới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bay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về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bầu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trời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xanh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thẳm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    2.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Nh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sáng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hôm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khi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v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ừa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xòe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cánh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đón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bình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minh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bông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cúc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đã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nghe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thấy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tiếng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s</a:t>
            </a:r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ơ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n ca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buồn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thảm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Thì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ra s</a:t>
            </a:r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ơ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n ca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đã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bị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nhốt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lồng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   3.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Bỗng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v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ư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ờn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cắt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cả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đám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cỏ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lẫn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bông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cúc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bỏ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vào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lồng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s</a:t>
            </a:r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ơ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n ca. Con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chim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bị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cầm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tù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họng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khô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bỏng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vì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khát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 Nh</a:t>
            </a:r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ư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ng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dù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khát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nó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vẫn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đụng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đến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bông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hoa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    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Tố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rồi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chẳng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ai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chim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khốn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khổ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giọt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n</a:t>
            </a:r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ư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ớc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Đêm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ấy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s</a:t>
            </a:r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ơ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n ca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lìa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đời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Bông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cúc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héo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lả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vì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</a:t>
            </a:r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ư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ơng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xót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   4.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Sáng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hôm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s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 ca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chiếc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hộp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rất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đẹp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chôn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long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trọng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Tội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nghiệp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! Khi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còn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sống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ca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mặc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khát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Còn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giá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đ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ừng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ngắt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nó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thì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hôm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nay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chắc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nó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vẫn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đang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tắm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nắng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Mặt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Trời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Theo AN-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ĐÉC-XEN (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Nguyễn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Văn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Hải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Minh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Toàn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dịch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)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99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7A7440EA-BF87-4AA7-956A-883DB3FEE630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58BBCFA-E5C8-41F2-961A-046F160B460A}"/>
              </a:ext>
            </a:extLst>
          </p:cNvPr>
          <p:cNvSpPr/>
          <p:nvPr/>
        </p:nvSpPr>
        <p:spPr>
          <a:xfrm>
            <a:off x="2421873" y="1322350"/>
            <a:ext cx="7348251" cy="2104222"/>
          </a:xfrm>
          <a:prstGeom prst="roundRect">
            <a:avLst/>
          </a:prstGeom>
          <a:noFill/>
          <a:ln w="57150"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09D640-7561-4ABE-8912-24687B2C4A57}"/>
              </a:ext>
            </a:extLst>
          </p:cNvPr>
          <p:cNvSpPr/>
          <p:nvPr/>
        </p:nvSpPr>
        <p:spPr>
          <a:xfrm>
            <a:off x="3441931" y="2166433"/>
            <a:ext cx="53828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ĐỌC HIỂU – LUYỆN TẬP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7707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0669BD-109C-4905-8AB0-53497F816680}"/>
              </a:ext>
            </a:extLst>
          </p:cNvPr>
          <p:cNvSpPr/>
          <p:nvPr/>
        </p:nvSpPr>
        <p:spPr>
          <a:xfrm>
            <a:off x="5439406" y="1552626"/>
            <a:ext cx="1313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3A420306-FAEB-4439-BEA8-95870CB2B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56" y="3721207"/>
            <a:ext cx="6354062" cy="316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1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0ABB6F-A987-4FF4-AC83-76A02F9A6505}"/>
              </a:ext>
            </a:extLst>
          </p:cNvPr>
          <p:cNvSpPr/>
          <p:nvPr/>
        </p:nvSpPr>
        <p:spPr>
          <a:xfrm>
            <a:off x="1666352" y="791905"/>
            <a:ext cx="109574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1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giới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thiệu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chuyện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?</a:t>
            </a:r>
            <a:endParaRPr lang="vi-VN" sz="24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36485F-78A3-474B-AEEA-A5404C0A3B25}"/>
              </a:ext>
            </a:extLst>
          </p:cNvPr>
          <p:cNvSpPr/>
          <p:nvPr/>
        </p:nvSpPr>
        <p:spPr>
          <a:xfrm>
            <a:off x="1666352" y="2294528"/>
            <a:ext cx="97785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Trước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bỏ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lồng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chim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hoa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sống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A3691F-1FF2-475F-BB41-CE98DF90E7A6}"/>
              </a:ext>
            </a:extLst>
          </p:cNvPr>
          <p:cNvSpPr/>
          <p:nvPr/>
        </p:nvSpPr>
        <p:spPr>
          <a:xfrm>
            <a:off x="1357242" y="1465950"/>
            <a:ext cx="115756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5138"/>
            <a:r>
              <a:rPr lang="en-US" sz="2400" dirty="0" err="1">
                <a:latin typeface="+mj-lt"/>
                <a:cs typeface="Times New Roman" pitchFamily="18" charset="0"/>
              </a:rPr>
              <a:t>Đoạn</a:t>
            </a:r>
            <a:r>
              <a:rPr lang="en-US" sz="2400" dirty="0">
                <a:latin typeface="+mj-lt"/>
                <a:cs typeface="Times New Roman" pitchFamily="18" charset="0"/>
              </a:rPr>
              <a:t> 1 </a:t>
            </a:r>
            <a:r>
              <a:rPr lang="en-US" sz="2400" dirty="0" err="1">
                <a:latin typeface="+mj-lt"/>
                <a:cs typeface="Times New Roman" pitchFamily="18" charset="0"/>
              </a:rPr>
              <a:t>giới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thiệu</a:t>
            </a:r>
            <a:r>
              <a:rPr lang="en-US" sz="2400" dirty="0">
                <a:latin typeface="+mj-lt"/>
                <a:cs typeface="Times New Roman" pitchFamily="18" charset="0"/>
              </a:rPr>
              <a:t> 2 </a:t>
            </a:r>
            <a:r>
              <a:rPr lang="en-US" sz="2400" dirty="0" err="1">
                <a:latin typeface="+mj-lt"/>
                <a:cs typeface="Times New Roman" pitchFamily="18" charset="0"/>
              </a:rPr>
              <a:t>nhân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vật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là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bông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cúc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trắng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và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chim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sơn</a:t>
            </a:r>
            <a:r>
              <a:rPr lang="en-US" sz="2400" dirty="0">
                <a:latin typeface="+mj-lt"/>
                <a:cs typeface="Times New Roman" pitchFamily="18" charset="0"/>
              </a:rPr>
              <a:t> ca.</a:t>
            </a:r>
            <a:endParaRPr lang="vi-VN" sz="2400" dirty="0">
              <a:latin typeface="+mj-lt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1C1C74-48DF-4A18-A8B4-3503B50E102F}"/>
              </a:ext>
            </a:extLst>
          </p:cNvPr>
          <p:cNvSpPr/>
          <p:nvPr/>
        </p:nvSpPr>
        <p:spPr>
          <a:xfrm>
            <a:off x="5907314" y="3110953"/>
            <a:ext cx="588470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5138" algn="just"/>
            <a:r>
              <a:rPr lang="en-US" sz="2800" dirty="0" err="1">
                <a:latin typeface="+mj-lt"/>
                <a:cs typeface="Times New Roman" pitchFamily="18" charset="0"/>
              </a:rPr>
              <a:t>Chim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trong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một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thế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giới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rộng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lớn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là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cả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bầu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trời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xanh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thẳm</a:t>
            </a:r>
            <a:r>
              <a:rPr lang="en-US" sz="2800" dirty="0">
                <a:latin typeface="+mj-lt"/>
                <a:cs typeface="Times New Roman" pitchFamily="18" charset="0"/>
              </a:rPr>
              <a:t>. </a:t>
            </a:r>
            <a:r>
              <a:rPr lang="en-US" sz="2800" dirty="0" err="1">
                <a:latin typeface="+mj-lt"/>
                <a:cs typeface="Times New Roman" pitchFamily="18" charset="0"/>
              </a:rPr>
              <a:t>Nó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tự</a:t>
            </a:r>
            <a:r>
              <a:rPr lang="en-US" sz="2800" dirty="0">
                <a:latin typeface="+mj-lt"/>
                <a:cs typeface="Times New Roman" pitchFamily="18" charset="0"/>
              </a:rPr>
              <a:t> do </a:t>
            </a:r>
            <a:r>
              <a:rPr lang="en-US" sz="2800" dirty="0" err="1">
                <a:latin typeface="+mj-lt"/>
                <a:cs typeface="Times New Roman" pitchFamily="18" charset="0"/>
              </a:rPr>
              <a:t>hót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véo</a:t>
            </a:r>
            <a:r>
              <a:rPr lang="en-US" sz="2800" dirty="0">
                <a:latin typeface="+mj-lt"/>
                <a:cs typeface="Times New Roman" pitchFamily="18" charset="0"/>
              </a:rPr>
              <a:t> von </a:t>
            </a:r>
            <a:r>
              <a:rPr lang="en-US" sz="2800" dirty="0" err="1">
                <a:latin typeface="+mj-lt"/>
                <a:cs typeface="Times New Roman" pitchFamily="18" charset="0"/>
              </a:rPr>
              <a:t>rồi</a:t>
            </a:r>
            <a:r>
              <a:rPr lang="en-US" sz="2800" dirty="0">
                <a:latin typeface="+mj-lt"/>
                <a:cs typeface="Times New Roman" pitchFamily="18" charset="0"/>
              </a:rPr>
              <a:t> bay </a:t>
            </a:r>
            <a:r>
              <a:rPr lang="en-US" sz="2800" dirty="0" err="1">
                <a:latin typeface="+mj-lt"/>
                <a:cs typeface="Times New Roman" pitchFamily="18" charset="0"/>
              </a:rPr>
              <a:t>về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bầu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trời</a:t>
            </a:r>
            <a:r>
              <a:rPr lang="en-US" sz="2800" dirty="0">
                <a:latin typeface="+mj-lt"/>
                <a:cs typeface="Times New Roman" pitchFamily="18" charset="0"/>
              </a:rPr>
              <a:t>. </a:t>
            </a:r>
          </a:p>
          <a:p>
            <a:pPr indent="465138" algn="just"/>
            <a:r>
              <a:rPr lang="en-US" sz="2800" dirty="0" err="1">
                <a:latin typeface="+mj-lt"/>
                <a:cs typeface="Times New Roman" pitchFamily="18" charset="0"/>
              </a:rPr>
              <a:t>Cúc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bên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bờ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rào</a:t>
            </a:r>
            <a:r>
              <a:rPr lang="en-US" sz="2800" dirty="0">
                <a:latin typeface="+mj-lt"/>
                <a:cs typeface="Times New Roman" pitchFamily="18" charset="0"/>
              </a:rPr>
              <a:t>, </a:t>
            </a:r>
            <a:r>
              <a:rPr lang="en-US" sz="2800" dirty="0" err="1">
                <a:latin typeface="+mj-lt"/>
                <a:cs typeface="Times New Roman" pitchFamily="18" charset="0"/>
              </a:rPr>
              <a:t>giữa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đám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cỏ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dại</a:t>
            </a:r>
            <a:r>
              <a:rPr lang="en-US" sz="2800" dirty="0">
                <a:latin typeface="+mj-lt"/>
                <a:cs typeface="Times New Roman" pitchFamily="18" charset="0"/>
              </a:rPr>
              <a:t>, </a:t>
            </a:r>
            <a:r>
              <a:rPr lang="en-US" sz="2800" dirty="0" err="1">
                <a:latin typeface="+mj-lt"/>
                <a:cs typeface="Times New Roman" pitchFamily="18" charset="0"/>
              </a:rPr>
              <a:t>được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nghe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sơn</a:t>
            </a:r>
            <a:r>
              <a:rPr lang="en-US" sz="2800" dirty="0">
                <a:latin typeface="+mj-lt"/>
                <a:cs typeface="Times New Roman" pitchFamily="18" charset="0"/>
              </a:rPr>
              <a:t> ca </a:t>
            </a:r>
            <a:r>
              <a:rPr lang="en-US" sz="2800" dirty="0" err="1">
                <a:latin typeface="+mj-lt"/>
                <a:cs typeface="Times New Roman" pitchFamily="18" charset="0"/>
              </a:rPr>
              <a:t>hót</a:t>
            </a:r>
            <a:r>
              <a:rPr lang="en-US" sz="2800" dirty="0">
                <a:latin typeface="+mj-lt"/>
                <a:cs typeface="Times New Roman" pitchFamily="18" charset="0"/>
              </a:rPr>
              <a:t>).</a:t>
            </a:r>
            <a:endParaRPr lang="vi-VN" sz="2800" dirty="0">
              <a:latin typeface="+mj-lt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F56815-933E-4E13-A2D2-D5EE2AB7A68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80" y="400272"/>
            <a:ext cx="1492009" cy="1492009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B31C14C6-AC94-4DF7-A700-BCE29C2609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7934"/>
            <a:ext cx="5747657" cy="374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3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10472111-4308-40D7-9328-DDAEA19C2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4389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7279237-1549-439F-BB06-6C2F5008DCCC}"/>
              </a:ext>
            </a:extLst>
          </p:cNvPr>
          <p:cNvSpPr/>
          <p:nvPr/>
        </p:nvSpPr>
        <p:spPr>
          <a:xfrm>
            <a:off x="974108" y="1232942"/>
            <a:ext cx="9462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3.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Chuyện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xảy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ra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hôm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sau</a:t>
            </a:r>
            <a:r>
              <a:rPr lang="vi-VN" sz="28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? </a:t>
            </a:r>
          </a:p>
        </p:txBody>
      </p:sp>
      <p:sp>
        <p:nvSpPr>
          <p:cNvPr id="13" name="Rounded Rectangle 13">
            <a:extLst>
              <a:ext uri="{FF2B5EF4-FFF2-40B4-BE49-F238E27FC236}">
                <a16:creationId xmlns:a16="http://schemas.microsoft.com/office/drawing/2014/main" id="{0DB69181-A695-4D95-9803-D6CAAB591BCA}"/>
              </a:ext>
            </a:extLst>
          </p:cNvPr>
          <p:cNvSpPr/>
          <p:nvPr/>
        </p:nvSpPr>
        <p:spPr>
          <a:xfrm>
            <a:off x="4506685" y="210430"/>
            <a:ext cx="3074760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ĐỌC HIỂU</a:t>
            </a: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B5A82D5E-0745-4EC0-A77A-FCB5EC7D2FB7}"/>
              </a:ext>
            </a:extLst>
          </p:cNvPr>
          <p:cNvSpPr/>
          <p:nvPr/>
        </p:nvSpPr>
        <p:spPr>
          <a:xfrm>
            <a:off x="251791" y="2162634"/>
            <a:ext cx="3809931" cy="12627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sơn</a:t>
            </a:r>
            <a:r>
              <a:rPr lang="en-US" sz="2800" dirty="0"/>
              <a:t> ca?</a:t>
            </a:r>
          </a:p>
        </p:txBody>
      </p:sp>
      <p:cxnSp>
        <p:nvCxnSpPr>
          <p:cNvPr id="5" name="Đường kết nối Mũi tên Thẳng 4">
            <a:extLst>
              <a:ext uri="{FF2B5EF4-FFF2-40B4-BE49-F238E27FC236}">
                <a16:creationId xmlns:a16="http://schemas.microsoft.com/office/drawing/2014/main" id="{6A7AAEE8-3420-41CD-9345-2BF68DA81CC1}"/>
              </a:ext>
            </a:extLst>
          </p:cNvPr>
          <p:cNvCxnSpPr/>
          <p:nvPr/>
        </p:nvCxnSpPr>
        <p:spPr>
          <a:xfrm flipV="1">
            <a:off x="4470391" y="2787034"/>
            <a:ext cx="725715" cy="13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74C1D171-A1F8-4B6D-851E-099BC97C26D2}"/>
              </a:ext>
            </a:extLst>
          </p:cNvPr>
          <p:cNvSpPr/>
          <p:nvPr/>
        </p:nvSpPr>
        <p:spPr>
          <a:xfrm>
            <a:off x="5420139" y="2233677"/>
            <a:ext cx="6427304" cy="110671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solidFill>
                  <a:schemeClr val="tx1"/>
                </a:solidFill>
              </a:rPr>
              <a:t>S</a:t>
            </a:r>
            <a:r>
              <a:rPr lang="vi-VN" sz="2400">
                <a:solidFill>
                  <a:schemeClr val="tx1"/>
                </a:solidFill>
              </a:rPr>
              <a:t>ơ</a:t>
            </a:r>
            <a:r>
              <a:rPr lang="en-US" sz="2400">
                <a:solidFill>
                  <a:schemeClr val="tx1"/>
                </a:solidFill>
              </a:rPr>
              <a:t>n ca bị bắt, bị cầm tù trong lồng. Tiếng hót buồn thảm.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91B10732-B575-4250-8FFF-3AF827030787}"/>
              </a:ext>
            </a:extLst>
          </p:cNvPr>
          <p:cNvSpPr/>
          <p:nvPr/>
        </p:nvSpPr>
        <p:spPr>
          <a:xfrm>
            <a:off x="251791" y="3780977"/>
            <a:ext cx="3957343" cy="12627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Với bông cúc trắng?</a:t>
            </a:r>
          </a:p>
        </p:txBody>
      </p:sp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id="{DB87C7BB-D866-4445-BFCA-DD12571D172A}"/>
              </a:ext>
            </a:extLst>
          </p:cNvPr>
          <p:cNvCxnSpPr/>
          <p:nvPr/>
        </p:nvCxnSpPr>
        <p:spPr>
          <a:xfrm flipV="1">
            <a:off x="4579248" y="4412348"/>
            <a:ext cx="725715" cy="13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5E67C502-B0D3-4501-83AE-DFC96C3986C4}"/>
              </a:ext>
            </a:extLst>
          </p:cNvPr>
          <p:cNvSpPr/>
          <p:nvPr/>
        </p:nvSpPr>
        <p:spPr>
          <a:xfrm>
            <a:off x="5420139" y="3780977"/>
            <a:ext cx="6427304" cy="110671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hai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cậu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bé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chẳng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cần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thấy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bông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cúc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đang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nở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rất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đẹp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cắt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cả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đám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cỏ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lẫn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bông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cúc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bỏ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lồng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sơn</a:t>
            </a:r>
            <a:r>
              <a:rPr lang="en-US" sz="2400" dirty="0">
                <a:solidFill>
                  <a:schemeClr val="tx1"/>
                </a:solidFill>
              </a:rPr>
              <a:t> ca.</a:t>
            </a:r>
          </a:p>
        </p:txBody>
      </p:sp>
    </p:spTree>
    <p:extLst>
      <p:ext uri="{BB962C8B-B14F-4D97-AF65-F5344CB8AC3E}">
        <p14:creationId xmlns:p14="http://schemas.microsoft.com/office/powerpoint/2010/main" val="74284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2" grpId="0" animBg="1"/>
      <p:bldP spid="6" grpId="0" animBg="1"/>
      <p:bldP spid="10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46826D-14A5-4715-B803-425B97B741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6" t="25820" r="12086" b="21647"/>
          <a:stretch/>
        </p:blipFill>
        <p:spPr>
          <a:xfrm flipH="1">
            <a:off x="12418754" y="2721890"/>
            <a:ext cx="1611085" cy="1077414"/>
          </a:xfrm>
          <a:prstGeom prst="rect">
            <a:avLst/>
          </a:prstGeom>
        </p:spPr>
      </p:pic>
      <p:sp>
        <p:nvSpPr>
          <p:cNvPr id="6" name="Wave 5">
            <a:extLst>
              <a:ext uri="{FF2B5EF4-FFF2-40B4-BE49-F238E27FC236}">
                <a16:creationId xmlns:a16="http://schemas.microsoft.com/office/drawing/2014/main" id="{01FE40A6-1EC5-495E-9EBC-6BEA0F014BB5}"/>
              </a:ext>
            </a:extLst>
          </p:cNvPr>
          <p:cNvSpPr/>
          <p:nvPr/>
        </p:nvSpPr>
        <p:spPr>
          <a:xfrm>
            <a:off x="14842641" y="2841361"/>
            <a:ext cx="4957536" cy="972457"/>
          </a:xfrm>
          <a:prstGeom prst="wav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Sơn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ca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chết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cúc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héo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tàn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.</a:t>
            </a:r>
            <a:endParaRPr lang="vi-VN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AA51E1E-E946-45F4-A2F1-ADF1D3D329F3}"/>
              </a:ext>
            </a:extLst>
          </p:cNvPr>
          <p:cNvSpPr/>
          <p:nvPr/>
        </p:nvSpPr>
        <p:spPr>
          <a:xfrm>
            <a:off x="14000812" y="3299791"/>
            <a:ext cx="841828" cy="220793"/>
          </a:xfrm>
          <a:custGeom>
            <a:avLst/>
            <a:gdLst>
              <a:gd name="connsiteX0" fmla="*/ 0 w 841828"/>
              <a:gd name="connsiteY0" fmla="*/ 118785 h 220793"/>
              <a:gd name="connsiteX1" fmla="*/ 275771 w 841828"/>
              <a:gd name="connsiteY1" fmla="*/ 2671 h 220793"/>
              <a:gd name="connsiteX2" fmla="*/ 609600 w 841828"/>
              <a:gd name="connsiteY2" fmla="*/ 220385 h 220793"/>
              <a:gd name="connsiteX3" fmla="*/ 841828 w 841828"/>
              <a:gd name="connsiteY3" fmla="*/ 46214 h 220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828" h="220793">
                <a:moveTo>
                  <a:pt x="0" y="118785"/>
                </a:moveTo>
                <a:cubicBezTo>
                  <a:pt x="87085" y="52261"/>
                  <a:pt x="174171" y="-14262"/>
                  <a:pt x="275771" y="2671"/>
                </a:cubicBezTo>
                <a:cubicBezTo>
                  <a:pt x="377371" y="19604"/>
                  <a:pt x="515257" y="213128"/>
                  <a:pt x="609600" y="220385"/>
                </a:cubicBezTo>
                <a:cubicBezTo>
                  <a:pt x="703943" y="227642"/>
                  <a:pt x="772885" y="136928"/>
                  <a:pt x="841828" y="46214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90854E-CB1A-40B3-9C7B-3A626CFBAA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16" y="339981"/>
            <a:ext cx="1492009" cy="149200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AE8DC09-2F86-446B-A2C3-B46188629195}"/>
              </a:ext>
            </a:extLst>
          </p:cNvPr>
          <p:cNvSpPr/>
          <p:nvPr/>
        </p:nvSpPr>
        <p:spPr>
          <a:xfrm>
            <a:off x="514260" y="1703225"/>
            <a:ext cx="11567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cậu</a:t>
            </a:r>
            <a:r>
              <a:rPr lang="en-US" sz="28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gây</a:t>
            </a:r>
            <a:r>
              <a:rPr lang="en-US" sz="28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ra </a:t>
            </a:r>
            <a:r>
              <a:rPr lang="en-US" sz="2800" b="1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chuyện</a:t>
            </a:r>
            <a:r>
              <a:rPr lang="en-US" sz="28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đau</a:t>
            </a:r>
            <a:r>
              <a:rPr lang="en-US" sz="28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lòng</a:t>
            </a:r>
            <a:r>
              <a:rPr lang="en-US" sz="28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?</a:t>
            </a:r>
            <a:endParaRPr lang="vi-VN" sz="2800" b="1" dirty="0">
              <a:solidFill>
                <a:schemeClr val="accent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Rounded Rectangle 13">
            <a:extLst>
              <a:ext uri="{FF2B5EF4-FFF2-40B4-BE49-F238E27FC236}">
                <a16:creationId xmlns:a16="http://schemas.microsoft.com/office/drawing/2014/main" id="{4D4C4B66-9F36-4232-BCAC-2D273D06E19C}"/>
              </a:ext>
            </a:extLst>
          </p:cNvPr>
          <p:cNvSpPr/>
          <p:nvPr/>
        </p:nvSpPr>
        <p:spPr>
          <a:xfrm>
            <a:off x="462256" y="729096"/>
            <a:ext cx="3074760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ĐỌC HIỂU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Lưu Đồ: Thay đổi Tiến Trình 2">
            <a:extLst>
              <a:ext uri="{FF2B5EF4-FFF2-40B4-BE49-F238E27FC236}">
                <a16:creationId xmlns:a16="http://schemas.microsoft.com/office/drawing/2014/main" id="{6063D10A-1837-4428-9076-5B4DA497E169}"/>
              </a:ext>
            </a:extLst>
          </p:cNvPr>
          <p:cNvSpPr/>
          <p:nvPr/>
        </p:nvSpPr>
        <p:spPr>
          <a:xfrm>
            <a:off x="2975429" y="4484915"/>
            <a:ext cx="6821714" cy="1643990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chemeClr val="tx1"/>
                </a:solidFill>
              </a:rPr>
              <a:t>    Hãy bảo vệ chim chóc, bảo vệ các loài hoa vì chúng làm cho cuộc sống thêm t</a:t>
            </a:r>
            <a:r>
              <a:rPr lang="vi-VN" sz="2800">
                <a:solidFill>
                  <a:schemeClr val="tx1"/>
                </a:solidFill>
              </a:rPr>
              <a:t>ư</a:t>
            </a:r>
            <a:r>
              <a:rPr lang="en-US" sz="2800">
                <a:solidFill>
                  <a:schemeClr val="tx1"/>
                </a:solidFill>
              </a:rPr>
              <a:t>ơi đẹp.</a:t>
            </a:r>
          </a:p>
        </p:txBody>
      </p:sp>
    </p:spTree>
    <p:extLst>
      <p:ext uri="{BB962C8B-B14F-4D97-AF65-F5344CB8AC3E}">
        <p14:creationId xmlns:p14="http://schemas.microsoft.com/office/powerpoint/2010/main" val="51923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-0.87865 0.0057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32" y="27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L -0.87669 0.0148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41" y="74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87929 0.0162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71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6" grpId="0"/>
      <p:bldP spid="19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>
            <a:extLst>
              <a:ext uri="{FF2B5EF4-FFF2-40B4-BE49-F238E27FC236}">
                <a16:creationId xmlns:a16="http://schemas.microsoft.com/office/drawing/2014/main" id="{59A3E68D-FF9F-4AEC-9E7C-4B5851F7002B}"/>
              </a:ext>
            </a:extLst>
          </p:cNvPr>
          <p:cNvSpPr/>
          <p:nvPr/>
        </p:nvSpPr>
        <p:spPr>
          <a:xfrm>
            <a:off x="3831771" y="4088977"/>
            <a:ext cx="4357558" cy="148590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B.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tớ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bắt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chim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đâu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!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Tội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nghiệp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!</a:t>
            </a:r>
            <a:endParaRPr lang="vi-VN" sz="20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7C212D10-4C4A-471B-9B56-374F8C1D3A1D}"/>
              </a:ext>
            </a:extLst>
          </p:cNvPr>
          <p:cNvSpPr/>
          <p:nvPr/>
        </p:nvSpPr>
        <p:spPr>
          <a:xfrm>
            <a:off x="8189329" y="3429000"/>
            <a:ext cx="4002670" cy="2070631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>
                <a:latin typeface="+mj-lt"/>
                <a:cs typeface="Times New Roman" pitchFamily="18" charset="0"/>
              </a:rPr>
              <a:t>C.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Chim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đang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bay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nhảy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tự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do,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tại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sao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lại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bắt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?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Đừng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làm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vậy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!</a:t>
            </a:r>
            <a:endParaRPr lang="vi-VN" sz="20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CC936D-AF4C-4D77-BC83-13CE917C1E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3646" r="7811" b="8854"/>
          <a:stretch/>
        </p:blipFill>
        <p:spPr>
          <a:xfrm>
            <a:off x="5246734" y="1805438"/>
            <a:ext cx="2175165" cy="259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FBCB3D-59C2-4D84-A1C8-D528A39290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3646" r="7811" b="8854"/>
          <a:stretch/>
        </p:blipFill>
        <p:spPr>
          <a:xfrm>
            <a:off x="9249404" y="1479836"/>
            <a:ext cx="2175165" cy="2487468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A3EBDBA9-6186-4622-9F6D-97E6C593C2C3}"/>
              </a:ext>
            </a:extLst>
          </p:cNvPr>
          <p:cNvSpPr/>
          <p:nvPr/>
        </p:nvSpPr>
        <p:spPr>
          <a:xfrm>
            <a:off x="-42253" y="4517177"/>
            <a:ext cx="3874024" cy="1480112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000" dirty="0">
                <a:latin typeface="+mj-lt"/>
                <a:cs typeface="Times New Roman" pitchFamily="18" charset="0"/>
              </a:rPr>
              <a:t>A.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Cậu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đừng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bắt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chim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!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Hãy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để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tự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do!</a:t>
            </a:r>
            <a:endParaRPr lang="vi-VN" sz="20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EE6D77-A610-461E-9148-D47C5B1930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3646" r="7811" b="8854"/>
          <a:stretch/>
        </p:blipFill>
        <p:spPr>
          <a:xfrm>
            <a:off x="767431" y="2123881"/>
            <a:ext cx="2175165" cy="2801552"/>
          </a:xfrm>
          <a:prstGeom prst="rect">
            <a:avLst/>
          </a:prstGeom>
        </p:spPr>
      </p:pic>
      <p:sp>
        <p:nvSpPr>
          <p:cNvPr id="14" name="Rectangle 12">
            <a:extLst>
              <a:ext uri="{FF2B5EF4-FFF2-40B4-BE49-F238E27FC236}">
                <a16:creationId xmlns:a16="http://schemas.microsoft.com/office/drawing/2014/main" id="{CB7F5059-3479-49AC-9DA0-47FE2A789528}"/>
              </a:ext>
            </a:extLst>
          </p:cNvPr>
          <p:cNvSpPr/>
          <p:nvPr/>
        </p:nvSpPr>
        <p:spPr>
          <a:xfrm>
            <a:off x="629116" y="593139"/>
            <a:ext cx="109337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1.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Giả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sử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cậu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chuyện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muốn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bắt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chim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sơn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ca,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cậu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chối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rủ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bắt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chim</a:t>
            </a:r>
            <a:r>
              <a:rPr lang="en-US" sz="2800" i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? </a:t>
            </a:r>
          </a:p>
          <a:p>
            <a:pPr algn="just"/>
            <a:r>
              <a:rPr lang="en-US" sz="2800" i="1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Chọn</a:t>
            </a:r>
            <a:r>
              <a:rPr lang="en-US" sz="2800" i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câu</a:t>
            </a:r>
            <a:r>
              <a:rPr lang="en-US" sz="2800" i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trả</a:t>
            </a:r>
            <a:r>
              <a:rPr lang="en-US" sz="2800" i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lời</a:t>
            </a:r>
            <a:r>
              <a:rPr lang="en-US" sz="2800" i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2800" i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thích</a:t>
            </a:r>
            <a:r>
              <a:rPr lang="en-US" sz="2800" i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:</a:t>
            </a:r>
            <a:endParaRPr lang="vi-VN" sz="2800" i="1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34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>
            <a:extLst>
              <a:ext uri="{FF2B5EF4-FFF2-40B4-BE49-F238E27FC236}">
                <a16:creationId xmlns:a16="http://schemas.microsoft.com/office/drawing/2014/main" id="{59A3E68D-FF9F-4AEC-9E7C-4B5851F7002B}"/>
              </a:ext>
            </a:extLst>
          </p:cNvPr>
          <p:cNvSpPr/>
          <p:nvPr/>
        </p:nvSpPr>
        <p:spPr>
          <a:xfrm>
            <a:off x="4144403" y="3571593"/>
            <a:ext cx="4044926" cy="148590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+mj-lt"/>
                <a:cs typeface="Times New Roman" pitchFamily="18" charset="0"/>
              </a:rPr>
              <a:t>B. Không, tớ không bắt chim đâu! Tội nghiệp nó!</a:t>
            </a:r>
            <a:endParaRPr lang="vi-VN" sz="20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7C212D10-4C4A-471B-9B56-374F8C1D3A1D}"/>
              </a:ext>
            </a:extLst>
          </p:cNvPr>
          <p:cNvSpPr/>
          <p:nvPr/>
        </p:nvSpPr>
        <p:spPr>
          <a:xfrm>
            <a:off x="8189329" y="3429000"/>
            <a:ext cx="4002670" cy="1765835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>
                <a:latin typeface="+mj-lt"/>
                <a:cs typeface="Times New Roman" pitchFamily="18" charset="0"/>
              </a:rPr>
              <a:t>C</a:t>
            </a:r>
            <a:r>
              <a:rPr lang="vi-VN" sz="2000">
                <a:latin typeface="+mj-lt"/>
                <a:cs typeface="Times New Roman" pitchFamily="18" charset="0"/>
              </a:rPr>
              <a:t>. </a:t>
            </a:r>
            <a:r>
              <a:rPr lang="en-US" sz="2000">
                <a:solidFill>
                  <a:schemeClr val="tx1"/>
                </a:solidFill>
                <a:latin typeface="+mj-lt"/>
                <a:cs typeface="Times New Roman" pitchFamily="18" charset="0"/>
              </a:rPr>
              <a:t>Chim đang bay nhảy tự do, tại sao lại bắt nó? Đừng làm vậy!</a:t>
            </a:r>
            <a:endParaRPr lang="vi-VN" sz="200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CC936D-AF4C-4D77-BC83-13CE917C1E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3646" r="7811" b="8854"/>
          <a:stretch/>
        </p:blipFill>
        <p:spPr>
          <a:xfrm>
            <a:off x="5231986" y="1313821"/>
            <a:ext cx="2175165" cy="259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FBCB3D-59C2-4D84-A1C8-D528A39290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3646" r="7811" b="8854"/>
          <a:stretch/>
        </p:blipFill>
        <p:spPr>
          <a:xfrm>
            <a:off x="9249404" y="1175040"/>
            <a:ext cx="2175165" cy="2487468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A3EBDBA9-6186-4622-9F6D-97E6C593C2C3}"/>
              </a:ext>
            </a:extLst>
          </p:cNvPr>
          <p:cNvSpPr/>
          <p:nvPr/>
        </p:nvSpPr>
        <p:spPr>
          <a:xfrm>
            <a:off x="0" y="3662508"/>
            <a:ext cx="3874024" cy="1480112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000" dirty="0">
                <a:latin typeface="+mj-lt"/>
                <a:cs typeface="Times New Roman" pitchFamily="18" charset="0"/>
              </a:rPr>
              <a:t>A</a:t>
            </a:r>
            <a:r>
              <a:rPr lang="vi-VN" sz="2000">
                <a:latin typeface="+mj-lt"/>
                <a:cs typeface="Times New Roman" pitchFamily="18" charset="0"/>
              </a:rPr>
              <a:t>. </a:t>
            </a:r>
            <a:r>
              <a:rPr lang="en-US" sz="2000">
                <a:solidFill>
                  <a:schemeClr val="tx1"/>
                </a:solidFill>
                <a:latin typeface="+mj-lt"/>
                <a:cs typeface="Times New Roman" pitchFamily="18" charset="0"/>
              </a:rPr>
              <a:t>Cậu đừng bắt chim! Hãy để nó tự do!</a:t>
            </a:r>
            <a:endParaRPr lang="vi-VN" sz="200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EE6D77-A610-461E-9148-D47C5B1930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3646" r="7811" b="8854"/>
          <a:stretch/>
        </p:blipFill>
        <p:spPr>
          <a:xfrm>
            <a:off x="767431" y="1293710"/>
            <a:ext cx="2175165" cy="2801552"/>
          </a:xfrm>
          <a:prstGeom prst="rect">
            <a:avLst/>
          </a:prstGeom>
        </p:spPr>
      </p:pic>
      <p:sp>
        <p:nvSpPr>
          <p:cNvPr id="14" name="Rectangle 12">
            <a:extLst>
              <a:ext uri="{FF2B5EF4-FFF2-40B4-BE49-F238E27FC236}">
                <a16:creationId xmlns:a16="http://schemas.microsoft.com/office/drawing/2014/main" id="{CB7F5059-3479-49AC-9DA0-47FE2A789528}"/>
              </a:ext>
            </a:extLst>
          </p:cNvPr>
          <p:cNvSpPr/>
          <p:nvPr/>
        </p:nvSpPr>
        <p:spPr>
          <a:xfrm>
            <a:off x="629116" y="593139"/>
            <a:ext cx="10933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2.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1 - 2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thái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ý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kiến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. </a:t>
            </a:r>
            <a:endParaRPr lang="vi-VN" sz="2800" i="1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74D1C64-BC6F-46FE-8E92-BB72B03B12E5}"/>
              </a:ext>
            </a:extLst>
          </p:cNvPr>
          <p:cNvSpPr/>
          <p:nvPr/>
        </p:nvSpPr>
        <p:spPr>
          <a:xfrm>
            <a:off x="647" y="5669816"/>
            <a:ext cx="3585028" cy="11010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bg1"/>
                </a:solidFill>
              </a:rPr>
              <a:t>  </a:t>
            </a:r>
            <a:r>
              <a:rPr lang="en-US" sz="2400" dirty="0" err="1">
                <a:solidFill>
                  <a:schemeClr val="bg1"/>
                </a:solidFill>
              </a:rPr>
              <a:t>Cậu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ấy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nói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rất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đúng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r>
              <a:rPr lang="en-US" sz="2400" dirty="0" err="1">
                <a:solidFill>
                  <a:schemeClr val="bg1"/>
                </a:solidFill>
              </a:rPr>
              <a:t>Hãy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để</a:t>
            </a:r>
            <a:r>
              <a:rPr lang="en-US" sz="2400" dirty="0">
                <a:solidFill>
                  <a:schemeClr val="bg1"/>
                </a:solidFill>
              </a:rPr>
              <a:t> s</a:t>
            </a:r>
            <a:r>
              <a:rPr lang="vi-VN" sz="2400" dirty="0">
                <a:solidFill>
                  <a:schemeClr val="bg1"/>
                </a:solidFill>
              </a:rPr>
              <a:t>ơ</a:t>
            </a:r>
            <a:r>
              <a:rPr lang="en-US" sz="2400" dirty="0">
                <a:solidFill>
                  <a:schemeClr val="bg1"/>
                </a:solidFill>
              </a:rPr>
              <a:t>n ca </a:t>
            </a:r>
            <a:r>
              <a:rPr lang="en-US" sz="2400" dirty="0" err="1">
                <a:solidFill>
                  <a:schemeClr val="bg1"/>
                </a:solidFill>
              </a:rPr>
              <a:t>tự</a:t>
            </a:r>
            <a:r>
              <a:rPr lang="en-US" sz="2400" dirty="0">
                <a:solidFill>
                  <a:schemeClr val="bg1"/>
                </a:solidFill>
              </a:rPr>
              <a:t> do ca </a:t>
            </a:r>
            <a:r>
              <a:rPr lang="en-US" sz="2400" dirty="0" err="1">
                <a:solidFill>
                  <a:schemeClr val="bg1"/>
                </a:solidFill>
              </a:rPr>
              <a:t>hát</a:t>
            </a:r>
            <a:r>
              <a:rPr lang="en-US" sz="2400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6" name="Mũi tên: Xuống 5">
            <a:extLst>
              <a:ext uri="{FF2B5EF4-FFF2-40B4-BE49-F238E27FC236}">
                <a16:creationId xmlns:a16="http://schemas.microsoft.com/office/drawing/2014/main" id="{25F07B0D-9BA1-4EFE-8782-A9F5CD5DFBBE}"/>
              </a:ext>
            </a:extLst>
          </p:cNvPr>
          <p:cNvSpPr/>
          <p:nvPr/>
        </p:nvSpPr>
        <p:spPr>
          <a:xfrm>
            <a:off x="1535699" y="5194835"/>
            <a:ext cx="319314" cy="4037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9B30FAE6-9130-4403-8245-14D584048752}"/>
              </a:ext>
            </a:extLst>
          </p:cNvPr>
          <p:cNvSpPr/>
          <p:nvPr/>
        </p:nvSpPr>
        <p:spPr>
          <a:xfrm>
            <a:off x="3831771" y="5669817"/>
            <a:ext cx="4357558" cy="11010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bg1"/>
                </a:solidFill>
              </a:rPr>
              <a:t>  </a:t>
            </a:r>
            <a:r>
              <a:rPr lang="en-US" sz="2400" dirty="0" err="1">
                <a:solidFill>
                  <a:schemeClr val="bg1"/>
                </a:solidFill>
              </a:rPr>
              <a:t>Mình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đồng</a:t>
            </a:r>
            <a:r>
              <a:rPr lang="en-US" sz="2400" dirty="0">
                <a:solidFill>
                  <a:schemeClr val="bg1"/>
                </a:solidFill>
              </a:rPr>
              <a:t> ý </a:t>
            </a:r>
            <a:r>
              <a:rPr lang="en-US" sz="2400" dirty="0" err="1">
                <a:solidFill>
                  <a:schemeClr val="bg1"/>
                </a:solidFill>
              </a:rPr>
              <a:t>với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cậu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ấy</a:t>
            </a:r>
            <a:r>
              <a:rPr lang="en-US" sz="2400" dirty="0">
                <a:solidFill>
                  <a:schemeClr val="bg1"/>
                </a:solidFill>
              </a:rPr>
              <a:t>! </a:t>
            </a:r>
            <a:r>
              <a:rPr lang="en-US" sz="2400" dirty="0" err="1">
                <a:solidFill>
                  <a:schemeClr val="bg1"/>
                </a:solidFill>
              </a:rPr>
              <a:t>Thật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tội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nghiệp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sơn</a:t>
            </a:r>
            <a:r>
              <a:rPr lang="en-US" sz="2400" dirty="0">
                <a:solidFill>
                  <a:schemeClr val="bg1"/>
                </a:solidFill>
              </a:rPr>
              <a:t> ca </a:t>
            </a:r>
            <a:r>
              <a:rPr lang="en-US" sz="2400" dirty="0" err="1">
                <a:solidFill>
                  <a:schemeClr val="bg1"/>
                </a:solidFill>
              </a:rPr>
              <a:t>nếu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cầm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tù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nó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8" name="Mũi tên: Xuống 17">
            <a:extLst>
              <a:ext uri="{FF2B5EF4-FFF2-40B4-BE49-F238E27FC236}">
                <a16:creationId xmlns:a16="http://schemas.microsoft.com/office/drawing/2014/main" id="{9DE1A8A5-C122-413D-9014-0E2EF93F7D70}"/>
              </a:ext>
            </a:extLst>
          </p:cNvPr>
          <p:cNvSpPr/>
          <p:nvPr/>
        </p:nvSpPr>
        <p:spPr>
          <a:xfrm>
            <a:off x="6015002" y="5182997"/>
            <a:ext cx="319314" cy="4868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1F825661-4793-473A-A6D1-2AC04288C035}"/>
              </a:ext>
            </a:extLst>
          </p:cNvPr>
          <p:cNvSpPr/>
          <p:nvPr/>
        </p:nvSpPr>
        <p:spPr>
          <a:xfrm>
            <a:off x="8435425" y="5669818"/>
            <a:ext cx="3127459" cy="11010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bg1"/>
                </a:solidFill>
              </a:rPr>
              <a:t>  </a:t>
            </a:r>
            <a:r>
              <a:rPr lang="en-US" sz="2400" dirty="0" err="1">
                <a:solidFill>
                  <a:schemeClr val="bg1"/>
                </a:solidFill>
              </a:rPr>
              <a:t>Mình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hoàn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toàn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đồng</a:t>
            </a:r>
            <a:r>
              <a:rPr lang="en-US" sz="2400" dirty="0">
                <a:solidFill>
                  <a:schemeClr val="bg1"/>
                </a:solidFill>
              </a:rPr>
              <a:t> ý </a:t>
            </a:r>
            <a:r>
              <a:rPr lang="en-US" sz="2400" dirty="0" err="1">
                <a:solidFill>
                  <a:schemeClr val="bg1"/>
                </a:solidFill>
              </a:rPr>
              <a:t>với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cậu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ấy</a:t>
            </a:r>
            <a:r>
              <a:rPr lang="en-US" sz="2400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20" name="Mũi tên: Xuống 19">
            <a:extLst>
              <a:ext uri="{FF2B5EF4-FFF2-40B4-BE49-F238E27FC236}">
                <a16:creationId xmlns:a16="http://schemas.microsoft.com/office/drawing/2014/main" id="{EB56ED32-0034-4E8D-9A67-242B9E4CFD7E}"/>
              </a:ext>
            </a:extLst>
          </p:cNvPr>
          <p:cNvSpPr/>
          <p:nvPr/>
        </p:nvSpPr>
        <p:spPr>
          <a:xfrm>
            <a:off x="9917160" y="5194835"/>
            <a:ext cx="319314" cy="4868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  <p:bldP spid="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extLst>
              <a:ext uri="{FF2B5EF4-FFF2-40B4-BE49-F238E27FC236}">
                <a16:creationId xmlns:a16="http://schemas.microsoft.com/office/drawing/2014/main" id="{F7CAE131-527E-4141-BF54-A1E5485D82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6654"/>
            <a:ext cx="12192000" cy="6411346"/>
          </a:xfrm>
          <a:prstGeom prst="rect">
            <a:avLst/>
          </a:prstGeom>
        </p:spPr>
      </p:pic>
      <p:sp>
        <p:nvSpPr>
          <p:cNvPr id="5" name="Rectangle 9">
            <a:extLst>
              <a:ext uri="{FF2B5EF4-FFF2-40B4-BE49-F238E27FC236}">
                <a16:creationId xmlns:a16="http://schemas.microsoft.com/office/drawing/2014/main" id="{1EB34BD9-9EF4-45A2-A84C-353AE6ACD14E}"/>
              </a:ext>
            </a:extLst>
          </p:cNvPr>
          <p:cNvSpPr/>
          <p:nvPr/>
        </p:nvSpPr>
        <p:spPr>
          <a:xfrm>
            <a:off x="3406797" y="1106703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bensound-buddy">
            <a:hlinkClick r:id="" action="ppaction://media"/>
            <a:extLst>
              <a:ext uri="{FF2B5EF4-FFF2-40B4-BE49-F238E27FC236}">
                <a16:creationId xmlns:a16="http://schemas.microsoft.com/office/drawing/2014/main" id="{A2CC9A65-42B4-4C8A-A6B0-0BFD75C81A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D2B3706F-C195-4AA9-A020-B11C5FD173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725042" y="2715062"/>
            <a:ext cx="863377" cy="1119857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03E907B7-26D6-4613-AA02-6D7CB74BA7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328623" y="3274991"/>
            <a:ext cx="863377" cy="1119857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6658C4D3-BB54-45F6-B219-AE931518FD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002531" y="3007692"/>
            <a:ext cx="863377" cy="1119857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4B95A38B-2796-4C92-BBFE-75144C2C4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595144" y="3274990"/>
            <a:ext cx="863377" cy="1119857"/>
          </a:xfrm>
          <a:prstGeom prst="rect">
            <a:avLst/>
          </a:prstGeom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AE0ECC63-7B2E-4326-8C40-557728AD80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921" y="973330"/>
            <a:ext cx="3865957" cy="3865957"/>
          </a:xfrm>
          <a:prstGeom prst="rect">
            <a:avLst/>
          </a:prstGeom>
        </p:spPr>
      </p:pic>
      <p:grpSp>
        <p:nvGrpSpPr>
          <p:cNvPr id="12" name="Group 19">
            <a:extLst>
              <a:ext uri="{FF2B5EF4-FFF2-40B4-BE49-F238E27FC236}">
                <a16:creationId xmlns:a16="http://schemas.microsoft.com/office/drawing/2014/main" id="{0B59091E-C40B-49BF-861B-178751443F09}"/>
              </a:ext>
            </a:extLst>
          </p:cNvPr>
          <p:cNvGrpSpPr/>
          <p:nvPr/>
        </p:nvGrpSpPr>
        <p:grpSpPr>
          <a:xfrm>
            <a:off x="2248545" y="1660701"/>
            <a:ext cx="9015129" cy="5119264"/>
            <a:chOff x="1874972" y="1721536"/>
            <a:chExt cx="9015129" cy="5119264"/>
          </a:xfrm>
        </p:grpSpPr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1BD0EBB2-9999-4D2A-A017-9EB35533FD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944"/>
            <a:stretch/>
          </p:blipFill>
          <p:spPr>
            <a:xfrm>
              <a:off x="1874972" y="1721536"/>
              <a:ext cx="9015129" cy="5119264"/>
            </a:xfrm>
            <a:prstGeom prst="rect">
              <a:avLst/>
            </a:prstGeom>
          </p:spPr>
        </p:pic>
        <p:sp>
          <p:nvSpPr>
            <p:cNvPr id="14" name="TextBox 18">
              <a:extLst>
                <a:ext uri="{FF2B5EF4-FFF2-40B4-BE49-F238E27FC236}">
                  <a16:creationId xmlns:a16="http://schemas.microsoft.com/office/drawing/2014/main" id="{17AFF8D1-A466-4FB8-9C6B-5C5C4CFEB6FC}"/>
                </a:ext>
              </a:extLst>
            </p:cNvPr>
            <p:cNvSpPr txBox="1"/>
            <p:nvPr/>
          </p:nvSpPr>
          <p:spPr>
            <a:xfrm>
              <a:off x="2756688" y="3116146"/>
              <a:ext cx="6595081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-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chú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Con non </a:t>
              </a:r>
              <a:r>
                <a:rPr lang="en-US" sz="2400" dirty="0" err="1"/>
                <a:t>nớt</a:t>
              </a:r>
              <a:r>
                <a:rPr lang="en-US" sz="2400" dirty="0"/>
                <a:t> </a:t>
              </a:r>
              <a:r>
                <a:rPr lang="en-US" sz="2400" dirty="0" err="1"/>
                <a:t>rất</a:t>
              </a:r>
              <a:r>
                <a:rPr lang="en-US" sz="2400" dirty="0"/>
                <a:t> </a:t>
              </a:r>
              <a:r>
                <a:rPr lang="en-US" sz="2400" dirty="0" err="1"/>
                <a:t>sợ</a:t>
              </a:r>
              <a:r>
                <a:rPr lang="en-US" sz="2400" dirty="0"/>
                <a:t> </a:t>
              </a:r>
              <a:r>
                <a:rPr lang="en-US" sz="2400" dirty="0" err="1"/>
                <a:t>khi</a:t>
              </a:r>
              <a:r>
                <a:rPr lang="en-US" sz="2400" dirty="0"/>
                <a:t> </a:t>
              </a:r>
              <a:r>
                <a:rPr lang="en-US" sz="2400" dirty="0" err="1"/>
                <a:t>đi</a:t>
              </a:r>
              <a:r>
                <a:rPr lang="en-US" sz="2400" dirty="0"/>
                <a:t> qua </a:t>
              </a:r>
              <a:r>
                <a:rPr lang="en-US" sz="2400" dirty="0" err="1"/>
                <a:t>chiếc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nhỏ</a:t>
              </a:r>
              <a:r>
                <a:rPr lang="en-US" sz="2400" dirty="0"/>
                <a:t>. </a:t>
              </a:r>
              <a:r>
                <a:rPr lang="en-US" sz="2400" dirty="0" err="1"/>
                <a:t>Mặc</a:t>
              </a:r>
              <a:r>
                <a:rPr lang="en-US" sz="2400" dirty="0"/>
                <a:t> </a:t>
              </a:r>
              <a:r>
                <a:rPr lang="en-US" sz="2400" dirty="0" err="1"/>
                <a:t>dù</a:t>
              </a:r>
              <a:r>
                <a:rPr lang="en-US" sz="2400" dirty="0"/>
                <a:t> </a:t>
              </a:r>
              <a:r>
                <a:rPr lang="en-US" sz="2400" dirty="0" err="1"/>
                <a:t>Mẹ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</a:t>
              </a:r>
              <a:r>
                <a:rPr lang="en-US" sz="2400" dirty="0" err="1"/>
                <a:t>động</a:t>
              </a:r>
              <a:r>
                <a:rPr lang="en-US" sz="2400" dirty="0"/>
                <a:t> </a:t>
              </a:r>
              <a:r>
                <a:rPr lang="en-US" sz="2400" dirty="0" err="1"/>
                <a:t>viên</a:t>
              </a:r>
              <a:r>
                <a:rPr lang="en-US" sz="2400" dirty="0"/>
                <a:t>, </a:t>
              </a:r>
              <a:r>
                <a:rPr lang="en-US" sz="2400" dirty="0" err="1"/>
                <a:t>cổ</a:t>
              </a:r>
              <a:r>
                <a:rPr lang="en-US" sz="2400" dirty="0"/>
                <a:t> </a:t>
              </a:r>
              <a:r>
                <a:rPr lang="en-US" sz="2400" dirty="0" err="1"/>
                <a:t>vũ</a:t>
              </a:r>
              <a:r>
                <a:rPr lang="en-US" sz="2400" dirty="0"/>
                <a:t> </a:t>
              </a:r>
              <a:r>
                <a:rPr lang="en-US" sz="2400" dirty="0" err="1"/>
                <a:t>nhưng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bạn</a:t>
              </a:r>
              <a:r>
                <a:rPr lang="en-US" sz="2400" dirty="0"/>
                <a:t> </a:t>
              </a:r>
              <a:r>
                <a:rPr lang="en-US" sz="2400" dirty="0" err="1"/>
                <a:t>vẫn</a:t>
              </a:r>
              <a:r>
                <a:rPr lang="en-US" sz="2400" dirty="0"/>
                <a:t> </a:t>
              </a:r>
              <a:r>
                <a:rPr lang="en-US" sz="2400" dirty="0" err="1"/>
                <a:t>không</a:t>
              </a:r>
              <a:r>
                <a:rPr lang="en-US" sz="2400" dirty="0"/>
                <a:t> </a:t>
              </a:r>
              <a:r>
                <a:rPr lang="en-US" sz="2400" dirty="0" err="1"/>
                <a:t>dám</a:t>
              </a:r>
              <a:r>
                <a:rPr lang="en-US" sz="2400" dirty="0"/>
                <a:t> </a:t>
              </a:r>
              <a:r>
                <a:rPr lang="en-US" sz="2400" dirty="0" err="1"/>
                <a:t>bước</a:t>
              </a:r>
              <a:r>
                <a:rPr lang="en-US" sz="2400" dirty="0"/>
                <a:t> qua.</a:t>
              </a:r>
            </a:p>
            <a:p>
              <a:r>
                <a:rPr lang="en-US" sz="2400" dirty="0"/>
                <a:t>-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em</a:t>
              </a:r>
              <a:r>
                <a:rPr lang="en-US" sz="2400" dirty="0"/>
                <a:t> </a:t>
              </a:r>
              <a:r>
                <a:rPr lang="en-US" sz="2400" dirty="0" err="1"/>
                <a:t>hãy</a:t>
              </a:r>
              <a:r>
                <a:rPr lang="en-US" sz="2400" dirty="0"/>
                <a:t> </a:t>
              </a:r>
              <a:r>
                <a:rPr lang="en-US" sz="2400" dirty="0" err="1"/>
                <a:t>giúp</a:t>
              </a:r>
              <a:r>
                <a:rPr lang="en-US" sz="2400" dirty="0"/>
                <a:t> </a:t>
              </a:r>
              <a:r>
                <a:rPr lang="en-US" sz="2400" dirty="0" err="1"/>
                <a:t>chú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con </a:t>
              </a: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thêm</a:t>
              </a:r>
              <a:r>
                <a:rPr lang="en-US" sz="2400" dirty="0"/>
                <a:t> </a:t>
              </a:r>
              <a:r>
                <a:rPr lang="en-US" sz="2400" dirty="0" err="1"/>
                <a:t>lòng</a:t>
              </a:r>
              <a:r>
                <a:rPr lang="en-US" sz="2400" dirty="0"/>
                <a:t> can </a:t>
              </a:r>
              <a:r>
                <a:rPr lang="en-US" sz="2400" dirty="0" err="1"/>
                <a:t>đảm</a:t>
              </a:r>
              <a:r>
                <a:rPr lang="en-US" sz="2400" dirty="0"/>
                <a:t> </a:t>
              </a:r>
              <a:r>
                <a:rPr lang="en-US" sz="2400" dirty="0" err="1"/>
                <a:t>để</a:t>
              </a:r>
              <a:r>
                <a:rPr lang="en-US" sz="2400" dirty="0"/>
                <a:t> </a:t>
              </a:r>
              <a:r>
                <a:rPr lang="en-US" sz="2400" dirty="0" err="1"/>
                <a:t>bước</a:t>
              </a:r>
              <a:r>
                <a:rPr lang="en-US" sz="2400" dirty="0"/>
                <a:t> qua </a:t>
              </a:r>
              <a:r>
                <a:rPr lang="en-US" sz="2400" dirty="0" err="1"/>
                <a:t>những</a:t>
              </a:r>
              <a:r>
                <a:rPr lang="en-US" sz="2400" dirty="0"/>
                <a:t> </a:t>
              </a:r>
              <a:r>
                <a:rPr lang="en-US" sz="2400" dirty="0" err="1"/>
                <a:t>chiếc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nhỏ</a:t>
              </a:r>
              <a:r>
                <a:rPr lang="en-US" sz="2400" dirty="0"/>
                <a:t> </a:t>
              </a:r>
              <a:r>
                <a:rPr lang="en-US" sz="2400" dirty="0" err="1"/>
                <a:t>cùng</a:t>
              </a:r>
              <a:r>
                <a:rPr lang="en-US" sz="2400" dirty="0"/>
                <a:t> </a:t>
              </a:r>
              <a:r>
                <a:rPr lang="en-US" sz="2400" dirty="0" err="1"/>
                <a:t>đi</a:t>
              </a:r>
              <a:r>
                <a:rPr lang="en-US" sz="2400" dirty="0"/>
                <a:t> </a:t>
              </a:r>
              <a:r>
                <a:rPr lang="en-US" sz="2400" dirty="0" err="1"/>
                <a:t>kiếm</a:t>
              </a:r>
              <a:r>
                <a:rPr lang="en-US" sz="2400" dirty="0"/>
                <a:t> </a:t>
              </a:r>
              <a:r>
                <a:rPr lang="en-US" sz="2400" dirty="0" err="1"/>
                <a:t>ăn</a:t>
              </a:r>
              <a:r>
                <a:rPr lang="en-US" sz="2400" dirty="0"/>
                <a:t> </a:t>
              </a:r>
              <a:r>
                <a:rPr lang="en-US" sz="2400" dirty="0" err="1"/>
                <a:t>với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</a:t>
              </a:r>
              <a:r>
                <a:rPr lang="en-US" sz="2400" dirty="0" err="1"/>
                <a:t>mẹ</a:t>
              </a:r>
              <a:r>
                <a:rPr lang="en-US" sz="2400" dirty="0"/>
                <a:t> </a:t>
              </a:r>
              <a:r>
                <a:rPr lang="en-US" sz="2400" dirty="0" err="1"/>
                <a:t>bằng</a:t>
              </a:r>
              <a:r>
                <a:rPr lang="en-US" sz="2400" dirty="0"/>
                <a:t> </a:t>
              </a:r>
              <a:r>
                <a:rPr lang="en-US" sz="2400" dirty="0" err="1"/>
                <a:t>cách</a:t>
              </a:r>
              <a:r>
                <a:rPr lang="en-US" sz="2400" dirty="0"/>
                <a:t> </a:t>
              </a:r>
              <a:r>
                <a:rPr lang="en-US" sz="2400" dirty="0" err="1"/>
                <a:t>trả</a:t>
              </a:r>
              <a:r>
                <a:rPr lang="en-US" sz="2400" dirty="0"/>
                <a:t> </a:t>
              </a:r>
              <a:r>
                <a:rPr lang="en-US" sz="2400" dirty="0" err="1"/>
                <a:t>lời</a:t>
              </a:r>
              <a:r>
                <a:rPr lang="en-US" sz="2400" dirty="0"/>
                <a:t> </a:t>
              </a:r>
              <a:r>
                <a:rPr lang="en-US" sz="2400" dirty="0" err="1"/>
                <a:t>đúng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câu</a:t>
              </a:r>
              <a:r>
                <a:rPr lang="en-US" sz="2400" dirty="0"/>
                <a:t> </a:t>
              </a:r>
              <a:r>
                <a:rPr lang="en-US" sz="2400" dirty="0" err="1"/>
                <a:t>hỏi</a:t>
              </a:r>
              <a:r>
                <a:rPr lang="en-US" sz="2400" dirty="0"/>
                <a:t> </a:t>
              </a:r>
              <a:r>
                <a:rPr lang="en-US" sz="2400" dirty="0" err="1"/>
                <a:t>nhé</a:t>
              </a:r>
              <a:r>
                <a:rPr lang="en-US" sz="2400" dirty="0"/>
                <a:t>!</a:t>
              </a:r>
            </a:p>
          </p:txBody>
        </p:sp>
      </p:grpSp>
      <p:sp>
        <p:nvSpPr>
          <p:cNvPr id="15" name="Rectangle 16">
            <a:extLst>
              <a:ext uri="{FF2B5EF4-FFF2-40B4-BE49-F238E27FC236}">
                <a16:creationId xmlns:a16="http://schemas.microsoft.com/office/drawing/2014/main" id="{442E191E-5901-4534-A073-9C67A2E0DEAD}"/>
              </a:ext>
            </a:extLst>
          </p:cNvPr>
          <p:cNvSpPr/>
          <p:nvPr/>
        </p:nvSpPr>
        <p:spPr>
          <a:xfrm>
            <a:off x="1354514" y="4420179"/>
            <a:ext cx="10146574" cy="2242472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HƯỚNG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DẪN</a:t>
            </a:r>
            <a:endParaRPr lang="en-US" sz="20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Thầy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kích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chuột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màn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trò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Kích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chuột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màn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trắc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nghiệm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Kích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chuột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màn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đáp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án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trả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ngắn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).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Kích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chuột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đáp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án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gà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cầu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Kích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chuột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màn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tới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slide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theo.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88239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EC385B0-9D7C-41F5-977E-8519EFCA9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59" y="446314"/>
            <a:ext cx="10083881" cy="596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88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2236C0-595F-4749-AED9-F9C1F603F3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6654"/>
            <a:ext cx="12192000" cy="6411346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79639" y="446654"/>
            <a:ext cx="609600" cy="609600"/>
          </a:xfrm>
          <a:prstGeom prst="rect">
            <a:avLst/>
          </a:prstGeom>
        </p:spPr>
      </p:pic>
      <p:sp>
        <p:nvSpPr>
          <p:cNvPr id="13" name="A"/>
          <p:cNvSpPr/>
          <p:nvPr/>
        </p:nvSpPr>
        <p:spPr>
          <a:xfrm>
            <a:off x="4113942" y="4374591"/>
            <a:ext cx="4611318" cy="86822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Tác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giả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Võ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Quảng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8044EB-9281-476F-9675-569E85C75A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461" y="1539051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730015-FA5C-4618-8CDC-023334D83A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7CCC87-6B47-4BAE-8D68-DB9F91CAEA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1C1766-C484-42D7-8F91-E9EA636987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DB8E0F-E8EC-457D-B0BF-3998E09995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765046" y="3367717"/>
            <a:ext cx="709387" cy="102191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540821C-5544-477C-890B-47D5AF6E6F25}"/>
              </a:ext>
            </a:extLst>
          </p:cNvPr>
          <p:cNvGrpSpPr/>
          <p:nvPr/>
        </p:nvGrpSpPr>
        <p:grpSpPr>
          <a:xfrm>
            <a:off x="3112516" y="459675"/>
            <a:ext cx="6614171" cy="2349369"/>
            <a:chOff x="2710582" y="25565"/>
            <a:chExt cx="6614171" cy="2349369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2710582" y="25565"/>
              <a:ext cx="6614171" cy="2349369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 Bài th</a:t>
              </a: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ơ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“B</a:t>
              </a:r>
              <a:r>
                <a:rPr lang="en-US" sz="3200">
                  <a:solidFill>
                    <a:prstClr val="white"/>
                  </a:solidFill>
                  <a:latin typeface="+mj-lt"/>
                </a:rPr>
                <a:t>ờ tre đón khách” của tác giả nào?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499460" y="661640"/>
              <a:ext cx="4342918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131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2D169AA-3946-42BD-83A5-221B2F0D3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8667"/>
            <a:ext cx="12192000" cy="6411346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93614" y="569689"/>
            <a:ext cx="609600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045E65-36A6-451D-AB74-E10E01DF86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283" y="15403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FA5FBD-D884-4B58-9661-D89FBDFCD6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B855EF-F655-49D8-B451-77C0B44C24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C4DB87-F160-49B2-B74D-DC169A442F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AA8646-4686-4F61-B5FC-2876C00D32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1282A92-3628-43C2-AB9C-7864DD63004A}"/>
              </a:ext>
            </a:extLst>
          </p:cNvPr>
          <p:cNvGrpSpPr/>
          <p:nvPr/>
        </p:nvGrpSpPr>
        <p:grpSpPr>
          <a:xfrm>
            <a:off x="2720315" y="468667"/>
            <a:ext cx="6907358" cy="2196640"/>
            <a:chOff x="2757638" y="159018"/>
            <a:chExt cx="6907358" cy="2196640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2757638" y="159018"/>
              <a:ext cx="6907358" cy="2196640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841652" y="564840"/>
              <a:ext cx="6739330" cy="13849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   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Bộ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phận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in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đậm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sau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l</a:t>
              </a:r>
              <a:r>
                <a:rPr lang="en-US" sz="28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ời</a:t>
              </a:r>
              <a:r>
                <a:rPr lang="en-US" sz="28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         </a:t>
              </a:r>
              <a:r>
                <a:rPr lang="en-US" sz="28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Chú</a:t>
              </a:r>
              <a:r>
                <a:rPr lang="en-US" sz="28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bói</a:t>
              </a:r>
              <a:r>
                <a:rPr lang="en-US" sz="28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cá</a:t>
              </a:r>
              <a:r>
                <a:rPr lang="en-US" sz="28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đỗ</a:t>
              </a:r>
              <a:r>
                <a:rPr lang="en-US" sz="28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 w="0"/>
                  <a:solidFill>
                    <a:srgbClr val="C00000"/>
                  </a:solidFill>
                  <a:latin typeface="+mj-lt"/>
                  <a:cs typeface="Arial" panose="020B0604020202020204" pitchFamily="34" charset="0"/>
                </a:rPr>
                <a:t>trên</a:t>
              </a:r>
              <a:r>
                <a:rPr lang="en-US" sz="2800" b="1" i="1" dirty="0">
                  <a:ln w="0"/>
                  <a:solidFill>
                    <a:srgbClr val="C0000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 w="0"/>
                  <a:solidFill>
                    <a:srgbClr val="C00000"/>
                  </a:solidFill>
                  <a:latin typeface="+mj-lt"/>
                  <a:cs typeface="Arial" panose="020B0604020202020204" pitchFamily="34" charset="0"/>
                </a:rPr>
                <a:t>cành</a:t>
              </a:r>
              <a:r>
                <a:rPr lang="en-US" sz="2800" b="1" i="1" dirty="0">
                  <a:ln w="0"/>
                  <a:solidFill>
                    <a:srgbClr val="C0000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 w="0"/>
                  <a:solidFill>
                    <a:srgbClr val="C00000"/>
                  </a:solidFill>
                  <a:latin typeface="+mj-lt"/>
                  <a:cs typeface="Arial" panose="020B0604020202020204" pitchFamily="34" charset="0"/>
                </a:rPr>
                <a:t>tre</a:t>
              </a:r>
              <a:r>
                <a:rPr lang="en-US" sz="28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A">
            <a:extLst>
              <a:ext uri="{FF2B5EF4-FFF2-40B4-BE49-F238E27FC236}">
                <a16:creationId xmlns:a16="http://schemas.microsoft.com/office/drawing/2014/main" id="{F5D0B708-E798-406D-8645-3B42D8FF7B19}"/>
              </a:ext>
            </a:extLst>
          </p:cNvPr>
          <p:cNvSpPr/>
          <p:nvPr/>
        </p:nvSpPr>
        <p:spPr>
          <a:xfrm>
            <a:off x="3217417" y="4192694"/>
            <a:ext cx="575716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3600" b="1" kern="1200" dirty="0" err="1">
                <a:solidFill>
                  <a:srgbClr val="FFFF00"/>
                </a:solidFill>
                <a:cs typeface="Times New Roman" panose="02020603050405020304" pitchFamily="18" charset="0"/>
              </a:rPr>
              <a:t>Chú</a:t>
            </a:r>
            <a:r>
              <a:rPr lang="en-US" sz="3600" b="1" kern="1200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FF00"/>
                </a:solidFill>
                <a:cs typeface="Times New Roman" panose="02020603050405020304" pitchFamily="18" charset="0"/>
              </a:rPr>
              <a:t>bói</a:t>
            </a:r>
            <a:r>
              <a:rPr lang="en-US" sz="3600" b="1" kern="1200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FF00"/>
                </a:solidFill>
                <a:cs typeface="Times New Roman" panose="02020603050405020304" pitchFamily="18" charset="0"/>
              </a:rPr>
              <a:t>cá</a:t>
            </a:r>
            <a:r>
              <a:rPr lang="en-US" sz="3600" b="1" kern="1200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FF00"/>
                </a:solidFill>
                <a:cs typeface="Times New Roman" panose="02020603050405020304" pitchFamily="18" charset="0"/>
              </a:rPr>
              <a:t>đỗ</a:t>
            </a:r>
            <a:r>
              <a:rPr lang="en-US" sz="3600" b="1" kern="1200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1200" dirty="0">
                <a:solidFill>
                  <a:schemeClr val="bg1"/>
                </a:solidFill>
                <a:cs typeface="Times New Roman" panose="02020603050405020304" pitchFamily="18" charset="0"/>
              </a:rPr>
              <a:t>ở </a:t>
            </a:r>
            <a:r>
              <a:rPr lang="en-US" sz="3600" b="1" kern="1200" dirty="0" err="1">
                <a:solidFill>
                  <a:schemeClr val="bg1"/>
                </a:solidFill>
                <a:cs typeface="Times New Roman" panose="02020603050405020304" pitchFamily="18" charset="0"/>
              </a:rPr>
              <a:t>đâu</a:t>
            </a:r>
            <a:r>
              <a:rPr lang="en-US" sz="3600" b="1" kern="1200" dirty="0">
                <a:solidFill>
                  <a:srgbClr val="FFFF00"/>
                </a:solidFill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6301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bldLvl="0" animBg="1"/>
      <p:bldP spid="2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5ED148C-684C-41F4-8D1E-3D7B236A8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6654"/>
            <a:ext cx="12192000" cy="6411346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4400" y="546261"/>
            <a:ext cx="609600" cy="609600"/>
          </a:xfrm>
          <a:prstGeom prst="rect">
            <a:avLst/>
          </a:prstGeom>
        </p:spPr>
      </p:pic>
      <p:sp>
        <p:nvSpPr>
          <p:cNvPr id="13" name="A"/>
          <p:cNvSpPr/>
          <p:nvPr/>
        </p:nvSpPr>
        <p:spPr>
          <a:xfrm>
            <a:off x="2075669" y="4205306"/>
            <a:ext cx="8850329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40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Đàn</a:t>
            </a:r>
            <a:r>
              <a:rPr lang="en-US" sz="40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dê</a:t>
            </a:r>
            <a:r>
              <a:rPr lang="en-US" sz="40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núi</a:t>
            </a:r>
            <a:r>
              <a:rPr lang="en-US" sz="40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sống</a:t>
            </a:r>
            <a:r>
              <a:rPr lang="en-US" sz="40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hang </a:t>
            </a:r>
            <a:r>
              <a:rPr lang="en-US" sz="40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đá</a:t>
            </a:r>
            <a:r>
              <a:rPr lang="en-US" sz="40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lang="en-US" sz="4000" b="1" kern="1200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3523D0-C074-404C-8F1D-A50138AF97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462" y="1494724"/>
            <a:ext cx="3176441" cy="31764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796D19-A793-484C-A325-9E1D146E4B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EE8891-1B30-4F3D-8E58-211044B4BA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439FF2-8EF3-420C-9074-8176ACC0FC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615" y="3389439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37E800-3FD2-4B0E-B274-A2F0E6DBAA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D1C7C7D-281C-498C-93E2-40B548A413B6}"/>
              </a:ext>
            </a:extLst>
          </p:cNvPr>
          <p:cNvGrpSpPr/>
          <p:nvPr/>
        </p:nvGrpSpPr>
        <p:grpSpPr>
          <a:xfrm>
            <a:off x="3004073" y="446655"/>
            <a:ext cx="7536927" cy="2423546"/>
            <a:chOff x="3094074" y="25565"/>
            <a:chExt cx="5762848" cy="2636291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3094074" y="25565"/>
              <a:ext cx="5762848" cy="2636291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D92535F-A078-49C2-8575-62FFAC3311D4}"/>
                </a:ext>
              </a:extLst>
            </p:cNvPr>
            <p:cNvSpPr/>
            <p:nvPr/>
          </p:nvSpPr>
          <p:spPr>
            <a:xfrm>
              <a:off x="3746925" y="613800"/>
              <a:ext cx="4721636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 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1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bộ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phận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trả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l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ời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câu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hỏi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Ở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đâu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" name="A">
            <a:extLst>
              <a:ext uri="{FF2B5EF4-FFF2-40B4-BE49-F238E27FC236}">
                <a16:creationId xmlns:a16="http://schemas.microsoft.com/office/drawing/2014/main" id="{4E7E1D5C-011D-498B-AB8A-CA9AE87D539D}"/>
              </a:ext>
            </a:extLst>
          </p:cNvPr>
          <p:cNvSpPr/>
          <p:nvPr/>
        </p:nvSpPr>
        <p:spPr>
          <a:xfrm>
            <a:off x="2075669" y="5482474"/>
            <a:ext cx="8850329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40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Đàn chim cu đỗ trên cành tre.</a:t>
            </a:r>
            <a:endParaRPr lang="en-US" sz="4000" b="1" kern="1200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48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7388 -0.0009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40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0.91158 0.0106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86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CC02B7-46BB-4962-ADAF-F7D9034FB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338"/>
            <a:ext cx="12191999" cy="64066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028FF3-6AF0-4F81-A978-0B2F2837B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767" y="3464289"/>
            <a:ext cx="3176441" cy="31764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CA19B0-D0AE-4114-8B7D-4DC2E099F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69789" y="5167568"/>
            <a:ext cx="628862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55B73-E77C-48F9-9063-53F0B91C2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345" y="5526792"/>
            <a:ext cx="628862" cy="92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0B9790-C90B-4E5B-8E70-31A84A6D2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40927" y="5484130"/>
            <a:ext cx="628862" cy="920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A615AA-A2E0-4026-8428-FBF7A8D4B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32596" y="4454268"/>
            <a:ext cx="628862" cy="9201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1DDFEB-4544-4E00-B7C8-6746CA2D79F2}"/>
              </a:ext>
            </a:extLst>
          </p:cNvPr>
          <p:cNvSpPr/>
          <p:nvPr/>
        </p:nvSpPr>
        <p:spPr>
          <a:xfrm>
            <a:off x="3419110" y="2119817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548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E93C63B-B083-4192-8870-7B49E87E6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558"/>
            <a:ext cx="6851176" cy="341018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2C8B081F-8B53-4CA1-A6A0-6DFEAB42C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095" y="3618299"/>
            <a:ext cx="7020905" cy="310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15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:a16="http://schemas.microsoft.com/office/drawing/2014/main" id="{EE983810-5456-43AA-BBC7-B7CA3F4642AB}"/>
              </a:ext>
            </a:extLst>
          </p:cNvPr>
          <p:cNvSpPr/>
          <p:nvPr/>
        </p:nvSpPr>
        <p:spPr>
          <a:xfrm>
            <a:off x="2227404" y="477299"/>
            <a:ext cx="8650760" cy="73866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Chim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 s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n ca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bông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cúc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trắng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36B929BF-FCF7-49D3-8111-6287F38A018C}"/>
              </a:ext>
            </a:extLst>
          </p:cNvPr>
          <p:cNvSpPr/>
          <p:nvPr/>
        </p:nvSpPr>
        <p:spPr>
          <a:xfrm>
            <a:off x="290074" y="1215959"/>
            <a:ext cx="11611852" cy="532966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    1.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b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ờ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rào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giữa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đám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cỏ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dại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bông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cúc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trắng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chú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s</a:t>
            </a:r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ơ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n ca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sà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xuống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bên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bông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cúc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Chim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véo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von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mãi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rồi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mới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bay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về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bầu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trời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xanh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thẳm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    2.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Nh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sáng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hôm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khi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v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ừa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xòe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cánh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đón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bình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minh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bông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cúc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đã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nghe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thấy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tiếng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s</a:t>
            </a:r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ơ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n ca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buồn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thảm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Thì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ra s</a:t>
            </a:r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ơ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n ca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đã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bị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nhốt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lồng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   3.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Bỗng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v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ư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ờn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cắt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cả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đám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cỏ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lẫn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bông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cúc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bỏ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vào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lồng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s</a:t>
            </a:r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ơ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n ca. Con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chim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bị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cầm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tù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họng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khô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bỏng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vì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khát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 Nh</a:t>
            </a:r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ư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ng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dù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khát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nó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vẫn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đụng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đến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bông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hoa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    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Tố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rồi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chẳng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ai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chim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khốn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khổ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giọt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n</a:t>
            </a:r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ư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ớc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Đêm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ấy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s</a:t>
            </a:r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ơ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n ca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lìa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đời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Bông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cúc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héo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lả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vì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</a:t>
            </a:r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ư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ơng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xót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   4.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Sáng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hôm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s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 ca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chiếc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hộp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rất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đẹp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chôn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long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trọng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Tội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nghiệp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! Khi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còn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sống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ca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mặc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khát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Còn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giá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đ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ừng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ngắt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nó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thì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hôm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nay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chắc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nó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vẫn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đang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tắm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nắng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Mặt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Trời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Theo AN-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ĐÉC-XEN (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Nguyễn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Văn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Hải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Minh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Toàn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dịch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)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144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C166A22A-3A2E-4FB7-B4E3-8556771DE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467475"/>
          </a:xfrm>
          <a:prstGeom prst="rect">
            <a:avLst/>
          </a:prstGeom>
        </p:spPr>
      </p:pic>
      <p:sp>
        <p:nvSpPr>
          <p:cNvPr id="9" name="Flowchart: Terminator 14">
            <a:extLst>
              <a:ext uri="{FF2B5EF4-FFF2-40B4-BE49-F238E27FC236}">
                <a16:creationId xmlns:a16="http://schemas.microsoft.com/office/drawing/2014/main" id="{54F6A80A-02D6-4062-8ECD-3B579825E430}"/>
              </a:ext>
            </a:extLst>
          </p:cNvPr>
          <p:cNvSpPr/>
          <p:nvPr/>
        </p:nvSpPr>
        <p:spPr>
          <a:xfrm>
            <a:off x="3174656" y="722615"/>
            <a:ext cx="4789897" cy="707886"/>
          </a:xfrm>
          <a:prstGeom prst="flowChartTerminator">
            <a:avLst/>
          </a:prstGeom>
          <a:solidFill>
            <a:srgbClr val="DCACB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từ</a:t>
            </a:r>
            <a:endParaRPr lang="en-US" sz="3600" b="1" dirty="0">
              <a:solidFill>
                <a:sysClr val="windowText" lastClr="0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6A5B38D5-D587-4C33-944B-09C2D546FB35}"/>
              </a:ext>
            </a:extLst>
          </p:cNvPr>
          <p:cNvSpPr/>
          <p:nvPr/>
        </p:nvSpPr>
        <p:spPr>
          <a:xfrm>
            <a:off x="4665101" y="1896273"/>
            <a:ext cx="24614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sà</a:t>
            </a:r>
            <a:r>
              <a:rPr lang="en-US" sz="40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xuống</a:t>
            </a:r>
            <a:endParaRPr lang="en-US" sz="40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1" name="Rectangle 17">
            <a:extLst>
              <a:ext uri="{FF2B5EF4-FFF2-40B4-BE49-F238E27FC236}">
                <a16:creationId xmlns:a16="http://schemas.microsoft.com/office/drawing/2014/main" id="{95AAA035-4901-476B-ABC8-A97CABB82F71}"/>
              </a:ext>
            </a:extLst>
          </p:cNvPr>
          <p:cNvSpPr/>
          <p:nvPr/>
        </p:nvSpPr>
        <p:spPr>
          <a:xfrm>
            <a:off x="4665101" y="2578371"/>
            <a:ext cx="24614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cắt</a:t>
            </a:r>
            <a:endParaRPr lang="en-US" sz="40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81C444A8-B8F2-45C7-BCC0-05D42A9A75B1}"/>
              </a:ext>
            </a:extLst>
          </p:cNvPr>
          <p:cNvSpPr/>
          <p:nvPr/>
        </p:nvSpPr>
        <p:spPr>
          <a:xfrm>
            <a:off x="4665101" y="3313314"/>
            <a:ext cx="24614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lẫn</a:t>
            </a:r>
            <a:endParaRPr lang="en-US" sz="40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1757930F-E9B5-4091-ADCD-2ABF2C9260E1}"/>
              </a:ext>
            </a:extLst>
          </p:cNvPr>
          <p:cNvSpPr/>
          <p:nvPr/>
        </p:nvSpPr>
        <p:spPr>
          <a:xfrm>
            <a:off x="4665101" y="3983982"/>
            <a:ext cx="24614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khát</a:t>
            </a:r>
            <a:endParaRPr lang="en-US" sz="40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78A9ACFF-D7B2-4FE7-AD07-8F494A06C470}"/>
              </a:ext>
            </a:extLst>
          </p:cNvPr>
          <p:cNvSpPr/>
          <p:nvPr/>
        </p:nvSpPr>
        <p:spPr>
          <a:xfrm>
            <a:off x="4665101" y="4648301"/>
            <a:ext cx="24614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ngắt</a:t>
            </a:r>
            <a:endParaRPr lang="en-US" sz="4000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119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1239</TotalTime>
  <Words>1372</Words>
  <Application>Microsoft Office PowerPoint</Application>
  <PresentationFormat>Widescreen</PresentationFormat>
  <Paragraphs>87</Paragraphs>
  <Slides>21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等线</vt:lpstr>
      <vt:lpstr>Arial</vt:lpstr>
      <vt:lpstr>Calibri</vt:lpstr>
      <vt:lpstr>Quicksand</vt:lpstr>
      <vt:lpstr>Times New Roman</vt:lpstr>
      <vt:lpstr>UTM Avo</vt:lpstr>
      <vt:lpstr>Wingdings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72</cp:revision>
  <dcterms:created xsi:type="dcterms:W3CDTF">2021-11-01T08:16:43Z</dcterms:created>
  <dcterms:modified xsi:type="dcterms:W3CDTF">2022-02-08T10:02:02Z</dcterms:modified>
</cp:coreProperties>
</file>