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8"/>
  </p:notesMasterIdLst>
  <p:sldIdLst>
    <p:sldId id="335" r:id="rId2"/>
    <p:sldId id="338" r:id="rId3"/>
    <p:sldId id="342" r:id="rId4"/>
    <p:sldId id="344" r:id="rId5"/>
    <p:sldId id="346" r:id="rId6"/>
    <p:sldId id="424" r:id="rId7"/>
    <p:sldId id="425" r:id="rId8"/>
    <p:sldId id="349" r:id="rId9"/>
    <p:sldId id="347" r:id="rId10"/>
    <p:sldId id="350" r:id="rId11"/>
    <p:sldId id="354" r:id="rId12"/>
    <p:sldId id="356" r:id="rId13"/>
    <p:sldId id="357" r:id="rId14"/>
    <p:sldId id="355" r:id="rId15"/>
    <p:sldId id="358" r:id="rId16"/>
    <p:sldId id="359" r:id="rId17"/>
    <p:sldId id="360" r:id="rId18"/>
    <p:sldId id="361" r:id="rId19"/>
    <p:sldId id="363" r:id="rId20"/>
    <p:sldId id="375" r:id="rId21"/>
    <p:sldId id="374" r:id="rId22"/>
    <p:sldId id="373" r:id="rId23"/>
    <p:sldId id="369" r:id="rId24"/>
    <p:sldId id="368" r:id="rId25"/>
    <p:sldId id="377" r:id="rId26"/>
    <p:sldId id="378" r:id="rId27"/>
    <p:sldId id="379" r:id="rId28"/>
    <p:sldId id="380" r:id="rId29"/>
    <p:sldId id="387" r:id="rId30"/>
    <p:sldId id="388" r:id="rId31"/>
    <p:sldId id="381" r:id="rId32"/>
    <p:sldId id="389" r:id="rId33"/>
    <p:sldId id="390" r:id="rId34"/>
    <p:sldId id="391" r:id="rId35"/>
    <p:sldId id="393" r:id="rId36"/>
    <p:sldId id="395" r:id="rId37"/>
    <p:sldId id="419" r:id="rId38"/>
    <p:sldId id="420" r:id="rId39"/>
    <p:sldId id="406" r:id="rId40"/>
    <p:sldId id="407" r:id="rId41"/>
    <p:sldId id="408" r:id="rId42"/>
    <p:sldId id="409" r:id="rId43"/>
    <p:sldId id="410" r:id="rId44"/>
    <p:sldId id="411" r:id="rId45"/>
    <p:sldId id="415" r:id="rId46"/>
    <p:sldId id="413"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Great Vibes" panose="020B0604020202020204" charset="0"/>
      <p:regular r:id="rId55"/>
    </p:embeddedFont>
    <p:embeddedFont>
      <p:font typeface="Nunito Black" pitchFamily="2" charset="0"/>
      <p:bold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9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11/29/2023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0.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4.png"/><Relationship Id="rId7" Type="http://schemas.openxmlformats.org/officeDocument/2006/relationships/image" Target="../media/image49.png"/><Relationship Id="rId12"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14.wdp"/><Relationship Id="rId4" Type="http://schemas.openxmlformats.org/officeDocument/2006/relationships/image" Target="../media/image46.png"/><Relationship Id="rId9" Type="http://schemas.openxmlformats.org/officeDocument/2006/relationships/image" Target="../media/image50.png"/></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4.png"/><Relationship Id="rId7"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14.wdp"/></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4.png"/><Relationship Id="rId7"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5.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14.wdp"/></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736" y="117491"/>
            <a:ext cx="1582739" cy="1582739"/>
          </a:xfrm>
          <a:prstGeom prst="ellipse">
            <a:avLst/>
          </a:prstGeom>
        </p:spPr>
      </p:pic>
      <p:grpSp>
        <p:nvGrpSpPr>
          <p:cNvPr id="3" name="Group 2"/>
          <p:cNvGrpSpPr/>
          <p:nvPr/>
        </p:nvGrpSpPr>
        <p:grpSpPr>
          <a:xfrm>
            <a:off x="1144231" y="1700231"/>
            <a:ext cx="9535886" cy="1171277"/>
            <a:chOff x="2040713" y="3071517"/>
            <a:chExt cx="9535886" cy="1171277"/>
          </a:xfrm>
        </p:grpSpPr>
        <p:sp>
          <p:nvSpPr>
            <p:cNvPr id="4" name="TextBox 3">
              <a:extLst>
                <a:ext uri="{FF2B5EF4-FFF2-40B4-BE49-F238E27FC236}">
                  <a16:creationId xmlns:a16="http://schemas.microsoft.com/office/drawing/2014/main" id="{FDF99F60-2DEC-4DEF-9300-E3C8E7CE95D2}"/>
                </a:ext>
              </a:extLst>
            </p:cNvPr>
            <p:cNvSpPr txBox="1"/>
            <p:nvPr/>
          </p:nvSpPr>
          <p:spPr>
            <a:xfrm>
              <a:off x="2040713" y="3071517"/>
              <a:ext cx="2925182"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4853354" y="3195489"/>
              <a:ext cx="6723245" cy="851297"/>
            </a:xfrm>
            <a:prstGeom prst="roundRect">
              <a:avLst/>
            </a:prstGeom>
            <a:solidFill>
              <a:schemeClr val="bg1"/>
            </a:solid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6" name="TextBox 5">
            <a:extLst>
              <a:ext uri="{FF2B5EF4-FFF2-40B4-BE49-F238E27FC236}">
                <a16:creationId xmlns:a16="http://schemas.microsoft.com/office/drawing/2014/main" id="{FDF99F60-2DEC-4DEF-9300-E3C8E7CE95D2}"/>
              </a:ext>
            </a:extLst>
          </p:cNvPr>
          <p:cNvSpPr txBox="1"/>
          <p:nvPr/>
        </p:nvSpPr>
        <p:spPr>
          <a:xfrm>
            <a:off x="921272" y="162205"/>
            <a:ext cx="10520063"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Thứ</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ngày</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tháng</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năm</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Tiếng</a:t>
            </a:r>
            <a:r>
              <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Việt</a:t>
            </a:r>
            <a:endPar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457199" y="341812"/>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algn="ctr"/>
              <a:r>
                <a:rPr lang="vi-VN" sz="2800" b="1" dirty="0">
                  <a:solidFill>
                    <a:srgbClr val="FF0000"/>
                  </a:solidFill>
                  <a:latin typeface="Nunito Black" pitchFamily="2" charset="0"/>
                </a:rPr>
                <a:t>Bạn nhỏ trong nhà</a:t>
              </a:r>
              <a:endParaRPr lang="vi-VN" sz="2800" dirty="0">
                <a:solidFill>
                  <a:srgbClr val="FF0000"/>
                </a:solidFill>
                <a:latin typeface="Nunito Black" pitchFamily="2" charset="0"/>
              </a:endParaRPr>
            </a:p>
          </p:txBody>
        </p:sp>
        <p:sp>
          <p:nvSpPr>
            <p:cNvPr id="5" name="Rectangle 4"/>
            <p:cNvSpPr/>
            <p:nvPr/>
          </p:nvSpPr>
          <p:spPr>
            <a:xfrm>
              <a:off x="8086508" y="6281186"/>
              <a:ext cx="3352201" cy="461665"/>
            </a:xfrm>
            <a:prstGeom prst="rect">
              <a:avLst/>
            </a:prstGeom>
          </p:spPr>
          <p:txBody>
            <a:bodyPr wrap="none">
              <a:spAutoFit/>
            </a:bodyPr>
            <a:lstStyle/>
            <a:p>
              <a:pPr algn="r"/>
              <a:r>
                <a:rPr lang="vi-VN" sz="2400" dirty="0">
                  <a:solidFill>
                    <a:srgbClr val="002060"/>
                  </a:solidFill>
                  <a:latin typeface="Nunito Black" pitchFamily="2" charset="0"/>
                </a:rPr>
                <a:t>(Theo Trần Đức Tiến)</a:t>
              </a:r>
            </a:p>
          </p:txBody>
        </p:sp>
      </p:grpSp>
    </p:spTree>
    <p:extLst>
      <p:ext uri="{BB962C8B-B14F-4D97-AF65-F5344CB8AC3E}">
        <p14:creationId xmlns:p14="http://schemas.microsoft.com/office/powerpoint/2010/main" val="2891036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8A126-31B1-C7E5-FAE1-8866E0C5C3B3}"/>
              </a:ext>
            </a:extLst>
          </p:cNvPr>
          <p:cNvSpPr txBox="1"/>
          <p:nvPr/>
        </p:nvSpPr>
        <p:spPr>
          <a:xfrm>
            <a:off x="790299" y="1105712"/>
            <a:ext cx="2266307" cy="1055608"/>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sp>
        <p:nvSpPr>
          <p:cNvPr id="5" name="TextBox 4">
            <a:extLst>
              <a:ext uri="{FF2B5EF4-FFF2-40B4-BE49-F238E27FC236}">
                <a16:creationId xmlns:a16="http://schemas.microsoft.com/office/drawing/2014/main" id="{BFB8A126-31B1-C7E5-FAE1-8866E0C5C3B3}"/>
              </a:ext>
            </a:extLst>
          </p:cNvPr>
          <p:cNvSpPr txBox="1"/>
          <p:nvPr/>
        </p:nvSpPr>
        <p:spPr>
          <a:xfrm>
            <a:off x="790299"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Tuyệt</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xinh</a:t>
            </a:r>
            <a:endParaRPr lang="en-US" sz="2800" b="1" dirty="0">
              <a:solidFill>
                <a:srgbClr val="0070C0"/>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id="{BFB8A126-31B1-C7E5-FAE1-8866E0C5C3B3}"/>
              </a:ext>
            </a:extLst>
          </p:cNvPr>
          <p:cNvSpPr txBox="1"/>
          <p:nvPr/>
        </p:nvSpPr>
        <p:spPr>
          <a:xfrm>
            <a:off x="79030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Loáng</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ướt</a:t>
            </a:r>
            <a:endParaRPr lang="en-US" sz="2800" b="1" dirty="0">
              <a:solidFill>
                <a:srgbClr val="0070C0"/>
              </a:solidFill>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BFB8A126-31B1-C7E5-FAE1-8866E0C5C3B3}"/>
              </a:ext>
            </a:extLst>
          </p:cNvPr>
          <p:cNvSpPr txBox="1"/>
          <p:nvPr/>
        </p:nvSpPr>
        <p:spPr>
          <a:xfrm>
            <a:off x="8654140" y="1633516"/>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Ngoáy</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tít</a:t>
            </a:r>
            <a:endParaRPr lang="en-US" sz="2800" b="1" dirty="0">
              <a:solidFill>
                <a:srgbClr val="0070C0"/>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BFB8A126-31B1-C7E5-FAE1-8866E0C5C3B3}"/>
              </a:ext>
            </a:extLst>
          </p:cNvPr>
          <p:cNvSpPr txBox="1"/>
          <p:nvPr/>
        </p:nvSpPr>
        <p:spPr>
          <a:xfrm>
            <a:off x="8654134"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Khoanh</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tròn</a:t>
            </a:r>
            <a:endParaRPr lang="en-US" sz="2800" b="1" dirty="0">
              <a:solidFill>
                <a:srgbClr val="0070C0"/>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FB8A126-31B1-C7E5-FAE1-8866E0C5C3B3}"/>
              </a:ext>
            </a:extLst>
          </p:cNvPr>
          <p:cNvSpPr txBox="1"/>
          <p:nvPr/>
        </p:nvSpPr>
        <p:spPr>
          <a:xfrm>
            <a:off x="869332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Quấn</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quýt</a:t>
            </a:r>
            <a:endParaRPr lang="en-US" sz="2800" b="1" dirty="0">
              <a:solidFill>
                <a:srgbClr val="0070C0"/>
              </a:solidFill>
              <a:latin typeface="Nunito Black" pitchFamily="2" charset="0"/>
              <a:cs typeface="Baloo 2 SemiBold" pitchFamily="2" charset="0"/>
            </a:endParaRPr>
          </a:p>
        </p:txBody>
      </p:sp>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Tree>
    <p:extLst>
      <p:ext uri="{BB962C8B-B14F-4D97-AF65-F5344CB8AC3E}">
        <p14:creationId xmlns:p14="http://schemas.microsoft.com/office/powerpoint/2010/main" val="1950491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130032" y="391900"/>
            <a:ext cx="2356680"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Chia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Nunito Black"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Tree>
    <p:extLst>
      <p:ext uri="{BB962C8B-B14F-4D97-AF65-F5344CB8AC3E}">
        <p14:creationId xmlns:p14="http://schemas.microsoft.com/office/powerpoint/2010/main" val="3138319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47152" y="391900"/>
            <a:ext cx="3289633"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nối</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4006265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73248" y="1405230"/>
            <a:ext cx="9969372" cy="4984686"/>
          </a:xfrm>
          <a:prstGeom prst="roundRect">
            <a:avLst/>
          </a:prstGeom>
        </p:spPr>
      </p:pic>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câu</a:t>
            </a:r>
            <a:endParaRPr lang="en-US" sz="2800" b="1" dirty="0">
              <a:solidFill>
                <a:srgbClr val="FF0000"/>
              </a:solidFill>
              <a:latin typeface="Nunito Black" pitchFamily="2" charset="0"/>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35011"/>
            <a:ext cx="1025530" cy="938348"/>
          </a:xfrm>
          <a:prstGeom prst="ellipse">
            <a:avLst/>
          </a:prstGeom>
        </p:spPr>
      </p:pic>
      <p:sp>
        <p:nvSpPr>
          <p:cNvPr id="3" name="Rounded Rectangle 2"/>
          <p:cNvSpPr/>
          <p:nvPr/>
        </p:nvSpPr>
        <p:spPr>
          <a:xfrm>
            <a:off x="1221376" y="1892742"/>
            <a:ext cx="9921243" cy="1191816"/>
          </a:xfrm>
          <a:prstGeom prst="roundRect">
            <a:avLst/>
          </a:prstGeom>
          <a:solidFill>
            <a:schemeClr val="accent6">
              <a:lumMod val="40000"/>
              <a:lumOff val="60000"/>
            </a:schemeClr>
          </a:solidFill>
        </p:spPr>
        <p:txBody>
          <a:bodyPr wrap="square">
            <a:spAutoFit/>
          </a:bodyPr>
          <a:lstStyle/>
          <a:p>
            <a:pPr algn="just"/>
            <a:r>
              <a:rPr lang="vi-VN" sz="2400" dirty="0">
                <a:solidFill>
                  <a:srgbClr val="002060"/>
                </a:solidFill>
                <a:latin typeface="Nunito Black" pitchFamily="2" charset="0"/>
              </a:rPr>
              <a:t>Nó rúc vào chân tôi,</a:t>
            </a:r>
            <a:r>
              <a:rPr lang="en-US" sz="3200" dirty="0">
                <a:solidFill>
                  <a:srgbClr val="FF0000"/>
                </a:solidFill>
                <a:latin typeface="Nunito Black" pitchFamily="2" charset="0"/>
              </a:rPr>
              <a:t>/</a:t>
            </a:r>
            <a:r>
              <a:rPr lang="vi-VN" sz="2400" dirty="0">
                <a:solidFill>
                  <a:srgbClr val="002060"/>
                </a:solidFill>
                <a:latin typeface="Nunito Black" pitchFamily="2" charset="0"/>
              </a:rPr>
              <a:t> nức lên những tiếng khe khẽ trong cổ,</a:t>
            </a:r>
            <a:r>
              <a:rPr lang="en-US" sz="3200" dirty="0">
                <a:solidFill>
                  <a:srgbClr val="FF0000"/>
                </a:solidFill>
                <a:latin typeface="Nunito Black" pitchFamily="2" charset="0"/>
              </a:rPr>
              <a:t>/</a:t>
            </a:r>
            <a:r>
              <a:rPr lang="vi-VN" sz="2400" dirty="0">
                <a:solidFill>
                  <a:srgbClr val="002060"/>
                </a:solidFill>
                <a:latin typeface="Nunito Black" pitchFamily="2" charset="0"/>
              </a:rPr>
              <a:t> cái đuôi bé xíu ngoáy tít,</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2400" dirty="0">
                <a:solidFill>
                  <a:srgbClr val="002060"/>
                </a:solidFill>
                <a:latin typeface="Nunito Black" pitchFamily="2" charset="0"/>
              </a:rPr>
              <a:t>hệt như một đứa trẻ làm nũng mẹ.</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p:txBody>
      </p:sp>
      <p:sp>
        <p:nvSpPr>
          <p:cNvPr id="5" name="Rounded Rectangle 4"/>
          <p:cNvSpPr/>
          <p:nvPr/>
        </p:nvSpPr>
        <p:spPr>
          <a:xfrm>
            <a:off x="1182285" y="3510929"/>
            <a:ext cx="9960334" cy="1600438"/>
          </a:xfrm>
          <a:prstGeom prst="roundRect">
            <a:avLst/>
          </a:prstGeom>
          <a:solidFill>
            <a:schemeClr val="accent4">
              <a:lumMod val="20000"/>
              <a:lumOff val="80000"/>
            </a:schemeClr>
          </a:solidFill>
        </p:spPr>
        <p:txBody>
          <a:bodyPr wrap="square">
            <a:spAutoFit/>
          </a:bodyPr>
          <a:lstStyle/>
          <a:p>
            <a:pPr algn="just"/>
            <a:r>
              <a:rPr lang="vi-VN" sz="2400" dirty="0">
                <a:solidFill>
                  <a:srgbClr val="002060"/>
                </a:solidFill>
                <a:latin typeface="Nunito Black" pitchFamily="2" charset="0"/>
              </a:rPr>
              <a:t>Mỗi khi tôi đi học về, Cúp chạy vọt ra,</a:t>
            </a:r>
            <a:r>
              <a:rPr lang="en-US" sz="3200" dirty="0">
                <a:solidFill>
                  <a:srgbClr val="FF0000"/>
                </a:solidFill>
                <a:latin typeface="Nunito Black" pitchFamily="2" charset="0"/>
              </a:rPr>
              <a:t>/</a:t>
            </a:r>
            <a:r>
              <a:rPr lang="vi-VN" sz="2400" dirty="0">
                <a:solidFill>
                  <a:srgbClr val="002060"/>
                </a:solidFill>
                <a:latin typeface="Nunito Black" pitchFamily="2" charset="0"/>
              </a:rPr>
              <a:t> chồm hai chân trước lên mừng rỡ.</a:t>
            </a:r>
            <a:r>
              <a:rPr lang="en-US" sz="3200" dirty="0">
                <a:solidFill>
                  <a:srgbClr val="FF0000"/>
                </a:solidFill>
                <a:latin typeface="Nunito Black" pitchFamily="2" charset="0"/>
              </a:rPr>
              <a:t>//</a:t>
            </a:r>
            <a:r>
              <a:rPr lang="vi-VN" sz="2400" dirty="0">
                <a:solidFill>
                  <a:srgbClr val="002060"/>
                </a:solidFill>
                <a:latin typeface="Nunito Black" pitchFamily="2" charset="0"/>
              </a:rPr>
              <a:t> Tôi cúi xuống vỗ về Cúp.</a:t>
            </a:r>
            <a:r>
              <a:rPr lang="en-US" sz="2400" dirty="0">
                <a:solidFill>
                  <a:srgbClr val="FF0000"/>
                </a:solidFill>
                <a:latin typeface="Nunito Black" pitchFamily="2" charset="0"/>
              </a:rPr>
              <a:t> //</a:t>
            </a:r>
            <a:r>
              <a:rPr lang="vi-VN" sz="2400" dirty="0">
                <a:solidFill>
                  <a:srgbClr val="002060"/>
                </a:solidFill>
                <a:latin typeface="Nunito Black" pitchFamily="2" charset="0"/>
              </a:rPr>
              <a:t> Nó âu yếm dụi cái mõm ươn ướt,</a:t>
            </a:r>
            <a:r>
              <a:rPr lang="en-US" sz="2400" dirty="0">
                <a:solidFill>
                  <a:srgbClr val="FF0000"/>
                </a:solidFill>
                <a:latin typeface="Nunito Black" pitchFamily="2" charset="0"/>
              </a:rPr>
              <a:t> /</a:t>
            </a:r>
            <a:r>
              <a:rPr lang="vi-VN" sz="2400" dirty="0">
                <a:solidFill>
                  <a:srgbClr val="002060"/>
                </a:solidFill>
                <a:latin typeface="Nunito Black" pitchFamily="2" charset="0"/>
              </a:rPr>
              <a:t> mềm mềm vào chân tôi.</a:t>
            </a:r>
            <a:r>
              <a:rPr lang="en-US" sz="2400" dirty="0">
                <a:solidFill>
                  <a:srgbClr val="FF000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790856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73278" y="235144"/>
            <a:ext cx="4931133" cy="544830"/>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Đọc</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nối</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tiếp</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r>
              <a:rPr kumimoji="0" lang="en-US" sz="2600" b="0" i="0" u="none" strike="noStrike" kern="1200" cap="none" spc="0" normalizeH="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theo</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nhóm</a:t>
            </a:r>
            <a:endPar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806194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064720" y="352711"/>
            <a:ext cx="2824032"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Đọc</a:t>
            </a: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toàn</a:t>
            </a:r>
            <a:r>
              <a:rPr kumimoji="0" lang="en-US" sz="2800" b="0" i="0" u="none" strike="noStrike" kern="1200" cap="none" spc="0" normalizeH="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noProof="0" dirty="0" err="1">
                <a:ln>
                  <a:noFill/>
                </a:ln>
                <a:solidFill>
                  <a:srgbClr val="F79646">
                    <a:lumMod val="50000"/>
                  </a:srgbClr>
                </a:solidFill>
                <a:effectLst/>
                <a:uLnTx/>
                <a:uFillTx/>
                <a:latin typeface="Nunito Black" pitchFamily="2" charset="0"/>
                <a:ea typeface="+mn-ea"/>
                <a:cs typeface="Baloo 2 SemiBold" pitchFamily="2" charset="0"/>
              </a:rPr>
              <a:t>bài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135690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8" name="Picture 2" descr="Tranh tô màu con chó ngộ nghĩnh, dễ thương cho bé - Luật Trẻ 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69325"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348753" y="1574644"/>
            <a:ext cx="7225553" cy="578882"/>
          </a:xfrm>
          <a:prstGeom prst="roundRect">
            <a:avLst/>
          </a:prstGeom>
          <a:ln w="57150">
            <a:solidFill>
              <a:srgbClr val="00B050"/>
            </a:solidFill>
          </a:ln>
        </p:spPr>
        <p:txBody>
          <a:bodyPr wrap="square">
            <a:spAutoFit/>
          </a:bodyPr>
          <a:lstStyle/>
          <a:p>
            <a:r>
              <a:rPr lang="vi-VN" sz="2800" dirty="0">
                <a:solidFill>
                  <a:srgbClr val="0070C0"/>
                </a:solidFill>
                <a:latin typeface="Nunito Black" pitchFamily="2" charset="0"/>
              </a:rPr>
              <a:t>Loáng ướt: </a:t>
            </a:r>
            <a:r>
              <a:rPr lang="vi-VN" sz="2800" dirty="0">
                <a:solidFill>
                  <a:srgbClr val="FF0000"/>
                </a:solidFill>
                <a:latin typeface="Nunito Black" pitchFamily="2" charset="0"/>
              </a:rPr>
              <a:t>ướt và có ánh sáng chiếu vào</a:t>
            </a:r>
            <a:endParaRPr lang="en-US" sz="2800" dirty="0">
              <a:solidFill>
                <a:srgbClr val="FF0000"/>
              </a:solidFill>
              <a:latin typeface="Nunito Black" pitchFamily="2" charset="0"/>
            </a:endParaRPr>
          </a:p>
        </p:txBody>
      </p:sp>
      <p:pic>
        <p:nvPicPr>
          <p:cNvPr id="15362" name="Picture 2" descr="Hướng dẫn chăm sóc vệ sinh mắt cho chó tại nhà – Pet Prince Stor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56398" y="2451911"/>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643882" y="1574644"/>
            <a:ext cx="7225553" cy="1055608"/>
          </a:xfrm>
          <a:prstGeom prst="roundRect">
            <a:avLst/>
          </a:prstGeom>
          <a:ln w="57150">
            <a:solidFill>
              <a:srgbClr val="00B050"/>
            </a:solidFill>
          </a:ln>
        </p:spPr>
        <p:txBody>
          <a:bodyPr wrap="square">
            <a:spAutoFit/>
          </a:bodyPr>
          <a:lstStyle/>
          <a:p>
            <a:pPr lvl="0"/>
            <a:r>
              <a:rPr lang="vi-VN" sz="2800" dirty="0">
                <a:latin typeface="Nunito Black" pitchFamily="2" charset="0"/>
              </a:rPr>
              <a:t>Nức lên: </a:t>
            </a:r>
            <a:r>
              <a:rPr lang="vi-VN" sz="2800" dirty="0">
                <a:solidFill>
                  <a:srgbClr val="FF0000"/>
                </a:solidFill>
                <a:latin typeface="Nunito Black" pitchFamily="2" charset="0"/>
              </a:rPr>
              <a:t>bật mạnh hơi từ trong cổ ra thành tiếng cách quãng</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765" b="100000" l="0" r="97126"/>
                    </a14:imgEffect>
                  </a14:imgLayer>
                </a14:imgProps>
              </a:ext>
            </a:extLst>
          </a:blip>
          <a:stretch>
            <a:fillRect/>
          </a:stretch>
        </p:blipFill>
        <p:spPr>
          <a:xfrm>
            <a:off x="4452733" y="2769267"/>
            <a:ext cx="3607850" cy="3524912"/>
          </a:xfrm>
          <a:prstGeom prst="rect">
            <a:avLst/>
          </a:prstGeom>
        </p:spPr>
      </p:pic>
      <p:pic>
        <p:nvPicPr>
          <p:cNvPr id="8" name="Picture 2" descr="Tranh tô màu con chó ngộ nghĩnh, dễ thương cho bé - Luật Trẻ E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163454"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89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75BEB2-DD79-A8F3-CE64-9ECC2ECDD691}"/>
              </a:ext>
            </a:extLst>
          </p:cNvPr>
          <p:cNvSpPr txBox="1"/>
          <p:nvPr/>
        </p:nvSpPr>
        <p:spPr>
          <a:xfrm>
            <a:off x="3370603" y="3925797"/>
            <a:ext cx="543414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TRẢ</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LỜI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CÂU HỎI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85771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765184" y="2363357"/>
            <a:ext cx="460736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3958376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9318" y="514060"/>
            <a:ext cx="9678328" cy="919401"/>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r>
              <a:rPr lang="en-US" sz="2400" b="1" dirty="0">
                <a:solidFill>
                  <a:srgbClr val="2888E1"/>
                </a:solidFill>
                <a:latin typeface="Nunito Black" pitchFamily="2" charset="0"/>
              </a:rPr>
              <a:t>:</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Chú cho trông như thế nào trong ngày đầu tiên về nhà bạn nhỏ?</a:t>
            </a:r>
            <a:endParaRPr lang="vi-VN" sz="2400" dirty="0">
              <a:solidFill>
                <a:srgbClr val="002060"/>
              </a:solidFill>
              <a:latin typeface="Nunito Black" pitchFamily="2" charset="0"/>
            </a:endParaRPr>
          </a:p>
        </p:txBody>
      </p:sp>
      <p:sp>
        <p:nvSpPr>
          <p:cNvPr id="3" name="Cloud Callout 2"/>
          <p:cNvSpPr/>
          <p:nvPr/>
        </p:nvSpPr>
        <p:spPr>
          <a:xfrm>
            <a:off x="574063" y="2066765"/>
            <a:ext cx="3576986" cy="1686639"/>
          </a:xfrm>
          <a:prstGeom prst="cloudCallout">
            <a:avLst>
              <a:gd name="adj1" fmla="val 49842"/>
              <a:gd name="adj2" fmla="val 40176"/>
            </a:avLst>
          </a:prstGeom>
          <a:solidFill>
            <a:srgbClr val="00B050"/>
          </a:solidFill>
        </p:spPr>
        <p:txBody>
          <a:bodyPr wrap="square">
            <a:spAutoFit/>
          </a:bodyPr>
          <a:lstStyle/>
          <a:p>
            <a:r>
              <a:rPr lang="en-US" sz="2200" dirty="0" err="1">
                <a:solidFill>
                  <a:schemeClr val="bg1"/>
                </a:solidFill>
                <a:latin typeface="Nunito Black" pitchFamily="2" charset="0"/>
              </a:rPr>
              <a:t>Em</a:t>
            </a:r>
            <a:r>
              <a:rPr lang="en-US" sz="2200" dirty="0">
                <a:solidFill>
                  <a:schemeClr val="bg1"/>
                </a:solidFill>
                <a:latin typeface="Nunito Black" pitchFamily="2" charset="0"/>
              </a:rPr>
              <a:t> </a:t>
            </a:r>
            <a:r>
              <a:rPr lang="en-US" sz="2200" dirty="0" err="1">
                <a:solidFill>
                  <a:schemeClr val="bg1"/>
                </a:solidFill>
                <a:latin typeface="Nunito Black" pitchFamily="2" charset="0"/>
              </a:rPr>
              <a:t>đọc</a:t>
            </a:r>
            <a:r>
              <a:rPr lang="en-US" sz="2200" dirty="0">
                <a:solidFill>
                  <a:schemeClr val="bg1"/>
                </a:solidFill>
                <a:latin typeface="Nunito Black" pitchFamily="2" charset="0"/>
              </a:rPr>
              <a:t> </a:t>
            </a:r>
            <a:r>
              <a:rPr lang="en-US" sz="2200" dirty="0" err="1">
                <a:solidFill>
                  <a:schemeClr val="bg1"/>
                </a:solidFill>
                <a:latin typeface="Nunito Black" pitchFamily="2" charset="0"/>
              </a:rPr>
              <a:t>kĩ</a:t>
            </a:r>
            <a:r>
              <a:rPr lang="en-US" sz="2200" dirty="0">
                <a:solidFill>
                  <a:schemeClr val="bg1"/>
                </a:solidFill>
                <a:latin typeface="Nunito Black" pitchFamily="2" charset="0"/>
              </a:rPr>
              <a:t> </a:t>
            </a:r>
            <a:r>
              <a:rPr lang="en-US" sz="2200" dirty="0" err="1">
                <a:solidFill>
                  <a:schemeClr val="bg1"/>
                </a:solidFill>
                <a:latin typeface="Nunito Black" pitchFamily="2" charset="0"/>
              </a:rPr>
              <a:t>đoạn</a:t>
            </a:r>
            <a:r>
              <a:rPr lang="en-US" sz="2200" dirty="0">
                <a:solidFill>
                  <a:schemeClr val="bg1"/>
                </a:solidFill>
                <a:latin typeface="Nunito Black" pitchFamily="2" charset="0"/>
              </a:rPr>
              <a:t> </a:t>
            </a:r>
            <a:r>
              <a:rPr lang="en-US" sz="2200" dirty="0" err="1">
                <a:solidFill>
                  <a:schemeClr val="bg1"/>
                </a:solidFill>
                <a:latin typeface="Nunito Black" pitchFamily="2" charset="0"/>
              </a:rPr>
              <a:t>văn</a:t>
            </a:r>
            <a:r>
              <a:rPr lang="en-US" sz="2200" dirty="0">
                <a:solidFill>
                  <a:schemeClr val="bg1"/>
                </a:solidFill>
                <a:latin typeface="Nunito Black" pitchFamily="2" charset="0"/>
              </a:rPr>
              <a:t> </a:t>
            </a:r>
            <a:r>
              <a:rPr lang="en-US" sz="2200" dirty="0" err="1">
                <a:solidFill>
                  <a:schemeClr val="bg1"/>
                </a:solidFill>
                <a:latin typeface="Nunito Black" pitchFamily="2" charset="0"/>
              </a:rPr>
              <a:t>đầu</a:t>
            </a:r>
            <a:r>
              <a:rPr lang="en-US" sz="2200" dirty="0">
                <a:solidFill>
                  <a:schemeClr val="bg1"/>
                </a:solidFill>
                <a:latin typeface="Nunito Black" pitchFamily="2" charset="0"/>
              </a:rPr>
              <a:t> </a:t>
            </a:r>
            <a:r>
              <a:rPr lang="en-US" sz="2200" dirty="0" err="1">
                <a:solidFill>
                  <a:schemeClr val="bg1"/>
                </a:solidFill>
                <a:latin typeface="Nunito Black" pitchFamily="2" charset="0"/>
              </a:rPr>
              <a:t>tiên</a:t>
            </a:r>
            <a:r>
              <a:rPr lang="en-US" sz="2200" dirty="0">
                <a:solidFill>
                  <a:schemeClr val="bg1"/>
                </a:solidFill>
                <a:latin typeface="Nunito Black" pitchFamily="2" charset="0"/>
              </a:rPr>
              <a:t> </a:t>
            </a:r>
            <a:r>
              <a:rPr lang="en-US" sz="2200" dirty="0" err="1">
                <a:solidFill>
                  <a:schemeClr val="bg1"/>
                </a:solidFill>
                <a:latin typeface="Nunito Black" pitchFamily="2" charset="0"/>
              </a:rPr>
              <a:t>để</a:t>
            </a:r>
            <a:r>
              <a:rPr lang="en-US" sz="2200" dirty="0">
                <a:solidFill>
                  <a:schemeClr val="bg1"/>
                </a:solidFill>
                <a:latin typeface="Nunito Black" pitchFamily="2" charset="0"/>
              </a:rPr>
              <a:t> </a:t>
            </a:r>
            <a:r>
              <a:rPr lang="en-US" sz="2200" dirty="0" err="1">
                <a:solidFill>
                  <a:schemeClr val="bg1"/>
                </a:solidFill>
                <a:latin typeface="Nunito Black" pitchFamily="2" charset="0"/>
              </a:rPr>
              <a:t>trả</a:t>
            </a:r>
            <a:r>
              <a:rPr lang="en-US" sz="2200" dirty="0">
                <a:solidFill>
                  <a:schemeClr val="bg1"/>
                </a:solidFill>
                <a:latin typeface="Nunito Black" pitchFamily="2" charset="0"/>
              </a:rPr>
              <a:t> </a:t>
            </a:r>
            <a:r>
              <a:rPr lang="en-US" sz="2200" dirty="0" err="1">
                <a:solidFill>
                  <a:schemeClr val="bg1"/>
                </a:solidFill>
                <a:latin typeface="Nunito Black" pitchFamily="2" charset="0"/>
              </a:rPr>
              <a:t>lời</a:t>
            </a:r>
            <a:r>
              <a:rPr lang="en-US" sz="2200" dirty="0">
                <a:solidFill>
                  <a:schemeClr val="bg1"/>
                </a:solidFill>
                <a:latin typeface="Nunito Black" pitchFamily="2" charset="0"/>
              </a:rPr>
              <a:t> </a:t>
            </a:r>
            <a:r>
              <a:rPr lang="en-US" sz="2200" dirty="0" err="1">
                <a:solidFill>
                  <a:schemeClr val="bg1"/>
                </a:solidFill>
                <a:latin typeface="Nunito Black" pitchFamily="2" charset="0"/>
              </a:rPr>
              <a:t>câu</a:t>
            </a:r>
            <a:r>
              <a:rPr lang="en-US" sz="2200" dirty="0">
                <a:solidFill>
                  <a:schemeClr val="bg1"/>
                </a:solidFill>
                <a:latin typeface="Nunito Black" pitchFamily="2" charset="0"/>
              </a:rPr>
              <a:t> </a:t>
            </a:r>
            <a:r>
              <a:rPr lang="en-US" sz="2200" dirty="0" err="1">
                <a:solidFill>
                  <a:schemeClr val="bg1"/>
                </a:solidFill>
                <a:latin typeface="Nunito Black" pitchFamily="2" charset="0"/>
              </a:rPr>
              <a:t>hỏi</a:t>
            </a:r>
            <a:r>
              <a:rPr lang="en-US" sz="2200" dirty="0">
                <a:solidFill>
                  <a:schemeClr val="bg1"/>
                </a:solidFill>
                <a:latin typeface="Nunito Black" pitchFamily="2" charset="0"/>
              </a:rPr>
              <a:t>.</a:t>
            </a:r>
          </a:p>
        </p:txBody>
      </p:sp>
      <p:sp>
        <p:nvSpPr>
          <p:cNvPr id="4" name="Rounded Rectangle 3"/>
          <p:cNvSpPr/>
          <p:nvPr/>
        </p:nvSpPr>
        <p:spPr>
          <a:xfrm>
            <a:off x="4276165" y="1781881"/>
            <a:ext cx="7503459" cy="2724150"/>
          </a:xfrm>
          <a:prstGeom prst="roundRect">
            <a:avLst/>
          </a:prstGeom>
          <a:solidFill>
            <a:schemeClr val="accent4">
              <a:lumMod val="20000"/>
              <a:lumOff val="80000"/>
            </a:schemeClr>
          </a:solidFill>
        </p:spPr>
        <p:txBody>
          <a:bodyPr wrap="square">
            <a:spAutoFit/>
          </a:bodyPr>
          <a:lstStyle/>
          <a:p>
            <a:pPr lvl="0" algn="just">
              <a:defRPr/>
            </a:pPr>
            <a:r>
              <a:rPr lang="vi-VN" sz="2200" dirty="0">
                <a:solidFill>
                  <a:srgbClr val="0070C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5" name="Rounded Rectangle 4"/>
          <p:cNvSpPr/>
          <p:nvPr/>
        </p:nvSpPr>
        <p:spPr>
          <a:xfrm>
            <a:off x="2470044" y="4966097"/>
            <a:ext cx="7534603" cy="1328023"/>
          </a:xfrm>
          <a:prstGeom prst="roundRect">
            <a:avLst/>
          </a:prstGeom>
          <a:solidFill>
            <a:schemeClr val="accent2">
              <a:lumMod val="20000"/>
              <a:lumOff val="80000"/>
            </a:schemeClr>
          </a:solidFill>
        </p:spPr>
        <p:txBody>
          <a:bodyPr wrap="square">
            <a:spAutoFit/>
          </a:bodyPr>
          <a:lstStyle/>
          <a:p>
            <a:r>
              <a:rPr lang="vi-VN" sz="2400" dirty="0">
                <a:solidFill>
                  <a:srgbClr val="FF0000"/>
                </a:solidFill>
                <a:latin typeface="Nunito Black" pitchFamily="2" charset="0"/>
              </a:rPr>
              <a:t>Trong ngày đầu tiên về nhà bạn nhỏ, chú chó trông rất xinh: lông trắng, khoang đen, đôi mắt tròn xoe và loáng ướt.</a:t>
            </a:r>
            <a:endParaRPr lang="en-US" sz="2400" dirty="0">
              <a:solidFill>
                <a:srgbClr val="FF0000"/>
              </a:solidFill>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139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5479" y="594670"/>
            <a:ext cx="9800123"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7030A0"/>
                </a:solidFill>
                <a:latin typeface="Nunito Black" pitchFamily="2" charset="0"/>
              </a:rPr>
              <a:t>Chú chó được đặt tên là gì và biết làm những gì?</a:t>
            </a:r>
            <a:endParaRPr lang="vi-VN" sz="2800" dirty="0">
              <a:solidFill>
                <a:srgbClr val="7030A0"/>
              </a:solidFill>
              <a:latin typeface="Nunito Black" pitchFamily="2" charset="0"/>
            </a:endParaRPr>
          </a:p>
        </p:txBody>
      </p:sp>
      <p:sp>
        <p:nvSpPr>
          <p:cNvPr id="3" name="Cloud Callout 2"/>
          <p:cNvSpPr/>
          <p:nvPr/>
        </p:nvSpPr>
        <p:spPr>
          <a:xfrm>
            <a:off x="450382" y="1768222"/>
            <a:ext cx="3576986" cy="1827193"/>
          </a:xfrm>
          <a:prstGeom prst="cloudCallout">
            <a:avLst>
              <a:gd name="adj1" fmla="val 53978"/>
              <a:gd name="adj2" fmla="val 32082"/>
            </a:avLst>
          </a:prstGeom>
          <a:solidFill>
            <a:srgbClr val="0070C0"/>
          </a:solidFill>
        </p:spPr>
        <p:txBody>
          <a:bodyPr wrap="square">
            <a:spAutoFit/>
          </a:bodyPr>
          <a:lstStyle/>
          <a:p>
            <a:pPr lvl="0"/>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đọc</a:t>
            </a:r>
            <a:r>
              <a:rPr lang="en-US" sz="2400" dirty="0">
                <a:solidFill>
                  <a:schemeClr val="bg1"/>
                </a:solidFill>
                <a:latin typeface="Nunito Black" pitchFamily="2" charset="0"/>
              </a:rPr>
              <a:t> </a:t>
            </a:r>
            <a:r>
              <a:rPr lang="en-US" sz="2400" dirty="0" err="1">
                <a:solidFill>
                  <a:schemeClr val="bg1"/>
                </a:solidFill>
                <a:latin typeface="Nunito Black" pitchFamily="2" charset="0"/>
              </a:rPr>
              <a:t>đoạn</a:t>
            </a:r>
            <a:r>
              <a:rPr lang="en-US" sz="2400" dirty="0">
                <a:solidFill>
                  <a:schemeClr val="bg1"/>
                </a:solidFill>
                <a:latin typeface="Nunito Black" pitchFamily="2" charset="0"/>
              </a:rPr>
              <a:t> </a:t>
            </a:r>
            <a:r>
              <a:rPr lang="en-US" sz="2400" dirty="0" err="1">
                <a:solidFill>
                  <a:schemeClr val="bg1"/>
                </a:solidFill>
                <a:latin typeface="Nunito Black" pitchFamily="2" charset="0"/>
              </a:rPr>
              <a:t>văn</a:t>
            </a:r>
            <a:r>
              <a:rPr lang="en-US" sz="2400" dirty="0">
                <a:solidFill>
                  <a:schemeClr val="bg1"/>
                </a:solidFill>
                <a:latin typeface="Nunito Black" pitchFamily="2" charset="0"/>
              </a:rPr>
              <a:t> </a:t>
            </a:r>
            <a:r>
              <a:rPr lang="en-US" sz="2400" dirty="0" err="1">
                <a:solidFill>
                  <a:schemeClr val="bg1"/>
                </a:solidFill>
                <a:latin typeface="Nunito Black" pitchFamily="2" charset="0"/>
              </a:rPr>
              <a:t>thứ</a:t>
            </a:r>
            <a:r>
              <a:rPr lang="en-US" sz="2400" dirty="0">
                <a:solidFill>
                  <a:schemeClr val="bg1"/>
                </a:solidFill>
                <a:latin typeface="Nunito Black" pitchFamily="2" charset="0"/>
              </a:rPr>
              <a:t> 2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tìm</a:t>
            </a:r>
            <a:r>
              <a:rPr lang="en-US" sz="2400" dirty="0">
                <a:solidFill>
                  <a:schemeClr val="bg1"/>
                </a:solidFill>
                <a:latin typeface="Nunito Black" pitchFamily="2" charset="0"/>
              </a:rPr>
              <a:t> </a:t>
            </a:r>
            <a:r>
              <a:rPr lang="en-US" sz="2400" dirty="0" err="1">
                <a:solidFill>
                  <a:schemeClr val="bg1"/>
                </a:solidFill>
                <a:latin typeface="Nunito Black" pitchFamily="2" charset="0"/>
              </a:rPr>
              <a:t>câu</a:t>
            </a:r>
            <a:r>
              <a:rPr lang="en-US" sz="2400" dirty="0">
                <a:solidFill>
                  <a:schemeClr val="bg1"/>
                </a:solidFill>
                <a:latin typeface="Nunito Black" pitchFamily="2" charset="0"/>
              </a:rPr>
              <a:t> </a:t>
            </a:r>
            <a:r>
              <a:rPr lang="en-US" sz="2400" dirty="0" err="1">
                <a:solidFill>
                  <a:schemeClr val="bg1"/>
                </a:solidFill>
                <a:latin typeface="Nunito Black" pitchFamily="2" charset="0"/>
              </a:rPr>
              <a:t>trả</a:t>
            </a:r>
            <a:r>
              <a:rPr lang="en-US" sz="2400" dirty="0">
                <a:solidFill>
                  <a:schemeClr val="bg1"/>
                </a:solidFill>
                <a:latin typeface="Nunito Black" pitchFamily="2" charset="0"/>
              </a:rPr>
              <a:t> </a:t>
            </a:r>
            <a:r>
              <a:rPr lang="en-US" sz="2400" dirty="0" err="1">
                <a:solidFill>
                  <a:schemeClr val="bg1"/>
                </a:solidFill>
                <a:latin typeface="Nunito Black" pitchFamily="2" charset="0"/>
              </a:rPr>
              <a:t>lời</a:t>
            </a:r>
            <a:r>
              <a:rPr lang="en-US" sz="2400" dirty="0">
                <a:solidFill>
                  <a:schemeClr val="bg1"/>
                </a:solidFill>
                <a:latin typeface="Nunito Black" pitchFamily="2" charset="0"/>
              </a:rPr>
              <a:t>.</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4" name="Rounded Rectangle 3"/>
          <p:cNvSpPr/>
          <p:nvPr/>
        </p:nvSpPr>
        <p:spPr>
          <a:xfrm>
            <a:off x="4303059" y="1401539"/>
            <a:ext cx="7503459" cy="3166824"/>
          </a:xfrm>
          <a:prstGeom prst="roundRect">
            <a:avLst/>
          </a:prstGeom>
          <a:solidFill>
            <a:schemeClr val="accent4">
              <a:lumMod val="60000"/>
              <a:lumOff val="40000"/>
            </a:schemeClr>
          </a:solidFill>
        </p:spPr>
        <p:txBody>
          <a:bodyPr wrap="square">
            <a:spAutoFit/>
          </a:bodyPr>
          <a:lstStyle/>
          <a:p>
            <a:pPr lvl="0" algn="just">
              <a:defRPr/>
            </a:pPr>
            <a:r>
              <a:rPr lang="vi-VN" sz="2000" dirty="0">
                <a:solidFill>
                  <a:schemeClr val="accent4">
                    <a:lumMod val="50000"/>
                  </a:schemeClr>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sp>
        <p:nvSpPr>
          <p:cNvPr id="5" name="Rounded Rectangle 4"/>
          <p:cNvSpPr/>
          <p:nvPr/>
        </p:nvSpPr>
        <p:spPr>
          <a:xfrm>
            <a:off x="2470044" y="4966097"/>
            <a:ext cx="7709380" cy="1123712"/>
          </a:xfrm>
          <a:prstGeom prst="roundRect">
            <a:avLst/>
          </a:prstGeom>
          <a:solidFill>
            <a:schemeClr val="accent2">
              <a:lumMod val="20000"/>
              <a:lumOff val="80000"/>
            </a:schemeClr>
          </a:solidFill>
        </p:spPr>
        <p:txBody>
          <a:bodyPr wrap="square">
            <a:spAutoFit/>
          </a:bodyPr>
          <a:lstStyle/>
          <a:p>
            <a:pPr lvl="0"/>
            <a:r>
              <a:rPr lang="vi-VN" sz="2000" dirty="0">
                <a:solidFill>
                  <a:srgbClr val="FF0000"/>
                </a:solidFill>
                <a:latin typeface="Nunito Black" pitchFamily="2" charset="0"/>
              </a:rPr>
              <a:t>Chú chó được đặt tên là Cúp. Chú biết chui vào gầm giường lấy trái banh, đem cho bạn nhỏ chiếc khăn lau nhà, đưa hai chân lên trước mỗi khi bạn nhỏ chìa tay cho chú bắt.</a:t>
            </a:r>
            <a:endParaRPr kumimoji="0" lang="en-US" sz="2000" b="0" i="0" u="none" strike="noStrike" kern="1200" cap="none" spc="0" normalizeH="0" baseline="0" noProof="0" dirty="0">
              <a:ln>
                <a:noFill/>
              </a:ln>
              <a:solidFill>
                <a:srgbClr val="FF0000"/>
              </a:solidFill>
              <a:effectLst/>
              <a:uLnTx/>
              <a:uFillTx/>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691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307953" y="448880"/>
            <a:ext cx="7446082" cy="578882"/>
          </a:xfrm>
          <a:prstGeom prst="roundRect">
            <a:avLst/>
          </a:prstGeom>
          <a:ln w="57150">
            <a:solidFill>
              <a:srgbClr val="00B05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3: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nói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về</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sở</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thích</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chú</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chó</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3" name="Cloud Callout 2"/>
          <p:cNvSpPr/>
          <p:nvPr/>
        </p:nvSpPr>
        <p:spPr>
          <a:xfrm>
            <a:off x="574063" y="1622992"/>
            <a:ext cx="3576986" cy="2014597"/>
          </a:xfrm>
          <a:prstGeom prst="cloudCallout">
            <a:avLst>
              <a:gd name="adj1" fmla="val 48339"/>
              <a:gd name="adj2" fmla="val 41289"/>
            </a:avLst>
          </a:prstGeom>
          <a:solidFill>
            <a:srgbClr val="00B050"/>
          </a:solidFill>
        </p:spPr>
        <p:txBody>
          <a:bodyPr wrap="square">
            <a:spAutoFit/>
          </a:bodyPr>
          <a:lstStyle/>
          <a:p>
            <a:pPr lvl="0"/>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phần</a:t>
            </a:r>
            <a:r>
              <a:rPr lang="en-US" sz="2000" dirty="0">
                <a:solidFill>
                  <a:schemeClr val="bg1"/>
                </a:solidFill>
                <a:latin typeface="Nunito Black" pitchFamily="2" charset="0"/>
              </a:rPr>
              <a:t> </a:t>
            </a:r>
            <a:r>
              <a:rPr lang="en-US" sz="2000" dirty="0" err="1">
                <a:solidFill>
                  <a:schemeClr val="bg1"/>
                </a:solidFill>
                <a:latin typeface="Nunito Black" pitchFamily="2" charset="0"/>
              </a:rPr>
              <a:t>cuối</a:t>
            </a:r>
            <a:r>
              <a:rPr lang="en-US" sz="2000" dirty="0">
                <a:solidFill>
                  <a:schemeClr val="bg1"/>
                </a:solidFill>
                <a:latin typeface="Nunito Black" pitchFamily="2" charset="0"/>
              </a:rPr>
              <a:t> </a:t>
            </a:r>
            <a:r>
              <a:rPr lang="en-US" sz="2000" dirty="0" err="1">
                <a:solidFill>
                  <a:schemeClr val="bg1"/>
                </a:solidFill>
                <a:latin typeface="Nunito Black" pitchFamily="2" charset="0"/>
              </a:rPr>
              <a:t>đoạn</a:t>
            </a:r>
            <a:r>
              <a:rPr lang="en-US" sz="2000" dirty="0">
                <a:solidFill>
                  <a:schemeClr val="bg1"/>
                </a:solidFill>
                <a:latin typeface="Nunito Black" pitchFamily="2" charset="0"/>
              </a:rPr>
              <a:t> </a:t>
            </a:r>
            <a:r>
              <a:rPr lang="en-US" sz="2000" dirty="0" err="1">
                <a:solidFill>
                  <a:schemeClr val="bg1"/>
                </a:solidFill>
                <a:latin typeface="Nunito Black" pitchFamily="2" charset="0"/>
              </a:rPr>
              <a:t>văn</a:t>
            </a:r>
            <a:r>
              <a:rPr lang="en-US" sz="2000" dirty="0">
                <a:solidFill>
                  <a:schemeClr val="bg1"/>
                </a:solidFill>
                <a:latin typeface="Nunito Black" pitchFamily="2" charset="0"/>
              </a:rPr>
              <a:t> </a:t>
            </a:r>
            <a:r>
              <a:rPr lang="en-US" sz="2000" dirty="0" err="1">
                <a:solidFill>
                  <a:schemeClr val="bg1"/>
                </a:solidFill>
                <a:latin typeface="Nunito Black" pitchFamily="2" charset="0"/>
              </a:rPr>
              <a:t>thứ</a:t>
            </a:r>
            <a:r>
              <a:rPr lang="en-US" sz="2000" dirty="0">
                <a:solidFill>
                  <a:schemeClr val="bg1"/>
                </a:solidFill>
                <a:latin typeface="Nunito Black" pitchFamily="2" charset="0"/>
              </a:rPr>
              <a:t> 2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sở</a:t>
            </a:r>
            <a:r>
              <a:rPr lang="en-US" sz="2000" dirty="0">
                <a:solidFill>
                  <a:schemeClr val="bg1"/>
                </a:solidFill>
                <a:latin typeface="Nunito Black" pitchFamily="2" charset="0"/>
              </a:rPr>
              <a:t> </a:t>
            </a:r>
            <a:r>
              <a:rPr lang="en-US" sz="2000" dirty="0" err="1">
                <a:solidFill>
                  <a:schemeClr val="bg1"/>
                </a:solidFill>
                <a:latin typeface="Nunito Black" pitchFamily="2" charset="0"/>
              </a:rPr>
              <a:t>thích</a:t>
            </a:r>
            <a:r>
              <a:rPr lang="en-US" sz="2000" dirty="0">
                <a:solidFill>
                  <a:schemeClr val="bg1"/>
                </a:solidFill>
                <a:latin typeface="Nunito Black" pitchFamily="2" charset="0"/>
              </a:rPr>
              <a:t> </a:t>
            </a:r>
            <a:r>
              <a:rPr lang="en-US" sz="2000" dirty="0" err="1">
                <a:solidFill>
                  <a:schemeClr val="bg1"/>
                </a:solidFill>
                <a:latin typeface="Nunito Black" pitchFamily="2" charset="0"/>
              </a:rPr>
              <a:t>của</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chó</a:t>
            </a:r>
            <a:r>
              <a:rPr lang="en-US" sz="2000" dirty="0">
                <a:solidFill>
                  <a:schemeClr val="bg1"/>
                </a:solidFill>
                <a:latin typeface="Nunito Black" pitchFamily="2" charset="0"/>
              </a:rPr>
              <a:t>.</a:t>
            </a:r>
            <a:endParaRPr kumimoji="0" lang="en-US" sz="2000" b="0" i="0" u="none" strike="noStrike" kern="1200" cap="none" spc="0" normalizeH="0" baseline="0" noProof="0" dirty="0">
              <a:ln>
                <a:noFill/>
              </a:ln>
              <a:solidFill>
                <a:schemeClr val="bg1"/>
              </a:solidFill>
              <a:effectLst/>
              <a:uLnTx/>
              <a:uFillTx/>
              <a:latin typeface="Nunito Black" pitchFamily="2" charset="0"/>
            </a:endParaRPr>
          </a:p>
        </p:txBody>
      </p:sp>
      <p:sp>
        <p:nvSpPr>
          <p:cNvPr id="4" name="Rounded Rectangle 3"/>
          <p:cNvSpPr/>
          <p:nvPr/>
        </p:nvSpPr>
        <p:spPr>
          <a:xfrm>
            <a:off x="4253944" y="1362357"/>
            <a:ext cx="7503459" cy="3166824"/>
          </a:xfrm>
          <a:prstGeom prst="roundRect">
            <a:avLst/>
          </a:prstGeom>
          <a:solidFill>
            <a:schemeClr val="accent2">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sp>
        <p:nvSpPr>
          <p:cNvPr id="5" name="Rounded Rectangle 4"/>
          <p:cNvSpPr/>
          <p:nvPr/>
        </p:nvSpPr>
        <p:spPr>
          <a:xfrm>
            <a:off x="2470044" y="4966097"/>
            <a:ext cx="7709380" cy="1123712"/>
          </a:xfrm>
          <a:prstGeom prst="roundRect">
            <a:avLst/>
          </a:prstGeom>
          <a:solidFill>
            <a:schemeClr val="accent5">
              <a:lumMod val="20000"/>
              <a:lumOff val="80000"/>
            </a:schemeClr>
          </a:solidFill>
        </p:spPr>
        <p:txBody>
          <a:bodyPr wrap="square">
            <a:spAutoFit/>
          </a:bodyPr>
          <a:lstStyle/>
          <a:p>
            <a:pPr lvl="0"/>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chó</a:t>
            </a:r>
            <a:r>
              <a:rPr lang="en-US" sz="2000" dirty="0">
                <a:solidFill>
                  <a:srgbClr val="FF0000"/>
                </a:solidFill>
                <a:latin typeface="Nunito Black" pitchFamily="2" charset="0"/>
              </a:rPr>
              <a:t> </a:t>
            </a:r>
            <a:r>
              <a:rPr lang="en-US" sz="2000" dirty="0" err="1">
                <a:solidFill>
                  <a:srgbClr val="FF0000"/>
                </a:solidFill>
                <a:latin typeface="Nunito Black" pitchFamily="2" charset="0"/>
              </a:rPr>
              <a:t>rất</a:t>
            </a:r>
            <a:r>
              <a:rPr lang="en-US" sz="2000" dirty="0">
                <a:solidFill>
                  <a:srgbClr val="FF0000"/>
                </a:solidFill>
                <a:latin typeface="Nunito Black" pitchFamily="2" charset="0"/>
              </a:rPr>
              <a:t> </a:t>
            </a:r>
            <a:r>
              <a:rPr lang="en-US" sz="2000" dirty="0" err="1">
                <a:solidFill>
                  <a:srgbClr val="FF0000"/>
                </a:solidFill>
                <a:latin typeface="Nunito Black" pitchFamily="2" charset="0"/>
              </a:rPr>
              <a:t>thích</a:t>
            </a:r>
            <a:r>
              <a:rPr lang="en-US" sz="2000" dirty="0">
                <a:solidFill>
                  <a:srgbClr val="FF0000"/>
                </a:solidFill>
                <a:latin typeface="Nunito Black" pitchFamily="2" charset="0"/>
              </a:rPr>
              <a:t> </a:t>
            </a:r>
            <a:r>
              <a:rPr lang="en-US" sz="2000" dirty="0" err="1">
                <a:solidFill>
                  <a:srgbClr val="FF0000"/>
                </a:solidFill>
                <a:latin typeface="Nunito Black" pitchFamily="2" charset="0"/>
              </a:rPr>
              <a:t>nghe</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đọc</a:t>
            </a:r>
            <a:r>
              <a:rPr lang="en-US" sz="2000" dirty="0">
                <a:solidFill>
                  <a:srgbClr val="FF0000"/>
                </a:solidFill>
                <a:latin typeface="Nunito Black" pitchFamily="2" charset="0"/>
              </a:rPr>
              <a:t> </a:t>
            </a:r>
            <a:r>
              <a:rPr lang="en-US" sz="2000" dirty="0" err="1">
                <a:solidFill>
                  <a:srgbClr val="FF0000"/>
                </a:solidFill>
                <a:latin typeface="Nunito Black" pitchFamily="2" charset="0"/>
              </a:rPr>
              <a:t>truyện</a:t>
            </a:r>
            <a:r>
              <a:rPr lang="en-US" sz="2000" dirty="0">
                <a:solidFill>
                  <a:srgbClr val="FF0000"/>
                </a:solidFill>
                <a:latin typeface="Nunito Black" pitchFamily="2" charset="0"/>
              </a:rPr>
              <a:t>. </a:t>
            </a:r>
            <a:r>
              <a:rPr lang="en-US" sz="2000" dirty="0" err="1">
                <a:solidFill>
                  <a:srgbClr val="FF0000"/>
                </a:solidFill>
                <a:latin typeface="Nunito Black" pitchFamily="2" charset="0"/>
              </a:rPr>
              <a:t>Mỗi</a:t>
            </a:r>
            <a:r>
              <a:rPr lang="en-US" sz="2000" dirty="0">
                <a:solidFill>
                  <a:srgbClr val="FF0000"/>
                </a:solidFill>
                <a:latin typeface="Nunito Black" pitchFamily="2" charset="0"/>
              </a:rPr>
              <a:t> </a:t>
            </a:r>
            <a:r>
              <a:rPr lang="en-US" sz="2000" dirty="0" err="1">
                <a:solidFill>
                  <a:srgbClr val="FF0000"/>
                </a:solidFill>
                <a:latin typeface="Nunito Black" pitchFamily="2" charset="0"/>
              </a:rPr>
              <a:t>khi</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đọc</a:t>
            </a:r>
            <a:r>
              <a:rPr lang="en-US" sz="2000" dirty="0">
                <a:solidFill>
                  <a:srgbClr val="FF0000"/>
                </a:solidFill>
                <a:latin typeface="Nunito Black" pitchFamily="2" charset="0"/>
              </a:rPr>
              <a:t> </a:t>
            </a:r>
            <a:r>
              <a:rPr lang="en-US" sz="2000" dirty="0" err="1">
                <a:solidFill>
                  <a:srgbClr val="FF0000"/>
                </a:solidFill>
                <a:latin typeface="Nunito Black" pitchFamily="2" charset="0"/>
              </a:rPr>
              <a:t>cho</a:t>
            </a:r>
            <a:r>
              <a:rPr lang="en-US" sz="2000" dirty="0">
                <a:solidFill>
                  <a:srgbClr val="FF0000"/>
                </a:solidFill>
                <a:latin typeface="Nunito Black" pitchFamily="2" charset="0"/>
              </a:rPr>
              <a:t> </a:t>
            </a:r>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nghe</a:t>
            </a:r>
            <a:r>
              <a:rPr lang="en-US" sz="2000" dirty="0">
                <a:solidFill>
                  <a:srgbClr val="FF0000"/>
                </a:solidFill>
                <a:latin typeface="Nunito Black" pitchFamily="2" charset="0"/>
              </a:rPr>
              <a:t>, </a:t>
            </a:r>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lại</a:t>
            </a:r>
            <a:r>
              <a:rPr lang="en-US" sz="2000" dirty="0">
                <a:solidFill>
                  <a:srgbClr val="FF0000"/>
                </a:solidFill>
                <a:latin typeface="Nunito Black" pitchFamily="2" charset="0"/>
              </a:rPr>
              <a:t> </a:t>
            </a:r>
            <a:r>
              <a:rPr lang="en-US" sz="2000" dirty="0" err="1">
                <a:solidFill>
                  <a:srgbClr val="FF0000"/>
                </a:solidFill>
                <a:latin typeface="Nunito Black" pitchFamily="2" charset="0"/>
              </a:rPr>
              <a:t>nằm</a:t>
            </a:r>
            <a:r>
              <a:rPr lang="en-US" sz="2000" dirty="0">
                <a:solidFill>
                  <a:srgbClr val="FF0000"/>
                </a:solidFill>
                <a:latin typeface="Nunito Black" pitchFamily="2" charset="0"/>
              </a:rPr>
              <a:t> </a:t>
            </a:r>
            <a:r>
              <a:rPr lang="en-US" sz="2000" dirty="0" err="1">
                <a:solidFill>
                  <a:srgbClr val="FF0000"/>
                </a:solidFill>
                <a:latin typeface="Nunito Black" pitchFamily="2" charset="0"/>
              </a:rPr>
              <a:t>khoanh</a:t>
            </a:r>
            <a:r>
              <a:rPr lang="en-US" sz="2000" dirty="0">
                <a:solidFill>
                  <a:srgbClr val="FF0000"/>
                </a:solidFill>
                <a:latin typeface="Nunito Black" pitchFamily="2" charset="0"/>
              </a:rPr>
              <a:t> </a:t>
            </a:r>
            <a:r>
              <a:rPr lang="en-US" sz="2000" dirty="0" err="1">
                <a:solidFill>
                  <a:srgbClr val="FF0000"/>
                </a:solidFill>
                <a:latin typeface="Nunito Black" pitchFamily="2" charset="0"/>
              </a:rPr>
              <a:t>tròn</a:t>
            </a:r>
            <a:r>
              <a:rPr lang="en-US" sz="2000" dirty="0">
                <a:solidFill>
                  <a:srgbClr val="FF0000"/>
                </a:solidFill>
                <a:latin typeface="Nunito Black" pitchFamily="2" charset="0"/>
              </a:rPr>
              <a:t> </a:t>
            </a:r>
            <a:r>
              <a:rPr lang="en-US" sz="2000" dirty="0" err="1">
                <a:solidFill>
                  <a:srgbClr val="FF0000"/>
                </a:solidFill>
                <a:latin typeface="Nunito Black" pitchFamily="2" charset="0"/>
              </a:rPr>
              <a:t>trên</a:t>
            </a:r>
            <a:r>
              <a:rPr lang="en-US" sz="2000" dirty="0">
                <a:solidFill>
                  <a:srgbClr val="FF0000"/>
                </a:solidFill>
                <a:latin typeface="Nunito Black" pitchFamily="2" charset="0"/>
              </a:rPr>
              <a:t> </a:t>
            </a:r>
            <a:r>
              <a:rPr lang="en-US" sz="2000" dirty="0" err="1">
                <a:solidFill>
                  <a:srgbClr val="FF0000"/>
                </a:solidFill>
                <a:latin typeface="Nunito Black" pitchFamily="2" charset="0"/>
              </a:rPr>
              <a:t>lòng</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và</a:t>
            </a:r>
            <a:r>
              <a:rPr lang="en-US" sz="2000" dirty="0">
                <a:solidFill>
                  <a:srgbClr val="FF0000"/>
                </a:solidFill>
                <a:latin typeface="Nunito Black" pitchFamily="2" charset="0"/>
              </a:rPr>
              <a:t> </a:t>
            </a:r>
            <a:r>
              <a:rPr lang="en-US" sz="2000" dirty="0" err="1">
                <a:solidFill>
                  <a:srgbClr val="FF0000"/>
                </a:solidFill>
                <a:latin typeface="Nunito Black" pitchFamily="2" charset="0"/>
              </a:rPr>
              <a:t>ngủ</a:t>
            </a:r>
            <a:r>
              <a:rPr lang="en-US" sz="2000" dirty="0">
                <a:solidFill>
                  <a:srgbClr val="FF0000"/>
                </a:solidFill>
                <a:latin typeface="Nunito Black" pitchFamily="2" charset="0"/>
              </a:rPr>
              <a:t> </a:t>
            </a:r>
            <a:r>
              <a:rPr lang="en-US" sz="2000" dirty="0" err="1">
                <a:solidFill>
                  <a:srgbClr val="FF0000"/>
                </a:solidFill>
                <a:latin typeface="Nunito Black" pitchFamily="2" charset="0"/>
              </a:rPr>
              <a:t>từ</a:t>
            </a:r>
            <a:r>
              <a:rPr lang="en-US" sz="2000" dirty="0">
                <a:solidFill>
                  <a:srgbClr val="FF0000"/>
                </a:solidFill>
                <a:latin typeface="Nunito Black" pitchFamily="2" charset="0"/>
              </a:rPr>
              <a:t> </a:t>
            </a:r>
            <a:r>
              <a:rPr lang="en-US" sz="2000" dirty="0" err="1">
                <a:solidFill>
                  <a:srgbClr val="FF0000"/>
                </a:solidFill>
                <a:latin typeface="Nunito Black" pitchFamily="2" charset="0"/>
              </a:rPr>
              <a:t>lúc</a:t>
            </a:r>
            <a:r>
              <a:rPr lang="en-US" sz="2000" dirty="0">
                <a:solidFill>
                  <a:srgbClr val="FF0000"/>
                </a:solidFill>
                <a:latin typeface="Nunito Black" pitchFamily="2" charset="0"/>
              </a:rPr>
              <a:t> </a:t>
            </a:r>
            <a:r>
              <a:rPr lang="en-US" sz="2000" dirty="0" err="1">
                <a:solidFill>
                  <a:srgbClr val="FF0000"/>
                </a:solidFill>
                <a:latin typeface="Nunito Black" pitchFamily="2" charset="0"/>
              </a:rPr>
              <a:t>nào</a:t>
            </a:r>
            <a:r>
              <a:rPr lang="en-US" sz="2000" dirty="0">
                <a:solidFill>
                  <a:srgbClr val="FF0000"/>
                </a:solidFill>
                <a:latin typeface="Nunito Black" pitchFamily="2" charset="0"/>
              </a:rPr>
              <a:t> </a:t>
            </a:r>
            <a:r>
              <a:rPr lang="en-US" sz="2000" dirty="0" err="1">
                <a:solidFill>
                  <a:srgbClr val="FF0000"/>
                </a:solidFill>
                <a:latin typeface="Nunito Black" pitchFamily="2" charset="0"/>
              </a:rPr>
              <a:t>không</a:t>
            </a:r>
            <a:r>
              <a:rPr lang="en-US" sz="2000" dirty="0">
                <a:solidFill>
                  <a:srgbClr val="FF0000"/>
                </a:solidFill>
                <a:latin typeface="Nunito Black" pitchFamily="2" charset="0"/>
              </a:rPr>
              <a:t> hay.</a:t>
            </a:r>
            <a:endParaRPr kumimoji="0" lang="en-US" sz="2000" b="0" i="0" u="none" strike="noStrike" kern="1200" cap="none" spc="0" normalizeH="0" baseline="0" noProof="0" dirty="0">
              <a:ln>
                <a:noFill/>
              </a:ln>
              <a:solidFill>
                <a:srgbClr val="FF0000"/>
              </a:solidFill>
              <a:effectLst/>
              <a:uLnTx/>
              <a:uFillTx/>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1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1376470" y="1584418"/>
            <a:ext cx="4814045" cy="1464231"/>
          </a:xfrm>
          <a:prstGeom prst="wedgeRoundRectCallout">
            <a:avLst>
              <a:gd name="adj1" fmla="val 59762"/>
              <a:gd name="adj2" fmla="val 72936"/>
              <a:gd name="adj3" fmla="val 16667"/>
            </a:avLst>
          </a:prstGeom>
          <a:solidFill>
            <a:srgbClr val="00B050"/>
          </a:solidFill>
        </p:spPr>
        <p:txBody>
          <a:bodyPr wrap="square">
            <a:spAutoFit/>
          </a:bodyPr>
          <a:lstStyle/>
          <a:p>
            <a:pPr lvl="0"/>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đoạn</a:t>
            </a:r>
            <a:r>
              <a:rPr lang="en-US" sz="2000" dirty="0">
                <a:solidFill>
                  <a:schemeClr val="bg1"/>
                </a:solidFill>
                <a:latin typeface="Nunito Black" pitchFamily="2" charset="0"/>
              </a:rPr>
              <a:t> </a:t>
            </a:r>
            <a:r>
              <a:rPr lang="en-US" sz="2000" dirty="0" err="1">
                <a:solidFill>
                  <a:schemeClr val="bg1"/>
                </a:solidFill>
                <a:latin typeface="Nunito Black" pitchFamily="2" charset="0"/>
              </a:rPr>
              <a:t>văn</a:t>
            </a:r>
            <a:r>
              <a:rPr lang="en-US" sz="2000" dirty="0">
                <a:solidFill>
                  <a:schemeClr val="bg1"/>
                </a:solidFill>
                <a:latin typeface="Nunito Black" pitchFamily="2" charset="0"/>
              </a:rPr>
              <a:t> </a:t>
            </a:r>
            <a:r>
              <a:rPr lang="en-US" sz="2000" dirty="0" err="1">
                <a:solidFill>
                  <a:schemeClr val="bg1"/>
                </a:solidFill>
                <a:latin typeface="Nunito Black" pitchFamily="2" charset="0"/>
              </a:rPr>
              <a:t>cuối</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chi </a:t>
            </a:r>
            <a:r>
              <a:rPr lang="en-US" sz="2000" dirty="0" err="1">
                <a:solidFill>
                  <a:schemeClr val="bg1"/>
                </a:solidFill>
                <a:latin typeface="Nunito Black" pitchFamily="2" charset="0"/>
              </a:rPr>
              <a:t>tiết</a:t>
            </a:r>
            <a:r>
              <a:rPr lang="en-US" sz="2000" dirty="0">
                <a:solidFill>
                  <a:schemeClr val="bg1"/>
                </a:solidFill>
                <a:latin typeface="Nunito Black" pitchFamily="2" charset="0"/>
              </a:rPr>
              <a:t> </a:t>
            </a:r>
            <a:r>
              <a:rPr lang="en-US" sz="2000" dirty="0" err="1">
                <a:solidFill>
                  <a:schemeClr val="bg1"/>
                </a:solidFill>
                <a:latin typeface="Nunito Black" pitchFamily="2" charset="0"/>
              </a:rPr>
              <a:t>thể</a:t>
            </a:r>
            <a:r>
              <a:rPr lang="en-US" sz="2000" dirty="0">
                <a:solidFill>
                  <a:schemeClr val="bg1"/>
                </a:solidFill>
                <a:latin typeface="Nunito Black" pitchFamily="2" charset="0"/>
              </a:rPr>
              <a:t> </a:t>
            </a:r>
            <a:r>
              <a:rPr lang="en-US" sz="2000" dirty="0" err="1">
                <a:solidFill>
                  <a:schemeClr val="bg1"/>
                </a:solidFill>
                <a:latin typeface="Nunito Black" pitchFamily="2" charset="0"/>
              </a:rPr>
              <a:t>hiện</a:t>
            </a:r>
            <a:r>
              <a:rPr lang="en-US" sz="2000" dirty="0">
                <a:solidFill>
                  <a:schemeClr val="bg1"/>
                </a:solidFill>
                <a:latin typeface="Nunito Black" pitchFamily="2" charset="0"/>
              </a:rPr>
              <a:t> </a:t>
            </a:r>
            <a:r>
              <a:rPr lang="en-US" sz="2000" dirty="0" err="1">
                <a:solidFill>
                  <a:schemeClr val="bg1"/>
                </a:solidFill>
                <a:latin typeface="Nunito Black" pitchFamily="2" charset="0"/>
              </a:rPr>
              <a:t>tình</a:t>
            </a:r>
            <a:r>
              <a:rPr lang="en-US" sz="2000" dirty="0">
                <a:solidFill>
                  <a:schemeClr val="bg1"/>
                </a:solidFill>
                <a:latin typeface="Nunito Black" pitchFamily="2" charset="0"/>
              </a:rPr>
              <a:t> </a:t>
            </a:r>
            <a:r>
              <a:rPr lang="en-US" sz="2000" dirty="0" err="1">
                <a:solidFill>
                  <a:schemeClr val="bg1"/>
                </a:solidFill>
                <a:latin typeface="Nunito Black" pitchFamily="2" charset="0"/>
              </a:rPr>
              <a:t>cảm</a:t>
            </a:r>
            <a:r>
              <a:rPr lang="en-US" sz="2000" dirty="0">
                <a:solidFill>
                  <a:schemeClr val="bg1"/>
                </a:solidFill>
                <a:latin typeface="Nunito Black" pitchFamily="2" charset="0"/>
              </a:rPr>
              <a:t> </a:t>
            </a:r>
            <a:r>
              <a:rPr lang="en-US" sz="2000" dirty="0" err="1">
                <a:solidFill>
                  <a:schemeClr val="bg1"/>
                </a:solidFill>
                <a:latin typeface="Nunito Black" pitchFamily="2" charset="0"/>
              </a:rPr>
              <a:t>giữa</a:t>
            </a:r>
            <a:r>
              <a:rPr lang="en-US" sz="2000" dirty="0">
                <a:solidFill>
                  <a:schemeClr val="bg1"/>
                </a:solidFill>
                <a:latin typeface="Nunito Black" pitchFamily="2" charset="0"/>
              </a:rPr>
              <a:t> </a:t>
            </a:r>
            <a:r>
              <a:rPr lang="en-US" sz="2000" dirty="0" err="1">
                <a:solidFill>
                  <a:schemeClr val="bg1"/>
                </a:solidFill>
                <a:latin typeface="Nunito Black" pitchFamily="2" charset="0"/>
              </a:rPr>
              <a:t>bạn</a:t>
            </a:r>
            <a:r>
              <a:rPr lang="en-US" sz="2000" dirty="0">
                <a:solidFill>
                  <a:schemeClr val="bg1"/>
                </a:solidFill>
                <a:latin typeface="Nunito Black" pitchFamily="2" charset="0"/>
              </a:rPr>
              <a:t> </a:t>
            </a:r>
            <a:r>
              <a:rPr lang="en-US" sz="2000" dirty="0" err="1">
                <a:solidFill>
                  <a:schemeClr val="bg1"/>
                </a:solidFill>
                <a:latin typeface="Nunito Black" pitchFamily="2" charset="0"/>
              </a:rPr>
              <a:t>nhỏ</a:t>
            </a:r>
            <a:r>
              <a:rPr lang="en-US" sz="2000" dirty="0">
                <a:solidFill>
                  <a:schemeClr val="bg1"/>
                </a:solidFill>
                <a:latin typeface="Nunito Black" pitchFamily="2" charset="0"/>
              </a:rPr>
              <a:t> </a:t>
            </a:r>
            <a:r>
              <a:rPr lang="en-US" sz="2000" dirty="0" err="1">
                <a:solidFill>
                  <a:schemeClr val="bg1"/>
                </a:solidFill>
                <a:latin typeface="Nunito Black" pitchFamily="2" charset="0"/>
              </a:rPr>
              <a:t>và</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chó</a:t>
            </a:r>
            <a:r>
              <a:rPr lang="en-US" sz="2000" dirty="0">
                <a:solidFill>
                  <a:schemeClr val="bg1"/>
                </a:solidFill>
                <a:latin typeface="Nunito Black" pitchFamily="2" charset="0"/>
              </a:rPr>
              <a:t>. </a:t>
            </a:r>
            <a:r>
              <a:rPr lang="en-US" sz="2000" dirty="0" err="1">
                <a:solidFill>
                  <a:schemeClr val="bg1"/>
                </a:solidFill>
                <a:latin typeface="Nunito Black" pitchFamily="2" charset="0"/>
              </a:rPr>
              <a:t>Sau</a:t>
            </a:r>
            <a:r>
              <a:rPr lang="en-US" sz="2000" dirty="0">
                <a:solidFill>
                  <a:schemeClr val="bg1"/>
                </a:solidFill>
                <a:latin typeface="Nunito Black" pitchFamily="2" charset="0"/>
              </a:rPr>
              <a:t> </a:t>
            </a:r>
            <a:r>
              <a:rPr lang="en-US" sz="2000" dirty="0" err="1">
                <a:solidFill>
                  <a:schemeClr val="bg1"/>
                </a:solidFill>
                <a:latin typeface="Nunito Black" pitchFamily="2" charset="0"/>
              </a:rPr>
              <a:t>đó</a:t>
            </a:r>
            <a:r>
              <a:rPr lang="en-US" sz="2000" dirty="0">
                <a:solidFill>
                  <a:schemeClr val="bg1"/>
                </a:solidFill>
                <a:latin typeface="Nunito Black" pitchFamily="2" charset="0"/>
              </a:rPr>
              <a:t> </a:t>
            </a:r>
            <a:r>
              <a:rPr lang="en-US" sz="2000" dirty="0" err="1">
                <a:solidFill>
                  <a:schemeClr val="bg1"/>
                </a:solidFill>
                <a:latin typeface="Nunito Black" pitchFamily="2" charset="0"/>
              </a:rPr>
              <a:t>nêu</a:t>
            </a:r>
            <a:r>
              <a:rPr lang="en-US" sz="2000" dirty="0">
                <a:solidFill>
                  <a:schemeClr val="bg1"/>
                </a:solidFill>
                <a:latin typeface="Nunito Black" pitchFamily="2" charset="0"/>
              </a:rPr>
              <a:t> </a:t>
            </a:r>
            <a:r>
              <a:rPr lang="en-US" sz="2000" dirty="0" err="1">
                <a:solidFill>
                  <a:schemeClr val="bg1"/>
                </a:solidFill>
                <a:latin typeface="Nunito Black" pitchFamily="2" charset="0"/>
              </a:rPr>
              <a:t>lên</a:t>
            </a:r>
            <a:r>
              <a:rPr lang="en-US" sz="2000" dirty="0">
                <a:solidFill>
                  <a:schemeClr val="bg1"/>
                </a:solidFill>
                <a:latin typeface="Nunito Black" pitchFamily="2" charset="0"/>
              </a:rPr>
              <a:t> </a:t>
            </a:r>
            <a:r>
              <a:rPr lang="en-US" sz="2000" dirty="0" err="1">
                <a:solidFill>
                  <a:schemeClr val="bg1"/>
                </a:solidFill>
                <a:latin typeface="Nunito Black" pitchFamily="2" charset="0"/>
              </a:rPr>
              <a:t>suy</a:t>
            </a:r>
            <a:r>
              <a:rPr lang="en-US" sz="2000" dirty="0">
                <a:solidFill>
                  <a:schemeClr val="bg1"/>
                </a:solidFill>
                <a:latin typeface="Nunito Black" pitchFamily="2" charset="0"/>
              </a:rPr>
              <a:t> </a:t>
            </a:r>
            <a:r>
              <a:rPr lang="en-US" sz="2000" dirty="0" err="1">
                <a:solidFill>
                  <a:schemeClr val="bg1"/>
                </a:solidFill>
                <a:latin typeface="Nunito Black" pitchFamily="2" charset="0"/>
              </a:rPr>
              <a:t>nghĩ</a:t>
            </a:r>
            <a:r>
              <a:rPr lang="en-US" sz="2000" dirty="0">
                <a:solidFill>
                  <a:schemeClr val="bg1"/>
                </a:solidFill>
                <a:latin typeface="Nunito Black" pitchFamily="2" charset="0"/>
              </a:rPr>
              <a:t> </a:t>
            </a:r>
            <a:r>
              <a:rPr lang="en-US" sz="2000" dirty="0" err="1">
                <a:solidFill>
                  <a:schemeClr val="bg1"/>
                </a:solidFill>
                <a:latin typeface="Nunito Black" pitchFamily="2" charset="0"/>
              </a:rPr>
              <a:t>của</a:t>
            </a:r>
            <a:r>
              <a:rPr lang="en-US" sz="2000" dirty="0">
                <a:solidFill>
                  <a:schemeClr val="bg1"/>
                </a:solidFill>
                <a:latin typeface="Nunito Black" pitchFamily="2" charset="0"/>
              </a:rPr>
              <a:t> </a:t>
            </a:r>
            <a:r>
              <a:rPr lang="en-US" sz="2000" dirty="0" err="1">
                <a:solidFill>
                  <a:schemeClr val="bg1"/>
                </a:solidFill>
                <a:latin typeface="Nunito Black" pitchFamily="2" charset="0"/>
              </a:rPr>
              <a:t>bản</a:t>
            </a:r>
            <a:r>
              <a:rPr lang="en-US" sz="2000" dirty="0">
                <a:solidFill>
                  <a:schemeClr val="bg1"/>
                </a:solidFill>
                <a:latin typeface="Nunito Black" pitchFamily="2" charset="0"/>
              </a:rPr>
              <a:t> </a:t>
            </a:r>
            <a:r>
              <a:rPr lang="en-US" sz="2000" dirty="0" err="1">
                <a:solidFill>
                  <a:schemeClr val="bg1"/>
                </a:solidFill>
                <a:latin typeface="Nunito Black" pitchFamily="2" charset="0"/>
              </a:rPr>
              <a:t>thân</a:t>
            </a:r>
            <a:r>
              <a:rPr lang="en-US" sz="2000" dirty="0">
                <a:solidFill>
                  <a:schemeClr val="bg1"/>
                </a:solidFill>
                <a:latin typeface="Nunito Black" pitchFamily="2" charset="0"/>
              </a:rPr>
              <a:t>.</a:t>
            </a:r>
            <a:endParaRPr kumimoji="0" lang="en-US" sz="2000" b="0" i="0" u="none" strike="noStrike" kern="1200" cap="none" spc="0" normalizeH="0" baseline="0" noProof="0" dirty="0">
              <a:ln>
                <a:noFill/>
              </a:ln>
              <a:solidFill>
                <a:schemeClr val="bg1"/>
              </a:solidFill>
              <a:effectLst/>
              <a:uLnTx/>
              <a:uFillTx/>
              <a:latin typeface="Nunito Black" pitchFamily="2" charset="0"/>
            </a:endParaRPr>
          </a:p>
        </p:txBody>
      </p:sp>
      <p:sp>
        <p:nvSpPr>
          <p:cNvPr id="5" name="Rounded Rectangle 4"/>
          <p:cNvSpPr/>
          <p:nvPr/>
        </p:nvSpPr>
        <p:spPr>
          <a:xfrm>
            <a:off x="7067937" y="1385941"/>
            <a:ext cx="4706756" cy="2145268"/>
          </a:xfrm>
          <a:prstGeom prst="roundRect">
            <a:avLst/>
          </a:prstGeom>
          <a:solidFill>
            <a:schemeClr val="accent2">
              <a:lumMod val="40000"/>
              <a:lumOff val="60000"/>
            </a:schemeClr>
          </a:solidFill>
        </p:spPr>
        <p:txBody>
          <a:bodyPr wrap="square">
            <a:spAutoFit/>
          </a:bodyPr>
          <a:lstStyle/>
          <a:p>
            <a:pPr lvl="0" algn="just">
              <a:defRPr/>
            </a:pPr>
            <a:r>
              <a:rPr lang="vi-VN" sz="20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endParaRPr kumimoji="0" lang="vi-VN"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p:txBody>
      </p:sp>
      <p:sp>
        <p:nvSpPr>
          <p:cNvPr id="6" name="Rounded Rectangle 5"/>
          <p:cNvSpPr/>
          <p:nvPr/>
        </p:nvSpPr>
        <p:spPr>
          <a:xfrm>
            <a:off x="1655496" y="3589499"/>
            <a:ext cx="8577716" cy="2826306"/>
          </a:xfrm>
          <a:prstGeom prst="roundRect">
            <a:avLst/>
          </a:prstGeom>
          <a:solidFill>
            <a:schemeClr val="accent6">
              <a:lumMod val="40000"/>
              <a:lumOff val="60000"/>
            </a:schemeClr>
          </a:solidFill>
        </p:spPr>
        <p:txBody>
          <a:bodyPr wrap="square">
            <a:spAutoFit/>
          </a:bodyPr>
          <a:lstStyle/>
          <a:p>
            <a:r>
              <a:rPr lang="vi-VN" sz="2000" dirty="0">
                <a:solidFill>
                  <a:srgbClr val="FF0000"/>
                </a:solidFill>
                <a:latin typeface="Nunito Black" pitchFamily="2" charset="0"/>
              </a:rPr>
              <a:t>Những chi tiết thể hiện tình cảm giữa bạn nhỏ và chú chó là:</a:t>
            </a:r>
          </a:p>
          <a:p>
            <a:r>
              <a:rPr lang="vi-VN" sz="2000" dirty="0">
                <a:solidFill>
                  <a:srgbClr val="FF0000"/>
                </a:solidFill>
                <a:latin typeface="Nunito Black" pitchFamily="2" charset="0"/>
              </a:rPr>
              <a:t>- ngày ngày quấn quýt bên nhau</a:t>
            </a:r>
          </a:p>
          <a:p>
            <a:r>
              <a:rPr lang="vi-VN" sz="2000" dirty="0">
                <a:solidFill>
                  <a:srgbClr val="FF0000"/>
                </a:solidFill>
                <a:latin typeface="Nunito Black" pitchFamily="2" charset="0"/>
              </a:rPr>
              <a:t>- mỗi khi bạn nhỏ đi học về, chú chó chạy vọt ra, chồm hai chân trước lên mừng rỡ</a:t>
            </a:r>
          </a:p>
          <a:p>
            <a:r>
              <a:rPr lang="vi-VN" sz="2000" dirty="0">
                <a:solidFill>
                  <a:srgbClr val="FF0000"/>
                </a:solidFill>
                <a:latin typeface="Nunito Black" pitchFamily="2" charset="0"/>
              </a:rPr>
              <a:t>- bạn nhỏ cúi xuống vỗ về chú chó</a:t>
            </a:r>
          </a:p>
          <a:p>
            <a:r>
              <a:rPr lang="vi-VN" sz="2000" dirty="0">
                <a:solidFill>
                  <a:srgbClr val="FF0000"/>
                </a:solidFill>
                <a:latin typeface="Nunito Black" pitchFamily="2" charset="0"/>
              </a:rPr>
              <a:t>- chú chó âu yếm dụi mõm vào chân bạn nhỏ</a:t>
            </a:r>
          </a:p>
          <a:p>
            <a:r>
              <a:rPr lang="vi-VN" sz="2000" dirty="0">
                <a:solidFill>
                  <a:srgbClr val="FF0000"/>
                </a:solidFill>
                <a:latin typeface="Nunito Black" pitchFamily="2" charset="0"/>
              </a:rPr>
              <a:t>Em cảm thấy bạn nhỏ và chú chó giống như những người bạn thân thiết của nhau.</a:t>
            </a:r>
          </a:p>
        </p:txBody>
      </p:sp>
      <p:sp>
        <p:nvSpPr>
          <p:cNvPr id="7" name="Arrow: Right 16">
            <a:extLst>
              <a:ext uri="{FF2B5EF4-FFF2-40B4-BE49-F238E27FC236}">
                <a16:creationId xmlns:a16="http://schemas.microsoft.com/office/drawing/2014/main" id="{20A2D69E-61A8-ECFB-AD2D-86A364EF4EC5}"/>
              </a:ext>
            </a:extLst>
          </p:cNvPr>
          <p:cNvSpPr/>
          <p:nvPr/>
        </p:nvSpPr>
        <p:spPr>
          <a:xfrm>
            <a:off x="1164679" y="443771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307953" y="354751"/>
            <a:ext cx="9261435" cy="919401"/>
          </a:xfrm>
          <a:prstGeom prst="roundRect">
            <a:avLst/>
          </a:prstGeom>
          <a:noFill/>
          <a:ln w="57150">
            <a:solidFill>
              <a:srgbClr val="0070C0"/>
            </a:solidFill>
          </a:ln>
        </p:spPr>
        <p:txBody>
          <a:bodyPr wrap="square">
            <a:spAutoFit/>
          </a:bodyPr>
          <a:lstStyle/>
          <a:p>
            <a:r>
              <a:rPr lang="en-US" sz="2400" b="1" dirty="0" err="1">
                <a:solidFill>
                  <a:srgbClr val="0070C0"/>
                </a:solidFill>
                <a:latin typeface="Nunito Black" pitchFamily="2" charset="0"/>
              </a:rPr>
              <a:t>Câu</a:t>
            </a:r>
            <a:r>
              <a:rPr lang="en-US" sz="2400" b="1" dirty="0">
                <a:solidFill>
                  <a:srgbClr val="0070C0"/>
                </a:solidFill>
                <a:latin typeface="Nunito Black" pitchFamily="2" charset="0"/>
              </a:rPr>
              <a:t> 4:</a:t>
            </a:r>
            <a:r>
              <a:rPr lang="en-US" sz="2400" b="1" dirty="0">
                <a:latin typeface="Nunito Black" pitchFamily="2" charset="0"/>
              </a:rPr>
              <a:t> </a:t>
            </a:r>
            <a:r>
              <a:rPr lang="en-US" sz="2400" b="1" dirty="0" err="1">
                <a:solidFill>
                  <a:srgbClr val="00B050"/>
                </a:solidFill>
                <a:latin typeface="Nunito Black" pitchFamily="2" charset="0"/>
              </a:rPr>
              <a:t>Tìm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những</a:t>
            </a:r>
            <a:r>
              <a:rPr lang="en-US" sz="2400" b="1" dirty="0">
                <a:solidFill>
                  <a:srgbClr val="00B050"/>
                </a:solidFill>
                <a:latin typeface="Nunito Black" pitchFamily="2" charset="0"/>
              </a:rPr>
              <a:t> chi </a:t>
            </a:r>
            <a:r>
              <a:rPr lang="en-US" sz="2400" b="1" dirty="0" err="1">
                <a:solidFill>
                  <a:srgbClr val="00B050"/>
                </a:solidFill>
                <a:latin typeface="Nunito Black" pitchFamily="2" charset="0"/>
              </a:rPr>
              <a:t>tiết</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thể</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hiện</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tình</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cảm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giữa</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bạn</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nhỏ</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và</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chú</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chó</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Em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nghĩ</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gì</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về</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tình</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cảm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đó</a:t>
            </a:r>
            <a:endParaRPr lang="en-US" sz="2400" dirty="0">
              <a:solidFill>
                <a:srgbClr val="00B050"/>
              </a:solidFill>
              <a:latin typeface="Nunito Black" pitchFamily="2" charset="0"/>
            </a:endParaRPr>
          </a:p>
        </p:txBody>
      </p:sp>
    </p:spTree>
    <p:extLst>
      <p:ext uri="{BB962C8B-B14F-4D97-AF65-F5344CB8AC3E}">
        <p14:creationId xmlns:p14="http://schemas.microsoft.com/office/powerpoint/2010/main" val="3745896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
        <p:nvSpPr>
          <p:cNvPr id="13" name="TextBox 12">
            <a:extLst>
              <a:ext uri="{FF2B5EF4-FFF2-40B4-BE49-F238E27FC236}">
                <a16:creationId xmlns:a16="http://schemas.microsoft.com/office/drawing/2014/main" id="{BFB8A126-31B1-C7E5-FAE1-8866E0C5C3B3}"/>
              </a:ext>
            </a:extLst>
          </p:cNvPr>
          <p:cNvSpPr txBox="1"/>
          <p:nvPr/>
        </p:nvSpPr>
        <p:spPr>
          <a:xfrm>
            <a:off x="4727264" y="327242"/>
            <a:ext cx="2893426" cy="578882"/>
          </a:xfrm>
          <a:prstGeom prst="roundRect">
            <a:avLst/>
          </a:prstGeom>
          <a:solidFill>
            <a:schemeClr val="bg1"/>
          </a:solidFill>
          <a:ln w="57150">
            <a:solidFill>
              <a:srgbClr val="0070C0"/>
            </a:solidFill>
            <a:prstDash val="solid"/>
          </a:ln>
        </p:spPr>
        <p:txBody>
          <a:bodyPr wrap="square">
            <a:spAutoFit/>
          </a:bodyPr>
          <a:lstStyle/>
          <a:p>
            <a:pPr algn="ctr"/>
            <a:r>
              <a:rPr lang="en-US" sz="2800" b="1" dirty="0">
                <a:solidFill>
                  <a:srgbClr val="FF0000"/>
                </a:solidFill>
                <a:latin typeface="Nunito Black" pitchFamily="2" charset="0"/>
                <a:cs typeface="Baloo 2 SemiBold" pitchFamily="2" charset="0"/>
              </a:rPr>
              <a:t>NỘI DUNG</a:t>
            </a:r>
          </a:p>
        </p:txBody>
      </p:sp>
      <p:sp>
        <p:nvSpPr>
          <p:cNvPr id="14" name="Rounded Rectangle 13"/>
          <p:cNvSpPr/>
          <p:nvPr/>
        </p:nvSpPr>
        <p:spPr>
          <a:xfrm>
            <a:off x="806824" y="986806"/>
            <a:ext cx="10152529" cy="1055608"/>
          </a:xfrm>
          <a:prstGeom prst="roundRect">
            <a:avLst/>
          </a:prstGeom>
          <a:solidFill>
            <a:schemeClr val="bg1"/>
          </a:solidFill>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0000"/>
                </a:solidFill>
                <a:effectLst/>
                <a:uLnTx/>
                <a:uFillTx/>
                <a:latin typeface="Nunito Black" pitchFamily="2" charset="0"/>
              </a:rPr>
              <a:t>Bài đọc là lời kể của một bạn nhỏ về chú chó của mình. Chú chó giống như là một người bạn thân thiết của bạn nhỏ.</a:t>
            </a:r>
            <a:endParaRPr kumimoji="0" lang="en-US" sz="27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352982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dirty="0">
                <a:solidFill>
                  <a:srgbClr val="FF0000"/>
                </a:solidFill>
                <a:latin typeface="Nunito Black" pitchFamily="2" charset="0"/>
              </a:rPr>
              <a:t>LUYỆN ĐỌC LẠI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71105"/>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117565"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BFB8A126-31B1-C7E5-FAE1-8866E0C5C3B3}"/>
              </a:ext>
            </a:extLst>
          </p:cNvPr>
          <p:cNvSpPr txBox="1"/>
          <p:nvPr/>
        </p:nvSpPr>
        <p:spPr>
          <a:xfrm>
            <a:off x="1191926" y="313347"/>
            <a:ext cx="2726931"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diễn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cảm</a:t>
            </a:r>
            <a:endParaRPr lang="en-US" sz="28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3221278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noProof="0" dirty="0">
                <a:solidFill>
                  <a:srgbClr val="FF0000"/>
                </a:solidFill>
                <a:latin typeface="Nunito Black" pitchFamily="2" charset="0"/>
              </a:rPr>
              <a:t>ĐỌC MỞ RỘNG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36113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pic>
        <p:nvPicPr>
          <p:cNvPr id="5" name="Picture 4"/>
          <p:cNvPicPr>
            <a:picLocks noChangeAspect="1"/>
          </p:cNvPicPr>
          <p:nvPr/>
        </p:nvPicPr>
        <p:blipFill rotWithShape="1">
          <a:blip r:embed="rId3"/>
          <a:srcRect l="-1" r="1390"/>
          <a:stretch/>
        </p:blipFill>
        <p:spPr>
          <a:xfrm>
            <a:off x="2295937" y="1753128"/>
            <a:ext cx="7360640" cy="3676303"/>
          </a:xfrm>
          <a:prstGeom prst="rect">
            <a:avLst/>
          </a:prstGeom>
        </p:spPr>
      </p:pic>
      <p:sp>
        <p:nvSpPr>
          <p:cNvPr id="6" name="Rounded Rectangle 5"/>
          <p:cNvSpPr/>
          <p:nvPr/>
        </p:nvSpPr>
        <p:spPr>
          <a:xfrm>
            <a:off x="2295937" y="5481683"/>
            <a:ext cx="7360640" cy="783193"/>
          </a:xfrm>
          <a:prstGeom prst="roundRect">
            <a:avLst/>
          </a:prstGeom>
          <a:solidFill>
            <a:schemeClr val="accent4">
              <a:lumMod val="20000"/>
              <a:lumOff val="80000"/>
            </a:schemeClr>
          </a:solidFill>
        </p:spPr>
        <p:txBody>
          <a:bodyPr wrap="square">
            <a:spAutoFit/>
          </a:bodyPr>
          <a:lstStyle/>
          <a:p>
            <a:r>
              <a:rPr lang="vi-VN" sz="2000" dirty="0">
                <a:solidFill>
                  <a:schemeClr val="accent2">
                    <a:lumMod val="50000"/>
                  </a:schemeClr>
                </a:solidFill>
                <a:latin typeface="Nunito Black" pitchFamily="2" charset="0"/>
              </a:rPr>
              <a:t>Em tìm đọc ở sách báo, trên mạng hoặc hỏi người thân trong gia đình và điền thông tin vào phiếu đọc sách.</a:t>
            </a:r>
            <a:endParaRPr lang="en-US" sz="20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17533618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136C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51692" y="309489"/>
            <a:ext cx="11507373" cy="6161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477" y="28136"/>
            <a:ext cx="1247075" cy="1247075"/>
          </a:xfrm>
          <a:prstGeom prst="ellipse">
            <a:avLst/>
          </a:prstGeom>
        </p:spPr>
      </p:pic>
      <p:pic>
        <p:nvPicPr>
          <p:cNvPr id="9" name="Picture 8">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0" y="4661223"/>
            <a:ext cx="1822264" cy="2196778"/>
          </a:xfrm>
          <a:prstGeom prst="rect">
            <a:avLst/>
          </a:prstGeom>
        </p:spPr>
      </p:pic>
      <p:sp>
        <p:nvSpPr>
          <p:cNvPr id="2" name="Rectangle 1"/>
          <p:cNvSpPr/>
          <p:nvPr/>
        </p:nvSpPr>
        <p:spPr>
          <a:xfrm>
            <a:off x="4190995" y="1814957"/>
            <a:ext cx="5632274"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Chú gà trống nhỏ</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gà trống nhỏ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mào màu đỏ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mỏ màu vàng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Đập cánh gáy vang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Dưới giàn bông bí</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đuôi màu tía</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Óng mượt làm sao!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nhảy lên cao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 ò o ó!</a:t>
            </a:r>
            <a:endPar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70C0"/>
                </a:solidFill>
                <a:latin typeface="Nunito Black" pitchFamily="2" charset="0"/>
              </a:rPr>
              <a:t>            </a:t>
            </a:r>
            <a:r>
              <a:rPr lang="en-US" sz="2400" dirty="0">
                <a:solidFill>
                  <a:srgbClr val="002060"/>
                </a:solidFill>
                <a:latin typeface="Nunito Black" pitchFamily="2" charset="0"/>
              </a:rPr>
              <a:t>(</a:t>
            </a:r>
            <a:r>
              <a:rPr lang="en-US" sz="2400" dirty="0" err="1">
                <a:solidFill>
                  <a:srgbClr val="002060"/>
                </a:solidFill>
                <a:latin typeface="Nunito Black" pitchFamily="2" charset="0"/>
              </a:rPr>
              <a:t>Nguyễn</a:t>
            </a:r>
            <a:r>
              <a:rPr lang="en-US" sz="2400" dirty="0">
                <a:solidFill>
                  <a:srgbClr val="002060"/>
                </a:solidFill>
                <a:latin typeface="Nunito Black" pitchFamily="2" charset="0"/>
              </a:rPr>
              <a:t> </a:t>
            </a:r>
            <a:r>
              <a:rPr lang="en-US" sz="2400" dirty="0" err="1">
                <a:solidFill>
                  <a:srgbClr val="002060"/>
                </a:solidFill>
                <a:latin typeface="Nunito Black" pitchFamily="2" charset="0"/>
              </a:rPr>
              <a:t>Lãm</a:t>
            </a:r>
            <a:r>
              <a:rPr lang="en-US" sz="2400" dirty="0">
                <a:solidFill>
                  <a:srgbClr val="002060"/>
                </a:solidFill>
                <a:latin typeface="Nunito Black" pitchFamily="2" charset="0"/>
              </a:rPr>
              <a:t> </a:t>
            </a:r>
            <a:r>
              <a:rPr lang="en-US" sz="2400" dirty="0" err="1">
                <a:solidFill>
                  <a:srgbClr val="002060"/>
                </a:solidFill>
                <a:latin typeface="Nunito Black" pitchFamily="2" charset="0"/>
              </a:rPr>
              <a:t>Thắng</a:t>
            </a:r>
            <a:r>
              <a:rPr lang="en-US" sz="2400" dirty="0">
                <a:solidFill>
                  <a:srgbClr val="002060"/>
                </a:solidFill>
                <a:latin typeface="Nunito Black" pitchFamily="2" charset="0"/>
              </a:rPr>
              <a:t>)</a:t>
            </a:r>
            <a:endParaRPr kumimoji="0" lang="vi-VN" sz="2400" b="0" i="0" u="none" strike="noStrike" kern="1200" cap="none" spc="0" normalizeH="0" baseline="0" noProof="0" dirty="0">
              <a:ln>
                <a:noFill/>
              </a:ln>
              <a:solidFill>
                <a:srgbClr val="002060"/>
              </a:solidFill>
              <a:effectLst/>
              <a:uLnTx/>
              <a:uFillTx/>
              <a:latin typeface="Nunito Black" pitchFamily="2" charset="0"/>
            </a:endParaRPr>
          </a:p>
        </p:txBody>
      </p:sp>
      <p:sp>
        <p:nvSpPr>
          <p:cNvPr id="8" name="Rounded Rectangle 7"/>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sp>
        <p:nvSpPr>
          <p:cNvPr id="11" name="Rectangle 10"/>
          <p:cNvSpPr/>
          <p:nvPr/>
        </p:nvSpPr>
        <p:spPr>
          <a:xfrm>
            <a:off x="2545339" y="1997839"/>
            <a:ext cx="131272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Ví</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dụ</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a:t>
            </a:r>
            <a:endPar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844477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13585" y="2963761"/>
            <a:ext cx="2891104"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1495971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413096"/>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10343" y="472164"/>
            <a:ext cx="9731829" cy="919401"/>
          </a:xfrm>
          <a:prstGeom prst="roundRect">
            <a:avLst/>
          </a:prstGeom>
          <a:ln w="57150">
            <a:solidFill>
              <a:srgbClr val="00B050"/>
            </a:solidFill>
          </a:ln>
        </p:spPr>
        <p:txBody>
          <a:bodyPr wrap="square">
            <a:spAutoFit/>
          </a:bodyPr>
          <a:lstStyle/>
          <a:p>
            <a:r>
              <a:rPr lang="en-US" sz="2400" b="1" dirty="0" err="1">
                <a:solidFill>
                  <a:srgbClr val="2888E1"/>
                </a:solidFill>
                <a:latin typeface="Nunito Black" pitchFamily="2" charset="0"/>
              </a:rPr>
              <a:t>Câu</a:t>
            </a:r>
            <a:r>
              <a:rPr lang="en-US" sz="2400" b="1" dirty="0">
                <a:solidFill>
                  <a:srgbClr val="2888E1"/>
                </a:solidFill>
                <a:latin typeface="Nunito Black" pitchFamily="2" charset="0"/>
              </a:rPr>
              <a:t> 2: </a:t>
            </a:r>
            <a:r>
              <a:rPr lang="en-US" sz="2400" b="1" dirty="0" err="1">
                <a:solidFill>
                  <a:srgbClr val="002060"/>
                </a:solidFill>
                <a:latin typeface="Nunito Black" pitchFamily="2" charset="0"/>
              </a:rPr>
              <a:t>Trao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chi </a:t>
            </a:r>
            <a:r>
              <a:rPr lang="en-US" sz="2400" b="1" dirty="0" err="1">
                <a:solidFill>
                  <a:srgbClr val="002060"/>
                </a:solidFill>
                <a:latin typeface="Nunito Black" pitchFamily="2" charset="0"/>
              </a:rPr>
              <a:t>tiết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thấy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thú</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vị</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endParaRPr lang="en-US" sz="2400" dirty="0">
              <a:solidFill>
                <a:srgbClr val="002060"/>
              </a:solidFill>
              <a:latin typeface="Nunito Black" pitchFamily="2" charset="0"/>
            </a:endParaRPr>
          </a:p>
        </p:txBody>
      </p:sp>
      <p:sp>
        <p:nvSpPr>
          <p:cNvPr id="3" name="Cloud 2"/>
          <p:cNvSpPr/>
          <p:nvPr/>
        </p:nvSpPr>
        <p:spPr>
          <a:xfrm>
            <a:off x="5738948" y="1519871"/>
            <a:ext cx="5978434" cy="1827193"/>
          </a:xfrm>
          <a:prstGeom prst="cloud">
            <a:avLst/>
          </a:prstGeom>
          <a:solidFill>
            <a:srgbClr val="0070C0"/>
          </a:solidFill>
        </p:spPr>
        <p:txBody>
          <a:bodyPr wrap="square">
            <a:spAutoFit/>
          </a:bodyPr>
          <a:lstStyle/>
          <a:p>
            <a:r>
              <a:rPr lang="vi-VN" sz="2400" dirty="0">
                <a:solidFill>
                  <a:schemeClr val="bg1"/>
                </a:solidFill>
                <a:latin typeface="Nunito Black" pitchFamily="2" charset="0"/>
              </a:rPr>
              <a:t>Em dựa vào bài đọc mà mình đã tìm đọc ở bài tập trước để chia sẻ.</a:t>
            </a:r>
            <a:endParaRPr lang="en-US" sz="2400" dirty="0">
              <a:solidFill>
                <a:schemeClr val="bg1"/>
              </a:solidFill>
              <a:latin typeface="Nunito Black" pitchFamily="2" charset="0"/>
            </a:endParaRPr>
          </a:p>
        </p:txBody>
      </p:sp>
      <p:sp>
        <p:nvSpPr>
          <p:cNvPr id="7" name="Rounded Rectangle 6"/>
          <p:cNvSpPr/>
          <p:nvPr/>
        </p:nvSpPr>
        <p:spPr>
          <a:xfrm>
            <a:off x="2978331" y="3871186"/>
            <a:ext cx="6570618" cy="2009061"/>
          </a:xfrm>
          <a:prstGeom prst="roundRect">
            <a:avLst/>
          </a:prstGeom>
          <a:ln w="57150">
            <a:solidFill>
              <a:srgbClr val="0070C0"/>
            </a:solidFill>
            <a:prstDash val="dash"/>
          </a:ln>
        </p:spPr>
        <p:txBody>
          <a:bodyPr wrap="square">
            <a:spAutoFit/>
          </a:bodyPr>
          <a:lstStyle/>
          <a:p>
            <a:r>
              <a:rPr lang="en-US" sz="2800" dirty="0" err="1">
                <a:solidFill>
                  <a:srgbClr val="FF0000"/>
                </a:solidFill>
                <a:latin typeface="Nunito Black" pitchFamily="2" charset="0"/>
              </a:rPr>
              <a:t>Ví</a:t>
            </a:r>
            <a:r>
              <a:rPr lang="en-US" sz="2800" dirty="0">
                <a:solidFill>
                  <a:srgbClr val="FF0000"/>
                </a:solidFill>
                <a:latin typeface="Nunito Black" pitchFamily="2" charset="0"/>
              </a:rPr>
              <a:t> </a:t>
            </a:r>
            <a:r>
              <a:rPr lang="en-US" sz="2800" dirty="0" err="1">
                <a:solidFill>
                  <a:srgbClr val="FF0000"/>
                </a:solidFill>
                <a:latin typeface="Nunito Black" pitchFamily="2" charset="0"/>
              </a:rPr>
              <a:t>dụ</a:t>
            </a:r>
            <a:r>
              <a:rPr lang="en-US" sz="2800" dirty="0">
                <a:solidFill>
                  <a:srgbClr val="FF0000"/>
                </a:solidFill>
                <a:latin typeface="Nunito Black" pitchFamily="2" charset="0"/>
              </a:rPr>
              <a:t>: </a:t>
            </a:r>
            <a:r>
              <a:rPr lang="vi-VN" sz="2800" dirty="0">
                <a:solidFill>
                  <a:srgbClr val="FF0000"/>
                </a:solidFill>
                <a:latin typeface="Nunito Black" pitchFamily="2" charset="0"/>
              </a:rPr>
              <a:t>Trong bài thơ Chú gà trống nhỏ mà tớ tìm đọc được, chú gà trống được miêu tả rất đáng yêu, nghộ nghĩnh.</a:t>
            </a:r>
            <a:endParaRPr lang="en-US" sz="2800" dirty="0">
              <a:solidFill>
                <a:srgbClr val="FF0000"/>
              </a:solidFill>
              <a:latin typeface="Nunito Black" pitchFamily="2"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1770369" y="2168988"/>
            <a:ext cx="1954467" cy="2356152"/>
          </a:xfrm>
          <a:prstGeom prst="rect">
            <a:avLst/>
          </a:prstGeom>
        </p:spPr>
      </p:pic>
    </p:spTree>
    <p:extLst>
      <p:ext uri="{BB962C8B-B14F-4D97-AF65-F5344CB8AC3E}">
        <p14:creationId xmlns:p14="http://schemas.microsoft.com/office/powerpoint/2010/main" val="1310987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765184" y="2363357"/>
            <a:ext cx="460736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TIẾT 3+4</a:t>
            </a:r>
          </a:p>
        </p:txBody>
      </p:sp>
    </p:spTree>
    <p:extLst>
      <p:ext uri="{BB962C8B-B14F-4D97-AF65-F5344CB8AC3E}">
        <p14:creationId xmlns:p14="http://schemas.microsoft.com/office/powerpoint/2010/main" val="394976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330824" y="3425011"/>
            <a:ext cx="6974541"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00B050"/>
                </a:solidFill>
                <a:effectLst/>
                <a:uLnTx/>
                <a:uFillTx/>
                <a:latin typeface="Nunito Black" pitchFamily="2" charset="0"/>
                <a:ea typeface="+mn-ea"/>
                <a:cs typeface="+mn-cs"/>
              </a:rPr>
              <a:t>LUYỆN</a:t>
            </a:r>
            <a:r>
              <a:rPr kumimoji="0" lang="en-US" sz="8000" b="0" i="0" u="none" strike="noStrike" kern="1200" cap="none" spc="0" normalizeH="0" noProof="0" dirty="0">
                <a:ln>
                  <a:noFill/>
                </a:ln>
                <a:solidFill>
                  <a:srgbClr val="00B050"/>
                </a:solidFill>
                <a:effectLst/>
                <a:uLnTx/>
                <a:uFillTx/>
                <a:latin typeface="Nunito Black" pitchFamily="2" charset="0"/>
                <a:ea typeface="+mn-ea"/>
                <a:cs typeface="+mn-cs"/>
              </a:rPr>
              <a:t> TỪ VÀ CÂU</a:t>
            </a:r>
            <a:endParaRPr kumimoji="0" lang="en-US" sz="80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992662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22960" y="710572"/>
            <a:ext cx="10058399" cy="578882"/>
          </a:xfrm>
          <a:prstGeom prst="roundRect">
            <a:avLst/>
          </a:prstGeom>
          <a:ln w="57150">
            <a:solidFill>
              <a:srgbClr val="0070C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B050"/>
                </a:solidFill>
                <a:latin typeface="Nunito Black" pitchFamily="2" charset="0"/>
              </a:rPr>
              <a:t>Tìm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từ</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ngữ</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về</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bạn</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trong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nhà</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theo</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từng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nhóm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sau</a:t>
            </a:r>
            <a:r>
              <a:rPr lang="en-US" sz="2800" b="1" dirty="0">
                <a:solidFill>
                  <a:srgbClr val="00B050"/>
                </a:solidFill>
                <a:latin typeface="Nunito Black" pitchFamily="2" charset="0"/>
              </a:rPr>
              <a:t>:</a:t>
            </a:r>
            <a:endParaRPr lang="en-US" sz="2800" dirty="0">
              <a:solidFill>
                <a:srgbClr val="00B050"/>
              </a:solidFill>
              <a:latin typeface="Nunito Black" pitchFamily="2" charset="0"/>
            </a:endParaRPr>
          </a:p>
        </p:txBody>
      </p:sp>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7" name="Rounded Rectangle 6"/>
          <p:cNvSpPr/>
          <p:nvPr/>
        </p:nvSpPr>
        <p:spPr>
          <a:xfrm>
            <a:off x="3239589" y="1720504"/>
            <a:ext cx="1972491" cy="1055608"/>
          </a:xfrm>
          <a:prstGeom prst="roundRect">
            <a:avLst/>
          </a:prstGeom>
          <a:solidFill>
            <a:schemeClr val="accent4">
              <a:lumMod val="40000"/>
              <a:lumOff val="60000"/>
            </a:schemeClr>
          </a:solidFill>
        </p:spPr>
        <p:txBody>
          <a:bodyPr wrap="square">
            <a:spAutoFit/>
          </a:bodyPr>
          <a:lstStyle/>
          <a:p>
            <a:pPr algn="ctr"/>
            <a:r>
              <a:rPr lang="en-US" sz="2800" dirty="0" err="1">
                <a:solidFill>
                  <a:srgbClr val="0070C0"/>
                </a:solidFill>
                <a:latin typeface="Nunito Black" pitchFamily="2" charset="0"/>
              </a:rPr>
              <a:t>Vật</a:t>
            </a:r>
            <a:r>
              <a:rPr lang="en-US" sz="2800" dirty="0">
                <a:solidFill>
                  <a:srgbClr val="0070C0"/>
                </a:solidFill>
                <a:latin typeface="Nunito Black" pitchFamily="2" charset="0"/>
              </a:rPr>
              <a:t> </a:t>
            </a:r>
            <a:r>
              <a:rPr lang="en-US" sz="2800" dirty="0" err="1">
                <a:solidFill>
                  <a:srgbClr val="0070C0"/>
                </a:solidFill>
                <a:latin typeface="Nunito Black" pitchFamily="2" charset="0"/>
              </a:rPr>
              <a:t>nuôi</a:t>
            </a:r>
            <a:endParaRPr lang="en-US" sz="2800" dirty="0">
              <a:solidFill>
                <a:srgbClr val="0070C0"/>
              </a:solidFill>
              <a:latin typeface="Nunito Black" pitchFamily="2" charset="0"/>
            </a:endParaRPr>
          </a:p>
          <a:p>
            <a:pPr algn="ctr"/>
            <a:r>
              <a:rPr lang="en-US" sz="2800" dirty="0">
                <a:solidFill>
                  <a:srgbClr val="FF0000"/>
                </a:solidFill>
                <a:latin typeface="Nunito Black" pitchFamily="2" charset="0"/>
              </a:rPr>
              <a:t>M: </a:t>
            </a:r>
            <a:r>
              <a:rPr lang="en-US" sz="2800" dirty="0" err="1">
                <a:solidFill>
                  <a:srgbClr val="002060"/>
                </a:solidFill>
                <a:latin typeface="Nunito Black" pitchFamily="2" charset="0"/>
              </a:rPr>
              <a:t>mèo</a:t>
            </a:r>
            <a:endParaRPr lang="en-US" sz="2800" dirty="0">
              <a:solidFill>
                <a:srgbClr val="002060"/>
              </a:solidFill>
              <a:latin typeface="Nunito Black" pitchFamily="2" charset="0"/>
            </a:endParaRPr>
          </a:p>
        </p:txBody>
      </p:sp>
      <p:sp>
        <p:nvSpPr>
          <p:cNvPr id="9" name="Rounded Rectangle 8"/>
          <p:cNvSpPr/>
          <p:nvPr/>
        </p:nvSpPr>
        <p:spPr>
          <a:xfrm>
            <a:off x="6700326" y="1720504"/>
            <a:ext cx="2482862" cy="1055608"/>
          </a:xfrm>
          <a:prstGeom prst="roundRect">
            <a:avLst/>
          </a:prstGeom>
          <a:solidFill>
            <a:schemeClr val="accent4">
              <a:lumMod val="40000"/>
              <a:lumOff val="60000"/>
            </a:schemeClr>
          </a:solidFill>
        </p:spPr>
        <p:txBody>
          <a:bodyPr wrap="square">
            <a:spAutoFit/>
          </a:bodyPr>
          <a:lstStyle/>
          <a:p>
            <a:pPr algn="ctr"/>
            <a:r>
              <a:rPr lang="en-US" sz="2800" dirty="0" err="1">
                <a:solidFill>
                  <a:srgbClr val="0070C0"/>
                </a:solidFill>
                <a:latin typeface="Nunito Black" pitchFamily="2" charset="0"/>
              </a:rPr>
              <a:t>Đồ</a:t>
            </a:r>
            <a:r>
              <a:rPr lang="en-US" sz="2800" dirty="0">
                <a:solidFill>
                  <a:srgbClr val="0070C0"/>
                </a:solidFill>
                <a:latin typeface="Nunito Black" pitchFamily="2" charset="0"/>
              </a:rPr>
              <a:t> </a:t>
            </a:r>
            <a:r>
              <a:rPr lang="en-US" sz="2800" dirty="0" err="1">
                <a:solidFill>
                  <a:srgbClr val="0070C0"/>
                </a:solidFill>
                <a:latin typeface="Nunito Black" pitchFamily="2" charset="0"/>
              </a:rPr>
              <a:t>đạc</a:t>
            </a:r>
            <a:endParaRPr lang="en-US" sz="2800" dirty="0">
              <a:solidFill>
                <a:srgbClr val="0070C0"/>
              </a:solidFill>
              <a:latin typeface="Nunito Black" pitchFamily="2" charset="0"/>
            </a:endParaRPr>
          </a:p>
          <a:p>
            <a:pPr algn="ctr"/>
            <a:r>
              <a:rPr lang="en-US" sz="2800" dirty="0">
                <a:solidFill>
                  <a:srgbClr val="FF0000"/>
                </a:solidFill>
                <a:latin typeface="Nunito Black" pitchFamily="2" charset="0"/>
              </a:rPr>
              <a:t>M: </a:t>
            </a:r>
            <a:r>
              <a:rPr lang="en-US" sz="2800" dirty="0" err="1">
                <a:solidFill>
                  <a:srgbClr val="002060"/>
                </a:solidFill>
                <a:latin typeface="Nunito Black" pitchFamily="2" charset="0"/>
              </a:rPr>
              <a:t>quạt</a:t>
            </a:r>
            <a:r>
              <a:rPr lang="en-US" sz="2800" dirty="0">
                <a:solidFill>
                  <a:srgbClr val="002060"/>
                </a:solidFill>
                <a:latin typeface="Nunito Black" pitchFamily="2" charset="0"/>
              </a:rPr>
              <a:t> </a:t>
            </a:r>
            <a:r>
              <a:rPr lang="en-US" sz="2800" dirty="0" err="1">
                <a:solidFill>
                  <a:srgbClr val="002060"/>
                </a:solidFill>
                <a:latin typeface="Nunito Black" pitchFamily="2" charset="0"/>
              </a:rPr>
              <a:t>điện</a:t>
            </a:r>
            <a:endParaRPr lang="en-US" sz="2800" dirty="0">
              <a:solidFill>
                <a:srgbClr val="002060"/>
              </a:solidFill>
              <a:latin typeface="Nunito Black" pitchFamily="2" charset="0"/>
            </a:endParaRPr>
          </a:p>
        </p:txBody>
      </p:sp>
      <p:sp>
        <p:nvSpPr>
          <p:cNvPr id="10" name="Rounded Rectangle 9"/>
          <p:cNvSpPr/>
          <p:nvPr/>
        </p:nvSpPr>
        <p:spPr>
          <a:xfrm>
            <a:off x="2690949" y="3496603"/>
            <a:ext cx="6792686" cy="2553891"/>
          </a:xfrm>
          <a:prstGeom prst="roundRect">
            <a:avLst/>
          </a:prstGeom>
          <a:ln w="57150">
            <a:solidFill>
              <a:srgbClr val="00B050"/>
            </a:solidFill>
          </a:ln>
        </p:spPr>
        <p:txBody>
          <a:bodyPr wrap="square">
            <a:spAutoFit/>
          </a:bodyPr>
          <a:lstStyle/>
          <a:p>
            <a:pPr algn="just"/>
            <a:r>
              <a:rPr lang="vi-VN" sz="2400" dirty="0">
                <a:solidFill>
                  <a:srgbClr val="002060"/>
                </a:solidFill>
                <a:latin typeface="Nunito Black" pitchFamily="2" charset="0"/>
              </a:rPr>
              <a:t>Vật nuôi: </a:t>
            </a:r>
            <a:r>
              <a:rPr lang="vi-VN" sz="2400" dirty="0">
                <a:solidFill>
                  <a:srgbClr val="FF0000"/>
                </a:solidFill>
                <a:latin typeface="Nunito Black" pitchFamily="2" charset="0"/>
              </a:rPr>
              <a:t>chó, thỏ, gà, cá vàng, chim sáo, vẹt, lợn, rùa, ba ba, chuột, vịt, ngan, ngỗng, bò, trâu, dê,…</a:t>
            </a:r>
          </a:p>
          <a:p>
            <a:pPr algn="just"/>
            <a:r>
              <a:rPr lang="vi-VN" sz="2400" dirty="0">
                <a:solidFill>
                  <a:srgbClr val="002060"/>
                </a:solidFill>
                <a:latin typeface="Nunito Black" pitchFamily="2" charset="0"/>
              </a:rPr>
              <a:t>Đồ đạc: </a:t>
            </a:r>
            <a:r>
              <a:rPr lang="vi-VN" sz="2400" dirty="0">
                <a:solidFill>
                  <a:srgbClr val="FF0000"/>
                </a:solidFill>
                <a:latin typeface="Nunito Black" pitchFamily="2" charset="0"/>
              </a:rPr>
              <a:t>ti vi, tủ lạnh, bàn ăn, đồng hồ, giường, tủ, bát, đĩa, thìa, điều hòa, quạt giấy, bếp ga, rổ, giá, bàn học, đèn học,….</a:t>
            </a:r>
          </a:p>
        </p:txBody>
      </p:sp>
    </p:spTree>
    <p:extLst>
      <p:ext uri="{BB962C8B-B14F-4D97-AF65-F5344CB8AC3E}">
        <p14:creationId xmlns:p14="http://schemas.microsoft.com/office/powerpoint/2010/main" val="413183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201782" y="588168"/>
            <a:ext cx="8739052"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0070C0"/>
                </a:solidFill>
                <a:latin typeface="Nunito Black" pitchFamily="2" charset="0"/>
              </a:rPr>
              <a:t>Đọc đoạn văn dưới đây và trả lời câu hỏi.</a:t>
            </a:r>
            <a:endParaRPr lang="vi-VN" sz="2800" dirty="0">
              <a:solidFill>
                <a:srgbClr val="0070C0"/>
              </a:solidFill>
              <a:latin typeface="Nunito Black" pitchFamily="2" charset="0"/>
            </a:endParaRPr>
          </a:p>
        </p:txBody>
      </p:sp>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6" name="Rounded Rectangle 5"/>
          <p:cNvSpPr/>
          <p:nvPr/>
        </p:nvSpPr>
        <p:spPr>
          <a:xfrm>
            <a:off x="896981" y="1437733"/>
            <a:ext cx="10062756" cy="3371136"/>
          </a:xfrm>
          <a:prstGeom prst="roundRect">
            <a:avLst/>
          </a:prstGeom>
          <a:noFill/>
          <a:ln w="57150">
            <a:solidFill>
              <a:srgbClr val="F136C3"/>
            </a:solidFill>
          </a:ln>
        </p:spPr>
        <p:txBody>
          <a:bodyPr wrap="square">
            <a:spAutoFit/>
          </a:bodyPr>
          <a:lstStyle/>
          <a:p>
            <a:r>
              <a:rPr lang="en-US" sz="2400" dirty="0">
                <a:solidFill>
                  <a:srgbClr val="0070C0"/>
                </a:solidFill>
                <a:latin typeface="Nunito Black" pitchFamily="2" charset="0"/>
              </a:rPr>
              <a:t>	</a:t>
            </a:r>
            <a:r>
              <a:rPr lang="vi-VN" sz="2400" dirty="0">
                <a:solidFill>
                  <a:srgbClr val="002060"/>
                </a:solidFill>
                <a:latin typeface="Nunito Black" pitchFamily="2"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400" dirty="0">
                <a:solidFill>
                  <a:srgbClr val="002060"/>
                </a:solidFill>
                <a:latin typeface="Nunito Black" pitchFamily="2" charset="0"/>
              </a:rPr>
              <a:t>(Theo Phong Thu)</a:t>
            </a:r>
            <a:endParaRPr lang="en-US" sz="2400" dirty="0">
              <a:solidFill>
                <a:srgbClr val="002060"/>
              </a:solidFill>
              <a:latin typeface="Nunito Black" pitchFamily="2" charset="0"/>
            </a:endParaRPr>
          </a:p>
          <a:p>
            <a:r>
              <a:rPr lang="vi-VN" sz="2400" b="1" dirty="0">
                <a:solidFill>
                  <a:schemeClr val="accent2">
                    <a:lumMod val="50000"/>
                  </a:schemeClr>
                </a:solidFill>
                <a:latin typeface="Nunito Black" pitchFamily="2" charset="0"/>
              </a:rPr>
              <a:t>- Cánh buồm trên sông được so sánh với sự vật nào?</a:t>
            </a:r>
            <a:endParaRPr lang="vi-VN" sz="2400" dirty="0">
              <a:solidFill>
                <a:schemeClr val="accent2">
                  <a:lumMod val="50000"/>
                </a:schemeClr>
              </a:solidFill>
              <a:latin typeface="Nunito Black" pitchFamily="2" charset="0"/>
            </a:endParaRPr>
          </a:p>
          <a:p>
            <a:r>
              <a:rPr lang="vi-VN" sz="2400" b="1" dirty="0">
                <a:solidFill>
                  <a:schemeClr val="accent2">
                    <a:lumMod val="50000"/>
                  </a:schemeClr>
                </a:solidFill>
                <a:latin typeface="Nunito Black" pitchFamily="2" charset="0"/>
              </a:rPr>
              <a:t>- Nước sông được ví với sự vật nào?</a:t>
            </a:r>
            <a:endParaRPr lang="vi-VN" sz="2400" dirty="0">
              <a:solidFill>
                <a:schemeClr val="accent2">
                  <a:lumMod val="50000"/>
                </a:schemeClr>
              </a:solidFill>
              <a:latin typeface="Nunito Black" pitchFamily="2" charset="0"/>
            </a:endParaRPr>
          </a:p>
        </p:txBody>
      </p:sp>
      <p:sp>
        <p:nvSpPr>
          <p:cNvPr id="7" name="Rounded Rectangle 6"/>
          <p:cNvSpPr/>
          <p:nvPr/>
        </p:nvSpPr>
        <p:spPr>
          <a:xfrm>
            <a:off x="2304953" y="5198598"/>
            <a:ext cx="7246812" cy="919401"/>
          </a:xfrm>
          <a:prstGeom prst="roundRect">
            <a:avLst/>
          </a:prstGeom>
          <a:noFill/>
          <a:ln w="57150">
            <a:solidFill>
              <a:srgbClr val="C00000"/>
            </a:solidFill>
          </a:ln>
        </p:spPr>
        <p:txBody>
          <a:bodyPr wrap="square">
            <a:spAutoFit/>
          </a:bodyPr>
          <a:lstStyle/>
          <a:p>
            <a:pPr algn="just"/>
            <a:r>
              <a:rPr lang="vi-VN" sz="2400" dirty="0">
                <a:solidFill>
                  <a:srgbClr val="FF0000"/>
                </a:solidFill>
                <a:latin typeface="Nunito Black" pitchFamily="2" charset="0"/>
              </a:rPr>
              <a:t>- Cánh buồm được so sánh với cánh bướm nhỏ.</a:t>
            </a:r>
          </a:p>
          <a:p>
            <a:pPr algn="just"/>
            <a:r>
              <a:rPr lang="vi-VN" sz="2400" dirty="0">
                <a:solidFill>
                  <a:srgbClr val="FF0000"/>
                </a:solidFill>
                <a:latin typeface="Nunito Black" pitchFamily="2" charset="0"/>
              </a:rPr>
              <a:t>- Nước sông được ví như sao bay.</a:t>
            </a:r>
          </a:p>
        </p:txBody>
      </p:sp>
    </p:spTree>
    <p:extLst>
      <p:ext uri="{BB962C8B-B14F-4D97-AF65-F5344CB8AC3E}">
        <p14:creationId xmlns:p14="http://schemas.microsoft.com/office/powerpoint/2010/main" val="20332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8" name="Rounded Rectangle 7"/>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grpSp>
        <p:nvGrpSpPr>
          <p:cNvPr id="4" name="Group 3"/>
          <p:cNvGrpSpPr/>
          <p:nvPr/>
        </p:nvGrpSpPr>
        <p:grpSpPr>
          <a:xfrm>
            <a:off x="1589688" y="1538258"/>
            <a:ext cx="3732436" cy="2145268"/>
            <a:chOff x="1727838" y="1538258"/>
            <a:chExt cx="3732436" cy="2145268"/>
          </a:xfrm>
        </p:grpSpPr>
        <p:sp>
          <p:nvSpPr>
            <p:cNvPr id="6" name="Rounded Rectangle 5"/>
            <p:cNvSpPr/>
            <p:nvPr/>
          </p:nvSpPr>
          <p:spPr>
            <a:xfrm>
              <a:off x="1727838" y="1538258"/>
              <a:ext cx="3732436" cy="2145268"/>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mãi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Tàu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vươn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trời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tay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xoè</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rộng</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Hứng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mưa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Viết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Dinh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3" name="Group 2"/>
            <p:cNvGrpSpPr/>
            <p:nvPr/>
          </p:nvGrpSpPr>
          <p:grpSpPr>
            <a:xfrm>
              <a:off x="1727838" y="1538258"/>
              <a:ext cx="367445" cy="542206"/>
              <a:chOff x="754994" y="2637019"/>
              <a:chExt cx="362831" cy="542206"/>
            </a:xfrm>
          </p:grpSpPr>
          <p:sp>
            <p:nvSpPr>
              <p:cNvPr id="10" name="Oval 9"/>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1</a:t>
                </a:r>
              </a:p>
            </p:txBody>
          </p:sp>
          <p:sp>
            <p:nvSpPr>
              <p:cNvPr id="2" name="Oval 1"/>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1310896" y="3952422"/>
            <a:ext cx="4645767" cy="2145268"/>
            <a:chOff x="1310896" y="3952422"/>
            <a:chExt cx="4645767" cy="2145268"/>
          </a:xfrm>
        </p:grpSpPr>
        <p:sp>
          <p:nvSpPr>
            <p:cNvPr id="11" name="Rounded Rectangle 10"/>
            <p:cNvSpPr/>
            <p:nvPr/>
          </p:nvSpPr>
          <p:spPr>
            <a:xfrm>
              <a:off x="1310896" y="3952422"/>
              <a:ext cx="4645767" cy="2145268"/>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Sương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trắng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viền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quanh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chiếc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khăn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bông</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Ồ,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ngủ</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lười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Giờ</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mới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đang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rửa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Thanh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Hào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3" name="Group 12"/>
            <p:cNvGrpSpPr/>
            <p:nvPr/>
          </p:nvGrpSpPr>
          <p:grpSpPr>
            <a:xfrm>
              <a:off x="1310896" y="3960455"/>
              <a:ext cx="363342" cy="542206"/>
              <a:chOff x="754994" y="2637019"/>
              <a:chExt cx="362831" cy="542206"/>
            </a:xfrm>
          </p:grpSpPr>
          <p:sp>
            <p:nvSpPr>
              <p:cNvPr id="14" name="Oval 13"/>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3</a:t>
                </a:r>
              </a:p>
            </p:txBody>
          </p:sp>
          <p:sp>
            <p:nvSpPr>
              <p:cNvPr id="15" name="Oval 14"/>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5803364" y="1538258"/>
            <a:ext cx="4728755" cy="2145268"/>
            <a:chOff x="5803364" y="1538258"/>
            <a:chExt cx="4728755" cy="2145268"/>
          </a:xfrm>
        </p:grpSpPr>
        <p:sp>
          <p:nvSpPr>
            <p:cNvPr id="9" name="Rounded Rectangle 8"/>
            <p:cNvSpPr/>
            <p:nvPr/>
          </p:nvSpPr>
          <p:spPr>
            <a:xfrm>
              <a:off x="5803364" y="1538258"/>
              <a:ext cx="4728755" cy="2145268"/>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Sân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Nhờ</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ánh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ngời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đĩa</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Lơ</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lửng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Nhược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Thuỷ-Phương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6" name="Group 15"/>
            <p:cNvGrpSpPr/>
            <p:nvPr/>
          </p:nvGrpSpPr>
          <p:grpSpPr>
            <a:xfrm>
              <a:off x="5803364" y="1587902"/>
              <a:ext cx="362831" cy="542206"/>
              <a:chOff x="754994" y="2637019"/>
              <a:chExt cx="362831" cy="542206"/>
            </a:xfrm>
          </p:grpSpPr>
          <p:sp>
            <p:nvSpPr>
              <p:cNvPr id="17" name="Oval 16"/>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2</a:t>
                </a:r>
              </a:p>
            </p:txBody>
          </p:sp>
          <p:sp>
            <p:nvSpPr>
              <p:cNvPr id="18" name="Oval 17"/>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6189847" y="3894488"/>
            <a:ext cx="3973055" cy="2145268"/>
            <a:chOff x="6189847" y="3894488"/>
            <a:chExt cx="3973055" cy="2145268"/>
          </a:xfrm>
        </p:grpSpPr>
        <p:sp>
          <p:nvSpPr>
            <p:cNvPr id="12" name="Rounded Rectangle 11"/>
            <p:cNvSpPr/>
            <p:nvPr/>
          </p:nvSpPr>
          <p:spPr>
            <a:xfrm>
              <a:off x="6189847" y="3894488"/>
              <a:ext cx="3973055" cy="2145268"/>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đất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lên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bé</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nhỏ</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a:ln>
                    <a:noFill/>
                  </a:ln>
                  <a:solidFill>
                    <a:srgbClr val="002060"/>
                  </a:solidFill>
                  <a:effectLst/>
                  <a:uLnTx/>
                  <a:uFillTx/>
                  <a:latin typeface="Nunito Black" pitchFamily="2" charset="0"/>
                  <a:ea typeface="+mn-ea"/>
                  <a:cs typeface="+mn-cs"/>
                </a:rPr>
                <a:t>Lá</a:t>
              </a:r>
              <a:r>
                <a:rPr kumimoji="0" lang="en-US" sz="2400" b="0" i="0" u="none" strike="noStrike" kern="1200" cap="none" spc="0" normalizeH="0" baseline="0" noProof="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mềm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Lâm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Thị</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Mỹ</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Dạ</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9" name="Group 18"/>
            <p:cNvGrpSpPr/>
            <p:nvPr/>
          </p:nvGrpSpPr>
          <p:grpSpPr>
            <a:xfrm>
              <a:off x="6189848" y="3894488"/>
              <a:ext cx="364415" cy="542206"/>
              <a:chOff x="754994" y="2637019"/>
              <a:chExt cx="362831" cy="542206"/>
            </a:xfrm>
          </p:grpSpPr>
          <p:sp>
            <p:nvSpPr>
              <p:cNvPr id="20" name="Oval 19"/>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4</a:t>
                </a:r>
              </a:p>
            </p:txBody>
          </p:sp>
          <p:sp>
            <p:nvSpPr>
              <p:cNvPr id="21" name="Oval 20"/>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95940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aphicFrame>
        <p:nvGraphicFramePr>
          <p:cNvPr id="2" name="Table 1"/>
          <p:cNvGraphicFramePr>
            <a:graphicFrameLocks noGrp="1"/>
          </p:cNvGraphicFramePr>
          <p:nvPr>
            <p:extLst>
              <p:ext uri="{D42A27DB-BD31-4B8C-83A1-F6EECF244321}">
                <p14:modId xmlns:p14="http://schemas.microsoft.com/office/powerpoint/2010/main" val="1542813855"/>
              </p:ext>
            </p:extLst>
          </p:nvPr>
        </p:nvGraphicFramePr>
        <p:xfrm>
          <a:off x="1082379" y="1528350"/>
          <a:ext cx="9864295" cy="453281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000" dirty="0" err="1">
                          <a:solidFill>
                            <a:srgbClr val="002060"/>
                          </a:solidFill>
                          <a:latin typeface="Nunito Black" pitchFamily="2" charset="0"/>
                        </a:rPr>
                        <a:t>Đoạn</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thơ</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Hình</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ảnh</a:t>
                      </a:r>
                      <a:r>
                        <a:rPr lang="en-US" sz="2000" baseline="0" dirty="0">
                          <a:solidFill>
                            <a:srgbClr val="002060"/>
                          </a:solidFill>
                          <a:latin typeface="Nunito Black" pitchFamily="2" charset="0"/>
                        </a:rPr>
                        <a:t> so </a:t>
                      </a:r>
                      <a:r>
                        <a:rPr lang="en-US" sz="2000" baseline="0" dirty="0" err="1">
                          <a:solidFill>
                            <a:srgbClr val="002060"/>
                          </a:solidFill>
                          <a:latin typeface="Nunito Black" pitchFamily="2" charset="0"/>
                        </a:rPr>
                        <a:t>sánh</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Tác</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dụng</a:t>
                      </a:r>
                      <a:endParaRPr lang="en-US" sz="2000" dirty="0">
                        <a:solidFill>
                          <a:srgbClr val="002060"/>
                        </a:solidFill>
                        <a:latin typeface="Nunito Black" pitchFamily="2" charset="0"/>
                      </a:endParaRPr>
                    </a:p>
                  </a:txBody>
                  <a:tcPr/>
                </a:tc>
                <a:extLst>
                  <a:ext uri="{0D108BD9-81ED-4DB2-BD59-A6C34878D82A}">
                    <a16:rowId xmlns:a16="http://schemas.microsoft.com/office/drawing/2014/main" val="2990708303"/>
                  </a:ext>
                </a:extLst>
              </a:tr>
              <a:tr h="2050869">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86401"/>
                  </a:ext>
                </a:extLst>
              </a:tr>
              <a:tr h="1497874">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612833206"/>
                  </a:ext>
                </a:extLst>
              </a:tr>
            </a:tbl>
          </a:graphicData>
        </a:graphic>
      </p:graphicFrame>
      <p:grpSp>
        <p:nvGrpSpPr>
          <p:cNvPr id="10" name="Group 9"/>
          <p:cNvGrpSpPr/>
          <p:nvPr/>
        </p:nvGrpSpPr>
        <p:grpSpPr>
          <a:xfrm>
            <a:off x="1341494" y="2086896"/>
            <a:ext cx="3732436" cy="1872853"/>
            <a:chOff x="1727838" y="1538258"/>
            <a:chExt cx="3732436" cy="1872853"/>
          </a:xfrm>
        </p:grpSpPr>
        <p:sp>
          <p:nvSpPr>
            <p:cNvPr id="11" name="Rounded Rectangle 10"/>
            <p:cNvSpPr/>
            <p:nvPr/>
          </p:nvSpPr>
          <p:spPr>
            <a:xfrm>
              <a:off x="1727838" y="1538258"/>
              <a:ext cx="3732436" cy="1872853"/>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Cau</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mãi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Tàu</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vươn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giữa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trời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tay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xoè</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rộng</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Hứng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làn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mưa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Ngô</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Viết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Dinh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2" name="Group 11"/>
            <p:cNvGrpSpPr/>
            <p:nvPr/>
          </p:nvGrpSpPr>
          <p:grpSpPr>
            <a:xfrm>
              <a:off x="1727838" y="1538258"/>
              <a:ext cx="367445" cy="542206"/>
              <a:chOff x="754994" y="2637019"/>
              <a:chExt cx="362831" cy="542206"/>
            </a:xfrm>
          </p:grpSpPr>
          <p:sp>
            <p:nvSpPr>
              <p:cNvPr id="13" name="Oval 12"/>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1</a:t>
                </a:r>
              </a:p>
            </p:txBody>
          </p:sp>
          <p:sp>
            <p:nvSpPr>
              <p:cNvPr id="14" name="Oval 13"/>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1127258" y="4132003"/>
            <a:ext cx="4160907" cy="1872853"/>
            <a:chOff x="5803364" y="1538258"/>
            <a:chExt cx="4728755" cy="1872853"/>
          </a:xfrm>
        </p:grpSpPr>
        <p:sp>
          <p:nvSpPr>
            <p:cNvPr id="16" name="Rounded Rectangle 15"/>
            <p:cNvSpPr/>
            <p:nvPr/>
          </p:nvSpPr>
          <p:spPr>
            <a:xfrm>
              <a:off x="5803364" y="1538258"/>
              <a:ext cx="4728755" cy="1872853"/>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Sân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quá</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Nhờ</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ánh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ngời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tròn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đĩa</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Lơ</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lửng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Nhược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Thuỷ-Phương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Hoa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7" name="Group 16"/>
            <p:cNvGrpSpPr/>
            <p:nvPr/>
          </p:nvGrpSpPr>
          <p:grpSpPr>
            <a:xfrm>
              <a:off x="5803364" y="1587902"/>
              <a:ext cx="362831" cy="542206"/>
              <a:chOff x="754994" y="2637019"/>
              <a:chExt cx="362831" cy="542206"/>
            </a:xfrm>
          </p:grpSpPr>
          <p:sp>
            <p:nvSpPr>
              <p:cNvPr id="18" name="Oval 17"/>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2</a:t>
                </a:r>
              </a:p>
            </p:txBody>
          </p:sp>
          <p:sp>
            <p:nvSpPr>
              <p:cNvPr id="19" name="Oval 18"/>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ounded Rectangle 19"/>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
        <p:nvSpPr>
          <p:cNvPr id="21" name="Rectangle 20"/>
          <p:cNvSpPr/>
          <p:nvPr/>
        </p:nvSpPr>
        <p:spPr>
          <a:xfrm>
            <a:off x="5627451" y="2746792"/>
            <a:ext cx="2481125" cy="646331"/>
          </a:xfrm>
          <a:prstGeom prst="rect">
            <a:avLst/>
          </a:prstGeom>
        </p:spPr>
        <p:txBody>
          <a:bodyPr wrap="square">
            <a:spAutoFit/>
          </a:bodyPr>
          <a:lstStyle/>
          <a:p>
            <a:r>
              <a:rPr lang="en-US" dirty="0" err="1">
                <a:solidFill>
                  <a:srgbClr val="0070C0"/>
                </a:solidFill>
                <a:latin typeface="Nunito Black" pitchFamily="2" charset="0"/>
              </a:rPr>
              <a:t>Tàu</a:t>
            </a:r>
            <a:r>
              <a:rPr lang="en-US" dirty="0">
                <a:solidFill>
                  <a:srgbClr val="0070C0"/>
                </a:solidFill>
                <a:latin typeface="Nunito Black" pitchFamily="2" charset="0"/>
              </a:rPr>
              <a:t> </a:t>
            </a:r>
            <a:r>
              <a:rPr lang="en-US" dirty="0" err="1">
                <a:solidFill>
                  <a:srgbClr val="0070C0"/>
                </a:solidFill>
                <a:latin typeface="Nunito Black" pitchFamily="2" charset="0"/>
              </a:rPr>
              <a:t>vươn</a:t>
            </a:r>
            <a:r>
              <a:rPr lang="en-US" dirty="0">
                <a:solidFill>
                  <a:srgbClr val="0070C0"/>
                </a:solidFill>
                <a:latin typeface="Nunito Black" pitchFamily="2" charset="0"/>
              </a:rPr>
              <a:t> </a:t>
            </a:r>
            <a:r>
              <a:rPr lang="en-US" dirty="0" err="1">
                <a:solidFill>
                  <a:srgbClr val="0070C0"/>
                </a:solidFill>
                <a:latin typeface="Nunito Black" pitchFamily="2" charset="0"/>
              </a:rPr>
              <a:t>giữa</a:t>
            </a:r>
            <a:r>
              <a:rPr lang="en-US" dirty="0">
                <a:solidFill>
                  <a:srgbClr val="0070C0"/>
                </a:solidFill>
                <a:latin typeface="Nunito Black" pitchFamily="2" charset="0"/>
              </a:rPr>
              <a:t> </a:t>
            </a:r>
            <a:r>
              <a:rPr lang="en-US" dirty="0" err="1">
                <a:solidFill>
                  <a:srgbClr val="0070C0"/>
                </a:solidFill>
                <a:latin typeface="Nunito Black" pitchFamily="2" charset="0"/>
              </a:rPr>
              <a:t>trời</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tay</a:t>
            </a:r>
            <a:r>
              <a:rPr lang="en-US" dirty="0">
                <a:solidFill>
                  <a:srgbClr val="0070C0"/>
                </a:solidFill>
                <a:latin typeface="Nunito Black" pitchFamily="2" charset="0"/>
              </a:rPr>
              <a:t> </a:t>
            </a:r>
            <a:r>
              <a:rPr lang="en-US" dirty="0" err="1">
                <a:solidFill>
                  <a:srgbClr val="0070C0"/>
                </a:solidFill>
                <a:latin typeface="Nunito Black" pitchFamily="2" charset="0"/>
              </a:rPr>
              <a:t>xoè</a:t>
            </a:r>
            <a:r>
              <a:rPr lang="en-US" dirty="0">
                <a:solidFill>
                  <a:srgbClr val="0070C0"/>
                </a:solidFill>
                <a:latin typeface="Nunito Black" pitchFamily="2" charset="0"/>
              </a:rPr>
              <a:t> </a:t>
            </a:r>
            <a:r>
              <a:rPr lang="en-US" dirty="0" err="1">
                <a:solidFill>
                  <a:srgbClr val="0070C0"/>
                </a:solidFill>
                <a:latin typeface="Nunito Black" pitchFamily="2" charset="0"/>
              </a:rPr>
              <a:t>rộng</a:t>
            </a:r>
            <a:r>
              <a:rPr lang="en-US" dirty="0">
                <a:solidFill>
                  <a:srgbClr val="0070C0"/>
                </a:solidFill>
                <a:latin typeface="Nunito Black" pitchFamily="2" charset="0"/>
              </a:rPr>
              <a:t>.</a:t>
            </a:r>
          </a:p>
        </p:txBody>
      </p:sp>
      <p:sp>
        <p:nvSpPr>
          <p:cNvPr id="22" name="Rectangle 21"/>
          <p:cNvSpPr/>
          <p:nvPr/>
        </p:nvSpPr>
        <p:spPr>
          <a:xfrm>
            <a:off x="8252012" y="2608292"/>
            <a:ext cx="2579451"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tàu</a:t>
            </a:r>
            <a:r>
              <a:rPr lang="en-US" dirty="0">
                <a:solidFill>
                  <a:srgbClr val="00B050"/>
                </a:solidFill>
                <a:latin typeface="Nunito Black" pitchFamily="2" charset="0"/>
              </a:rPr>
              <a:t> </a:t>
            </a:r>
            <a:r>
              <a:rPr lang="en-US" dirty="0" err="1">
                <a:solidFill>
                  <a:srgbClr val="00B050"/>
                </a:solidFill>
                <a:latin typeface="Nunito Black" pitchFamily="2" charset="0"/>
              </a:rPr>
              <a:t>cau</a:t>
            </a:r>
            <a:r>
              <a:rPr lang="en-US" dirty="0">
                <a:solidFill>
                  <a:srgbClr val="00B050"/>
                </a:solidFill>
                <a:latin typeface="Nunito Black" pitchFamily="2" charset="0"/>
              </a:rPr>
              <a:t> </a:t>
            </a:r>
            <a:r>
              <a:rPr lang="en-US" dirty="0" err="1">
                <a:solidFill>
                  <a:srgbClr val="00B050"/>
                </a:solidFill>
                <a:latin typeface="Nunito Black" pitchFamily="2" charset="0"/>
              </a:rPr>
              <a:t>vươn</a:t>
            </a:r>
            <a:r>
              <a:rPr lang="en-US" dirty="0">
                <a:solidFill>
                  <a:srgbClr val="00B050"/>
                </a:solidFill>
                <a:latin typeface="Nunito Black" pitchFamily="2" charset="0"/>
              </a:rPr>
              <a:t> </a:t>
            </a:r>
            <a:r>
              <a:rPr lang="en-US" dirty="0" err="1">
                <a:solidFill>
                  <a:srgbClr val="00B050"/>
                </a:solidFill>
                <a:latin typeface="Nunito Black" pitchFamily="2" charset="0"/>
              </a:rPr>
              <a:t>lên</a:t>
            </a:r>
            <a:r>
              <a:rPr lang="en-US" dirty="0">
                <a:solidFill>
                  <a:srgbClr val="00B050"/>
                </a:solidFill>
                <a:latin typeface="Nunito Black" pitchFamily="2" charset="0"/>
              </a:rPr>
              <a:t> </a:t>
            </a:r>
            <a:r>
              <a:rPr lang="en-US" dirty="0" err="1">
                <a:solidFill>
                  <a:srgbClr val="00B050"/>
                </a:solidFill>
                <a:latin typeface="Nunito Black" pitchFamily="2" charset="0"/>
              </a:rPr>
              <a:t>giữa</a:t>
            </a:r>
            <a:r>
              <a:rPr lang="en-US" dirty="0">
                <a:solidFill>
                  <a:srgbClr val="00B050"/>
                </a:solidFill>
                <a:latin typeface="Nunito Black" pitchFamily="2" charset="0"/>
              </a:rPr>
              <a:t> </a:t>
            </a:r>
            <a:r>
              <a:rPr lang="en-US" dirty="0" err="1">
                <a:solidFill>
                  <a:srgbClr val="00B050"/>
                </a:solidFill>
                <a:latin typeface="Nunito Black" pitchFamily="2" charset="0"/>
              </a:rPr>
              <a:t>trời</a:t>
            </a:r>
            <a:r>
              <a:rPr lang="en-US" dirty="0">
                <a:solidFill>
                  <a:srgbClr val="00B050"/>
                </a:solidFill>
                <a:latin typeface="Nunito Black" pitchFamily="2" charset="0"/>
              </a:rPr>
              <a:t>.</a:t>
            </a:r>
          </a:p>
        </p:txBody>
      </p:sp>
      <p:sp>
        <p:nvSpPr>
          <p:cNvPr id="23" name="Rectangle 22"/>
          <p:cNvSpPr/>
          <p:nvPr/>
        </p:nvSpPr>
        <p:spPr>
          <a:xfrm>
            <a:off x="5733980" y="4871428"/>
            <a:ext cx="1460196" cy="646331"/>
          </a:xfrm>
          <a:prstGeom prst="rect">
            <a:avLst/>
          </a:prstGeom>
        </p:spPr>
        <p:txBody>
          <a:bodyPr wrap="square">
            <a:spAutoFit/>
          </a:bodyPr>
          <a:lstStyle/>
          <a:p>
            <a:r>
              <a:rPr lang="en-US" dirty="0" err="1">
                <a:solidFill>
                  <a:srgbClr val="0070C0"/>
                </a:solidFill>
                <a:latin typeface="Nunito Black" pitchFamily="2" charset="0"/>
              </a:rPr>
              <a:t>Trăng</a:t>
            </a:r>
            <a:r>
              <a:rPr lang="en-US" dirty="0">
                <a:solidFill>
                  <a:srgbClr val="0070C0"/>
                </a:solidFill>
                <a:latin typeface="Nunito Black" pitchFamily="2" charset="0"/>
              </a:rPr>
              <a:t> </a:t>
            </a:r>
            <a:r>
              <a:rPr lang="en-US" dirty="0" err="1">
                <a:solidFill>
                  <a:srgbClr val="0070C0"/>
                </a:solidFill>
                <a:latin typeface="Nunito Black" pitchFamily="2" charset="0"/>
              </a:rPr>
              <a:t>tròn</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cái</a:t>
            </a:r>
            <a:r>
              <a:rPr lang="en-US" dirty="0">
                <a:solidFill>
                  <a:srgbClr val="0070C0"/>
                </a:solidFill>
                <a:latin typeface="Nunito Black" pitchFamily="2" charset="0"/>
              </a:rPr>
              <a:t> </a:t>
            </a:r>
            <a:r>
              <a:rPr lang="en-US" dirty="0" err="1">
                <a:solidFill>
                  <a:srgbClr val="0070C0"/>
                </a:solidFill>
                <a:latin typeface="Nunito Black" pitchFamily="2" charset="0"/>
              </a:rPr>
              <a:t>đĩa</a:t>
            </a:r>
            <a:r>
              <a:rPr lang="en-US" dirty="0">
                <a:solidFill>
                  <a:srgbClr val="0070C0"/>
                </a:solidFill>
                <a:latin typeface="Nunito Black" pitchFamily="2" charset="0"/>
              </a:rPr>
              <a:t>.</a:t>
            </a:r>
          </a:p>
        </p:txBody>
      </p:sp>
      <p:sp>
        <p:nvSpPr>
          <p:cNvPr id="24" name="Rectangle 23"/>
          <p:cNvSpPr/>
          <p:nvPr/>
        </p:nvSpPr>
        <p:spPr>
          <a:xfrm>
            <a:off x="8249627" y="4732928"/>
            <a:ext cx="2579451"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tang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tính</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của</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trăng</a:t>
            </a:r>
            <a:r>
              <a:rPr lang="en-US" dirty="0">
                <a:solidFill>
                  <a:srgbClr val="00B050"/>
                </a:solidFill>
                <a:latin typeface="Nunito Black" pitchFamily="2" charset="0"/>
              </a:rPr>
              <a:t> </a:t>
            </a:r>
            <a:r>
              <a:rPr lang="en-US" dirty="0" err="1">
                <a:solidFill>
                  <a:srgbClr val="00B050"/>
                </a:solidFill>
                <a:latin typeface="Nunito Black" pitchFamily="2" charset="0"/>
              </a:rPr>
              <a:t>tròn</a:t>
            </a:r>
            <a:r>
              <a:rPr lang="en-US" dirty="0">
                <a:solidFill>
                  <a:srgbClr val="00B050"/>
                </a:solidFill>
                <a:latin typeface="Nunito Black" pitchFamily="2" charset="0"/>
              </a:rPr>
              <a:t>.</a:t>
            </a:r>
          </a:p>
        </p:txBody>
      </p:sp>
      <p:pic>
        <p:nvPicPr>
          <p:cNvPr id="9" name="Picture 4" descr="Phạm Hoan: TRĂNG SÁNG SÂN NHÀ EM - Trần Đăng Khoa."/>
          <p:cNvPicPr>
            <a:picLocks noChangeAspect="1" noChangeArrowheads="1"/>
          </p:cNvPicPr>
          <p:nvPr/>
        </p:nvPicPr>
        <p:blipFill rotWithShape="1">
          <a:blip r:embed="rId4">
            <a:extLst>
              <a:ext uri="{28A0092B-C50C-407E-A947-70E740481C1C}">
                <a14:useLocalDpi xmlns:a14="http://schemas.microsoft.com/office/drawing/2010/main" val="0"/>
              </a:ext>
            </a:extLst>
          </a:blip>
          <a:srcRect b="8285"/>
          <a:stretch/>
        </p:blipFill>
        <p:spPr bwMode="auto">
          <a:xfrm>
            <a:off x="9964271" y="5276406"/>
            <a:ext cx="2150221" cy="1518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98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aphicFrame>
        <p:nvGraphicFramePr>
          <p:cNvPr id="2" name="Table 1"/>
          <p:cNvGraphicFramePr>
            <a:graphicFrameLocks noGrp="1"/>
          </p:cNvGraphicFramePr>
          <p:nvPr>
            <p:extLst>
              <p:ext uri="{D42A27DB-BD31-4B8C-83A1-F6EECF244321}">
                <p14:modId xmlns:p14="http://schemas.microsoft.com/office/powerpoint/2010/main" val="3436021023"/>
              </p:ext>
            </p:extLst>
          </p:nvPr>
        </p:nvGraphicFramePr>
        <p:xfrm>
          <a:off x="1279691" y="1554867"/>
          <a:ext cx="9864295" cy="4807132"/>
        </p:xfrm>
        <a:graphic>
          <a:graphicData uri="http://schemas.openxmlformats.org/drawingml/2006/table">
            <a:tbl>
              <a:tblPr firstRow="1" bandRow="1">
                <a:tableStyleId>{5940675A-B579-460E-94D1-54222C63F5DA}</a:tableStyleId>
              </a:tblPr>
              <a:tblGrid>
                <a:gridCol w="4101778">
                  <a:extLst>
                    <a:ext uri="{9D8B030D-6E8A-4147-A177-3AD203B41FA5}">
                      <a16:colId xmlns:a16="http://schemas.microsoft.com/office/drawing/2014/main" val="4003003243"/>
                    </a:ext>
                  </a:extLst>
                </a:gridCol>
                <a:gridCol w="3357797">
                  <a:extLst>
                    <a:ext uri="{9D8B030D-6E8A-4147-A177-3AD203B41FA5}">
                      <a16:colId xmlns:a16="http://schemas.microsoft.com/office/drawing/2014/main" val="1885068704"/>
                    </a:ext>
                  </a:extLst>
                </a:gridCol>
                <a:gridCol w="2404720">
                  <a:extLst>
                    <a:ext uri="{9D8B030D-6E8A-4147-A177-3AD203B41FA5}">
                      <a16:colId xmlns:a16="http://schemas.microsoft.com/office/drawing/2014/main" val="1140962864"/>
                    </a:ext>
                  </a:extLst>
                </a:gridCol>
              </a:tblGrid>
              <a:tr h="470263">
                <a:tc>
                  <a:txBody>
                    <a:bodyPr/>
                    <a:lstStyle/>
                    <a:p>
                      <a:pPr algn="ctr"/>
                      <a:r>
                        <a:rPr lang="en-US" sz="2000" dirty="0" err="1">
                          <a:solidFill>
                            <a:srgbClr val="002060"/>
                          </a:solidFill>
                          <a:latin typeface="Nunito Black" pitchFamily="2" charset="0"/>
                        </a:rPr>
                        <a:t>Đoạn</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thơ</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Hình</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ảnh</a:t>
                      </a:r>
                      <a:r>
                        <a:rPr lang="en-US" sz="2000" baseline="0" dirty="0">
                          <a:solidFill>
                            <a:srgbClr val="002060"/>
                          </a:solidFill>
                          <a:latin typeface="Nunito Black" pitchFamily="2" charset="0"/>
                        </a:rPr>
                        <a:t> so </a:t>
                      </a:r>
                      <a:r>
                        <a:rPr lang="en-US" sz="2000" baseline="0" dirty="0" err="1">
                          <a:solidFill>
                            <a:srgbClr val="002060"/>
                          </a:solidFill>
                          <a:latin typeface="Nunito Black" pitchFamily="2" charset="0"/>
                        </a:rPr>
                        <a:t>sánh</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Tác</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dụng</a:t>
                      </a:r>
                      <a:endParaRPr lang="en-US" sz="2000" dirty="0">
                        <a:solidFill>
                          <a:srgbClr val="002060"/>
                        </a:solidFill>
                        <a:latin typeface="Nunito Black" pitchFamily="2" charset="0"/>
                      </a:endParaRPr>
                    </a:p>
                  </a:txBody>
                  <a:tcPr/>
                </a:tc>
                <a:extLst>
                  <a:ext uri="{0D108BD9-81ED-4DB2-BD59-A6C34878D82A}">
                    <a16:rowId xmlns:a16="http://schemas.microsoft.com/office/drawing/2014/main" val="2990708303"/>
                  </a:ext>
                </a:extLst>
              </a:tr>
              <a:tr h="2050869">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86401"/>
                  </a:ext>
                </a:extLst>
              </a:tr>
              <a:tr h="1497874">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612833206"/>
                  </a:ext>
                </a:extLst>
              </a:tr>
            </a:tbl>
          </a:graphicData>
        </a:graphic>
      </p:graphicFrame>
      <p:sp>
        <p:nvSpPr>
          <p:cNvPr id="20" name="Rounded Rectangle 19"/>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grpSp>
        <p:nvGrpSpPr>
          <p:cNvPr id="25" name="Group 24"/>
          <p:cNvGrpSpPr/>
          <p:nvPr/>
        </p:nvGrpSpPr>
        <p:grpSpPr>
          <a:xfrm>
            <a:off x="1201782" y="2085580"/>
            <a:ext cx="4095179" cy="1872853"/>
            <a:chOff x="1310896" y="3952422"/>
            <a:chExt cx="4095179" cy="1872853"/>
          </a:xfrm>
        </p:grpSpPr>
        <p:sp>
          <p:nvSpPr>
            <p:cNvPr id="26" name="Rounded Rectangle 25"/>
            <p:cNvSpPr/>
            <p:nvPr/>
          </p:nvSpPr>
          <p:spPr>
            <a:xfrm>
              <a:off x="1310896" y="3952422"/>
              <a:ext cx="4095179" cy="1872853"/>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Sương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trắng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viền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quanh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chiếc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khăn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bông</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Ồ,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ngủ</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lười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Giờ</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đang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rửa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Hào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27" name="Group 26"/>
            <p:cNvGrpSpPr/>
            <p:nvPr/>
          </p:nvGrpSpPr>
          <p:grpSpPr>
            <a:xfrm>
              <a:off x="1310896" y="3960455"/>
              <a:ext cx="363342" cy="542206"/>
              <a:chOff x="754994" y="2637019"/>
              <a:chExt cx="362831" cy="542206"/>
            </a:xfrm>
          </p:grpSpPr>
          <p:sp>
            <p:nvSpPr>
              <p:cNvPr id="28" name="Oval 27"/>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Nunito Black" pitchFamily="2" charset="0"/>
                    <a:ea typeface="+mn-ea"/>
                    <a:cs typeface="+mn-cs"/>
                  </a:rPr>
                  <a:t>3</a:t>
                </a:r>
              </a:p>
            </p:txBody>
          </p:sp>
          <p:sp>
            <p:nvSpPr>
              <p:cNvPr id="29" name="Oval 28"/>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p:cNvGrpSpPr/>
          <p:nvPr/>
        </p:nvGrpSpPr>
        <p:grpSpPr>
          <a:xfrm>
            <a:off x="1267097" y="4258819"/>
            <a:ext cx="3385227" cy="1872853"/>
            <a:chOff x="6189847" y="3894488"/>
            <a:chExt cx="3973055" cy="1872853"/>
          </a:xfrm>
        </p:grpSpPr>
        <p:sp>
          <p:nvSpPr>
            <p:cNvPr id="31" name="Rounded Rectangle 30"/>
            <p:cNvSpPr/>
            <p:nvPr/>
          </p:nvSpPr>
          <p:spPr>
            <a:xfrm>
              <a:off x="6189847" y="3894488"/>
              <a:ext cx="3973055" cy="1872853"/>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đất</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Mọc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lên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nhỏ</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mềm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Lâm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Thị</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Mỹ</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Dạ</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32" name="Group 31"/>
            <p:cNvGrpSpPr/>
            <p:nvPr/>
          </p:nvGrpSpPr>
          <p:grpSpPr>
            <a:xfrm>
              <a:off x="6189848" y="3894488"/>
              <a:ext cx="364415" cy="542206"/>
              <a:chOff x="754994" y="2637019"/>
              <a:chExt cx="362831" cy="542206"/>
            </a:xfrm>
          </p:grpSpPr>
          <p:sp>
            <p:nvSpPr>
              <p:cNvPr id="33" name="Oval 32"/>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Nunito Black" pitchFamily="2" charset="0"/>
                    <a:ea typeface="+mn-ea"/>
                    <a:cs typeface="+mn-cs"/>
                  </a:rPr>
                  <a:t>4</a:t>
                </a:r>
              </a:p>
            </p:txBody>
          </p:sp>
          <p:sp>
            <p:nvSpPr>
              <p:cNvPr id="34" name="Oval 33"/>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p:cNvSpPr/>
          <p:nvPr/>
        </p:nvSpPr>
        <p:spPr>
          <a:xfrm>
            <a:off x="5404241" y="2549324"/>
            <a:ext cx="3260074" cy="646331"/>
          </a:xfrm>
          <a:prstGeom prst="rect">
            <a:avLst/>
          </a:prstGeom>
        </p:spPr>
        <p:txBody>
          <a:bodyPr wrap="square">
            <a:spAutoFit/>
          </a:bodyPr>
          <a:lstStyle/>
          <a:p>
            <a:r>
              <a:rPr lang="en-US" dirty="0" err="1">
                <a:solidFill>
                  <a:srgbClr val="0070C0"/>
                </a:solidFill>
                <a:latin typeface="Nunito Black" pitchFamily="2" charset="0"/>
              </a:rPr>
              <a:t>Sương</a:t>
            </a:r>
            <a:r>
              <a:rPr lang="en-US" dirty="0">
                <a:solidFill>
                  <a:srgbClr val="0070C0"/>
                </a:solidFill>
                <a:latin typeface="Nunito Black" pitchFamily="2" charset="0"/>
              </a:rPr>
              <a:t> </a:t>
            </a:r>
            <a:r>
              <a:rPr lang="en-US" dirty="0" err="1">
                <a:solidFill>
                  <a:srgbClr val="0070C0"/>
                </a:solidFill>
                <a:latin typeface="Nunito Black" pitchFamily="2" charset="0"/>
              </a:rPr>
              <a:t>trắng</a:t>
            </a:r>
            <a:r>
              <a:rPr lang="en-US" dirty="0">
                <a:solidFill>
                  <a:srgbClr val="0070C0"/>
                </a:solidFill>
                <a:latin typeface="Nunito Black" pitchFamily="2" charset="0"/>
              </a:rPr>
              <a:t> </a:t>
            </a:r>
            <a:r>
              <a:rPr lang="en-US" dirty="0" err="1">
                <a:solidFill>
                  <a:srgbClr val="0070C0"/>
                </a:solidFill>
                <a:latin typeface="Nunito Black" pitchFamily="2" charset="0"/>
              </a:rPr>
              <a:t>viền</a:t>
            </a:r>
            <a:r>
              <a:rPr lang="en-US" dirty="0">
                <a:solidFill>
                  <a:srgbClr val="0070C0"/>
                </a:solidFill>
                <a:latin typeface="Nunito Black" pitchFamily="2" charset="0"/>
              </a:rPr>
              <a:t> </a:t>
            </a:r>
            <a:r>
              <a:rPr lang="vi-VN" dirty="0">
                <a:solidFill>
                  <a:srgbClr val="0070C0"/>
                </a:solidFill>
                <a:latin typeface="Nunito Black" pitchFamily="2" charset="0"/>
              </a:rPr>
              <a:t>quanh núi</a:t>
            </a:r>
            <a:r>
              <a:rPr lang="en-US" dirty="0">
                <a:solidFill>
                  <a:srgbClr val="0070C0"/>
                </a:solidFill>
                <a:latin typeface="Nunito Black" pitchFamily="2" charset="0"/>
              </a:rPr>
              <a:t> </a:t>
            </a:r>
          </a:p>
          <a:p>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một</a:t>
            </a:r>
            <a:r>
              <a:rPr lang="vi-VN" dirty="0">
                <a:solidFill>
                  <a:srgbClr val="0070C0"/>
                </a:solidFill>
                <a:latin typeface="Nunito Black" pitchFamily="2" charset="0"/>
              </a:rPr>
              <a:t> c</a:t>
            </a:r>
            <a:r>
              <a:rPr lang="en-US" dirty="0" err="1">
                <a:solidFill>
                  <a:srgbClr val="0070C0"/>
                </a:solidFill>
                <a:latin typeface="Nunito Black" pitchFamily="2" charset="0"/>
              </a:rPr>
              <a:t>hiếc</a:t>
            </a:r>
            <a:r>
              <a:rPr lang="en-US" dirty="0">
                <a:solidFill>
                  <a:srgbClr val="0070C0"/>
                </a:solidFill>
                <a:latin typeface="Nunito Black" pitchFamily="2" charset="0"/>
              </a:rPr>
              <a:t> </a:t>
            </a:r>
            <a:r>
              <a:rPr lang="vi-VN" dirty="0">
                <a:solidFill>
                  <a:srgbClr val="0070C0"/>
                </a:solidFill>
                <a:latin typeface="Nunito Black" pitchFamily="2" charset="0"/>
              </a:rPr>
              <a:t>khă</a:t>
            </a:r>
            <a:r>
              <a:rPr lang="en-US" dirty="0">
                <a:solidFill>
                  <a:srgbClr val="0070C0"/>
                </a:solidFill>
                <a:latin typeface="Nunito Black" pitchFamily="2" charset="0"/>
              </a:rPr>
              <a:t>n </a:t>
            </a:r>
            <a:r>
              <a:rPr lang="en-US" dirty="0" err="1">
                <a:solidFill>
                  <a:srgbClr val="0070C0"/>
                </a:solidFill>
                <a:latin typeface="Nunito Black" pitchFamily="2" charset="0"/>
              </a:rPr>
              <a:t>bông</a:t>
            </a:r>
            <a:endParaRPr lang="en-US" dirty="0">
              <a:solidFill>
                <a:srgbClr val="0070C0"/>
              </a:solidFill>
              <a:latin typeface="Nunito Black" pitchFamily="2" charset="0"/>
            </a:endParaRPr>
          </a:p>
        </p:txBody>
      </p:sp>
      <p:sp>
        <p:nvSpPr>
          <p:cNvPr id="17" name="Rectangle 16"/>
          <p:cNvSpPr/>
          <p:nvPr/>
        </p:nvSpPr>
        <p:spPr>
          <a:xfrm>
            <a:off x="8857757" y="2410824"/>
            <a:ext cx="2373085" cy="1200329"/>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cho</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sương</a:t>
            </a:r>
            <a:r>
              <a:rPr lang="en-US" dirty="0">
                <a:solidFill>
                  <a:srgbClr val="00B050"/>
                </a:solidFill>
                <a:latin typeface="Nunito Black" pitchFamily="2" charset="0"/>
              </a:rPr>
              <a:t> </a:t>
            </a:r>
            <a:r>
              <a:rPr lang="en-US" dirty="0" err="1">
                <a:solidFill>
                  <a:srgbClr val="00B050"/>
                </a:solidFill>
                <a:latin typeface="Nunito Black" pitchFamily="2" charset="0"/>
              </a:rPr>
              <a:t>trắng</a:t>
            </a:r>
            <a:r>
              <a:rPr lang="en-US" dirty="0">
                <a:solidFill>
                  <a:srgbClr val="00B050"/>
                </a:solidFill>
                <a:latin typeface="Nunito Black" pitchFamily="2" charset="0"/>
              </a:rPr>
              <a:t> </a:t>
            </a:r>
            <a:r>
              <a:rPr lang="en-US" dirty="0" err="1">
                <a:solidFill>
                  <a:srgbClr val="00B050"/>
                </a:solidFill>
                <a:latin typeface="Nunito Black" pitchFamily="2" charset="0"/>
              </a:rPr>
              <a:t>bao</a:t>
            </a:r>
            <a:r>
              <a:rPr lang="en-US" dirty="0">
                <a:solidFill>
                  <a:srgbClr val="00B050"/>
                </a:solidFill>
                <a:latin typeface="Nunito Black" pitchFamily="2" charset="0"/>
              </a:rPr>
              <a:t> </a:t>
            </a:r>
            <a:r>
              <a:rPr lang="en-US" dirty="0" err="1">
                <a:solidFill>
                  <a:srgbClr val="00B050"/>
                </a:solidFill>
                <a:latin typeface="Nunito Black" pitchFamily="2" charset="0"/>
              </a:rPr>
              <a:t>quanh</a:t>
            </a:r>
            <a:r>
              <a:rPr lang="en-US" dirty="0">
                <a:solidFill>
                  <a:srgbClr val="00B050"/>
                </a:solidFill>
                <a:latin typeface="Nunito Black" pitchFamily="2" charset="0"/>
              </a:rPr>
              <a:t> </a:t>
            </a:r>
            <a:r>
              <a:rPr lang="en-US" dirty="0" err="1">
                <a:solidFill>
                  <a:srgbClr val="00B050"/>
                </a:solidFill>
                <a:latin typeface="Nunito Black" pitchFamily="2" charset="0"/>
              </a:rPr>
              <a:t>núi</a:t>
            </a:r>
            <a:r>
              <a:rPr lang="en-US" dirty="0">
                <a:solidFill>
                  <a:srgbClr val="00B050"/>
                </a:solidFill>
                <a:latin typeface="Nunito Black" pitchFamily="2" charset="0"/>
              </a:rPr>
              <a:t> </a:t>
            </a:r>
            <a:r>
              <a:rPr lang="en-US" dirty="0" err="1">
                <a:solidFill>
                  <a:srgbClr val="00B050"/>
                </a:solidFill>
                <a:latin typeface="Nunito Black" pitchFamily="2" charset="0"/>
              </a:rPr>
              <a:t>trở</a:t>
            </a:r>
            <a:r>
              <a:rPr lang="en-US" dirty="0">
                <a:solidFill>
                  <a:srgbClr val="00B050"/>
                </a:solidFill>
                <a:latin typeface="Nunito Black" pitchFamily="2" charset="0"/>
              </a:rPr>
              <a:t> </a:t>
            </a:r>
            <a:r>
              <a:rPr lang="en-US" dirty="0" err="1">
                <a:solidFill>
                  <a:srgbClr val="00B050"/>
                </a:solidFill>
                <a:latin typeface="Nunito Black" pitchFamily="2" charset="0"/>
              </a:rPr>
              <a:t>nên</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hơn</a:t>
            </a:r>
            <a:r>
              <a:rPr lang="en-US" dirty="0">
                <a:solidFill>
                  <a:srgbClr val="00B050"/>
                </a:solidFill>
                <a:latin typeface="Nunito Black" pitchFamily="2" charset="0"/>
              </a:rPr>
              <a:t>.</a:t>
            </a:r>
          </a:p>
        </p:txBody>
      </p:sp>
      <p:sp>
        <p:nvSpPr>
          <p:cNvPr id="18" name="Rectangle 17"/>
          <p:cNvSpPr/>
          <p:nvPr/>
        </p:nvSpPr>
        <p:spPr>
          <a:xfrm>
            <a:off x="5743694" y="4981694"/>
            <a:ext cx="2076209" cy="369332"/>
          </a:xfrm>
          <a:prstGeom prst="rect">
            <a:avLst/>
          </a:prstGeom>
        </p:spPr>
        <p:txBody>
          <a:bodyPr wrap="none">
            <a:spAutoFit/>
          </a:bodyPr>
          <a:lstStyle/>
          <a:p>
            <a:r>
              <a:rPr lang="en-US" dirty="0" err="1">
                <a:solidFill>
                  <a:srgbClr val="0070C0"/>
                </a:solidFill>
                <a:latin typeface="Nunito Black" pitchFamily="2" charset="0"/>
              </a:rPr>
              <a:t>Lá</a:t>
            </a:r>
            <a:r>
              <a:rPr lang="en-US" dirty="0">
                <a:solidFill>
                  <a:srgbClr val="0070C0"/>
                </a:solidFill>
                <a:latin typeface="Nunito Black" pitchFamily="2" charset="0"/>
              </a:rPr>
              <a:t> </a:t>
            </a:r>
            <a:r>
              <a:rPr lang="en-US" dirty="0" err="1">
                <a:solidFill>
                  <a:srgbClr val="0070C0"/>
                </a:solidFill>
                <a:latin typeface="Nunito Black" pitchFamily="2" charset="0"/>
              </a:rPr>
              <a:t>mềm</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mây</a:t>
            </a:r>
            <a:endParaRPr lang="en-US" dirty="0">
              <a:solidFill>
                <a:srgbClr val="0070C0"/>
              </a:solidFill>
              <a:latin typeface="Nunito Black" pitchFamily="2" charset="0"/>
            </a:endParaRPr>
          </a:p>
        </p:txBody>
      </p:sp>
      <p:sp>
        <p:nvSpPr>
          <p:cNvPr id="19" name="Rectangle 18"/>
          <p:cNvSpPr/>
          <p:nvPr/>
        </p:nvSpPr>
        <p:spPr>
          <a:xfrm>
            <a:off x="8824796" y="4187466"/>
            <a:ext cx="2402947"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tăng</a:t>
            </a:r>
            <a:r>
              <a:rPr lang="en-US" dirty="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tính</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của</a:t>
            </a:r>
            <a:r>
              <a:rPr lang="en-US" dirty="0">
                <a:solidFill>
                  <a:srgbClr val="00B050"/>
                </a:solidFill>
                <a:latin typeface="Nunito Black" pitchFamily="2" charset="0"/>
              </a:rPr>
              <a:t> </a:t>
            </a:r>
            <a:r>
              <a:rPr lang="en-US" dirty="0" err="1">
                <a:solidFill>
                  <a:srgbClr val="00B050"/>
                </a:solidFill>
                <a:latin typeface="Nunito Black" pitchFamily="2" charset="0"/>
              </a:rPr>
              <a:t>đoạn</a:t>
            </a:r>
            <a:r>
              <a:rPr lang="en-US" dirty="0">
                <a:solidFill>
                  <a:srgbClr val="00B050"/>
                </a:solidFill>
                <a:latin typeface="Nunito Black" pitchFamily="2" charset="0"/>
              </a:rPr>
              <a:t> </a:t>
            </a:r>
            <a:r>
              <a:rPr lang="en-US" dirty="0" err="1">
                <a:solidFill>
                  <a:srgbClr val="00B050"/>
                </a:solidFill>
                <a:latin typeface="Nunito Black" pitchFamily="2" charset="0"/>
              </a:rPr>
              <a:t>thơ</a:t>
            </a:r>
            <a:r>
              <a:rPr lang="en-US" dirty="0">
                <a:solidFill>
                  <a:srgbClr val="00B050"/>
                </a:solidFill>
                <a:latin typeface="Nunito Black" pitchFamily="2" charset="0"/>
              </a:rPr>
              <a:t>.</a:t>
            </a:r>
          </a:p>
        </p:txBody>
      </p:sp>
      <p:pic>
        <p:nvPicPr>
          <p:cNvPr id="53250" name="Picture 2" descr="Vẽ Tay Mọc Mầm Xanh Hình ảnh | Định dạng hình ảnh PSD 611747779|  vn.lovepik.co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2" b="88694" l="8953" r="93140">
                        <a14:foregroundMark x1="14302" y1="84795" x2="14302" y2="84795"/>
                        <a14:foregroundMark x1="14302" y1="84795" x2="14302" y2="84795"/>
                      </a14:backgroundRemoval>
                    </a14:imgEffect>
                  </a14:imgLayer>
                </a14:imgProps>
              </a:ext>
              <a:ext uri="{28A0092B-C50C-407E-A947-70E740481C1C}">
                <a14:useLocalDpi xmlns:a14="http://schemas.microsoft.com/office/drawing/2010/main" val="0"/>
              </a:ext>
            </a:extLst>
          </a:blip>
          <a:srcRect l="8645" t="10872" r="7184" b="11031"/>
          <a:stretch/>
        </p:blipFill>
        <p:spPr bwMode="auto">
          <a:xfrm rot="20439939">
            <a:off x="-232677" y="4752692"/>
            <a:ext cx="1658425" cy="1835742"/>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ngọn núi phim hoạt hình - Vẽ tay treo Đảo png tải về - Miễn phí trong suốt  Nghệ Thuật png Tải về."/>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64634" l="0" r="100000">
                        <a14:backgroundMark x1="88667" y1="6585" x2="88667" y2="6585"/>
                        <a14:backgroundMark x1="88667" y1="6585" x2="88667" y2="6585"/>
                        <a14:backgroundMark x1="88667" y1="6585" x2="88667" y2="6585"/>
                        <a14:backgroundMark x1="5778" y1="11098" x2="5778" y2="11098"/>
                        <a14:backgroundMark x1="5778" y1="11098" x2="5778" y2="11098"/>
                      </a14:backgroundRemoval>
                    </a14:imgEffect>
                  </a14:imgLayer>
                </a14:imgProps>
              </a:ext>
              <a:ext uri="{28A0092B-C50C-407E-A947-70E740481C1C}">
                <a14:useLocalDpi xmlns:a14="http://schemas.microsoft.com/office/drawing/2010/main" val="0"/>
              </a:ext>
            </a:extLst>
          </a:blip>
          <a:srcRect b="35179"/>
          <a:stretch/>
        </p:blipFill>
        <p:spPr bwMode="auto">
          <a:xfrm>
            <a:off x="9641540" y="5235636"/>
            <a:ext cx="2842497" cy="167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3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457539"/>
            <a:ext cx="10034112" cy="544830"/>
          </a:xfrm>
          <a:prstGeom prst="roundRect">
            <a:avLst/>
          </a:prstGeom>
          <a:ln w="57150">
            <a:noFill/>
          </a:ln>
        </p:spPr>
        <p:txBody>
          <a:bodyPr wrap="square">
            <a:spAutoFit/>
          </a:bodyPr>
          <a:lstStyle/>
          <a:p>
            <a:r>
              <a:rPr lang="vi-VN" sz="2600" b="1" dirty="0">
                <a:solidFill>
                  <a:srgbClr val="00B050"/>
                </a:solidFill>
                <a:latin typeface="Nunito Black" pitchFamily="2" charset="0"/>
              </a:rPr>
              <a:t>Câu 4</a:t>
            </a:r>
            <a:r>
              <a:rPr lang="en-US" sz="2600" b="1" dirty="0">
                <a:solidFill>
                  <a:srgbClr val="00B050"/>
                </a:solidFill>
                <a:latin typeface="Nunito Black" pitchFamily="2" charset="0"/>
              </a:rPr>
              <a:t>: </a:t>
            </a:r>
            <a:r>
              <a:rPr lang="vi-VN" sz="2600" b="1" dirty="0">
                <a:solidFill>
                  <a:srgbClr val="00B050"/>
                </a:solidFill>
                <a:latin typeface="Nunito Black" pitchFamily="2" charset="0"/>
              </a:rPr>
              <a:t>Đọc bài Cái đồng hồ dưới đây và thực hiện yêu cầu.</a:t>
            </a:r>
            <a:endParaRPr lang="vi-VN" sz="2600" dirty="0">
              <a:solidFill>
                <a:srgbClr val="00B050"/>
              </a:solidFill>
              <a:latin typeface="Nunito Black" pitchFamily="2" charset="0"/>
            </a:endParaRPr>
          </a:p>
        </p:txBody>
      </p:sp>
      <p:pic>
        <p:nvPicPr>
          <p:cNvPr id="6" name="Picture 5"/>
          <p:cNvPicPr>
            <a:picLocks noChangeAspect="1"/>
          </p:cNvPicPr>
          <p:nvPr/>
        </p:nvPicPr>
        <p:blipFill rotWithShape="1">
          <a:blip r:embed="rId3"/>
          <a:srcRect r="7085"/>
          <a:stretch/>
        </p:blipFill>
        <p:spPr>
          <a:xfrm>
            <a:off x="8856617" y="1478228"/>
            <a:ext cx="2955877" cy="2926276"/>
          </a:xfrm>
          <a:prstGeom prst="rect">
            <a:avLst/>
          </a:prstGeom>
          <a:ln>
            <a:noFill/>
          </a:ln>
          <a:effectLst>
            <a:softEdge rad="112500"/>
          </a:effectLst>
        </p:spPr>
      </p:pic>
      <p:sp>
        <p:nvSpPr>
          <p:cNvPr id="7" name="Rounded Rectangle 6"/>
          <p:cNvSpPr/>
          <p:nvPr/>
        </p:nvSpPr>
        <p:spPr>
          <a:xfrm>
            <a:off x="705394" y="4600449"/>
            <a:ext cx="10789920" cy="1464231"/>
          </a:xfrm>
          <a:prstGeom prst="roundRect">
            <a:avLst/>
          </a:prstGeom>
          <a:noFill/>
          <a:ln w="57150">
            <a:solidFill>
              <a:srgbClr val="FFC000"/>
            </a:solidFill>
          </a:ln>
        </p:spPr>
        <p:txBody>
          <a:bodyPr wrap="square">
            <a:spAutoFit/>
          </a:bodyPr>
          <a:lstStyle/>
          <a:p>
            <a:pPr algn="just"/>
            <a:r>
              <a:rPr lang="vi-VN" sz="2000" dirty="0">
                <a:solidFill>
                  <a:srgbClr val="00B050"/>
                </a:solidFill>
                <a:latin typeface="Nunito Black" pitchFamily="2" charset="0"/>
              </a:rPr>
              <a:t>a. Tìm từ ngữ hoặc câu văn:</a:t>
            </a:r>
          </a:p>
          <a:p>
            <a:pPr algn="just"/>
            <a:r>
              <a:rPr lang="vi-VN" sz="2000" dirty="0">
                <a:solidFill>
                  <a:srgbClr val="7030A0"/>
                </a:solidFill>
                <a:latin typeface="Nunito Black" pitchFamily="2" charset="0"/>
              </a:rPr>
              <a:t>- Tả các bộ phận của đồng hồ (vỏ đồng hồ, kim đồng hồ,..)</a:t>
            </a:r>
          </a:p>
          <a:p>
            <a:pPr algn="just"/>
            <a:r>
              <a:rPr lang="vi-VN" sz="2000" dirty="0">
                <a:solidFill>
                  <a:srgbClr val="7030A0"/>
                </a:solidFill>
                <a:latin typeface="Nunito Black" pitchFamily="2" charset="0"/>
              </a:rPr>
              <a:t>- Tả âm thanh của đồng hồ (tiếng kim của đồng hồ, tiếng chuông của đồng hồ,…)</a:t>
            </a:r>
          </a:p>
          <a:p>
            <a:pPr algn="just"/>
            <a:r>
              <a:rPr lang="vi-VN" sz="2000" b="1" dirty="0">
                <a:solidFill>
                  <a:srgbClr val="00B050"/>
                </a:solidFill>
                <a:latin typeface="Nunito Black" pitchFamily="2" charset="0"/>
              </a:rPr>
              <a:t>b. Câu văn nào có hình ảnh so sánh?</a:t>
            </a:r>
            <a:endParaRPr lang="vi-VN" sz="2000" dirty="0">
              <a:solidFill>
                <a:srgbClr val="00B050"/>
              </a:solidFill>
              <a:latin typeface="Nunito Black" pitchFamily="2" charset="0"/>
            </a:endParaRPr>
          </a:p>
        </p:txBody>
      </p:sp>
      <p:pic>
        <p:nvPicPr>
          <p:cNvPr id="8" name="Picture 7"/>
          <p:cNvPicPr>
            <a:picLocks noChangeAspect="1"/>
          </p:cNvPicPr>
          <p:nvPr/>
        </p:nvPicPr>
        <p:blipFill>
          <a:blip r:embed="rId4"/>
          <a:stretch>
            <a:fillRect/>
          </a:stretch>
        </p:blipFill>
        <p:spPr>
          <a:xfrm>
            <a:off x="110693" y="110030"/>
            <a:ext cx="971686" cy="733527"/>
          </a:xfrm>
          <a:prstGeom prst="ellipse">
            <a:avLst/>
          </a:prstGeom>
        </p:spPr>
      </p:pic>
      <p:sp>
        <p:nvSpPr>
          <p:cNvPr id="5" name="Rounded Rectangle 4"/>
          <p:cNvSpPr/>
          <p:nvPr/>
        </p:nvSpPr>
        <p:spPr>
          <a:xfrm>
            <a:off x="483327" y="1093110"/>
            <a:ext cx="8569235" cy="3507343"/>
          </a:xfrm>
          <a:prstGeom prst="roundRect">
            <a:avLst/>
          </a:prstGeom>
          <a:noFill/>
          <a:ln w="57150">
            <a:noFill/>
          </a:ln>
        </p:spPr>
        <p:txBody>
          <a:bodyPr wrap="square">
            <a:spAutoFit/>
          </a:bodyPr>
          <a:lstStyle/>
          <a:p>
            <a:pPr algn="ctr"/>
            <a:r>
              <a:rPr lang="en-US" sz="2000" b="1" dirty="0">
                <a:latin typeface="Nunito Black" pitchFamily="2" charset="0"/>
              </a:rPr>
              <a:t> </a:t>
            </a:r>
            <a:r>
              <a:rPr lang="vi-VN" sz="2000" b="1" dirty="0">
                <a:solidFill>
                  <a:srgbClr val="0070C0"/>
                </a:solidFill>
                <a:latin typeface="Nunito Black" pitchFamily="2" charset="0"/>
              </a:rPr>
              <a:t>Cái đồng hồ</a:t>
            </a:r>
            <a:endParaRPr lang="vi-VN" sz="2000" dirty="0">
              <a:solidFill>
                <a:srgbClr val="0070C0"/>
              </a:solidFill>
              <a:latin typeface="Nunito Black" pitchFamily="2" charset="0"/>
            </a:endParaRPr>
          </a:p>
          <a:p>
            <a:pPr algn="just"/>
            <a:r>
              <a:rPr lang="vi-VN" sz="2000" dirty="0">
                <a:solidFill>
                  <a:srgbClr val="0070C0"/>
                </a:solidFill>
                <a:latin typeface="Nunito Black" pitchFamily="2" charset="0"/>
              </a:rPr>
              <a:t> </a:t>
            </a:r>
            <a:r>
              <a:rPr lang="en-US" sz="2000" dirty="0">
                <a:solidFill>
                  <a:srgbClr val="0070C0"/>
                </a:solidFill>
                <a:latin typeface="Nunito Black" pitchFamily="2" charset="0"/>
              </a:rPr>
              <a:t>	</a:t>
            </a:r>
            <a:r>
              <a:rPr lang="vi-VN" sz="2000" dirty="0">
                <a:solidFill>
                  <a:srgbClr val="0070C0"/>
                </a:solidFill>
                <a:latin typeface="Nunito Black" pitchFamily="2" charset="0"/>
              </a:rPr>
              <a:t>Vào năm học mới, bố thưởng cho hai anh em tôi một cái đồng hồ báo thức, vỏ bằng nhựa màu trắng. Bố vặn dây cót, xoay xoay cái kim, lập tức đồng hồ reo lên vang nhà. Đồng hồ nhà tôi có tiếng chuông reo “ác” thật, vang và trong như dế cộ gáy sau đêm mưa. Đặc biệt là tối không có đèn, hai cái kim của nó cứ sáng lóe lên như đom đóm. Suốt tháng ngày, đồng hồ </a:t>
            </a:r>
            <a:endParaRPr lang="en-US" sz="2000" dirty="0">
              <a:solidFill>
                <a:srgbClr val="0070C0"/>
              </a:solidFill>
              <a:latin typeface="Nunito Black" pitchFamily="2" charset="0"/>
            </a:endParaRPr>
          </a:p>
          <a:p>
            <a:pPr algn="just"/>
            <a:r>
              <a:rPr lang="vi-VN" sz="2000" dirty="0">
                <a:solidFill>
                  <a:srgbClr val="0070C0"/>
                </a:solidFill>
                <a:latin typeface="Nunito Black" pitchFamily="2" charset="0"/>
              </a:rPr>
              <a:t>tí ta tí tách, chăm chỉ chạy rất đều, rất đúng. Nó nhắc nhở anh em tôi giờ ngủ, giờ chơi, giờ ăn, giờ học.</a:t>
            </a:r>
            <a:endParaRPr lang="en-US" sz="2000" dirty="0">
              <a:solidFill>
                <a:srgbClr val="0070C0"/>
              </a:solidFill>
              <a:latin typeface="Nunito Black" pitchFamily="2" charset="0"/>
            </a:endParaRPr>
          </a:p>
          <a:p>
            <a:pPr algn="just"/>
            <a:r>
              <a:rPr lang="en-US" sz="2000" dirty="0">
                <a:solidFill>
                  <a:srgbClr val="0070C0"/>
                </a:solidFill>
                <a:latin typeface="Nunito Black" pitchFamily="2" charset="0"/>
              </a:rPr>
              <a:t>                                                                          </a:t>
            </a:r>
            <a:r>
              <a:rPr lang="vi-VN" sz="2000" dirty="0">
                <a:solidFill>
                  <a:srgbClr val="0070C0"/>
                </a:solidFill>
                <a:latin typeface="Nunito Black" pitchFamily="2" charset="0"/>
              </a:rPr>
              <a:t>(Theo Vũ Tú Nam)</a:t>
            </a:r>
            <a:endParaRPr lang="en-US" sz="2000" dirty="0">
              <a:solidFill>
                <a:srgbClr val="0070C0"/>
              </a:solidFill>
            </a:endParaRPr>
          </a:p>
        </p:txBody>
      </p:sp>
    </p:spTree>
    <p:extLst>
      <p:ext uri="{BB962C8B-B14F-4D97-AF65-F5344CB8AC3E}">
        <p14:creationId xmlns:p14="http://schemas.microsoft.com/office/powerpoint/2010/main" val="2153755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399420" y="168797"/>
            <a:ext cx="661978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chemeClr val="bg1"/>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89503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Câu 4</a:t>
            </a:r>
            <a:r>
              <a:rPr kumimoji="0" lang="en-US" sz="26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Đọc bài Cái đồng hồ dưới đây và thực hiện yêu cầu.</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pSp>
        <p:nvGrpSpPr>
          <p:cNvPr id="2" name="Group 1"/>
          <p:cNvGrpSpPr/>
          <p:nvPr/>
        </p:nvGrpSpPr>
        <p:grpSpPr>
          <a:xfrm>
            <a:off x="687712" y="1397176"/>
            <a:ext cx="10924400" cy="4653234"/>
            <a:chOff x="714606" y="1316494"/>
            <a:chExt cx="10924400" cy="4653234"/>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45" t="4773" r="2263" b="2026"/>
            <a:stretch/>
          </p:blipFill>
          <p:spPr>
            <a:xfrm>
              <a:off x="714606" y="1316494"/>
              <a:ext cx="10924400" cy="4653234"/>
            </a:xfrm>
            <a:prstGeom prst="rect">
              <a:avLst/>
            </a:prstGeom>
          </p:spPr>
        </p:pic>
        <p:sp>
          <p:nvSpPr>
            <p:cNvPr id="9" name="Rounded Rectangle 8"/>
            <p:cNvSpPr/>
            <p:nvPr/>
          </p:nvSpPr>
          <p:spPr>
            <a:xfrm>
              <a:off x="1082379" y="1753232"/>
              <a:ext cx="9332258" cy="3779758"/>
            </a:xfrm>
            <a:prstGeom prst="roundRect">
              <a:avLst/>
            </a:prstGeom>
            <a:noFill/>
            <a:ln w="57150">
              <a:noFill/>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AutoNum type="alphaLcPeriod"/>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T</a:t>
              </a:r>
              <a:r>
                <a:rPr kumimoji="0" lang="vi-VN" sz="2400" b="0" i="0" u="none" strike="noStrike" kern="1200" cap="none" spc="0" normalizeH="0" baseline="0" noProof="0" dirty="0">
                  <a:ln>
                    <a:noFill/>
                  </a:ln>
                  <a:solidFill>
                    <a:srgbClr val="002060"/>
                  </a:solidFill>
                  <a:effectLst/>
                  <a:uLnTx/>
                  <a:uFillTx/>
                  <a:latin typeface="Nunito Black" pitchFamily="2" charset="0"/>
                </a:rPr>
                <a:t>ừ ngữ hoặc câu văn:</a:t>
              </a:r>
              <a:endParaRPr lang="vi-VN" sz="2400" dirty="0">
                <a:solidFill>
                  <a:srgbClr val="002060"/>
                </a:solidFill>
              </a:endParaRPr>
            </a:p>
            <a:p>
              <a:r>
                <a:rPr lang="vi-VN" sz="2400" dirty="0">
                  <a:solidFill>
                    <a:srgbClr val="002060"/>
                  </a:solidFill>
                  <a:latin typeface="Nunito Black" pitchFamily="2" charset="0"/>
                </a:rPr>
                <a:t>- Tả các bộ phận của đồng hồ:</a:t>
              </a:r>
            </a:p>
            <a:p>
              <a:r>
                <a:rPr lang="vi-VN" sz="2400" dirty="0">
                  <a:solidFill>
                    <a:srgbClr val="FF0000"/>
                  </a:solidFill>
                  <a:latin typeface="Nunito Black" pitchFamily="2" charset="0"/>
                </a:rPr>
                <a:t>+ Vỏ đồng hồ: vỏ bằng nhựa màu trắng</a:t>
              </a:r>
            </a:p>
            <a:p>
              <a:r>
                <a:rPr lang="vi-VN" sz="2400" dirty="0">
                  <a:solidFill>
                    <a:srgbClr val="FF0000"/>
                  </a:solidFill>
                  <a:latin typeface="Nunito Black" pitchFamily="2" charset="0"/>
                </a:rPr>
                <a:t>+ Kim đồng hồ: Đặc biệt là tối không có đèn, hai cái kim của nó cứ sáng lóe lên như đom đóm.</a:t>
              </a:r>
            </a:p>
            <a:p>
              <a:r>
                <a:rPr lang="vi-VN" sz="2400" dirty="0">
                  <a:solidFill>
                    <a:srgbClr val="002060"/>
                  </a:solidFill>
                  <a:latin typeface="Nunito Black" pitchFamily="2" charset="0"/>
                </a:rPr>
                <a:t>- Tả âm thanh của đồng hồ:</a:t>
              </a:r>
            </a:p>
            <a:p>
              <a:r>
                <a:rPr lang="vi-VN" sz="2400" dirty="0">
                  <a:solidFill>
                    <a:srgbClr val="FF0000"/>
                  </a:solidFill>
                  <a:latin typeface="Nunito Black" pitchFamily="2" charset="0"/>
                </a:rPr>
                <a:t>+ Tiếng kim của đồng hồ: tí ta tí tách</a:t>
              </a:r>
            </a:p>
            <a:p>
              <a:r>
                <a:rPr lang="vi-VN" sz="2400" dirty="0">
                  <a:solidFill>
                    <a:srgbClr val="FF0000"/>
                  </a:solidFill>
                  <a:latin typeface="Nunito Black" pitchFamily="2" charset="0"/>
                </a:rPr>
                <a:t>+ Tiếng chuông của đồng hồ: reo lên vang nhà, reo “ác” thật, vang và trong như dế cộ gáy sau đêm mưa.</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11" name="Picture 2" descr="Vẽ Tay đồng Hồ Báo Thức Hoạt Hình đồng Hồ Báo Thức Hình ảnh | Định dạng hình  ảnh PSD 611634684|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10068092" y="4836577"/>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him Hoạt Hình Vẽ Tay đồng Hồ Báo Thức Màu đỏ Hình ảnh | Định dạng hình ảnh  AI 401500143|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65323" y="5023476"/>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03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Câu 4</a:t>
            </a:r>
            <a:r>
              <a:rPr kumimoji="0" lang="en-US" sz="26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Đọc bài Cái đồng hồ dưới đây và thực hiện yêu cầu.</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pSp>
        <p:nvGrpSpPr>
          <p:cNvPr id="5" name="Group 4"/>
          <p:cNvGrpSpPr/>
          <p:nvPr/>
        </p:nvGrpSpPr>
        <p:grpSpPr>
          <a:xfrm>
            <a:off x="-212037" y="268940"/>
            <a:ext cx="12081307" cy="6212541"/>
            <a:chOff x="-212037" y="268940"/>
            <a:chExt cx="12081307" cy="621254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37" y="268940"/>
              <a:ext cx="12081307" cy="6212541"/>
            </a:xfrm>
            <a:prstGeom prst="rect">
              <a:avLst/>
            </a:prstGeom>
          </p:spPr>
        </p:pic>
        <p:sp>
          <p:nvSpPr>
            <p:cNvPr id="9" name="Rounded Rectangle 8"/>
            <p:cNvSpPr/>
            <p:nvPr/>
          </p:nvSpPr>
          <p:spPr>
            <a:xfrm>
              <a:off x="1772789" y="3523127"/>
              <a:ext cx="8124246" cy="2145268"/>
            </a:xfrm>
            <a:prstGeom prst="round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b.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văn</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có</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chứa</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hình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ảnh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so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sánh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Đông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hồ</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nhà</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tôi</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có</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tiếng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chuông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reo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ác</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thật</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vang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và</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trong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như</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dế</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cộ</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gáy</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sau</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đêm</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mưa</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rgbClr val="FF0000"/>
                  </a:solidFill>
                  <a:latin typeface="Nunito Black" pitchFamily="2" charset="0"/>
                </a:rPr>
                <a:t>+</a:t>
              </a:r>
              <a:r>
                <a:rPr lang="en-US" sz="2400" dirty="0">
                  <a:solidFill>
                    <a:srgbClr val="FF0000"/>
                  </a:solidFill>
                  <a:latin typeface="Nunito Black" pitchFamily="2" charset="0"/>
                </a:rPr>
                <a:t> </a:t>
              </a:r>
              <a:r>
                <a:rPr lang="en-US" sz="2400" dirty="0" err="1">
                  <a:solidFill>
                    <a:srgbClr val="FF0000"/>
                  </a:solidFill>
                  <a:latin typeface="Nunito Black" pitchFamily="2" charset="0"/>
                </a:rPr>
                <a:t>Đặc</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biệt</a:t>
              </a:r>
              <a:r>
                <a:rPr lang="en-US" sz="2400" dirty="0">
                  <a:solidFill>
                    <a:srgbClr val="FF0000"/>
                  </a:solidFill>
                  <a:latin typeface="Nunito Black" pitchFamily="2" charset="0"/>
                </a:rPr>
                <a:t> </a:t>
              </a:r>
              <a:r>
                <a:rPr lang="en-US" sz="2400" dirty="0" err="1">
                  <a:solidFill>
                    <a:srgbClr val="FF0000"/>
                  </a:solidFill>
                  <a:latin typeface="Nunito Black" pitchFamily="2" charset="0"/>
                </a:rPr>
                <a:t>là</a:t>
              </a:r>
              <a:r>
                <a:rPr lang="en-US" sz="2400" dirty="0">
                  <a:solidFill>
                    <a:srgbClr val="FF0000"/>
                  </a:solidFill>
                  <a:latin typeface="Nunito Black" pitchFamily="2" charset="0"/>
                </a:rPr>
                <a:t> </a:t>
              </a:r>
              <a:r>
                <a:rPr lang="en-US" sz="2400" dirty="0" err="1">
                  <a:solidFill>
                    <a:srgbClr val="FF0000"/>
                  </a:solidFill>
                  <a:latin typeface="Nunito Black" pitchFamily="2" charset="0"/>
                </a:rPr>
                <a:t>tối</a:t>
              </a:r>
              <a:r>
                <a:rPr lang="en-US" sz="2400" dirty="0">
                  <a:solidFill>
                    <a:srgbClr val="FF0000"/>
                  </a:solidFill>
                  <a:latin typeface="Nunito Black" pitchFamily="2" charset="0"/>
                </a:rPr>
                <a:t> </a:t>
              </a:r>
              <a:r>
                <a:rPr lang="en-US" sz="2400" dirty="0" err="1">
                  <a:solidFill>
                    <a:srgbClr val="FF0000"/>
                  </a:solidFill>
                  <a:latin typeface="Nunito Black" pitchFamily="2" charset="0"/>
                </a:rPr>
                <a:t>không</a:t>
              </a:r>
              <a:r>
                <a:rPr lang="en-US" sz="2400" dirty="0">
                  <a:solidFill>
                    <a:srgbClr val="FF0000"/>
                  </a:solidFill>
                  <a:latin typeface="Nunito Black" pitchFamily="2" charset="0"/>
                </a:rPr>
                <a:t> </a:t>
              </a:r>
              <a:r>
                <a:rPr lang="en-US" sz="2400" dirty="0" err="1">
                  <a:solidFill>
                    <a:srgbClr val="FF0000"/>
                  </a:solidFill>
                  <a:latin typeface="Nunito Black" pitchFamily="2" charset="0"/>
                </a:rPr>
                <a:t>có</a:t>
              </a:r>
              <a:r>
                <a:rPr lang="en-US" sz="2400" dirty="0">
                  <a:solidFill>
                    <a:srgbClr val="FF0000"/>
                  </a:solidFill>
                  <a:latin typeface="Nunito Black" pitchFamily="2" charset="0"/>
                </a:rPr>
                <a:t> </a:t>
              </a:r>
              <a:r>
                <a:rPr lang="en-US" sz="2400" dirty="0" err="1">
                  <a:solidFill>
                    <a:srgbClr val="FF0000"/>
                  </a:solidFill>
                  <a:latin typeface="Nunito Black" pitchFamily="2" charset="0"/>
                </a:rPr>
                <a:t>đèn</a:t>
              </a:r>
              <a:r>
                <a:rPr lang="en-US" sz="2400" dirty="0">
                  <a:solidFill>
                    <a:srgbClr val="FF0000"/>
                  </a:solidFill>
                  <a:latin typeface="Nunito Black" pitchFamily="2" charset="0"/>
                </a:rPr>
                <a:t>, </a:t>
              </a:r>
              <a:r>
                <a:rPr lang="en-US" sz="2400" dirty="0" err="1">
                  <a:solidFill>
                    <a:srgbClr val="FF0000"/>
                  </a:solidFill>
                  <a:latin typeface="Nunito Black" pitchFamily="2" charset="0"/>
                </a:rPr>
                <a:t>hai</a:t>
              </a:r>
              <a:r>
                <a:rPr lang="en-US" sz="2400" dirty="0">
                  <a:solidFill>
                    <a:srgbClr val="FF0000"/>
                  </a:solidFill>
                  <a:latin typeface="Nunito Black" pitchFamily="2" charset="0"/>
                </a:rPr>
                <a:t> </a:t>
              </a:r>
              <a:r>
                <a:rPr lang="en-US" sz="2400" dirty="0" err="1">
                  <a:solidFill>
                    <a:srgbClr val="FF0000"/>
                  </a:solidFill>
                  <a:latin typeface="Nunito Black" pitchFamily="2" charset="0"/>
                </a:rPr>
                <a:t>cái</a:t>
              </a:r>
              <a:r>
                <a:rPr lang="en-US" sz="2400" dirty="0">
                  <a:solidFill>
                    <a:srgbClr val="FF0000"/>
                  </a:solidFill>
                  <a:latin typeface="Nunito Black" pitchFamily="2" charset="0"/>
                </a:rPr>
                <a:t> </a:t>
              </a:r>
              <a:r>
                <a:rPr lang="en-US" sz="2400" dirty="0" err="1">
                  <a:solidFill>
                    <a:srgbClr val="FF0000"/>
                  </a:solidFill>
                  <a:latin typeface="Nunito Black" pitchFamily="2" charset="0"/>
                </a:rPr>
                <a:t>kim</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nó</a:t>
              </a:r>
              <a:r>
                <a:rPr lang="en-US" sz="2400" dirty="0">
                  <a:solidFill>
                    <a:srgbClr val="FF0000"/>
                  </a:solidFill>
                  <a:latin typeface="Nunito Black" pitchFamily="2" charset="0"/>
                </a:rPr>
                <a:t> </a:t>
              </a:r>
              <a:r>
                <a:rPr lang="en-US" sz="2400" dirty="0" err="1">
                  <a:solidFill>
                    <a:srgbClr val="FF0000"/>
                  </a:solidFill>
                  <a:latin typeface="Nunito Black" pitchFamily="2" charset="0"/>
                </a:rPr>
                <a:t>cứ</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loé</a:t>
              </a:r>
              <a:r>
                <a:rPr lang="en-US" sz="2400" dirty="0">
                  <a:solidFill>
                    <a:srgbClr val="FF0000"/>
                  </a:solidFill>
                  <a:latin typeface="Nunito Black" pitchFamily="2" charset="0"/>
                </a:rPr>
                <a:t> </a:t>
              </a:r>
              <a:r>
                <a:rPr lang="en-US" sz="2400" dirty="0" err="1">
                  <a:solidFill>
                    <a:srgbClr val="FF0000"/>
                  </a:solidFill>
                  <a:latin typeface="Nunito Black" pitchFamily="2" charset="0"/>
                </a:rPr>
                <a:t>lên</a:t>
              </a:r>
              <a:r>
                <a:rPr lang="en-US" sz="2400" dirty="0">
                  <a:solidFill>
                    <a:srgbClr val="FF0000"/>
                  </a:solidFill>
                  <a:latin typeface="Nunito Black" pitchFamily="2" charset="0"/>
                </a:rPr>
                <a:t> </a:t>
              </a:r>
              <a:r>
                <a:rPr lang="en-US" sz="2400" dirty="0" err="1">
                  <a:solidFill>
                    <a:srgbClr val="FF0000"/>
                  </a:solidFill>
                  <a:latin typeface="Nunito Black" pitchFamily="2" charset="0"/>
                </a:rPr>
                <a:t>như</a:t>
              </a:r>
              <a:r>
                <a:rPr lang="en-US" sz="2400" dirty="0">
                  <a:solidFill>
                    <a:srgbClr val="FF0000"/>
                  </a:solidFill>
                  <a:latin typeface="Nunito Black" pitchFamily="2" charset="0"/>
                </a:rPr>
                <a:t> </a:t>
              </a:r>
              <a:r>
                <a:rPr lang="en-US" sz="2400" dirty="0" err="1">
                  <a:solidFill>
                    <a:srgbClr val="FF0000"/>
                  </a:solidFill>
                  <a:latin typeface="Nunito Black" pitchFamily="2" charset="0"/>
                </a:rPr>
                <a:t>đom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đóm</a:t>
              </a:r>
              <a:r>
                <a:rPr lang="en-US" sz="2400" dirty="0">
                  <a:solidFill>
                    <a:srgbClr val="FF0000"/>
                  </a:solidFill>
                  <a:latin typeface="Nunito Black" pitchFamily="2" charset="0"/>
                </a:rPr>
                <a:t>.</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46082" name="Picture 2" descr="Vẽ Tay đồng Hồ Báo Thức Hoạt Hình đồng Hồ Báo Thức Hình ảnh | Định dạng hình  ảnh PSD 611634684|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9910192" y="5007409"/>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Phim Hoạt Hình Vẽ Tay đồng Hồ Báo Thức Màu đỏ Hình ảnh | Định dạng hình ảnh  AI 401500143|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45231" y="4900928"/>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7" name="Rectangle 6"/>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2107531" y="1454526"/>
            <a:ext cx="7097115" cy="3286584"/>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690494" y="4963180"/>
            <a:ext cx="2274776" cy="1454857"/>
          </a:xfrm>
          <a:prstGeom prst="rect">
            <a:avLst/>
          </a:prstGeom>
          <a:ln>
            <a:noFill/>
          </a:ln>
          <a:effectLst>
            <a:softEdge rad="112500"/>
          </a:effectLst>
        </p:spPr>
      </p:pic>
      <p:pic>
        <p:nvPicPr>
          <p:cNvPr id="11" name="Picture 10"/>
          <p:cNvPicPr>
            <a:picLocks noChangeAspect="1"/>
          </p:cNvPicPr>
          <p:nvPr/>
        </p:nvPicPr>
        <p:blipFill>
          <a:blip r:embed="rId6"/>
          <a:stretch>
            <a:fillRect/>
          </a:stretch>
        </p:blipFill>
        <p:spPr>
          <a:xfrm>
            <a:off x="9918035" y="5160562"/>
            <a:ext cx="1038370" cy="1257475"/>
          </a:xfrm>
          <a:prstGeom prst="rect">
            <a:avLst/>
          </a:prstGeom>
        </p:spPr>
      </p:pic>
      <p:pic>
        <p:nvPicPr>
          <p:cNvPr id="34818" name="Picture 2" descr="Pencil Drawing Clip Art - Vẽ Cây Bút Chì, HD Png Download , Transparent Png  Image - PNGite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193164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661852" y="1370653"/>
            <a:ext cx="10951030" cy="3371136"/>
          </a:xfrm>
          <a:prstGeom prst="roundRect">
            <a:avLst/>
          </a:prstGeom>
          <a:solidFill>
            <a:schemeClr val="accent5">
              <a:lumMod val="20000"/>
              <a:lumOff val="80000"/>
            </a:schemeClr>
          </a:solidFill>
        </p:spPr>
        <p:txBody>
          <a:bodyPr wrap="square">
            <a:spAutoFit/>
          </a:bodyP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Nhân dịp năm học mới, em được mẹ mua cho một chiếc hộp bút. Chiếc hộp được làm bằng vải, có màu xanh lá cây. Hộp bút có hình chữ nhật. Chiều dài là 20 xăng-ti-mét và chiều rộng là rộng 5 xăng-ti-mét. Mặt trên của hộp bút có in hình một chú lợn rất ngộ nghĩnh, đáng yêu. Hộp bút có hai ngăn, có khóa để đóng mở. Chiếc hộp bút giúp em đựng được các đồ dùng học tập khác như bút chì, bút mực, thước kẻ, tẩy,... Em rất thích chiếc hộp bút này và sẽ giữ gìn nó thật cẩn thận.</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4"/>
          <a:stretch>
            <a:fillRect/>
          </a:stretch>
        </p:blipFill>
        <p:spPr>
          <a:xfrm>
            <a:off x="690494" y="4963180"/>
            <a:ext cx="2274776" cy="1454857"/>
          </a:xfrm>
          <a:prstGeom prst="rect">
            <a:avLst/>
          </a:prstGeom>
          <a:ln>
            <a:noFill/>
          </a:ln>
          <a:effectLst>
            <a:softEdge rad="112500"/>
          </a:effectLst>
        </p:spPr>
      </p:pic>
      <p:pic>
        <p:nvPicPr>
          <p:cNvPr id="16" name="Picture 15"/>
          <p:cNvPicPr>
            <a:picLocks noChangeAspect="1"/>
          </p:cNvPicPr>
          <p:nvPr/>
        </p:nvPicPr>
        <p:blipFill>
          <a:blip r:embed="rId5"/>
          <a:stretch>
            <a:fillRect/>
          </a:stretch>
        </p:blipFill>
        <p:spPr>
          <a:xfrm>
            <a:off x="9918035" y="5160562"/>
            <a:ext cx="1038370" cy="1257475"/>
          </a:xfrm>
          <a:prstGeom prst="rect">
            <a:avLst/>
          </a:prstGeom>
        </p:spPr>
      </p:pic>
      <p:pic>
        <p:nvPicPr>
          <p:cNvPr id="17"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2991619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596536" y="1514346"/>
            <a:ext cx="10964093" cy="2962513"/>
          </a:xfrm>
          <a:prstGeom prst="roundRect">
            <a:avLst/>
          </a:prstGeom>
          <a:solidFill>
            <a:schemeClr val="accent2">
              <a:lumMod val="20000"/>
              <a:lumOff val="80000"/>
            </a:schemeClr>
          </a:solidFill>
        </p:spPr>
        <p:txBody>
          <a:bodyPr wrap="square">
            <a:spAutoFit/>
          </a:bodyPr>
          <a:lstStyle/>
          <a:p>
            <a:pPr algn="ctr"/>
            <a:r>
              <a:rPr lang="vi-VN" sz="2400" b="1" dirty="0">
                <a:solidFill>
                  <a:srgbClr val="FF0000"/>
                </a:solidFill>
                <a:latin typeface="Nunito Black" pitchFamily="2" charset="0"/>
              </a:rPr>
              <a:t>Bài tham khảo 2:</a:t>
            </a:r>
            <a:endParaRPr lang="vi-VN" sz="2400" dirty="0">
              <a:solidFill>
                <a:srgbClr val="FF0000"/>
              </a:solidFill>
              <a:latin typeface="Nunito Black" pitchFamily="2" charset="0"/>
            </a:endParaRPr>
          </a:p>
          <a:p>
            <a:pPr algn="just"/>
            <a:r>
              <a:rPr lang="en-US" sz="2400" dirty="0">
                <a:solidFill>
                  <a:srgbClr val="7030A0"/>
                </a:solidFill>
                <a:latin typeface="Nunito Black" pitchFamily="2" charset="0"/>
              </a:rPr>
              <a:t>	</a:t>
            </a:r>
            <a:r>
              <a:rPr lang="vi-VN" sz="2400" dirty="0">
                <a:solidFill>
                  <a:srgbClr val="7030A0"/>
                </a:solidFill>
                <a:latin typeface="Nunito Black" pitchFamily="2" charset="0"/>
              </a:rPr>
              <a:t>Hôm trước, bạn Hoa có tặng em một chiếc bút chì. Bề ngoài của cây bút chì được sơn màu hồng nhạt và được phủ kim tuyến lấp lánh rất đẹp. Chiếc bút dài khoảng 15 xăng-ti-mét. Phần đuôi bút có một cục tẩy nhỏ màu đen. Em luôn xem cây bút chì là người bạn đồng hành trên chặng đường học hành của em. Bạn bút chì giúp em vẽ được những bức tranh đẹp. Em rất yêu quý bạn bút chì của em.</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4"/>
          <a:stretch>
            <a:fillRect/>
          </a:stretch>
        </p:blipFill>
        <p:spPr>
          <a:xfrm>
            <a:off x="690494" y="4963180"/>
            <a:ext cx="2274776" cy="1454857"/>
          </a:xfrm>
          <a:prstGeom prst="rect">
            <a:avLst/>
          </a:prstGeom>
          <a:ln>
            <a:noFill/>
          </a:ln>
          <a:effectLst>
            <a:softEdge rad="112500"/>
          </a:effectLst>
        </p:spPr>
      </p:pic>
      <p:pic>
        <p:nvPicPr>
          <p:cNvPr id="15" name="Picture 14"/>
          <p:cNvPicPr>
            <a:picLocks noChangeAspect="1"/>
          </p:cNvPicPr>
          <p:nvPr/>
        </p:nvPicPr>
        <p:blipFill>
          <a:blip r:embed="rId5"/>
          <a:stretch>
            <a:fillRect/>
          </a:stretch>
        </p:blipFill>
        <p:spPr>
          <a:xfrm>
            <a:off x="9918035" y="5160562"/>
            <a:ext cx="1038370" cy="1257475"/>
          </a:xfrm>
          <a:prstGeom prst="rect">
            <a:avLst/>
          </a:prstGeom>
        </p:spPr>
      </p:pic>
      <p:pic>
        <p:nvPicPr>
          <p:cNvPr id="16"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405644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508070" y="1836099"/>
            <a:ext cx="7354387" cy="2326342"/>
          </a:xfrm>
          <a:prstGeom prst="rect">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dirty="0">
                <a:solidFill>
                  <a:srgbClr val="FF0000"/>
                </a:solidFill>
                <a:latin typeface="Nunito Black" pitchFamily="2" charset="0"/>
              </a:rPr>
              <a:t>CỦNG CỐ - DẶN DÒ</a:t>
            </a:r>
            <a:endParaRPr kumimoji="0" lang="en-US" sz="5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3994361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040"/>
          <a:stretch/>
        </p:blipFill>
        <p:spPr>
          <a:xfrm>
            <a:off x="853113" y="535316"/>
            <a:ext cx="1406764" cy="833011"/>
          </a:xfrm>
          <a:prstGeom prst="rect">
            <a:avLst/>
          </a:prstGeom>
        </p:spPr>
      </p:pic>
      <p:sp>
        <p:nvSpPr>
          <p:cNvPr id="7" name="Rounded Rectangle 6"/>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sp>
        <p:nvSpPr>
          <p:cNvPr id="8" name="Rounded Rectangle 7"/>
          <p:cNvSpPr/>
          <p:nvPr/>
        </p:nvSpPr>
        <p:spPr>
          <a:xfrm>
            <a:off x="2155373" y="2480409"/>
            <a:ext cx="5120637" cy="1736646"/>
          </a:xfrm>
          <a:prstGeom prst="roundRect">
            <a:avLst/>
          </a:prstGeom>
          <a:solidFill>
            <a:schemeClr val="accent2">
              <a:lumMod val="60000"/>
              <a:lumOff val="40000"/>
            </a:schemeClr>
          </a:solidFill>
          <a:ln>
            <a:noFill/>
          </a:ln>
        </p:spPr>
        <p:txBody>
          <a:bodyPr wrap="square">
            <a:spAutoFit/>
          </a:bodyPr>
          <a:lstStyle/>
          <a:p>
            <a:r>
              <a:rPr lang="en-US" sz="2400" dirty="0" err="1">
                <a:solidFill>
                  <a:srgbClr val="002060"/>
                </a:solidFill>
                <a:latin typeface="Nunito Black" pitchFamily="2" charset="0"/>
              </a:rPr>
              <a:t>Gợi</a:t>
            </a:r>
            <a:r>
              <a:rPr lang="en-US" sz="2400" dirty="0">
                <a:solidFill>
                  <a:srgbClr val="002060"/>
                </a:solidFill>
                <a:latin typeface="Nunito Black" pitchFamily="2" charset="0"/>
              </a:rPr>
              <a:t> ý:</a:t>
            </a:r>
          </a:p>
          <a:p>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liên</a:t>
            </a:r>
            <a:r>
              <a:rPr lang="en-US" sz="2400" dirty="0">
                <a:solidFill>
                  <a:srgbClr val="002060"/>
                </a:solidFill>
                <a:latin typeface="Nunito Black" pitchFamily="2" charset="0"/>
              </a:rPr>
              <a:t> </a:t>
            </a:r>
            <a:r>
              <a:rPr lang="en-US" sz="2400" dirty="0" err="1">
                <a:solidFill>
                  <a:srgbClr val="002060"/>
                </a:solidFill>
                <a:latin typeface="Nunito Black" pitchFamily="2" charset="0"/>
              </a:rPr>
              <a:t>hệ</a:t>
            </a:r>
            <a:r>
              <a:rPr lang="en-US" sz="2400" dirty="0">
                <a:solidFill>
                  <a:srgbClr val="002060"/>
                </a:solidFill>
                <a:latin typeface="Nunito Black" pitchFamily="2" charset="0"/>
              </a:rPr>
              <a:t> </a:t>
            </a:r>
            <a:r>
              <a:rPr lang="en-US" sz="2400" dirty="0" err="1">
                <a:solidFill>
                  <a:srgbClr val="002060"/>
                </a:solidFill>
                <a:latin typeface="Nunito Black" pitchFamily="2" charset="0"/>
              </a:rPr>
              <a:t>gia</a:t>
            </a:r>
            <a:r>
              <a:rPr lang="en-US" sz="2400" dirty="0">
                <a:solidFill>
                  <a:srgbClr val="002060"/>
                </a:solidFill>
                <a:latin typeface="Nunito Black" pitchFamily="2" charset="0"/>
              </a:rPr>
              <a:t> </a:t>
            </a:r>
            <a:r>
              <a:rPr lang="en-US" sz="2400" dirty="0" err="1">
                <a:solidFill>
                  <a:srgbClr val="002060"/>
                </a:solidFill>
                <a:latin typeface="Nunito Black" pitchFamily="2" charset="0"/>
              </a:rPr>
              <a:t>đình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hỏi</a:t>
            </a:r>
            <a:r>
              <a:rPr lang="en-US" sz="2400" dirty="0">
                <a:solidFill>
                  <a:srgbClr val="002060"/>
                </a:solidFill>
                <a:latin typeface="Nunito Black" pitchFamily="2" charset="0"/>
              </a:rPr>
              <a:t> – </a:t>
            </a:r>
            <a:r>
              <a:rPr lang="en-US" sz="2400" dirty="0" err="1">
                <a:solidFill>
                  <a:srgbClr val="002060"/>
                </a:solidFill>
                <a:latin typeface="Nunito Black" pitchFamily="2" charset="0"/>
              </a:rPr>
              <a:t>đáp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với</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về</a:t>
            </a:r>
            <a:r>
              <a:rPr lang="en-US" sz="2400" dirty="0">
                <a:solidFill>
                  <a:srgbClr val="002060"/>
                </a:solidFill>
                <a:latin typeface="Nunito Black" pitchFamily="2" charset="0"/>
              </a:rPr>
              <a:t> </a:t>
            </a:r>
            <a:r>
              <a:rPr lang="en-US" sz="2400" dirty="0" err="1">
                <a:solidFill>
                  <a:srgbClr val="002060"/>
                </a:solidFill>
                <a:latin typeface="Nunito Black" pitchFamily="2" charset="0"/>
              </a:rPr>
              <a:t>vật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nuôi</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nhà</a:t>
            </a:r>
            <a:r>
              <a:rPr lang="en-US" sz="2400" dirty="0">
                <a:solidFill>
                  <a:srgbClr val="002060"/>
                </a:solidFill>
                <a:latin typeface="Nunito Black" pitchFamily="2" charset="0"/>
              </a:rPr>
              <a:t>.</a:t>
            </a:r>
          </a:p>
        </p:txBody>
      </p:sp>
      <p:sp>
        <p:nvSpPr>
          <p:cNvPr id="10" name="TextBox 9">
            <a:extLst>
              <a:ext uri="{FF2B5EF4-FFF2-40B4-BE49-F238E27FC236}">
                <a16:creationId xmlns:a16="http://schemas.microsoft.com/office/drawing/2014/main" id="{FDF99F60-2DEC-4DEF-9300-E3C8E7CE95D2}"/>
              </a:ext>
            </a:extLst>
          </p:cNvPr>
          <p:cNvSpPr txBox="1"/>
          <p:nvPr/>
        </p:nvSpPr>
        <p:spPr>
          <a:xfrm>
            <a:off x="7903032" y="2878338"/>
            <a:ext cx="2799670" cy="1264980"/>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Hoạt</a:t>
            </a:r>
            <a:r>
              <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động</a:t>
            </a:r>
            <a:endPar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nhóm</a:t>
            </a:r>
            <a:endParaRPr kumimoji="0" lang="en-US" sz="2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984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con </a:t>
            </a:r>
            <a:r>
              <a:rPr lang="en-US" sz="2000" dirty="0" err="1">
                <a:solidFill>
                  <a:schemeClr val="bg1"/>
                </a:solidFill>
                <a:latin typeface="Nunito Black" pitchFamily="2" charset="0"/>
              </a:rPr>
              <a:t>vật</a:t>
            </a:r>
            <a:r>
              <a:rPr lang="en-US" sz="2000" dirty="0">
                <a:solidFill>
                  <a:schemeClr val="bg1"/>
                </a:solidFill>
                <a:latin typeface="Nunito Black" pitchFamily="2" charset="0"/>
              </a:rPr>
              <a:t> </a:t>
            </a:r>
            <a:r>
              <a:rPr lang="en-US" sz="2000" dirty="0" err="1">
                <a:solidFill>
                  <a:schemeClr val="bg1"/>
                </a:solidFill>
                <a:latin typeface="Nunito Black" pitchFamily="2" charset="0"/>
              </a:rPr>
              <a:t>nào</a:t>
            </a:r>
            <a:r>
              <a:rPr lang="en-US" sz="2000" dirty="0">
                <a:solidFill>
                  <a:schemeClr val="bg1"/>
                </a:solidFill>
                <a:latin typeface="Nunito Black" pitchFamily="2" charset="0"/>
              </a:rPr>
              <a:t> </a:t>
            </a:r>
            <a:r>
              <a:rPr lang="en-US" sz="2000" dirty="0" err="1">
                <a:solidFill>
                  <a:schemeClr val="bg1"/>
                </a:solidFill>
                <a:latin typeface="Nunito Black" pitchFamily="2" charset="0"/>
              </a:rPr>
              <a:t>không</a:t>
            </a:r>
            <a:r>
              <a:rPr lang="en-US" sz="2000" dirty="0">
                <a:solidFill>
                  <a:schemeClr val="bg1"/>
                </a:solidFill>
                <a:latin typeface="Nunito Black" pitchFamily="2" charset="0"/>
              </a:rPr>
              <a:t>?</a:t>
            </a:r>
          </a:p>
        </p:txBody>
      </p:sp>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cún</a:t>
            </a:r>
            <a:r>
              <a:rPr lang="en-US" sz="2000" dirty="0">
                <a:solidFill>
                  <a:schemeClr val="bg1"/>
                </a:solidFill>
                <a:latin typeface="Nunito Black" pitchFamily="2" charset="0"/>
              </a:rPr>
              <a:t> con </a:t>
            </a:r>
            <a:r>
              <a:rPr lang="en-US" sz="2000" dirty="0" err="1">
                <a:solidFill>
                  <a:schemeClr val="bg1"/>
                </a:solidFill>
                <a:latin typeface="Nunito Black" pitchFamily="2" charset="0"/>
              </a:rPr>
              <a:t>rất</a:t>
            </a:r>
            <a:r>
              <a:rPr lang="en-US" sz="2000" dirty="0">
                <a:solidFill>
                  <a:schemeClr val="bg1"/>
                </a:solidFill>
                <a:latin typeface="Nunito Black" pitchFamily="2" charset="0"/>
              </a:rPr>
              <a:t> </a:t>
            </a:r>
            <a:r>
              <a:rPr lang="en-US" sz="2000" dirty="0" err="1">
                <a:solidFill>
                  <a:schemeClr val="bg1"/>
                </a:solidFill>
                <a:latin typeface="Nunito Black" pitchFamily="2" charset="0"/>
              </a:rPr>
              <a:t>đáng</a:t>
            </a:r>
            <a:r>
              <a:rPr lang="en-US" sz="2000" dirty="0">
                <a:solidFill>
                  <a:schemeClr val="bg1"/>
                </a:solidFill>
                <a:latin typeface="Nunito Black" pitchFamily="2" charset="0"/>
              </a:rPr>
              <a:t> </a:t>
            </a:r>
            <a:r>
              <a:rPr lang="en-US" sz="2000" dirty="0" err="1">
                <a:solidFill>
                  <a:schemeClr val="bg1"/>
                </a:solidFill>
                <a:latin typeface="Nunito Black" pitchFamily="2" charset="0"/>
              </a:rPr>
              <a:t>yêu</a:t>
            </a:r>
            <a:r>
              <a:rPr lang="en-US" sz="2000" dirty="0">
                <a:solidFill>
                  <a:schemeClr val="bg1"/>
                </a:solidFill>
                <a:latin typeface="Nunito Black" pitchFamily="2" charset="0"/>
              </a:rPr>
              <a:t>. </a:t>
            </a:r>
            <a:r>
              <a:rPr lang="en-US" sz="2000" dirty="0" err="1">
                <a:solidFill>
                  <a:schemeClr val="bg1"/>
                </a:solidFill>
                <a:latin typeface="Nunito Black" pitchFamily="2" charset="0"/>
              </a:rPr>
              <a:t>Còn</a:t>
            </a:r>
            <a:r>
              <a:rPr lang="en-US" sz="2000" dirty="0">
                <a:solidFill>
                  <a:schemeClr val="bg1"/>
                </a:solidFill>
                <a:latin typeface="Nunito Black" pitchFamily="2" charset="0"/>
              </a:rPr>
              <a:t> </a:t>
            </a:r>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Tree>
    <p:extLst>
      <p:ext uri="{BB962C8B-B14F-4D97-AF65-F5344CB8AC3E}">
        <p14:creationId xmlns:p14="http://schemas.microsoft.com/office/powerpoint/2010/main" val="28826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Cùng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bạn</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đáp</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về</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những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vật</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nuôi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trong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nhà</a:t>
            </a:r>
            <a:r>
              <a:rPr kumimoji="0" lang="en-US" sz="1800" b="0" i="0" u="none" strike="noStrike" kern="1200" cap="none" spc="0" normalizeH="0" baseline="0" noProof="0" dirty="0">
                <a:ln>
                  <a:noFill/>
                </a:ln>
                <a:solidFill>
                  <a:srgbClr val="000000"/>
                </a:solidFill>
                <a:effectLst/>
                <a:uLnTx/>
                <a:uFillTx/>
                <a:latin typeface="OpenSans"/>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tớ</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có</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nuôi</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cún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rất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đáng</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yêu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cậu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
        <p:nvSpPr>
          <p:cNvPr id="11" name="Cloud Callout 10"/>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pPr algn="just"/>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thì</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đàn</a:t>
            </a:r>
            <a:r>
              <a:rPr lang="en-US" sz="2000" dirty="0">
                <a:solidFill>
                  <a:schemeClr val="bg1"/>
                </a:solidFill>
                <a:latin typeface="Nunito Black" pitchFamily="2" charset="0"/>
              </a:rPr>
              <a:t> </a:t>
            </a:r>
            <a:r>
              <a:rPr lang="en-US" sz="2000" dirty="0" err="1">
                <a:solidFill>
                  <a:schemeClr val="bg1"/>
                </a:solidFill>
                <a:latin typeface="Nunito Black" pitchFamily="2" charset="0"/>
              </a:rPr>
              <a:t>mèo</a:t>
            </a:r>
            <a:r>
              <a:rPr lang="en-US" sz="2000" dirty="0">
                <a:solidFill>
                  <a:schemeClr val="bg1"/>
                </a:solidFill>
                <a:latin typeface="Nunito Black" pitchFamily="2" charset="0"/>
              </a:rPr>
              <a:t> </a:t>
            </a:r>
            <a:r>
              <a:rPr lang="en-US" sz="2000" dirty="0" err="1">
                <a:solidFill>
                  <a:schemeClr val="bg1"/>
                </a:solidFill>
                <a:latin typeface="Nunito Black" pitchFamily="2" charset="0"/>
              </a:rPr>
              <a:t>xinh</a:t>
            </a:r>
            <a:r>
              <a:rPr lang="en-US" sz="2000" dirty="0">
                <a:solidFill>
                  <a:schemeClr val="bg1"/>
                </a:solidFill>
                <a:latin typeface="Nunito Black" pitchFamily="2" charset="0"/>
              </a:rPr>
              <a:t> </a:t>
            </a:r>
            <a:r>
              <a:rPr lang="en-US" sz="2000" dirty="0" err="1">
                <a:solidFill>
                  <a:schemeClr val="bg1"/>
                </a:solidFill>
                <a:latin typeface="Nunito Black" pitchFamily="2" charset="0"/>
              </a:rPr>
              <a:t>lắm</a:t>
            </a:r>
            <a:r>
              <a:rPr lang="en-US" sz="2000" dirty="0">
                <a:solidFill>
                  <a:schemeClr val="bg1"/>
                </a:solidFill>
                <a:latin typeface="Nunito Black" pitchFamily="2" charset="0"/>
              </a:rPr>
              <a:t>!</a:t>
            </a:r>
          </a:p>
        </p:txBody>
      </p:sp>
      <p:pic>
        <p:nvPicPr>
          <p:cNvPr id="14" name="Picture 13"/>
          <p:cNvPicPr>
            <a:picLocks noChangeAspect="1"/>
          </p:cNvPicPr>
          <p:nvPr/>
        </p:nvPicPr>
        <p:blipFill>
          <a:blip r:embed="rId7"/>
          <a:stretch>
            <a:fillRect/>
          </a:stretch>
        </p:blipFill>
        <p:spPr>
          <a:xfrm>
            <a:off x="1685914" y="4327706"/>
            <a:ext cx="1333324" cy="1622630"/>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278096" y="5039195"/>
            <a:ext cx="751691" cy="870201"/>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805901" y="5653801"/>
            <a:ext cx="751691" cy="870201"/>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624705" y="5316326"/>
            <a:ext cx="751691" cy="870201"/>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152510" y="5642484"/>
            <a:ext cx="751691" cy="870201"/>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2557592" y="5359067"/>
            <a:ext cx="911501" cy="1055206"/>
          </a:xfrm>
          <a:prstGeom prst="rect">
            <a:avLst/>
          </a:prstGeom>
        </p:spPr>
      </p:pic>
    </p:spTree>
    <p:extLst>
      <p:ext uri="{BB962C8B-B14F-4D97-AF65-F5344CB8AC3E}">
        <p14:creationId xmlns:p14="http://schemas.microsoft.com/office/powerpoint/2010/main" val="26235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492" y="1405230"/>
            <a:ext cx="9969372" cy="4984686"/>
          </a:xfrm>
          <a:prstGeom prst="roundRect">
            <a:avLst/>
          </a:prstGeom>
        </p:spPr>
      </p:pic>
      <p:grpSp>
        <p:nvGrpSpPr>
          <p:cNvPr id="18" name="Group 17"/>
          <p:cNvGrpSpPr/>
          <p:nvPr/>
        </p:nvGrpSpPr>
        <p:grpSpPr>
          <a:xfrm>
            <a:off x="1131168" y="315568"/>
            <a:ext cx="9640390" cy="1171277"/>
            <a:chOff x="2040713" y="3071517"/>
            <a:chExt cx="9640390" cy="1171277"/>
          </a:xfrm>
        </p:grpSpPr>
        <p:sp>
          <p:nvSpPr>
            <p:cNvPr id="19" name="TextBox 18">
              <a:extLst>
                <a:ext uri="{FF2B5EF4-FFF2-40B4-BE49-F238E27FC236}">
                  <a16:creationId xmlns:a16="http://schemas.microsoft.com/office/drawing/2014/main" id="{FDF99F60-2DEC-4DEF-9300-E3C8E7CE95D2}"/>
                </a:ext>
              </a:extLst>
            </p:cNvPr>
            <p:cNvSpPr txBox="1"/>
            <p:nvPr/>
          </p:nvSpPr>
          <p:spPr>
            <a:xfrm>
              <a:off x="2040713" y="3071517"/>
              <a:ext cx="2917145"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FDF99F60-2DEC-4DEF-9300-E3C8E7CE95D2}"/>
                </a:ext>
              </a:extLst>
            </p:cNvPr>
            <p:cNvSpPr txBox="1"/>
            <p:nvPr/>
          </p:nvSpPr>
          <p:spPr>
            <a:xfrm>
              <a:off x="4957858" y="3195489"/>
              <a:ext cx="6723245" cy="851297"/>
            </a:xfrm>
            <a:prstGeom prst="roundRect">
              <a:avLst/>
            </a:prstGeom>
            <a:no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22" name="Speech Bubble: Rectangle with Corners Rounded 7">
            <a:extLst>
              <a:ext uri="{FF2B5EF4-FFF2-40B4-BE49-F238E27FC236}">
                <a16:creationId xmlns:a16="http://schemas.microsoft.com/office/drawing/2014/main" id="{C42408ED-562A-4EAC-2176-453F286291C9}"/>
              </a:ext>
            </a:extLst>
          </p:cNvPr>
          <p:cNvSpPr/>
          <p:nvPr/>
        </p:nvSpPr>
        <p:spPr>
          <a:xfrm>
            <a:off x="9585988" y="1414809"/>
            <a:ext cx="2153194" cy="1132114"/>
          </a:xfrm>
          <a:prstGeom prst="wedgeRoundRectCallout">
            <a:avLst>
              <a:gd name="adj1" fmla="val -40397"/>
              <a:gd name="adj2" fmla="val 7632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7030A0"/>
                </a:solidFill>
                <a:latin typeface="Nunito Black" pitchFamily="2" charset="0"/>
              </a:rPr>
              <a:t>Bức</a:t>
            </a:r>
            <a:r>
              <a:rPr lang="en-US" sz="2800" dirty="0">
                <a:solidFill>
                  <a:srgbClr val="7030A0"/>
                </a:solidFill>
                <a:latin typeface="Nunito Black" pitchFamily="2" charset="0"/>
              </a:rPr>
              <a:t> </a:t>
            </a:r>
            <a:r>
              <a:rPr lang="en-US" sz="2800" dirty="0" err="1">
                <a:solidFill>
                  <a:srgbClr val="7030A0"/>
                </a:solidFill>
                <a:latin typeface="Nunito Black" pitchFamily="2" charset="0"/>
              </a:rPr>
              <a:t>tranh</a:t>
            </a:r>
            <a:r>
              <a:rPr lang="en-US" sz="2800" dirty="0">
                <a:solidFill>
                  <a:srgbClr val="7030A0"/>
                </a:solidFill>
                <a:latin typeface="Nunito Black" pitchFamily="2" charset="0"/>
              </a:rPr>
              <a:t> </a:t>
            </a:r>
            <a:r>
              <a:rPr lang="en-US" sz="2800" dirty="0" err="1">
                <a:solidFill>
                  <a:srgbClr val="7030A0"/>
                </a:solidFill>
                <a:latin typeface="Nunito Black" pitchFamily="2" charset="0"/>
              </a:rPr>
              <a:t>vẽ</a:t>
            </a:r>
            <a:r>
              <a:rPr lang="en-US" sz="2800" dirty="0">
                <a:solidFill>
                  <a:srgbClr val="7030A0"/>
                </a:solidFill>
                <a:latin typeface="Nunito Black" pitchFamily="2" charset="0"/>
              </a:rPr>
              <a:t> </a:t>
            </a:r>
            <a:r>
              <a:rPr lang="en-US" sz="2800" dirty="0" err="1">
                <a:solidFill>
                  <a:srgbClr val="7030A0"/>
                </a:solidFill>
                <a:latin typeface="Nunito Black" pitchFamily="2" charset="0"/>
              </a:rPr>
              <a:t>gì</a:t>
            </a:r>
            <a:r>
              <a:rPr lang="en-US" sz="2800" dirty="0">
                <a:solidFill>
                  <a:srgbClr val="7030A0"/>
                </a:solidFill>
                <a:latin typeface="Nunito Black" pitchFamily="2" charset="0"/>
              </a:rPr>
              <a:t>?</a:t>
            </a:r>
          </a:p>
        </p:txBody>
      </p:sp>
    </p:spTree>
    <p:extLst>
      <p:ext uri="{BB962C8B-B14F-4D97-AF65-F5344CB8AC3E}">
        <p14:creationId xmlns:p14="http://schemas.microsoft.com/office/powerpoint/2010/main" val="110604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75BEB2-DD79-A8F3-CE64-9ECC2ECDD691}"/>
              </a:ext>
            </a:extLst>
          </p:cNvPr>
          <p:cNvSpPr txBox="1"/>
          <p:nvPr/>
        </p:nvSpPr>
        <p:spPr>
          <a:xfrm>
            <a:off x="4543765" y="2702501"/>
            <a:ext cx="330700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ĐỌC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VĂN</a:t>
            </a:r>
            <a:r>
              <a:rPr kumimoji="0" lang="en-US" sz="44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061642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4239</TotalTime>
  <Words>4187</Words>
  <Application>Microsoft Office PowerPoint</Application>
  <PresentationFormat>Widescreen</PresentationFormat>
  <Paragraphs>261</Paragraphs>
  <Slides>46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Nunito Black</vt:lpstr>
      <vt:lpstr>Arial</vt:lpstr>
      <vt:lpstr>Great Vibes</vt:lpstr>
      <vt:lpstr>Calibri Light</vt:lpstr>
      <vt:lpstr>Calibri</vt:lpstr>
      <vt:lpstr>OpenSans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131</cp:revision>
  <dcterms:created xsi:type="dcterms:W3CDTF">2022-08-12T08:33:52Z</dcterms:created>
  <dcterms:modified xsi:type="dcterms:W3CDTF">2023-11-29T07:40:47Z</dcterms:modified>
</cp:coreProperties>
</file>