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33"/>
  </p:notesMasterIdLst>
  <p:sldIdLst>
    <p:sldId id="393" r:id="rId4"/>
    <p:sldId id="433" r:id="rId5"/>
    <p:sldId id="555" r:id="rId6"/>
    <p:sldId id="411" r:id="rId7"/>
    <p:sldId id="412" r:id="rId8"/>
    <p:sldId id="413" r:id="rId9"/>
    <p:sldId id="414" r:id="rId10"/>
    <p:sldId id="578" r:id="rId11"/>
    <p:sldId id="260" r:id="rId12"/>
    <p:sldId id="358" r:id="rId13"/>
    <p:sldId id="359" r:id="rId14"/>
    <p:sldId id="541" r:id="rId15"/>
    <p:sldId id="263" r:id="rId16"/>
    <p:sldId id="577" r:id="rId17"/>
    <p:sldId id="582" r:id="rId18"/>
    <p:sldId id="580" r:id="rId19"/>
    <p:sldId id="581" r:id="rId20"/>
    <p:sldId id="579" r:id="rId21"/>
    <p:sldId id="371" r:id="rId22"/>
    <p:sldId id="367" r:id="rId23"/>
    <p:sldId id="368" r:id="rId24"/>
    <p:sldId id="369" r:id="rId25"/>
    <p:sldId id="415" r:id="rId26"/>
    <p:sldId id="524" r:id="rId27"/>
    <p:sldId id="556" r:id="rId28"/>
    <p:sldId id="388" r:id="rId29"/>
    <p:sldId id="389" r:id="rId30"/>
    <p:sldId id="619" r:id="rId31"/>
    <p:sldId id="279" r:id="rId32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BC1"/>
    <a:srgbClr val="7A91A4"/>
    <a:srgbClr val="FFEAC3"/>
    <a:srgbClr val="6ABF7F"/>
    <a:srgbClr val="8CDB11"/>
    <a:srgbClr val="E8A83E"/>
    <a:srgbClr val="D2F4FD"/>
    <a:srgbClr val="CEF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66"/>
      </p:cViewPr>
      <p:guideLst>
        <p:guide orient="horz" pos="21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notesMaster" Target="notesMasters/notes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2FF445-571C-496F-9A8E-38C7A5F274AE}" type="datetimeFigureOut"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9382F3-9A17-44EB-BE8E-CC5BF9DAD257}" type="slidenum"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>
            <a:solidFill>
              <a:srgbClr val="000000"/>
            </a:solidFill>
            <a:miter/>
          </a:ln>
        </p:spPr>
      </p:sp>
      <p:sp>
        <p:nvSpPr>
          <p:cNvPr id="31746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等线" pitchFamily="2" charset="-122"/>
            </a:endParaRPr>
          </a:p>
        </p:txBody>
      </p:sp>
      <p:sp>
        <p:nvSpPr>
          <p:cNvPr id="3174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pPr lvl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等线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等线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oogle Shape;20;p8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0" y="20638"/>
            <a:ext cx="12185650" cy="681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fontAlgn="auto"/>
            <a:fld id="{FE1C8935-5503-46B3-AA64-FDD06962785D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fontAlgn="base"/>
            <a:fld id="{9306B73E-E889-4101-943F-C932486AC50A}" type="slidenum">
              <a:rPr lang="en-US" strike="noStrike" noProof="1" smtClean="0">
                <a:latin typeface="Gill Sans MT" panose="020B0502020104020203" pitchFamily="3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96000" y="394405"/>
            <a:ext cx="10800000" cy="792000"/>
          </a:xfrm>
        </p:spPr>
        <p:txBody>
          <a:bodyPr wrap="square" lIns="0" tIns="0" rIns="0" bIns="0">
            <a:normAutofit/>
          </a:bodyPr>
          <a:lstStyle>
            <a:lvl1pPr algn="ctr" fontAlgn="base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fontAlgn="base"/>
            <a:r>
              <a:rPr lang="en-US" strike="noStrike" noProof="1"/>
              <a:t>Click to add title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 rot="5400000">
            <a:off x="9800431" y="3223419"/>
            <a:ext cx="4114800" cy="4111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auto"/>
            <a:r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Date Area</a:t>
            </a:r>
            <a:endParaRPr 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 rot="5400000">
            <a:off x="-1708150" y="3224213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auto"/>
            <a:endParaRPr 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en-US" strike="noStrike" noProof="1" smtClean="0">
                <a:latin typeface="Arial" panose="020B0604020202020204" pitchFamily="3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>
            <a:normAutofit/>
          </a:bodyPr>
          <a:lstStyle>
            <a:lvl1pPr algn="ctr">
              <a:defRPr sz="36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1_Title and Content">
    <p:bg>
      <p:bgPr>
        <a:solidFill>
          <a:schemeClr val="bg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Google Shape;20;p8"/>
          <p:cNvPicPr preferRelativeResize="0"/>
          <p:nvPr userDrawn="1"/>
        </p:nvPicPr>
        <p:blipFill>
          <a:blip r:embed="rId2"/>
          <a:stretch>
            <a:fillRect/>
          </a:stretch>
        </p:blipFill>
        <p:spPr>
          <a:xfrm>
            <a:off x="0" y="20638"/>
            <a:ext cx="12185650" cy="6816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fontAlgn="auto"/>
            <a:fld id="{FE1C8935-5503-46B3-AA64-FDD06962785D}" type="datetimeFigureOut">
              <a:rPr lang="en-US" strike="noStrike" noProof="1" smtClean="0">
                <a:latin typeface="+mn-lt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rtlCol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fontAlgn="base"/>
            <a:fld id="{9306B73E-E889-4101-943F-C932486AC50A}" type="slidenum">
              <a:rPr lang="en-US" strike="noStrike" noProof="1" smtClean="0">
                <a:latin typeface="Gill Sans MT" panose="020B0502020104020203" pitchFamily="3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  <a:p>
            <a:pPr lvl="1" fontAlgn="base"/>
            <a:r>
              <a:rPr lang="en-US" strike="noStrike" noProof="1"/>
              <a:t>Second level</a:t>
            </a:r>
            <a:endParaRPr lang="en-US" strike="noStrike" noProof="1"/>
          </a:p>
          <a:p>
            <a:pPr lvl="2" fontAlgn="base"/>
            <a:r>
              <a:rPr lang="en-US" strike="noStrike" noProof="1"/>
              <a:t>Third level</a:t>
            </a:r>
            <a:endParaRPr lang="en-US" strike="noStrike" noProof="1"/>
          </a:p>
          <a:p>
            <a:pPr lvl="3" fontAlgn="base"/>
            <a:r>
              <a:rPr lang="en-US" strike="noStrike" noProof="1"/>
              <a:t>Fourth level</a:t>
            </a:r>
            <a:endParaRPr lang="en-US" strike="noStrike" noProof="1"/>
          </a:p>
          <a:p>
            <a:pPr lvl="4" fontAlgn="base"/>
            <a:r>
              <a:rPr lang="en-US" strike="noStrike" noProof="1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pPr fontAlgn="base"/>
            <a:r>
              <a:rPr lang="en-US" strike="noStrike" noProof="1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Pct val="70000"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1371600" y="2254250"/>
            <a:ext cx="9486900" cy="391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431" y="3223419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50" y="3224213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1371600" y="2254250"/>
            <a:ext cx="9486900" cy="39179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431" y="3223419"/>
            <a:ext cx="4114800" cy="411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14A9817-83E6-4B29-AFA0-CA2DAB20D7EA}" type="datetime1"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50" y="3224213"/>
            <a:ext cx="4114800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00" b="0" i="0" u="none" strike="noStrike" kern="1200" cap="all" spc="30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 Footer Text</a:t>
            </a:r>
            <a:endParaRPr kumimoji="0" lang="en-US" sz="900" b="0" i="0" u="none" strike="noStrike" kern="1200" cap="all" spc="30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5675" y="6356350"/>
            <a:ext cx="8731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614883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48565D-6055-4968-BA58-2024EE1F3CB3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614883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614883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oudy Old Style" panose="02020502050305020303" pitchFamily="18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ts val="500"/>
        </a:spcBef>
        <a:spcAft>
          <a:spcPct val="0"/>
        </a:spcAft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file:///E:\giao%20an%20pp\Gi&#225;o%20&#225;n%20PP%20l&#7899;p%201%20_%20c&#244;%20Ho&#224;ng%20Nhung%20g&#7917;i\TO&#193;N%201%20-%20C&#193;NH%20DI&#7872;U\Tu&#7847;n%205+6\Tu&#7847;n%205-6\OneDrive_2020-08-12%20(3)\trang%2037\b6348994-8b0c-4f4d-bc93-42fdef44610c.01.mp4" TargetMode="External"/><Relationship Id="rId1" Type="http://schemas.openxmlformats.org/officeDocument/2006/relationships/video" Target="file:///E:\giao%20an%20pp\Gi&#225;o%20&#225;n%20PP%20l&#7899;p%201%20_%20c&#244;%20Ho&#224;ng%20Nhung%20g&#7917;i\TO&#193;N%201%20-%20C&#193;NH%20DI&#7872;U\Tu&#7847;n%205+6\Tu&#7847;n%205-6\OneDrive_2020-08-12%20(3)\trang%2037\b6348994-8b0c-4f4d-bc93-42fdef44610c.01.mp4" TargetMode="Externa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file:///E:\giao%20an%20pp\Gi&#225;o%20&#225;n%20PP%20l&#7899;p%201%20_%20c&#244;%20Ho&#224;ng%20Nhung%20g&#7917;i\TO&#193;N%201%20-%20C&#193;NH%20DI&#7872;U\Tu&#7847;n%205+6\Tu&#7847;n%205-6\OneDrive_2020-08-12%20(3)\trang%2037\b6348994-8b0c-4f4d-bc93-42fdef44610c.02.mp4" TargetMode="External"/><Relationship Id="rId1" Type="http://schemas.openxmlformats.org/officeDocument/2006/relationships/video" Target="file:///E:\giao%20an%20pp\Gi&#225;o%20&#225;n%20PP%20l&#7899;p%201%20_%20c&#244;%20Ho&#224;ng%20Nhung%20g&#7917;i\TO&#193;N%201%20-%20C&#193;NH%20DI&#7872;U\Tu&#7847;n%205+6\Tu&#7847;n%205-6\OneDrive_2020-08-12%20(3)\trang%2037\b6348994-8b0c-4f4d-bc93-42fdef44610c.02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359877" y="1072906"/>
            <a:ext cx="9492762" cy="20923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/>
            <a:r>
              <a:rPr lang="en-US" sz="3600" b="1" strike="noStrike" kern="10" noProof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giáo về dự giờ lớp 1</a:t>
            </a:r>
            <a:r>
              <a:rPr lang="vi-VN" altLang="en-US" sz="3600" b="1" strike="noStrike" kern="10" noProof="1">
                <a:ln w="9525">
                  <a:solidFill>
                    <a:srgbClr val="FF00FF"/>
                  </a:solidFill>
                  <a:rou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endParaRPr lang="vi-VN" altLang="en-US" sz="3600" b="1" strike="noStrike" kern="10" noProof="1">
              <a:ln w="9525">
                <a:solidFill>
                  <a:srgbClr val="FF00FF"/>
                </a:solidFill>
                <a:round/>
              </a:ln>
              <a:solidFill>
                <a:srgbClr val="FFC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3"/>
          <p:cNvSpPr>
            <a:spLocks noTextEdit="1"/>
          </p:cNvSpPr>
          <p:nvPr/>
        </p:nvSpPr>
        <p:spPr>
          <a:xfrm>
            <a:off x="4027488" y="3446463"/>
            <a:ext cx="4486275" cy="1079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2400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53882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Môn: Toán</a:t>
            </a:r>
            <a:endParaRPr lang="en-US" sz="2400">
              <a:ln w="9525" cap="flat" cmpd="sng">
                <a:solidFill>
                  <a:srgbClr val="FF33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53882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171" name="Rectangle 1"/>
          <p:cNvSpPr/>
          <p:nvPr/>
        </p:nvSpPr>
        <p:spPr>
          <a:xfrm>
            <a:off x="6270625" y="6051550"/>
            <a:ext cx="5935663" cy="6299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500" b="1" dirty="0">
                <a:solidFill>
                  <a:srgbClr val="66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500" b="1" dirty="0" err="1">
                <a:solidFill>
                  <a:srgbClr val="6600CC"/>
                </a:solidFill>
                <a:latin typeface="Times New Roman" panose="02020603050405020304" pitchFamily="18" charset="0"/>
              </a:rPr>
              <a:t>Lê Từ Thúy Hằng</a:t>
            </a:r>
            <a:endParaRPr lang="en-US" altLang="zh-CN" sz="3500" dirty="0">
              <a:latin typeface="Gill Sans MT" panose="020B0502020104020203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50800"/>
            <a:ext cx="10561638" cy="511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TextBox 4"/>
          <p:cNvSpPr txBox="1"/>
          <p:nvPr/>
        </p:nvSpPr>
        <p:spPr>
          <a:xfrm>
            <a:off x="2926874" y="5383213"/>
            <a:ext cx="6250940" cy="95313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>
              <a:buFontTx/>
            </a:pPr>
            <a:r>
              <a:rPr lang="en-US" altLang="zh-CN" sz="2800" dirty="0">
                <a:latin typeface="Times New Roman" panose="02020603050405020304" pitchFamily="18" charset="0"/>
              </a:rPr>
              <a:t>Có 4 quả bóng trong rổ. Thêm 1 quả bóng.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en-US" altLang="zh-CN" sz="2800" dirty="0">
                <a:latin typeface="Times New Roman" panose="02020603050405020304" pitchFamily="18" charset="0"/>
              </a:rPr>
              <a:t>Có tất cả 5 quả bóng trong rổ</a:t>
            </a:r>
            <a:r>
              <a:rPr lang="vi-VN" altLang="en-US" sz="2800" dirty="0">
                <a:latin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/>
          <p:cNvSpPr txBox="1"/>
          <p:nvPr/>
        </p:nvSpPr>
        <p:spPr>
          <a:xfrm>
            <a:off x="2908300" y="5383213"/>
            <a:ext cx="6288088" cy="9525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>
              <a:buFontTx/>
            </a:pPr>
            <a:r>
              <a:rPr lang="en-US" altLang="zh-CN" sz="2800" dirty="0">
                <a:latin typeface="Times New Roman" panose="02020603050405020304" pitchFamily="18" charset="0"/>
              </a:rPr>
              <a:t>Trong hộp có 4 que tính. Thêm 1 que tính. </a:t>
            </a:r>
            <a:endParaRPr lang="en-US" altLang="zh-CN" sz="2800" dirty="0">
              <a:latin typeface="Times New Roman" panose="02020603050405020304" pitchFamily="18" charset="0"/>
            </a:endParaRPr>
          </a:p>
          <a:p>
            <a:pPr algn="ctr" eaLnBrk="0" hangingPunct="0">
              <a:buFontTx/>
            </a:pPr>
            <a:r>
              <a:rPr lang="en-US" altLang="zh-CN" sz="2800" dirty="0">
                <a:latin typeface="Times New Roman" panose="02020603050405020304" pitchFamily="18" charset="0"/>
              </a:rPr>
              <a:t>Có tất cả 5 que tính trong hộp</a:t>
            </a:r>
            <a:r>
              <a:rPr lang="vi-VN" altLang="en-US" sz="2800" dirty="0">
                <a:latin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025" y="263525"/>
            <a:ext cx="11706225" cy="4572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608138" y="733425"/>
            <a:ext cx="8964613" cy="270351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>
              <a:latin typeface="+mj-lt"/>
            </a:endParaRPr>
          </a:p>
        </p:txBody>
      </p:sp>
      <p:grpSp>
        <p:nvGrpSpPr>
          <p:cNvPr id="4" name="Nhóm 3"/>
          <p:cNvGrpSpPr/>
          <p:nvPr/>
        </p:nvGrpSpPr>
        <p:grpSpPr>
          <a:xfrm>
            <a:off x="1886267" y="1375859"/>
            <a:ext cx="6516028" cy="1332973"/>
            <a:chOff x="1522766" y="1062589"/>
            <a:chExt cx="3261495" cy="640080"/>
          </a:xfrm>
          <a:solidFill>
            <a:srgbClr val="FF0000"/>
          </a:solidFill>
        </p:grpSpPr>
        <p:sp>
          <p:nvSpPr>
            <p:cNvPr id="5" name="Oval 20"/>
            <p:cNvSpPr/>
            <p:nvPr/>
          </p:nvSpPr>
          <p:spPr>
            <a:xfrm>
              <a:off x="327037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+mj-lt"/>
              </a:endParaRPr>
            </a:p>
          </p:txBody>
        </p:sp>
        <p:sp>
          <p:nvSpPr>
            <p:cNvPr id="6" name="Oval 21"/>
            <p:cNvSpPr/>
            <p:nvPr/>
          </p:nvSpPr>
          <p:spPr>
            <a:xfrm>
              <a:off x="1522766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+mj-lt"/>
              </a:endParaRPr>
            </a:p>
          </p:txBody>
        </p:sp>
        <p:sp>
          <p:nvSpPr>
            <p:cNvPr id="7" name="Oval 22"/>
            <p:cNvSpPr/>
            <p:nvPr/>
          </p:nvSpPr>
          <p:spPr>
            <a:xfrm>
              <a:off x="239657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+mj-lt"/>
              </a:endParaRPr>
            </a:p>
          </p:txBody>
        </p:sp>
        <p:sp>
          <p:nvSpPr>
            <p:cNvPr id="9" name="Oval 22"/>
            <p:cNvSpPr/>
            <p:nvPr/>
          </p:nvSpPr>
          <p:spPr>
            <a:xfrm>
              <a:off x="4144181" y="1062589"/>
              <a:ext cx="640080" cy="640080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en-US" strike="noStrike" noProof="1">
                <a:latin typeface="+mj-lt"/>
              </a:endParaRPr>
            </a:p>
          </p:txBody>
        </p:sp>
      </p:grpSp>
      <p:sp>
        <p:nvSpPr>
          <p:cNvPr id="12" name="TextBox 13"/>
          <p:cNvSpPr txBox="1"/>
          <p:nvPr/>
        </p:nvSpPr>
        <p:spPr>
          <a:xfrm>
            <a:off x="4435475" y="4041775"/>
            <a:ext cx="963613" cy="1016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6000" b="1" dirty="0">
                <a:latin typeface="Times New Roman" panose="02020603050405020304" pitchFamily="18" charset="0"/>
              </a:rPr>
              <a:t>4</a:t>
            </a:r>
            <a:r>
              <a:rPr lang="en-US" altLang="zh-CN" sz="6000" b="1" dirty="0">
                <a:latin typeface="Gill Sans MT" panose="020B0502020104020203" pitchFamily="34" charset="0"/>
              </a:rPr>
              <a:t> </a:t>
            </a:r>
            <a:endParaRPr lang="en-US" altLang="zh-CN" sz="6000" b="1" dirty="0">
              <a:solidFill>
                <a:srgbClr val="002060"/>
              </a:solidFill>
              <a:latin typeface="Goudy Old Style" panose="02020502050305020303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25713" y="5314950"/>
            <a:ext cx="7937500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Bốn cộng một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năm.</a:t>
            </a:r>
            <a:endParaRPr lang="en-US" altLang="zh-C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3488" y="4076700"/>
            <a:ext cx="1703387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6000" b="1" dirty="0">
                <a:latin typeface="Times New Roman" panose="02020603050405020304" pitchFamily="18" charset="0"/>
              </a:rPr>
              <a:t>+ 1</a:t>
            </a:r>
            <a:r>
              <a:rPr lang="en-US" altLang="zh-CN" sz="6000" b="1" dirty="0">
                <a:latin typeface="Gill Sans MT" panose="020B0502020104020203" pitchFamily="34" charset="0"/>
              </a:rPr>
              <a:t> </a:t>
            </a:r>
            <a:endParaRPr lang="en-US" altLang="zh-CN" sz="6000" b="1" dirty="0">
              <a:solidFill>
                <a:srgbClr val="002060"/>
              </a:solidFill>
              <a:latin typeface="Goudy Old Style" panose="02020502050305020303" pitchFamily="18" charset="0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5843588" y="4032250"/>
            <a:ext cx="2386012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6000" b="1" dirty="0">
                <a:latin typeface="Times New Roman" panose="02020603050405020304" pitchFamily="18" charset="0"/>
              </a:rPr>
              <a:t>=</a:t>
            </a:r>
            <a:r>
              <a:rPr lang="en-US" altLang="zh-CN" sz="6000" b="1" dirty="0">
                <a:latin typeface="Gill Sans MT" panose="020B0502020104020203" pitchFamily="34" charset="0"/>
              </a:rPr>
              <a:t> </a:t>
            </a:r>
            <a:r>
              <a:rPr lang="en-US" altLang="zh-CN" sz="6000" b="1" dirty="0">
                <a:latin typeface="Times New Roman" panose="02020603050405020304" pitchFamily="18" charset="0"/>
              </a:rPr>
              <a:t>5</a:t>
            </a:r>
            <a:endParaRPr lang="en-US" altLang="zh-CN" sz="6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869363" y="1376363"/>
            <a:ext cx="1255713" cy="133191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2813" y="4954588"/>
            <a:ext cx="7585075" cy="1903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88" y="0"/>
            <a:ext cx="6080125" cy="2941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8" y="2941638"/>
            <a:ext cx="6664325" cy="2228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803775" y="6078538"/>
            <a:ext cx="2292350" cy="412750"/>
          </a:xfrm>
          <a:prstGeom prst="rect">
            <a:avLst/>
          </a:prstGeom>
          <a:solidFill>
            <a:srgbClr val="FFE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6813" y="5741988"/>
            <a:ext cx="231775" cy="296863"/>
          </a:xfrm>
          <a:prstGeom prst="rect">
            <a:avLst/>
          </a:prstGeom>
          <a:solidFill>
            <a:srgbClr val="FFEA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694" y="1475874"/>
            <a:ext cx="10315073" cy="5382125"/>
          </a:xfrm>
          <a:prstGeom prst="rect">
            <a:avLst/>
          </a:prstGeom>
        </p:spPr>
      </p:pic>
      <p:sp>
        <p:nvSpPr>
          <p:cNvPr id="4" name="Lưu đồ: Điểm Kết Thúc 3"/>
          <p:cNvSpPr/>
          <p:nvPr/>
        </p:nvSpPr>
        <p:spPr>
          <a:xfrm>
            <a:off x="1419724" y="16042"/>
            <a:ext cx="9352552" cy="1588169"/>
          </a:xfrm>
          <a:prstGeom prst="flowChartTermina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- THỰC HÀNH</a:t>
            </a:r>
            <a:endParaRPr lang="vi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888"/>
            <a:ext cx="12192000" cy="410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244850" y="3387725"/>
            <a:ext cx="735013" cy="708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71000" y="3387725"/>
            <a:ext cx="733425" cy="708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72035" y="5816311"/>
            <a:ext cx="288037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+ 1 =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Ảnh chụp màn hình 2024-10-12 211949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5570" y="709930"/>
            <a:ext cx="6309360" cy="52939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47260" y="5878513"/>
            <a:ext cx="760413" cy="6699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63160" y="5377895"/>
            <a:ext cx="3304963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+ 3 =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Ảnh chụp màn hình 2024-10-12 21031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84935" y="695325"/>
            <a:ext cx="6667500" cy="4798695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2560320" y="5434013"/>
            <a:ext cx="760413" cy="6699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42888"/>
            <a:ext cx="12192000" cy="4105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244850" y="3387725"/>
            <a:ext cx="735013" cy="708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71000" y="3387725"/>
            <a:ext cx="733425" cy="7080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-20637"/>
            <a:ext cx="1030763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8543925" y="2060575"/>
            <a:ext cx="217488" cy="355600"/>
          </a:xfrm>
          <a:prstGeom prst="rect">
            <a:avLst/>
          </a:prstGeom>
          <a:solidFill>
            <a:srgbClr val="FEE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43925" y="4913313"/>
            <a:ext cx="217488" cy="355600"/>
          </a:xfrm>
          <a:prstGeom prst="rect">
            <a:avLst/>
          </a:prstGeom>
          <a:solidFill>
            <a:srgbClr val="FEE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vi-V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8" descr="觅元素58b0fbac4bf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988" y="5842000"/>
            <a:ext cx="5211762" cy="74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图片 1" descr="31f7217a017c2d9a8a7bcbd9844c16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3" y="1616075"/>
            <a:ext cx="5994400" cy="472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5" descr="a05684f714522ad77246dba9447411b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13" y="3260725"/>
            <a:ext cx="4175125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0" y="425450"/>
            <a:ext cx="6507163" cy="139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1"/>
          <p:cNvSpPr txBox="1"/>
          <p:nvPr/>
        </p:nvSpPr>
        <p:spPr>
          <a:xfrm>
            <a:off x="4995863" y="3009900"/>
            <a:ext cx="6234113" cy="101600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198" name="图片 7" descr="572005ec0a0c4"/>
          <p:cNvPicPr>
            <a:picLocks noChangeAspect="1"/>
          </p:cNvPicPr>
          <p:nvPr/>
        </p:nvPicPr>
        <p:blipFill>
          <a:blip r:embed="rId5"/>
          <a:srcRect r="38223" b="26546"/>
          <a:stretch>
            <a:fillRect/>
          </a:stretch>
        </p:blipFill>
        <p:spPr>
          <a:xfrm>
            <a:off x="744538" y="488950"/>
            <a:ext cx="2141537" cy="1439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6348994-8b0c-4f4d-bc93-42fdef44610c.01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61925" y="0"/>
            <a:ext cx="121031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6348994-8b0c-4f4d-bc93-42fdef44610c.02.mp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031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700" y="-20637"/>
            <a:ext cx="103076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8" descr="觅元素58b0fbac4bf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988" y="5842000"/>
            <a:ext cx="5211762" cy="74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图片 1" descr="31f7217a017c2d9a8a7bcbd9844c16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3" y="1616075"/>
            <a:ext cx="5994400" cy="4727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图片 15" descr="a05684f714522ad77246dba9447411b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813" y="3260725"/>
            <a:ext cx="4175125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0" y="425450"/>
            <a:ext cx="6507163" cy="139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1"/>
          <p:cNvSpPr txBox="1"/>
          <p:nvPr/>
        </p:nvSpPr>
        <p:spPr>
          <a:xfrm>
            <a:off x="4995863" y="2871788"/>
            <a:ext cx="6234113" cy="11080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5606" name="图片 7" descr="572005ec0a0c4"/>
          <p:cNvPicPr>
            <a:picLocks noChangeAspect="1"/>
          </p:cNvPicPr>
          <p:nvPr/>
        </p:nvPicPr>
        <p:blipFill>
          <a:blip r:embed="rId5"/>
          <a:srcRect r="38223" b="26546"/>
          <a:stretch>
            <a:fillRect/>
          </a:stretch>
        </p:blipFill>
        <p:spPr>
          <a:xfrm>
            <a:off x="744538" y="488950"/>
            <a:ext cx="2141537" cy="1439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36763"/>
            <a:ext cx="12192000" cy="48212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Lưu đồ: Băng Đục lỗ 4"/>
          <p:cNvSpPr/>
          <p:nvPr/>
        </p:nvSpPr>
        <p:spPr>
          <a:xfrm>
            <a:off x="6340475" y="0"/>
            <a:ext cx="5745163" cy="2646363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5400" b="1" strike="noStrike" noProof="1"/>
              <a:t>CHUYỀN HOA</a:t>
            </a:r>
            <a:endParaRPr lang="vi-VN" sz="5400" b="1" strike="noStrike" noProof="1"/>
          </a:p>
        </p:txBody>
      </p:sp>
      <p:sp>
        <p:nvSpPr>
          <p:cNvPr id="6" name="Nổ: 14 Điểm 5"/>
          <p:cNvSpPr/>
          <p:nvPr/>
        </p:nvSpPr>
        <p:spPr>
          <a:xfrm>
            <a:off x="-4762" y="-123825"/>
            <a:ext cx="6345238" cy="277018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defRPr/>
            </a:pPr>
            <a:r>
              <a:rPr lang="en-US" sz="4000" b="1" strike="noStrike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</a:t>
            </a:r>
            <a:r>
              <a:rPr lang="vi-VN" sz="4000" b="1" strike="noStrike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vi-VN" sz="4000" b="1" strike="noStrike" noProof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5"/>
          <p:cNvSpPr txBox="1"/>
          <p:nvPr/>
        </p:nvSpPr>
        <p:spPr>
          <a:xfrm>
            <a:off x="5101590" y="5635836"/>
            <a:ext cx="7089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4800" b="1" dirty="0">
                <a:latin typeface="Times New Roman" panose="02020603050405020304" pitchFamily="18" charset="0"/>
              </a:rPr>
              <a:t>2</a:t>
            </a:r>
            <a:r>
              <a:rPr lang="vi-VN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latin typeface="Times New Roman" panose="02020603050405020304" pitchFamily="18" charset="0"/>
              </a:rPr>
              <a:t>+1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13" name="- Karaoke HD - Lý Cây Xanh - Âm Nhạc Lớp 1 -- CD Chuẩn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968240" cy="57677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 t="7997" b="16458"/>
          <a:stretch>
            <a:fillRect/>
          </a:stretch>
        </p:blipFill>
        <p:spPr>
          <a:xfrm>
            <a:off x="5184436" y="152400"/>
            <a:ext cx="7007564" cy="51659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36" y="0"/>
            <a:ext cx="7007564" cy="5318335"/>
          </a:xfrm>
          <a:prstGeom prst="rect">
            <a:avLst/>
          </a:prstGeom>
        </p:spPr>
      </p:pic>
      <p:sp>
        <p:nvSpPr>
          <p:cNvPr id="18" name="Text Box 5"/>
          <p:cNvSpPr txBox="1"/>
          <p:nvPr/>
        </p:nvSpPr>
        <p:spPr>
          <a:xfrm>
            <a:off x="4787899" y="5766653"/>
            <a:ext cx="70897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4800" b="1" dirty="0">
                <a:latin typeface="Times New Roman" panose="02020603050405020304" pitchFamily="18" charset="0"/>
              </a:rPr>
              <a:t>2 + 2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51" y="-2"/>
            <a:ext cx="7006648" cy="5318335"/>
          </a:xfrm>
          <a:prstGeom prst="rect">
            <a:avLst/>
          </a:prstGeom>
        </p:spPr>
      </p:pic>
      <p:sp>
        <p:nvSpPr>
          <p:cNvPr id="21" name="Text Box 5"/>
          <p:cNvSpPr txBox="1"/>
          <p:nvPr/>
        </p:nvSpPr>
        <p:spPr>
          <a:xfrm>
            <a:off x="4968238" y="5635409"/>
            <a:ext cx="7089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4800" b="1" dirty="0">
                <a:latin typeface="Times New Roman" panose="02020603050405020304" pitchFamily="18" charset="0"/>
              </a:rPr>
              <a:t>2</a:t>
            </a:r>
            <a:r>
              <a:rPr lang="vi-VN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latin typeface="Times New Roman" panose="02020603050405020304" pitchFamily="18" charset="0"/>
              </a:rPr>
              <a:t>+1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23" y="5545"/>
            <a:ext cx="7089777" cy="5325696"/>
          </a:xfrm>
          <a:prstGeom prst="rect">
            <a:avLst/>
          </a:prstGeom>
        </p:spPr>
      </p:pic>
      <p:sp>
        <p:nvSpPr>
          <p:cNvPr id="24" name="Text Box 5"/>
          <p:cNvSpPr txBox="1"/>
          <p:nvPr/>
        </p:nvSpPr>
        <p:spPr>
          <a:xfrm>
            <a:off x="4968236" y="5766442"/>
            <a:ext cx="708977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4800" b="1" dirty="0">
                <a:latin typeface="Times New Roman" panose="02020603050405020304" pitchFamily="18" charset="0"/>
              </a:rPr>
              <a:t>2</a:t>
            </a:r>
            <a:r>
              <a:rPr lang="vi-VN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latin typeface="Times New Roman" panose="02020603050405020304" pitchFamily="18" charset="0"/>
              </a:rPr>
              <a:t>+2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9"/>
          <a:stretch>
            <a:fillRect/>
          </a:stretch>
        </p:blipFill>
        <p:spPr>
          <a:xfrm>
            <a:off x="5183520" y="0"/>
            <a:ext cx="7007564" cy="5325696"/>
          </a:xfrm>
          <a:prstGeom prst="rect">
            <a:avLst/>
          </a:prstGeom>
        </p:spPr>
      </p:pic>
      <p:sp>
        <p:nvSpPr>
          <p:cNvPr id="27" name="Text Box 5"/>
          <p:cNvSpPr txBox="1"/>
          <p:nvPr/>
        </p:nvSpPr>
        <p:spPr>
          <a:xfrm>
            <a:off x="5183224" y="5561114"/>
            <a:ext cx="70897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en-US" sz="4800" b="1" dirty="0">
                <a:latin typeface="Times New Roman" panose="02020603050405020304" pitchFamily="18" charset="0"/>
              </a:rPr>
              <a:t>3</a:t>
            </a:r>
            <a:r>
              <a:rPr lang="vi-VN" altLang="en-US" sz="4800" b="1" dirty="0">
                <a:latin typeface="Times New Roman" panose="02020603050405020304" pitchFamily="18" charset="0"/>
              </a:rPr>
              <a:t> </a:t>
            </a:r>
            <a:r>
              <a:rPr lang="en-US" altLang="en-US" sz="4800" b="1" dirty="0">
                <a:latin typeface="Times New Roman" panose="02020603050405020304" pitchFamily="18" charset="0"/>
              </a:rPr>
              <a:t>+2</a:t>
            </a:r>
            <a:endParaRPr lang="en-US" altLang="en-US" sz="4800" b="1" dirty="0">
              <a:latin typeface="Times New Roman" panose="02020603050405020304" pitchFamily="18" charset="0"/>
            </a:endParaRPr>
          </a:p>
          <a:p>
            <a:pPr algn="ctr"/>
            <a:endParaRPr lang="en-US" altLang="en-US" sz="48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5" fill="hold" display="1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8" grpId="0"/>
      <p:bldP spid="18" grpId="1"/>
      <p:bldP spid="21" grpId="0"/>
      <p:bldP spid="21" grpId="1"/>
      <p:bldP spid="24" grpId="0"/>
      <p:bldP spid="24" grpId="1"/>
      <p:bldP spid="27" grpId="0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38200" y="1319213"/>
            <a:ext cx="10515600" cy="1325562"/>
          </a:xfrm>
        </p:spPr>
        <p:txBody>
          <a:bodyPr anchor="b" anchorCtr="0"/>
          <a:lstStyle/>
          <a:p>
            <a:r>
              <a:rPr lang="en-US" altLang="vi-VN" dirty="0"/>
              <a:t>     </a:t>
            </a:r>
            <a:r>
              <a:rPr lang="vi-VN" altLang="en-US" sz="4400" b="1" dirty="0">
                <a:latin typeface="Times New Roman" panose="02020603050405020304" pitchFamily="18" charset="0"/>
              </a:rPr>
              <a:t>Em hãy nê</a:t>
            </a:r>
            <a:r>
              <a:rPr lang="en-US" altLang="vi-VN" sz="4400" b="1" dirty="0">
                <a:latin typeface="Times New Roman" panose="02020603050405020304" pitchFamily="18" charset="0"/>
              </a:rPr>
              <a:t>u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tình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huống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thực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tế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liên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đến</a:t>
            </a:r>
            <a:r>
              <a:rPr lang="en-US" altLang="vi-VN" sz="4400" b="1" dirty="0">
                <a:latin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</a:rPr>
              <a:t>phép</a:t>
            </a:r>
            <a:r>
              <a:rPr lang="en-US" altLang="vi-VN" sz="4400" b="1" dirty="0">
                <a:latin typeface="Times New Roman" panose="02020603050405020304" pitchFamily="18" charset="0"/>
              </a:rPr>
              <a:t> cộng.</a:t>
            </a:r>
            <a:endParaRPr lang="en-US" altLang="vi-VN" sz="44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/>
          </p:cNvPicPr>
          <p:nvPr/>
        </p:nvPicPr>
        <p:blipFill>
          <a:blip r:embed="rId1"/>
          <a:srcRect b="10181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14538" y="1651000"/>
            <a:ext cx="7416800" cy="189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eaLnBrk="0" hangingPunct="0">
              <a:buClrTx/>
              <a:buSzTx/>
              <a:buFontTx/>
              <a:buNone/>
            </a:pPr>
            <a:r>
              <a:rPr kumimoji="0" lang="en-US" sz="11735" b="1" kern="1200" cap="none" spc="0" normalizeH="0" baseline="0" noProof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1735" b="1" kern="1200" cap="none" spc="0" normalizeH="0" baseline="0" noProof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838200" y="3230563"/>
            <a:ext cx="10515600" cy="1325562"/>
          </a:xfrm>
        </p:spPr>
        <p:txBody>
          <a:bodyPr anchor="b" anchorCtr="0"/>
          <a:lstStyle/>
          <a:p>
            <a:r>
              <a:rPr lang="en-US" altLang="vi-VN" dirty="0"/>
              <a:t>   </a:t>
            </a:r>
            <a:br>
              <a:rPr lang="en-US" altLang="vi-VN" dirty="0"/>
            </a:br>
            <a:br>
              <a:rPr lang="en-US" altLang="vi-VN" dirty="0"/>
            </a:b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nhà các em hãy tìm hiểu thêm nhiều tình huống liên quan đến phép cộng để hôm sau chia sẻ với các bạn.</a:t>
            </a:r>
            <a:b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tiết học hôm nay các em hiểu thêm Làm quen với phép cộng - Dấu cộng. Các em cố gắng vận dụng kiến thức cảu mình vào cuộc sống xung quanh.</a:t>
            </a:r>
            <a:endParaRPr lang="en-US" alt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3" descr="资源 734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21975" y="3478213"/>
            <a:ext cx="1044575" cy="63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4" descr="资源 1343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875" y="276225"/>
            <a:ext cx="3403600" cy="1571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图片 5" descr="资源 2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3" y="2657475"/>
            <a:ext cx="2647950" cy="193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6" descr="资源 3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863" y="569913"/>
            <a:ext cx="2079625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8" descr="资源 5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900" y="3940175"/>
            <a:ext cx="9367838" cy="2684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9" descr="资源 6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400" y="6208713"/>
            <a:ext cx="12242800" cy="709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2874963" y="909638"/>
            <a:ext cx="6843712" cy="2554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buFontTx/>
            </a:pP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Tạm biệt và 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lt"/>
            </a:endParaRPr>
          </a:p>
          <a:p>
            <a:pPr algn="ctr">
              <a:buFontTx/>
            </a:pP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ea typeface="SimSun" panose="02010600030101010101" pitchFamily="2" charset="-122"/>
                <a:sym typeface="+mn-lt"/>
              </a:rPr>
              <a:t>hẹn gặp lại!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ea typeface="SimSun" panose="02010600030101010101" pitchFamily="2" charset="-122"/>
              <a:sym typeface="+mn-lt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2"/>
          <p:cNvGrpSpPr/>
          <p:nvPr/>
        </p:nvGrpSpPr>
        <p:grpSpPr>
          <a:xfrm>
            <a:off x="169863" y="0"/>
            <a:ext cx="11876087" cy="6858000"/>
            <a:chOff x="0" y="0"/>
            <a:chExt cx="5748" cy="4297"/>
          </a:xfrm>
        </p:grpSpPr>
        <p:pic>
          <p:nvPicPr>
            <p:cNvPr id="9218" name="Picture 3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-5400000">
              <a:off x="253" y="2890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19" name="Picture 4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>
              <a:off x="0" y="3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0" name="Picture 5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10800000">
              <a:off x="4545" y="2650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1" name="Picture 6" descr="CRNRC001"/>
            <p:cNvPicPr>
              <a:picLocks noChangeAspect="1"/>
            </p:cNvPicPr>
            <p:nvPr/>
          </p:nvPicPr>
          <p:blipFill>
            <a:blip r:embed="rId1"/>
            <a:srcRect l="571" t="987"/>
            <a:stretch>
              <a:fillRect/>
            </a:stretch>
          </p:blipFill>
          <p:spPr>
            <a:xfrm rot="5400000">
              <a:off x="4340" y="-233"/>
              <a:ext cx="1173" cy="164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9223" name="TextBox 9"/>
          <p:cNvSpPr txBox="1"/>
          <p:nvPr/>
        </p:nvSpPr>
        <p:spPr>
          <a:xfrm>
            <a:off x="3983038" y="87313"/>
            <a:ext cx="3128962" cy="646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 defTabSz="514350"/>
            <a:r>
              <a:rPr lang="en-US" altLang="zh-C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Khởi</a:t>
            </a:r>
            <a:r>
              <a:rPr lang="en-US" altLang="zh-C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endParaRPr lang="en-US" altLang="zh-CN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Tập đế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887835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76200" y="76200"/>
            <a:ext cx="6629400" cy="671513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/>
            <a:r>
              <a:rPr lang="en-SG" sz="3600" b="1" strike="noStrike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600" strike="noStrike" noProof="1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124200" y="1600200"/>
            <a:ext cx="6400800" cy="1143000"/>
          </a:xfrm>
          <a:ln>
            <a:solidFill>
              <a:srgbClr val="002060"/>
            </a:solidFill>
          </a:ln>
        </p:spPr>
        <p:txBody>
          <a:bodyPr>
            <a:normAutofit fontScale="90000"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800" b="1" i="0" u="none" strike="noStrike" kern="1200" cap="all" spc="300" normalizeH="0" baseline="0" noProof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 ĐÁP ÁN ĐÚNG</a:t>
            </a:r>
            <a:endParaRPr kumimoji="0" lang="en-US" sz="4800" b="1" i="0" u="none" strike="noStrike" kern="1200" cap="all" spc="300" normalizeH="0" baseline="0" noProof="1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11887200" cy="12192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kumimoji="0" lang="vi-VN" altLang="en-US" sz="48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 2" panose="05020102010507070707" pitchFamily="18" charset="2"/>
              </a:rPr>
              <a:t>2</a:t>
            </a:r>
            <a:r>
              <a:rPr kumimoji="0" lang="vi-VN" altLang="en-US" sz="48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+ 1 =</a:t>
            </a:r>
            <a:endParaRPr kumimoji="0" lang="vi-VN" altLang="en-US" sz="4800" b="1" i="0" u="none" strike="noStrike" kern="1200" cap="all" spc="300" normalizeH="0" baseline="0" noProof="1">
              <a:solidFill>
                <a:srgbClr val="380BF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388" y="1752600"/>
            <a:ext cx="8990012" cy="3505200"/>
          </a:xfrm>
        </p:spPr>
        <p:txBody>
          <a:bodyPr anchor="t" anchorCtr="0"/>
          <a:lstStyle/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3</a:t>
            </a:r>
            <a:endParaRPr lang="en-US" altLang="zh-CN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35814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uild="p"/>
      <p:bldP spid="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11887200" cy="11430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kumimoji="0" lang="vi-VN" altLang="en-US" sz="48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+ 2 =</a:t>
            </a:r>
            <a:endParaRPr kumimoji="0" lang="vi-VN" altLang="en-US" sz="4800" b="1" i="0" u="none" strike="noStrike" kern="1200" cap="all" spc="300" normalizeH="0" baseline="0" noProof="1">
              <a:solidFill>
                <a:srgbClr val="380BF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388" y="2057400"/>
            <a:ext cx="8990012" cy="4343400"/>
          </a:xfrm>
        </p:spPr>
        <p:txBody>
          <a:bodyPr anchor="t" anchorCtr="0"/>
          <a:lstStyle/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5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6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5146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uild="p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11887200" cy="11430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2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 2" panose="05020102010507070707" pitchFamily="18" charset="2"/>
              </a:rPr>
              <a:t> </a:t>
            </a:r>
            <a:r>
              <a:rPr kumimoji="0" lang="vi-VN" altLang="en-US" sz="48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 2" panose="05020102010507070707" pitchFamily="18" charset="2"/>
              </a:rPr>
              <a:t>3</a:t>
            </a:r>
            <a:r>
              <a:rPr kumimoji="0" lang="vi-VN" altLang="en-US" sz="4800" b="1" i="0" u="none" strike="noStrike" kern="1200" cap="all" spc="300" normalizeH="0" baseline="0" noProof="1">
                <a:solidFill>
                  <a:srgbClr val="380BF5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+ 1 =</a:t>
            </a:r>
            <a:endParaRPr kumimoji="0" lang="vi-VN" altLang="en-US" sz="4800" b="1" i="0" u="none" strike="noStrike" kern="1200" cap="all" spc="300" normalizeH="0" baseline="0" noProof="1">
              <a:solidFill>
                <a:srgbClr val="380BF5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0388" y="2057400"/>
            <a:ext cx="8990012" cy="4343400"/>
          </a:xfrm>
        </p:spPr>
        <p:txBody>
          <a:bodyPr anchor="t" anchorCtr="0"/>
          <a:lstStyle/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7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42950" indent="-742950">
              <a:lnSpc>
                <a:spcPct val="170000"/>
              </a:lnSpc>
              <a:buFont typeface="Arial" panose="020B0604020202020204" pitchFamily="34" charset="0"/>
              <a:buAutoNum type="alphaUcPeriod"/>
            </a:pPr>
            <a:r>
              <a:rPr lang="vi-VN" altLang="en-US" sz="4800" b="1">
                <a:solidFill>
                  <a:srgbClr val="0070C0"/>
                </a:solidFill>
                <a:latin typeface="Times New Roman" panose="02020603050405020304" pitchFamily="18" charset="0"/>
              </a:rPr>
              <a:t>9</a:t>
            </a:r>
            <a:endParaRPr lang="vi-VN" altLang="en-US" sz="4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52600" y="2514600"/>
            <a:ext cx="8382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en-US" strike="noStrike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uild="p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/>
          <p:cNvSpPr txBox="1"/>
          <p:nvPr/>
        </p:nvSpPr>
        <p:spPr>
          <a:xfrm>
            <a:off x="786130" y="1831340"/>
            <a:ext cx="10501630" cy="2806700"/>
          </a:xfrm>
          <a:prstGeom prst="rect">
            <a:avLst/>
          </a:prstGeom>
          <a:noFill/>
          <a:ln w="9525">
            <a:noFill/>
          </a:ln>
        </p:spPr>
        <p:txBody>
          <a:bodyPr wrap="square" lIns="91425" tIns="45700" rIns="91425" bIns="45700" anchor="b" anchorCtr="0"/>
          <a:lstStyle/>
          <a:p>
            <a:pPr algn="ctr">
              <a:buClr>
                <a:schemeClr val="tx1"/>
              </a:buClr>
              <a:buFont typeface="Arial" panose="020B0604020202020204"/>
            </a:pPr>
            <a:r>
              <a:rPr lang="en-US" altLang="en-US" sz="440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Thứ hai ngày 18 tháng 10 năm 2024</a:t>
            </a:r>
            <a:endParaRPr lang="en-US" altLang="en-US" sz="4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buClr>
                <a:schemeClr val="tx1"/>
              </a:buClr>
              <a:buFont typeface="Arial" panose="020B0604020202020204"/>
            </a:pPr>
            <a:endParaRPr lang="en-US" altLang="zh-CN" sz="4400" b="1" u="sng" dirty="0" err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>
              <a:buClr>
                <a:schemeClr val="tx1"/>
              </a:buClr>
              <a:buFont typeface="Arial" panose="020B0604020202020204"/>
            </a:pPr>
            <a:r>
              <a:rPr lang="en-US" altLang="zh-CN" sz="4400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Toán</a:t>
            </a:r>
            <a:r>
              <a:rPr lang="en-US" altLang="zh-CN" sz="4400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endParaRPr lang="en-US" altLang="zh-CN" sz="4400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zh-CN" sz="4400" b="1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zh-C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quen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</a:t>
            </a:r>
            <a:r>
              <a:rPr lang="vi-VN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ộng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cộng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4800" b="1" kern="1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(</a:t>
            </a:r>
            <a:r>
              <a:rPr lang="en-US" sz="4800" b="1" kern="10">
                <a:ln w="9525">
                  <a:solidFill>
                    <a:srgbClr val="FFCCFF"/>
                  </a:solidFill>
                  <a:round/>
                </a:ln>
                <a:solidFill>
                  <a:srgbClr val="FF0000"/>
                </a:solidFill>
                <a:effectLst>
                  <a:outerShdw sy="50000" kx="-2453608" algn="bl" rotWithShape="0">
                    <a:srgbClr val="C7DFD3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 2)</a:t>
            </a:r>
            <a:endParaRPr lang="en-US" sz="4800" b="1" kern="10" dirty="0">
              <a:ln w="9525">
                <a:solidFill>
                  <a:srgbClr val="FFCCFF"/>
                </a:solidFill>
                <a:round/>
              </a:ln>
              <a:solidFill>
                <a:srgbClr val="FF0000"/>
              </a:solidFill>
              <a:effectLst>
                <a:outerShdw sy="50000" kx="-2453608" algn="bl" rotWithShape="0">
                  <a:srgbClr val="C7DFD3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endParaRPr lang="en-US" altLang="zh-CN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0" y="0"/>
            <a:ext cx="5738813" cy="95408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SG" altLang="x-none" sz="3200" b="1" i="0" u="none" strike="noStrike" kern="1200" cap="none" spc="0" normalizeH="0" baseline="0" noProof="1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 KHÁM PHÁ</a:t>
            </a:r>
            <a:endParaRPr kumimoji="0" lang="en-SG" altLang="x-none" sz="3200" b="0" i="0" u="none" strike="noStrike" kern="1200" cap="none" spc="0" normalizeH="0" baseline="0" noProof="1">
              <a:solidFill>
                <a:srgbClr val="002060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5738813" y="298450"/>
            <a:ext cx="2995613" cy="655638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SG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7968" t="5328" r="8151" b="4903"/>
          <a:stretch>
            <a:fillRect/>
          </a:stretch>
        </p:blipFill>
        <p:spPr>
          <a:xfrm>
            <a:off x="101600" y="954088"/>
            <a:ext cx="7958138" cy="291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15627" t="12868" r="10300" b="14073"/>
          <a:stretch>
            <a:fillRect/>
          </a:stretch>
        </p:blipFill>
        <p:spPr>
          <a:xfrm>
            <a:off x="3124200" y="3871913"/>
            <a:ext cx="9047163" cy="29860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WPS Presentation</Application>
  <PresentationFormat>Widescreen</PresentationFormat>
  <Paragraphs>103</Paragraphs>
  <Slides>29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SimSun</vt:lpstr>
      <vt:lpstr>Wingdings</vt:lpstr>
      <vt:lpstr>Gill Sans MT</vt:lpstr>
      <vt:lpstr>Goudy Old Style</vt:lpstr>
      <vt:lpstr>Calibri</vt:lpstr>
      <vt:lpstr>Times New Roman</vt:lpstr>
      <vt:lpstr>HP001 4 hàng</vt:lpstr>
      <vt:lpstr>Wingdings 2</vt:lpstr>
      <vt:lpstr>Arial</vt:lpstr>
      <vt:lpstr>Microsoft YaHei</vt:lpstr>
      <vt:lpstr>Arial Unicode MS</vt:lpstr>
      <vt:lpstr>等线</vt:lpstr>
      <vt:lpstr>Times New Roman</vt:lpstr>
      <vt:lpstr>ClassicFrameVTI</vt:lpstr>
      <vt:lpstr>1_ClassicFrameVTI</vt:lpstr>
      <vt:lpstr>PowerPoint 演示文稿</vt:lpstr>
      <vt:lpstr>PowerPoint 演示文稿</vt:lpstr>
      <vt:lpstr>PowerPoint 演示文稿</vt:lpstr>
      <vt:lpstr>CHỌN ĐÁP ÁN ĐÚNG</vt:lpstr>
      <vt:lpstr> 2 + 1 =</vt:lpstr>
      <vt:lpstr> 2 + 2 =</vt:lpstr>
      <vt:lpstr> 3 + 1 =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Em hãy nêu tình huống thực tế có liên quan đến phép cộng.</vt:lpstr>
      <vt:lpstr>PowerPoint 演示文稿</vt:lpstr>
      <vt:lpstr>     -Về nhà các em hãy tìm hiểu thêm nhiều tình huống liên quan đến phép cộng để hôm sau chia sẻ với các bạn. - Qua tiết học hôm nay các em hiểu thêm Làm quen với phép cộng - Dấu cộng. Các em cố gắng vận dụng kiến thức cảu mình vào cuộc sống xung quanh.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Hoàng Việt Nguyễn Lê</cp:lastModifiedBy>
  <cp:revision>62</cp:revision>
  <dcterms:created xsi:type="dcterms:W3CDTF">2020-08-10T03:18:00Z</dcterms:created>
  <dcterms:modified xsi:type="dcterms:W3CDTF">2024-10-18T01:37:37Z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BD65F2A12AA5474E87E1E00A79D3BF2C_12</vt:lpwstr>
  </property>
  <property fmtid="{D5CDD505-2E9C-101B-9397-08002B2CF9AE}" pid="3" name="KSOProductBuildVer">
    <vt:lpwstr>1033-12.2.0.18283</vt:lpwstr>
  </property>
</Properties>
</file>