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9"/>
  </p:notesMasterIdLst>
  <p:sldIdLst>
    <p:sldId id="4425" r:id="rId3"/>
    <p:sldId id="262" r:id="rId4"/>
    <p:sldId id="338" r:id="rId5"/>
    <p:sldId id="264" r:id="rId6"/>
    <p:sldId id="4427" r:id="rId7"/>
    <p:sldId id="263" r:id="rId8"/>
    <p:sldId id="310" r:id="rId9"/>
    <p:sldId id="311" r:id="rId10"/>
    <p:sldId id="4428" r:id="rId11"/>
    <p:sldId id="312" r:id="rId12"/>
    <p:sldId id="339" r:id="rId13"/>
    <p:sldId id="313" r:id="rId14"/>
    <p:sldId id="4431" r:id="rId15"/>
    <p:sldId id="4430" r:id="rId16"/>
    <p:sldId id="4432" r:id="rId17"/>
    <p:sldId id="4429" r:id="rId18"/>
    <p:sldId id="329" r:id="rId19"/>
    <p:sldId id="331" r:id="rId20"/>
    <p:sldId id="328" r:id="rId21"/>
    <p:sldId id="332" r:id="rId22"/>
    <p:sldId id="340" r:id="rId23"/>
    <p:sldId id="341" r:id="rId24"/>
    <p:sldId id="334" r:id="rId25"/>
    <p:sldId id="291" r:id="rId26"/>
    <p:sldId id="342" r:id="rId27"/>
    <p:sldId id="441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t>‹#›</a:t>
            </a:fld>
            <a:endParaRPr lang="en-US"/>
          </a:p>
        </p:txBody>
      </p:sp>
    </p:spTree>
    <p:extLst>
      <p:ext uri="{BB962C8B-B14F-4D97-AF65-F5344CB8AC3E}">
        <p14:creationId xmlns:p14="http://schemas.microsoft.com/office/powerpoint/2010/main" val="49948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68562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228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954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4/15/2024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237829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62605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5" name="Footer Placeholder 4">
            <a:extLst>
              <a:ext uri="{FF2B5EF4-FFF2-40B4-BE49-F238E27FC236}">
                <a16:creationId xmlns=""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2483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6" name="Footer Placeholder 5">
            <a:extLst>
              <a:ext uri="{FF2B5EF4-FFF2-40B4-BE49-F238E27FC236}">
                <a16:creationId xmlns=""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90732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8" name="Footer Placeholder 7">
            <a:extLst>
              <a:ext uri="{FF2B5EF4-FFF2-40B4-BE49-F238E27FC236}">
                <a16:creationId xmlns=""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5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4" name="Footer Placeholder 3">
            <a:extLst>
              <a:ext uri="{FF2B5EF4-FFF2-40B4-BE49-F238E27FC236}">
                <a16:creationId xmlns=""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0474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3" name="Footer Placeholder 2">
            <a:extLst>
              <a:ext uri="{FF2B5EF4-FFF2-40B4-BE49-F238E27FC236}">
                <a16:creationId xmlns=""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6636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6" name="Footer Placeholder 5">
            <a:extLst>
              <a:ext uri="{FF2B5EF4-FFF2-40B4-BE49-F238E27FC236}">
                <a16:creationId xmlns=""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2231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4/15/2024</a:t>
            </a:fld>
            <a:endParaRPr lang="en-US"/>
          </a:p>
        </p:txBody>
      </p:sp>
      <p:sp>
        <p:nvSpPr>
          <p:cNvPr id="6" name="Footer Placeholder 5">
            <a:extLst>
              <a:ext uri="{FF2B5EF4-FFF2-40B4-BE49-F238E27FC236}">
                <a16:creationId xmlns=""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89926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F3084D74-66DC-046A-5C75-6D04B51879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extLst>
      <p:ext uri="{BB962C8B-B14F-4D97-AF65-F5344CB8AC3E}">
        <p14:creationId xmlns:p14="http://schemas.microsoft.com/office/powerpoint/2010/main" val="442556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 xmlns:a16="http://schemas.microsoft.com/office/drawing/2014/main" id="{DF08A705-005E-7A64-46C0-EDA8DE08CD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a:extLst>
              <a:ext uri="{FF2B5EF4-FFF2-40B4-BE49-F238E27FC236}">
                <a16:creationId xmlns="" xmlns:a16="http://schemas.microsoft.com/office/drawing/2014/main" id="{F776993C-5923-5332-9D5D-83EE2A78B1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extLst>
      <p:ext uri="{BB962C8B-B14F-4D97-AF65-F5344CB8AC3E}">
        <p14:creationId xmlns:p14="http://schemas.microsoft.com/office/powerpoint/2010/main" val="161640884"/>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10" Type="http://schemas.openxmlformats.org/officeDocument/2006/relationships/audio" Target="../media/audio3.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343F7C25-0220-4FA2-89A0-975729AE0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6550" y="187698"/>
            <a:ext cx="12158927" cy="954103"/>
          </a:xfrm>
          <a:prstGeom prst="rect">
            <a:avLst/>
          </a:prstGeom>
          <a:noFill/>
        </p:spPr>
        <p:txBody>
          <a:bodyPr wrap="square" lIns="121906" tIns="60953" rIns="121906" bIns="60953" rtlCol="0">
            <a:spAutoFit/>
          </a:bodyPr>
          <a:lstStyle/>
          <a:p>
            <a:pPr algn="ctr" defTabSz="1219050"/>
            <a:r>
              <a:rPr lang="en-US" sz="2700" b="1">
                <a:solidFill>
                  <a:srgbClr val="FF0000"/>
                </a:solidFill>
                <a:latin typeface="Tiffany-Heavy" pitchFamily="2" charset="0"/>
                <a:ea typeface="Tiffany-Heavy" pitchFamily="2" charset="0"/>
                <a:cs typeface="Tiffany-Heavy" pitchFamily="2" charset="0"/>
              </a:rPr>
              <a:t>PHÒNG GD &amp; ĐT THÀNH PHỐ QUY NHƠN</a:t>
            </a:r>
            <a:br>
              <a:rPr lang="en-US" sz="2700" b="1">
                <a:solidFill>
                  <a:srgbClr val="FF0000"/>
                </a:solidFill>
                <a:latin typeface="Tiffany-Heavy" pitchFamily="2" charset="0"/>
                <a:ea typeface="Tiffany-Heavy" pitchFamily="2" charset="0"/>
                <a:cs typeface="Tiffany-Heavy" pitchFamily="2" charset="0"/>
              </a:rPr>
            </a:br>
            <a:r>
              <a:rPr lang="en-US" sz="2700" b="1">
                <a:solidFill>
                  <a:srgbClr val="FF0000"/>
                </a:solidFill>
                <a:latin typeface="Tiffany-Heavy" pitchFamily="2" charset="0"/>
                <a:ea typeface="Tiffany-Heavy" pitchFamily="2" charset="0"/>
                <a:cs typeface="Tiffany-Heavy" pitchFamily="2" charset="0"/>
              </a:rPr>
              <a:t>TRƯỜNG TIỂU HỌC VÕ VĂN DŨNG</a:t>
            </a:r>
          </a:p>
        </p:txBody>
      </p:sp>
      <p:sp>
        <p:nvSpPr>
          <p:cNvPr id="5" name="TextBox 4"/>
          <p:cNvSpPr txBox="1"/>
          <p:nvPr/>
        </p:nvSpPr>
        <p:spPr>
          <a:xfrm>
            <a:off x="297725" y="1784999"/>
            <a:ext cx="11383912" cy="8649100"/>
          </a:xfrm>
          <a:prstGeom prst="rect">
            <a:avLst/>
          </a:prstGeom>
          <a:noFill/>
        </p:spPr>
        <p:txBody>
          <a:bodyPr wrap="square" lIns="121906" tIns="60953" rIns="121906" bIns="60953" rtlCol="0">
            <a:prstTxWarp prst="textButton">
              <a:avLst/>
            </a:prstTxWarp>
            <a:spAutoFit/>
          </a:bodyPr>
          <a:lstStyle/>
          <a:p>
            <a:pPr algn="ctr" defTabSz="1219050"/>
            <a:r>
              <a:rPr lang="en-US" sz="59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C</a:t>
            </a:r>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hào</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mừng</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quý</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thầy</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cô</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về</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dự</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giờ</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a:t>
            </a:r>
          </a:p>
          <a:p>
            <a:pPr algn="ctr" defTabSz="1219050"/>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Giáo</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viên:Nguyễn</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6400" b="1"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Thị</a:t>
            </a:r>
            <a:r>
              <a:rPr lang="en-US" sz="6400" b="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Kim Loan</a:t>
            </a:r>
          </a:p>
        </p:txBody>
      </p:sp>
      <p:sp>
        <p:nvSpPr>
          <p:cNvPr id="11" name="TextBox 10"/>
          <p:cNvSpPr txBox="1"/>
          <p:nvPr/>
        </p:nvSpPr>
        <p:spPr>
          <a:xfrm>
            <a:off x="2245659" y="3403084"/>
            <a:ext cx="7597588" cy="2178624"/>
          </a:xfrm>
          <a:prstGeom prst="rect">
            <a:avLst/>
          </a:prstGeom>
          <a:noFill/>
          <a:ln w="28575">
            <a:noFill/>
          </a:ln>
        </p:spPr>
        <p:txBody>
          <a:bodyPr wrap="square" lIns="121906" tIns="60953" rIns="121906" bIns="60953" rtlCol="0">
            <a:prstTxWarp prst="textPlain">
              <a:avLst/>
            </a:prstTxWarp>
            <a:spAutoFit/>
          </a:bodyPr>
          <a:lstStyle/>
          <a:p>
            <a:pPr algn="ctr" defTabSz="1219050"/>
            <a:r>
              <a:rPr lang="en-US" sz="900" b="1" dirty="0" err="1">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Phân</a:t>
            </a:r>
            <a:r>
              <a:rPr lang="en-US" sz="900" b="1" dirty="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900" b="1" dirty="0" err="1">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môn</a:t>
            </a:r>
            <a:r>
              <a:rPr lang="en-US" sz="900" b="1" dirty="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900" b="1" dirty="0" err="1" smtClean="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Lịch</a:t>
            </a:r>
            <a:r>
              <a:rPr lang="en-US" sz="900" b="1" dirty="0" smtClean="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900" b="1" dirty="0" err="1" smtClean="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sử</a:t>
            </a:r>
            <a:r>
              <a:rPr lang="en-US" sz="900" b="1" dirty="0" smtClean="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900" b="1" dirty="0" err="1" smtClean="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và</a:t>
            </a:r>
            <a:r>
              <a:rPr lang="en-US" sz="900" b="1" dirty="0" smtClean="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900" b="1" dirty="0" err="1" smtClean="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Địa</a:t>
            </a:r>
            <a:r>
              <a:rPr lang="en-US" sz="900" b="1" dirty="0" smtClean="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900" b="1" dirty="0" err="1" smtClean="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lí</a:t>
            </a:r>
            <a:r>
              <a:rPr lang="en-US" sz="900" b="1" dirty="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r>
            <a:br>
              <a:rPr lang="en-US" sz="900" b="1" dirty="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br>
            <a:r>
              <a:rPr lang="en-US" sz="900" b="1" dirty="0" err="1">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Lớp</a:t>
            </a:r>
            <a:r>
              <a:rPr lang="en-US" sz="900" b="1">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 </a:t>
            </a:r>
            <a:r>
              <a:rPr lang="en-US" sz="900" b="1" smtClean="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rPr>
              <a:t>4D</a:t>
            </a:r>
            <a:endParaRPr lang="en-US" sz="2700" b="1" dirty="0">
              <a:ln w="12700">
                <a:solidFill>
                  <a:srgbClr val="1F497D">
                    <a:satMod val="155000"/>
                  </a:srgbClr>
                </a:solidFill>
                <a:prstDash val="solid"/>
              </a:ln>
              <a:solidFill>
                <a:srgbClr val="8064A2">
                  <a:lumMod val="60000"/>
                  <a:lumOff val="40000"/>
                </a:srgbClr>
              </a:solidFill>
              <a:effectLst>
                <a:outerShdw blurRad="41275" dist="20320" dir="1800000" algn="tl" rotWithShape="0">
                  <a:srgbClr val="000000">
                    <a:alpha val="40000"/>
                  </a:srgbClr>
                </a:outerShdw>
              </a:effectLst>
              <a:latin typeface="Ariston" pitchFamily="18" charset="0"/>
              <a:ea typeface="Ariston" pitchFamily="18" charset="0"/>
              <a:cs typeface="Ariston" pitchFamily="18" charset="0"/>
            </a:endParaRPr>
          </a:p>
        </p:txBody>
      </p:sp>
      <p:pic>
        <p:nvPicPr>
          <p:cNvPr id="12" name="Picture 10" descr="book_page_flip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51978" y="1959777"/>
            <a:ext cx="5283913" cy="126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870877"/>
      </p:ext>
    </p:extLst>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3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02F1FCDE-FA7C-57A9-3CEC-8A0FA9057EA8}"/>
              </a:ext>
            </a:extLst>
          </p:cNvPr>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a:extLst>
              <a:ext uri="{FF2B5EF4-FFF2-40B4-BE49-F238E27FC236}">
                <a16:creationId xmlns=""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a:extLst>
              <a:ext uri="{FF2B5EF4-FFF2-40B4-BE49-F238E27FC236}">
                <a16:creationId xmlns="" xmlns:a16="http://schemas.microsoft.com/office/drawing/2014/main" id="{02393A83-95E3-8B7D-9FA2-3AF12D61BD4C}"/>
              </a:ext>
            </a:extLst>
          </p:cNvPr>
          <p:cNvPicPr>
            <a:picLocks noChangeAspect="1"/>
          </p:cNvPicPr>
          <p:nvPr/>
        </p:nvPicPr>
        <p:blipFill>
          <a:blip r:embed="rId4"/>
          <a:stretch>
            <a:fillRect/>
          </a:stretch>
        </p:blipFill>
        <p:spPr>
          <a:xfrm>
            <a:off x="333375" y="2383763"/>
            <a:ext cx="5554792" cy="3778911"/>
          </a:xfrm>
          <a:prstGeom prst="rect">
            <a:avLst/>
          </a:prstGeom>
        </p:spPr>
      </p:pic>
    </p:spTree>
    <p:extLst>
      <p:ext uri="{BB962C8B-B14F-4D97-AF65-F5344CB8AC3E}">
        <p14:creationId xmlns:p14="http://schemas.microsoft.com/office/powerpoint/2010/main" val="316833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02F1FCDE-FA7C-57A9-3CEC-8A0FA9057EA8}"/>
              </a:ext>
            </a:extLst>
          </p:cNvPr>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a:extLst>
              <a:ext uri="{FF2B5EF4-FFF2-40B4-BE49-F238E27FC236}">
                <a16:creationId xmlns=""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3" name="Picture 2">
            <a:extLst>
              <a:ext uri="{FF2B5EF4-FFF2-40B4-BE49-F238E27FC236}">
                <a16:creationId xmlns="" xmlns:a16="http://schemas.microsoft.com/office/drawing/2014/main" id="{1690EA0F-D5EC-CBBD-D8ED-5E403488D2E7}"/>
              </a:ext>
            </a:extLst>
          </p:cNvPr>
          <p:cNvPicPr>
            <a:picLocks noChangeAspect="1"/>
          </p:cNvPicPr>
          <p:nvPr/>
        </p:nvPicPr>
        <p:blipFill>
          <a:blip r:embed="rId4"/>
          <a:stretch>
            <a:fillRect/>
          </a:stretch>
        </p:blipFill>
        <p:spPr>
          <a:xfrm>
            <a:off x="590550" y="3039665"/>
            <a:ext cx="5429250" cy="3370659"/>
          </a:xfrm>
          <a:prstGeom prst="rect">
            <a:avLst/>
          </a:prstGeom>
        </p:spPr>
      </p:pic>
    </p:spTree>
    <p:extLst>
      <p:ext uri="{BB962C8B-B14F-4D97-AF65-F5344CB8AC3E}">
        <p14:creationId xmlns:p14="http://schemas.microsoft.com/office/powerpoint/2010/main" val="211298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02F1FCDE-FA7C-57A9-3CEC-8A0FA9057EA8}"/>
              </a:ext>
            </a:extLst>
          </p:cNvPr>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a:extLst>
              <a:ext uri="{FF2B5EF4-FFF2-40B4-BE49-F238E27FC236}">
                <a16:creationId xmlns="" xmlns:a16="http://schemas.microsoft.com/office/drawing/2014/main" id="{F71935CB-796B-91FC-6922-6F44F6BBF3D5}"/>
              </a:ext>
            </a:extLst>
          </p:cNvPr>
          <p:cNvPicPr>
            <a:picLocks noChangeAspect="1"/>
          </p:cNvPicPr>
          <p:nvPr/>
        </p:nvPicPr>
        <p:blipFill>
          <a:blip r:embed="rId3"/>
          <a:stretch>
            <a:fillRect/>
          </a:stretch>
        </p:blipFill>
        <p:spPr>
          <a:xfrm>
            <a:off x="295275" y="2518976"/>
            <a:ext cx="4834763" cy="4015174"/>
          </a:xfrm>
          <a:prstGeom prst="rect">
            <a:avLst/>
          </a:prstGeom>
        </p:spPr>
      </p:pic>
      <p:pic>
        <p:nvPicPr>
          <p:cNvPr id="3" name="Picture 2">
            <a:extLst>
              <a:ext uri="{FF2B5EF4-FFF2-40B4-BE49-F238E27FC236}">
                <a16:creationId xmlns="" xmlns:a16="http://schemas.microsoft.com/office/drawing/2014/main" id="{6D653A66-2DC1-67A4-4A46-CAA88C111032}"/>
              </a:ext>
            </a:extLst>
          </p:cNvPr>
          <p:cNvPicPr>
            <a:picLocks noChangeAspect="1"/>
          </p:cNvPicPr>
          <p:nvPr/>
        </p:nvPicPr>
        <p:blipFill>
          <a:blip r:embed="rId4"/>
          <a:stretch>
            <a:fillRect/>
          </a:stretch>
        </p:blipFill>
        <p:spPr>
          <a:xfrm>
            <a:off x="5476875" y="2543175"/>
            <a:ext cx="6000749" cy="3986212"/>
          </a:xfrm>
          <a:prstGeom prst="rect">
            <a:avLst/>
          </a:prstGeom>
        </p:spPr>
      </p:pic>
    </p:spTree>
    <p:extLst>
      <p:ext uri="{BB962C8B-B14F-4D97-AF65-F5344CB8AC3E}">
        <p14:creationId xmlns:p14="http://schemas.microsoft.com/office/powerpoint/2010/main" val="262234401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1800" dirty="0" smtClean="0"/>
              <a:t>Độc </a:t>
            </a:r>
            <a:r>
              <a:rPr lang="vi-VN" sz="1800" dirty="0"/>
              <a:t>đáo phong tục đặt tên và nghi lễ thổi tai</a:t>
            </a:r>
            <a:br>
              <a:rPr lang="vi-VN" sz="1800" dirty="0"/>
            </a:br>
            <a:r>
              <a:rPr lang="vi-VN" sz="1800" dirty="0"/>
              <a:t/>
            </a:r>
            <a:br>
              <a:rPr lang="vi-VN" sz="1800" dirty="0"/>
            </a:br>
            <a:r>
              <a:rPr lang="vi-VN" sz="1800" b="1" dirty="0"/>
              <a:t>Đặt tên cho con ngay sau khi sinh để tránh bị ma quỷ, thần linh tranh giành đặt trước; làm lễ thổi tai để truyền dạy những điều tốt đẹp cho một đứa trẻ là nét độc đáo trong phong tục của đồng bào DTTS</a:t>
            </a:r>
            <a:r>
              <a:rPr lang="vi-VN" sz="1800" b="1" dirty="0" smtClean="0"/>
              <a:t>.</a:t>
            </a:r>
            <a:r>
              <a:rPr lang="vi-VN" sz="1800" dirty="0"/>
              <a:t/>
            </a:r>
            <a:br>
              <a:rPr lang="vi-VN" sz="1800" dirty="0"/>
            </a:br>
            <a:r>
              <a:rPr lang="vi-VN" sz="1800" i="1" dirty="0" smtClean="0"/>
              <a:t>thổi </a:t>
            </a:r>
            <a:r>
              <a:rPr lang="vi-VN" sz="1800" i="1" dirty="0"/>
              <a:t>vào tai đứa bé để cầu mong những điều tốt đẹp</a:t>
            </a:r>
            <a:endParaRPr lang="en-US" sz="1800" dirty="0"/>
          </a:p>
        </p:txBody>
      </p:sp>
      <p:sp>
        <p:nvSpPr>
          <p:cNvPr id="3" name="Content Placeholder 2"/>
          <p:cNvSpPr>
            <a:spLocks noGrp="1"/>
          </p:cNvSpPr>
          <p:nvPr>
            <p:ph idx="1"/>
          </p:nvPr>
        </p:nvSpPr>
        <p:spPr/>
        <p:txBody>
          <a:bodyPr/>
          <a:lstStyle/>
          <a:p>
            <a:pPr marL="0" indent="0">
              <a:buNone/>
            </a:pPr>
            <a:endParaRPr lang="en-US" dirty="0"/>
          </a:p>
        </p:txBody>
      </p:sp>
      <p:pic>
        <p:nvPicPr>
          <p:cNvPr id="2050" name="Picture 2" descr="C:\Users\KIM LOAN\Desktop\DSC_5485.jpg BÀ MỤ.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930" y="1416236"/>
            <a:ext cx="10139082" cy="46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72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KIM LOAN\Desktop\6-1542707041.jpg THỔI T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11430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152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1800" dirty="0" smtClean="0"/>
              <a:t>G</a:t>
            </a:r>
            <a:r>
              <a:rPr lang="en-US" sz="1800" dirty="0" smtClean="0"/>
              <a:t>.</a:t>
            </a:r>
            <a:r>
              <a:rPr lang="vi-VN" sz="1800" b="1" dirty="0"/>
              <a:t> Chưa tháo hết kông chưa được lấy vợ</a:t>
            </a:r>
            <a:br>
              <a:rPr lang="vi-VN" sz="1800" b="1" dirty="0"/>
            </a:br>
            <a:r>
              <a:rPr lang="en-US" sz="1800" b="1" smtClean="0"/>
              <a:t>G</a:t>
            </a:r>
            <a:r>
              <a:rPr lang="vi-VN" sz="1800" smtClean="0"/>
              <a:t>ià </a:t>
            </a:r>
            <a:r>
              <a:rPr lang="vi-VN" sz="1800" dirty="0"/>
              <a:t>làng làm lễ tháo kông (vòng tay) cho chàng trai trong lễ cúng trưởng thành của </a:t>
            </a:r>
            <a:r>
              <a:rPr lang="vi-VN" sz="1600" dirty="0"/>
              <a:t>người Ê Đê</a:t>
            </a:r>
            <a:endParaRPr lang="en-US" sz="1600" dirty="0"/>
          </a:p>
        </p:txBody>
      </p:sp>
      <p:sp>
        <p:nvSpPr>
          <p:cNvPr id="3" name="Content Placeholder 2"/>
          <p:cNvSpPr>
            <a:spLocks noGrp="1"/>
          </p:cNvSpPr>
          <p:nvPr>
            <p:ph idx="1"/>
          </p:nvPr>
        </p:nvSpPr>
        <p:spPr/>
        <p:txBody>
          <a:bodyPr/>
          <a:lstStyle/>
          <a:p>
            <a:endParaRPr lang="en-US"/>
          </a:p>
        </p:txBody>
      </p:sp>
      <p:pic>
        <p:nvPicPr>
          <p:cNvPr id="3074" name="Picture 2" descr="C:\Users\KIM LOAN\AppData\Local\Packages\Microsoft.Windows.Photos_8wekyb3d8bbwe\TempState\ShareServiceTempFolder\TRUỎN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24" y="1584697"/>
            <a:ext cx="9426388" cy="460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607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endParaRPr lang="en-US" dirty="0"/>
          </a:p>
        </p:txBody>
      </p:sp>
      <p:sp>
        <p:nvSpPr>
          <p:cNvPr id="4" name="Rectangle: Rounded Corners 11">
            <a:extLst>
              <a:ext uri="{FF2B5EF4-FFF2-40B4-BE49-F238E27FC236}">
                <a16:creationId xmlns="" xmlns:a16="http://schemas.microsoft.com/office/drawing/2014/main" id="{F1F18C54-6934-C92F-CD2E-03C6B9B3152C}"/>
              </a:ext>
            </a:extLst>
          </p:cNvPr>
          <p:cNvSpPr>
            <a:spLocks noGrp="1"/>
          </p:cNvSpPr>
          <p:nvPr>
            <p:ph idx="1"/>
          </p:nvPr>
        </p:nvSpPr>
        <p:spPr>
          <a:xfrm>
            <a:off x="703728" y="336176"/>
            <a:ext cx="10591801" cy="1411942"/>
          </a:xfrm>
          <a:prstGeom prst="roundRect">
            <a:avLst>
              <a:gd name="adj" fmla="val 16528"/>
            </a:avLst>
          </a:prstGeom>
          <a:solidFill>
            <a:srgbClr val="FFEFFF"/>
          </a:solidFill>
          <a:ln w="57150" cap="rnd" cmpd="thinThick">
            <a:solidFill>
              <a:srgbClr val="FF0066"/>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rgbClr val="00B050"/>
                </a:solidFill>
                <a:latin typeface="Calibri" panose="020F0502020204030204"/>
              </a:rPr>
              <a:t>Cồng chiêng thường được sử dụng trong những dịp nào? Nêu ví dụ cụ thể.</a:t>
            </a:r>
            <a:r>
              <a:rPr lang="en-US" b="1" dirty="0">
                <a:solidFill>
                  <a:srgbClr val="A50021"/>
                </a:solidFill>
              </a:rPr>
              <a:t/>
            </a:r>
            <a:br>
              <a:rPr lang="en-US" b="1" dirty="0">
                <a:solidFill>
                  <a:srgbClr val="A50021"/>
                </a:solidFill>
              </a:rPr>
            </a:br>
            <a:endParaRPr lang="en-US" dirty="0"/>
          </a:p>
        </p:txBody>
      </p:sp>
      <p:pic>
        <p:nvPicPr>
          <p:cNvPr id="7" name="Picture 6">
            <a:extLst>
              <a:ext uri="{FF2B5EF4-FFF2-40B4-BE49-F238E27FC236}">
                <a16:creationId xmlns="" xmlns:a16="http://schemas.microsoft.com/office/drawing/2014/main" id="{CA2C0948-39E7-89A4-D9B6-7610EF990305}"/>
              </a:ext>
            </a:extLst>
          </p:cNvPr>
          <p:cNvPicPr>
            <a:picLocks noChangeAspect="1"/>
          </p:cNvPicPr>
          <p:nvPr/>
        </p:nvPicPr>
        <p:blipFill>
          <a:blip r:embed="rId2"/>
          <a:stretch>
            <a:fillRect/>
          </a:stretch>
        </p:blipFill>
        <p:spPr>
          <a:xfrm>
            <a:off x="7025269" y="3143528"/>
            <a:ext cx="4929726" cy="2867025"/>
          </a:xfrm>
          <a:prstGeom prst="rect">
            <a:avLst/>
          </a:prstGeom>
        </p:spPr>
      </p:pic>
      <p:sp>
        <p:nvSpPr>
          <p:cNvPr id="8" name="Rectangle 7"/>
          <p:cNvSpPr/>
          <p:nvPr/>
        </p:nvSpPr>
        <p:spPr>
          <a:xfrm>
            <a:off x="349623" y="2156483"/>
            <a:ext cx="6521823" cy="1938992"/>
          </a:xfrm>
          <a:prstGeom prst="rect">
            <a:avLst/>
          </a:prstGeom>
        </p:spPr>
        <p:txBody>
          <a:bodyPr wrap="square">
            <a:spAutoFit/>
          </a:bodyPr>
          <a:lstStyle/>
          <a:p>
            <a:pPr lvl="0" algn="just">
              <a:defRPr/>
            </a:pPr>
            <a:r>
              <a:rPr lang="vi-VN" sz="24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lang="en-US" sz="2400" b="1" dirty="0">
              <a:solidFill>
                <a:srgbClr val="002060"/>
              </a:solidFill>
            </a:endParaRPr>
          </a:p>
        </p:txBody>
      </p:sp>
    </p:spTree>
    <p:extLst>
      <p:ext uri="{BB962C8B-B14F-4D97-AF65-F5344CB8AC3E}">
        <p14:creationId xmlns:p14="http://schemas.microsoft.com/office/powerpoint/2010/main" val="21577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 xmlns:a16="http://schemas.microsoft.com/office/drawing/2014/main" id="{21E4489A-C3A4-4FD0-B4B6-F1448B9401DB}"/>
              </a:ext>
            </a:extLst>
          </p:cNvPr>
          <p:cNvSpPr/>
          <p:nvPr/>
        </p:nvSpPr>
        <p:spPr>
          <a:xfrm>
            <a:off x="238125" y="864395"/>
            <a:ext cx="6505575" cy="5203029"/>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Calibri" panose="020F0502020204030204"/>
              </a:rPr>
              <a:t>   </a:t>
            </a:r>
            <a:r>
              <a:rPr lang="vi-VN" sz="2800" b="1" dirty="0">
                <a:solidFill>
                  <a:srgbClr val="002060"/>
                </a:solidFill>
                <a:latin typeface="Calibri" panose="020F0502020204030204"/>
              </a:rPr>
              <a:t>Cồng chiêng gắn bó mật thiết với đời sống tinh thần của người dân Tây Nguyên, là tiếng nói của tâm hồn, diễn tả niềm vui, nỗi buồn của con người trong cuộc sống.</a:t>
            </a:r>
            <a:endParaRPr lang="en-US" sz="2800" b="1" dirty="0">
              <a:solidFill>
                <a:srgbClr val="002060"/>
              </a:solidFill>
              <a:latin typeface="Calibri" panose="020F0502020204030204"/>
            </a:endParaRPr>
          </a:p>
          <a:p>
            <a:pPr lvl="0" algn="just">
              <a:defRPr/>
            </a:pPr>
            <a:r>
              <a:rPr lang="vi-VN" sz="28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 xmlns:a16="http://schemas.microsoft.com/office/drawing/2014/main" id="{CA2C0948-39E7-89A4-D9B6-7610EF990305}"/>
              </a:ext>
            </a:extLst>
          </p:cNvPr>
          <p:cNvPicPr>
            <a:picLocks noChangeAspect="1"/>
          </p:cNvPicPr>
          <p:nvPr/>
        </p:nvPicPr>
        <p:blipFill>
          <a:blip r:embed="rId3"/>
          <a:stretch>
            <a:fillRect/>
          </a:stretch>
        </p:blipFill>
        <p:spPr>
          <a:xfrm>
            <a:off x="6966999" y="1543049"/>
            <a:ext cx="4929726" cy="2867025"/>
          </a:xfrm>
          <a:prstGeom prst="rect">
            <a:avLst/>
          </a:prstGeom>
        </p:spPr>
      </p:pic>
      <p:pic>
        <p:nvPicPr>
          <p:cNvPr id="7" name="Picture 6">
            <a:extLst>
              <a:ext uri="{FF2B5EF4-FFF2-40B4-BE49-F238E27FC236}">
                <a16:creationId xmlns="" xmlns:a16="http://schemas.microsoft.com/office/drawing/2014/main" id="{CA2C0948-39E7-89A4-D9B6-7610EF990305}"/>
              </a:ext>
            </a:extLst>
          </p:cNvPr>
          <p:cNvPicPr>
            <a:picLocks noChangeAspect="1"/>
          </p:cNvPicPr>
          <p:nvPr/>
        </p:nvPicPr>
        <p:blipFill>
          <a:blip r:embed="rId3"/>
          <a:stretch>
            <a:fillRect/>
          </a:stretch>
        </p:blipFill>
        <p:spPr>
          <a:xfrm>
            <a:off x="7119399" y="1695449"/>
            <a:ext cx="4929726" cy="2867025"/>
          </a:xfrm>
          <a:prstGeom prst="rect">
            <a:avLst/>
          </a:prstGeom>
        </p:spPr>
      </p:pic>
    </p:spTree>
    <p:extLst>
      <p:ext uri="{BB962C8B-B14F-4D97-AF65-F5344CB8AC3E}">
        <p14:creationId xmlns:p14="http://schemas.microsoft.com/office/powerpoint/2010/main" val="1727490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12266020-F092-4A38-AF04-E77F4B264782}"/>
              </a:ext>
            </a:extLst>
          </p:cNvPr>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1994A42-7B95-C320-22D7-4BBCE4B05976}"/>
              </a:ext>
            </a:extLst>
          </p:cNvPr>
          <p:cNvPicPr>
            <a:picLocks noChangeAspect="1"/>
          </p:cNvPicPr>
          <p:nvPr/>
        </p:nvPicPr>
        <p:blipFill>
          <a:blip r:embed="rId3"/>
          <a:stretch>
            <a:fillRect/>
          </a:stretch>
        </p:blipFill>
        <p:spPr>
          <a:xfrm>
            <a:off x="685799" y="2286000"/>
            <a:ext cx="4200525" cy="2735868"/>
          </a:xfrm>
          <a:prstGeom prst="rect">
            <a:avLst/>
          </a:prstGeom>
        </p:spPr>
      </p:pic>
      <p:pic>
        <p:nvPicPr>
          <p:cNvPr id="5" name="Picture 4">
            <a:extLst>
              <a:ext uri="{FF2B5EF4-FFF2-40B4-BE49-F238E27FC236}">
                <a16:creationId xmlns="" xmlns:a16="http://schemas.microsoft.com/office/drawing/2014/main" id="{D7FFB21E-EFCB-2B44-F7A6-B7792042599C}"/>
              </a:ext>
            </a:extLst>
          </p:cNvPr>
          <p:cNvPicPr>
            <a:picLocks noChangeAspect="1"/>
          </p:cNvPicPr>
          <p:nvPr/>
        </p:nvPicPr>
        <p:blipFill>
          <a:blip r:embed="rId4"/>
          <a:stretch>
            <a:fillRect/>
          </a:stretch>
        </p:blipFill>
        <p:spPr>
          <a:xfrm>
            <a:off x="5210567" y="1657350"/>
            <a:ext cx="6479497" cy="3905250"/>
          </a:xfrm>
          <a:prstGeom prst="rect">
            <a:avLst/>
          </a:prstGeom>
        </p:spPr>
      </p:pic>
    </p:spTree>
    <p:extLst>
      <p:ext uri="{BB962C8B-B14F-4D97-AF65-F5344CB8AC3E}">
        <p14:creationId xmlns:p14="http://schemas.microsoft.com/office/powerpoint/2010/main" val="1073754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 xmlns:a16="http://schemas.microsoft.com/office/drawing/2014/main" id="{D37487DC-0613-049E-994F-B7AC132F8353}"/>
              </a:ext>
            </a:extLst>
          </p:cNvPr>
          <p:cNvGrpSpPr/>
          <p:nvPr/>
        </p:nvGrpSpPr>
        <p:grpSpPr>
          <a:xfrm>
            <a:off x="924535" y="1639746"/>
            <a:ext cx="10781080" cy="3670889"/>
            <a:chOff x="988922" y="3039568"/>
            <a:chExt cx="10781080" cy="3670889"/>
          </a:xfrm>
        </p:grpSpPr>
        <p:sp>
          <p:nvSpPr>
            <p:cNvPr id="6" name="Rectangle: Rounded Corners 5">
              <a:extLst>
                <a:ext uri="{FF2B5EF4-FFF2-40B4-BE49-F238E27FC236}">
                  <a16:creationId xmlns="" xmlns:a16="http://schemas.microsoft.com/office/drawing/2014/main" id="{25195130-E5E1-815C-CC49-6F9A0C8D82B8}"/>
                </a:ext>
              </a:extLst>
            </p:cNvPr>
            <p:cNvSpPr/>
            <p:nvPr/>
          </p:nvSpPr>
          <p:spPr>
            <a:xfrm>
              <a:off x="2368133" y="3039568"/>
              <a:ext cx="8148480" cy="218498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4800" b="1" dirty="0">
                  <a:solidFill>
                    <a:srgbClr val="002060"/>
                  </a:solidFill>
                  <a:effectLst/>
                  <a:ea typeface="Times New Roman" panose="02020603050405020304" pitchFamily="18" charset="0"/>
                </a:rPr>
                <a:t>Hoạt động 3: Tìm hiểu lễ hội Cồng chiêng Tây Nguyên</a:t>
              </a:r>
              <a:endParaRPr lang="en-US" sz="4800" dirty="0">
                <a:solidFill>
                  <a:srgbClr val="002060"/>
                </a:solidFill>
                <a:effectLst/>
                <a:ea typeface="Calibri" panose="020F0502020204030204" pitchFamily="34" charset="0"/>
              </a:endParaRPr>
            </a:p>
          </p:txBody>
        </p:sp>
        <p:pic>
          <p:nvPicPr>
            <p:cNvPr id="27" name="Picture 3">
              <a:extLst>
                <a:ext uri="{FF2B5EF4-FFF2-40B4-BE49-F238E27FC236}">
                  <a16:creationId xmlns="" xmlns:a16="http://schemas.microsoft.com/office/drawing/2014/main" id="{0F443BD8-3A4F-FAE2-2CB0-DD3E3DB6BA42}"/>
                </a:ext>
              </a:extLst>
            </p:cNvPr>
            <p:cNvPicPr>
              <a:picLocks noChangeAspect="1"/>
            </p:cNvPicPr>
            <p:nvPr/>
          </p:nvPicPr>
          <p:blipFill>
            <a:blip r:embed="rId4"/>
            <a:srcRect/>
            <a:stretch>
              <a:fillRect/>
            </a:stretch>
          </p:blipFill>
          <p:spPr>
            <a:xfrm>
              <a:off x="10322803" y="4267779"/>
              <a:ext cx="1447199" cy="2230749"/>
            </a:xfrm>
            <a:prstGeom prst="rect">
              <a:avLst/>
            </a:prstGeom>
          </p:spPr>
        </p:pic>
        <p:pic>
          <p:nvPicPr>
            <p:cNvPr id="38" name="Picture 4">
              <a:extLst>
                <a:ext uri="{FF2B5EF4-FFF2-40B4-BE49-F238E27FC236}">
                  <a16:creationId xmlns="" xmlns:a16="http://schemas.microsoft.com/office/drawing/2014/main" id="{E13DA7C1-2390-D8D0-6CF6-299B0D120E2C}"/>
                </a:ext>
              </a:extLst>
            </p:cNvPr>
            <p:cNvPicPr>
              <a:picLocks noChangeAspect="1"/>
            </p:cNvPicPr>
            <p:nvPr/>
          </p:nvPicPr>
          <p:blipFill>
            <a:blip r:embed="rId5"/>
            <a:srcRect/>
            <a:stretch>
              <a:fillRect/>
            </a:stretch>
          </p:blipFill>
          <p:spPr>
            <a:xfrm>
              <a:off x="988922" y="4525468"/>
              <a:ext cx="1323739" cy="2184989"/>
            </a:xfrm>
            <a:prstGeom prst="rect">
              <a:avLst/>
            </a:prstGeom>
          </p:spPr>
        </p:pic>
      </p:grpSp>
    </p:spTree>
    <p:extLst>
      <p:ext uri="{BB962C8B-B14F-4D97-AF65-F5344CB8AC3E}">
        <p14:creationId xmlns:p14="http://schemas.microsoft.com/office/powerpoint/2010/main" val="17606014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a starfish&#10;&#10;Description automatically generated">
            <a:extLst>
              <a:ext uri="{FF2B5EF4-FFF2-40B4-BE49-F238E27FC236}">
                <a16:creationId xmlns="" xmlns:a16="http://schemas.microsoft.com/office/drawing/2014/main" id="{6E57F956-0A90-48CA-8616-314EE63FF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2" name="Picture 1">
            <a:extLst>
              <a:ext uri="{FF2B5EF4-FFF2-40B4-BE49-F238E27FC236}">
                <a16:creationId xmlns="" xmlns:a16="http://schemas.microsoft.com/office/drawing/2014/main" id="{B93F3DAE-BAE3-F779-4D36-D649A96ECF22}"/>
              </a:ext>
            </a:extLst>
          </p:cNvPr>
          <p:cNvPicPr>
            <a:picLocks noChangeAspect="1"/>
          </p:cNvPicPr>
          <p:nvPr/>
        </p:nvPicPr>
        <p:blipFill>
          <a:blip r:embed="rId3"/>
          <a:stretch>
            <a:fillRect/>
          </a:stretch>
        </p:blipFill>
        <p:spPr>
          <a:xfrm>
            <a:off x="2676524" y="706547"/>
            <a:ext cx="7069801" cy="4263468"/>
          </a:xfrm>
          <a:prstGeom prst="rect">
            <a:avLst/>
          </a:prstGeom>
        </p:spPr>
      </p:pic>
    </p:spTree>
    <p:extLst>
      <p:ext uri="{BB962C8B-B14F-4D97-AF65-F5344CB8AC3E}">
        <p14:creationId xmlns:p14="http://schemas.microsoft.com/office/powerpoint/2010/main" val="837494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12266020-F092-4A38-AF04-E77F4B264782}"/>
              </a:ext>
            </a:extLst>
          </p:cNvPr>
          <p:cNvSpPr/>
          <p:nvPr/>
        </p:nvSpPr>
        <p:spPr>
          <a:xfrm>
            <a:off x="135467" y="259644"/>
            <a:ext cx="11842044" cy="63697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F649BB62-6558-4292-B13D-F9C35893559A}"/>
              </a:ext>
            </a:extLst>
          </p:cNvPr>
          <p:cNvSpPr txBox="1"/>
          <p:nvPr/>
        </p:nvSpPr>
        <p:spPr>
          <a:xfrm>
            <a:off x="526179" y="305098"/>
            <a:ext cx="10981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Đọc thông tin và quan sát hình 2, em hãy mô tả những nét chính về lễ hội Cồng chiêng.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1F4EE8B9-72BF-15B4-BD3E-7D09EE62305D}"/>
              </a:ext>
            </a:extLst>
          </p:cNvPr>
          <p:cNvPicPr>
            <a:picLocks noChangeAspect="1"/>
          </p:cNvPicPr>
          <p:nvPr/>
        </p:nvPicPr>
        <p:blipFill>
          <a:blip r:embed="rId3"/>
          <a:stretch>
            <a:fillRect/>
          </a:stretch>
        </p:blipFill>
        <p:spPr>
          <a:xfrm>
            <a:off x="2714625" y="1628774"/>
            <a:ext cx="6324600" cy="4514213"/>
          </a:xfrm>
          <a:prstGeom prst="rect">
            <a:avLst/>
          </a:prstGeom>
        </p:spPr>
      </p:pic>
    </p:spTree>
    <p:extLst>
      <p:ext uri="{BB962C8B-B14F-4D97-AF65-F5344CB8AC3E}">
        <p14:creationId xmlns:p14="http://schemas.microsoft.com/office/powerpoint/2010/main" val="909154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 xmlns:a16="http://schemas.microsoft.com/office/drawing/2014/main" id="{21E4489A-C3A4-4FD0-B4B6-F1448B9401DB}"/>
              </a:ext>
            </a:extLst>
          </p:cNvPr>
          <p:cNvSpPr/>
          <p:nvPr/>
        </p:nvSpPr>
        <p:spPr>
          <a:xfrm>
            <a:off x="466725" y="1874046"/>
            <a:ext cx="5534025" cy="324088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Lễ hội thường gồm 2 phần: phần lễ và phần hội. Nhiều lễ hội dân gian của đồng bào Tây Nguyên được phục dựng như: lễ Ăn cơm mới, lễ Sạ lúa, lễ Cầu an…. </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a:extLst>
              <a:ext uri="{FF2B5EF4-FFF2-40B4-BE49-F238E27FC236}">
                <a16:creationId xmlns="" xmlns:a16="http://schemas.microsoft.com/office/drawing/2014/main" id="{DC895869-4611-B1C4-E49B-FC1AD8621BA5}"/>
              </a:ext>
            </a:extLst>
          </p:cNvPr>
          <p:cNvPicPr>
            <a:picLocks noChangeAspect="1"/>
          </p:cNvPicPr>
          <p:nvPr/>
        </p:nvPicPr>
        <p:blipFill>
          <a:blip r:embed="rId3"/>
          <a:stretch>
            <a:fillRect/>
          </a:stretch>
        </p:blipFill>
        <p:spPr>
          <a:xfrm>
            <a:off x="6362700" y="1673225"/>
            <a:ext cx="5476874" cy="3651249"/>
          </a:xfrm>
          <a:prstGeom prst="rect">
            <a:avLst/>
          </a:prstGeom>
        </p:spPr>
      </p:pic>
    </p:spTree>
    <p:extLst>
      <p:ext uri="{BB962C8B-B14F-4D97-AF65-F5344CB8AC3E}">
        <p14:creationId xmlns:p14="http://schemas.microsoft.com/office/powerpoint/2010/main" val="2205874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 xmlns:a16="http://schemas.microsoft.com/office/drawing/2014/main" id="{21E4489A-C3A4-4FD0-B4B6-F1448B9401DB}"/>
              </a:ext>
            </a:extLst>
          </p:cNvPr>
          <p:cNvSpPr/>
          <p:nvPr/>
        </p:nvSpPr>
        <p:spPr>
          <a:xfrm>
            <a:off x="466725" y="1200150"/>
            <a:ext cx="5648325" cy="42672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Sau phần nghi lễ là phần hội thông qua việc tổ chức các cuộc thi: tạc tượng gỗ, diễn xướng sử thi, hát dân ca, đua voi….Trong cả phần lễ và phần hội đều sử dụng các nhạc cụ như: cồng chiêng, đàn Tơ-rưng, đàn đá,…</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E4062595-22FA-3188-8E49-9178333D3CEF}"/>
              </a:ext>
            </a:extLst>
          </p:cNvPr>
          <p:cNvPicPr>
            <a:picLocks noChangeAspect="1"/>
          </p:cNvPicPr>
          <p:nvPr/>
        </p:nvPicPr>
        <p:blipFill>
          <a:blip r:embed="rId3"/>
          <a:stretch>
            <a:fillRect/>
          </a:stretch>
        </p:blipFill>
        <p:spPr>
          <a:xfrm>
            <a:off x="6953250" y="500062"/>
            <a:ext cx="4286250" cy="2847975"/>
          </a:xfrm>
          <a:prstGeom prst="rect">
            <a:avLst/>
          </a:prstGeom>
        </p:spPr>
      </p:pic>
      <p:pic>
        <p:nvPicPr>
          <p:cNvPr id="4" name="Picture 3">
            <a:extLst>
              <a:ext uri="{FF2B5EF4-FFF2-40B4-BE49-F238E27FC236}">
                <a16:creationId xmlns="" xmlns:a16="http://schemas.microsoft.com/office/drawing/2014/main" id="{F0E13D55-0EBF-78D8-85DB-B30A7F3AAA2A}"/>
              </a:ext>
            </a:extLst>
          </p:cNvPr>
          <p:cNvPicPr>
            <a:picLocks noChangeAspect="1"/>
          </p:cNvPicPr>
          <p:nvPr/>
        </p:nvPicPr>
        <p:blipFill>
          <a:blip r:embed="rId4"/>
          <a:stretch>
            <a:fillRect/>
          </a:stretch>
        </p:blipFill>
        <p:spPr>
          <a:xfrm>
            <a:off x="7067550" y="3577301"/>
            <a:ext cx="4248150" cy="3018761"/>
          </a:xfrm>
          <a:prstGeom prst="rect">
            <a:avLst/>
          </a:prstGeom>
        </p:spPr>
      </p:pic>
    </p:spTree>
    <p:extLst>
      <p:ext uri="{BB962C8B-B14F-4D97-AF65-F5344CB8AC3E}">
        <p14:creationId xmlns:p14="http://schemas.microsoft.com/office/powerpoint/2010/main" val="67478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 xmlns:a16="http://schemas.microsoft.com/office/drawing/2014/main" id="{8D61F786-BCE7-CAF2-FB55-ACE3F9834F27}"/>
              </a:ext>
            </a:extLst>
          </p:cNvPr>
          <p:cNvPicPr>
            <a:picLocks noChangeAspect="1"/>
          </p:cNvPicPr>
          <p:nvPr/>
        </p:nvPicPr>
        <p:blipFill>
          <a:blip r:embed="rId3"/>
          <a:stretch>
            <a:fillRect/>
          </a:stretch>
        </p:blipFill>
        <p:spPr>
          <a:xfrm>
            <a:off x="2857500" y="321436"/>
            <a:ext cx="6394633" cy="4817725"/>
          </a:xfrm>
          <a:prstGeom prst="rect">
            <a:avLst/>
          </a:prstGeom>
        </p:spPr>
      </p:pic>
    </p:spTree>
    <p:extLst>
      <p:ext uri="{BB962C8B-B14F-4D97-AF65-F5344CB8AC3E}">
        <p14:creationId xmlns:p14="http://schemas.microsoft.com/office/powerpoint/2010/main" val="177969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a:extLst>
              <a:ext uri="{FF2B5EF4-FFF2-40B4-BE49-F238E27FC236}">
                <a16:creationId xmlns="" xmlns:a16="http://schemas.microsoft.com/office/drawing/2014/main" id="{9ADFB49A-7FD4-4813-9B4A-1865F0E31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9CB3CB8F-5CC6-1D70-157E-4A2224D3BA63}"/>
              </a:ext>
            </a:extLst>
          </p:cNvPr>
          <p:cNvPicPr>
            <a:picLocks noChangeAspect="1"/>
          </p:cNvPicPr>
          <p:nvPr/>
        </p:nvPicPr>
        <p:blipFill>
          <a:blip r:embed="rId5"/>
          <a:stretch>
            <a:fillRect/>
          </a:stretch>
        </p:blipFill>
        <p:spPr>
          <a:xfrm>
            <a:off x="54811" y="1584403"/>
            <a:ext cx="4862371" cy="5470167"/>
          </a:xfrm>
          <a:prstGeom prst="rect">
            <a:avLst/>
          </a:prstGeom>
        </p:spPr>
      </p:pic>
      <p:grpSp>
        <p:nvGrpSpPr>
          <p:cNvPr id="9" name="Group 8">
            <a:extLst>
              <a:ext uri="{FF2B5EF4-FFF2-40B4-BE49-F238E27FC236}">
                <a16:creationId xmlns="" xmlns:a16="http://schemas.microsoft.com/office/drawing/2014/main" id="{C63D3E0D-92FB-2C39-B2C9-F3D3F0CBDAE4}"/>
              </a:ext>
            </a:extLst>
          </p:cNvPr>
          <p:cNvGrpSpPr/>
          <p:nvPr/>
        </p:nvGrpSpPr>
        <p:grpSpPr>
          <a:xfrm>
            <a:off x="4438265" y="-119883"/>
            <a:ext cx="7836525" cy="3261692"/>
            <a:chOff x="7478183" y="13672784"/>
            <a:chExt cx="11450968" cy="3261692"/>
          </a:xfrm>
        </p:grpSpPr>
        <p:sp>
          <p:nvSpPr>
            <p:cNvPr id="10" name="TextBox 9">
              <a:extLst>
                <a:ext uri="{FF2B5EF4-FFF2-40B4-BE49-F238E27FC236}">
                  <a16:creationId xmlns="" xmlns:a16="http://schemas.microsoft.com/office/drawing/2014/main" id="{30385FD1-EA79-0FA1-303A-79B05B305D17}"/>
                </a:ext>
              </a:extLst>
            </p:cNvPr>
            <p:cNvSpPr txBox="1"/>
            <p:nvPr/>
          </p:nvSpPr>
          <p:spPr>
            <a:xfrm>
              <a:off x="7478183" y="13672784"/>
              <a:ext cx="11450968"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88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Ai </a:t>
              </a:r>
              <a:r>
                <a:rPr lang="en-US" sz="8800" b="1"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p:txBody>
        </p:sp>
        <p:sp>
          <p:nvSpPr>
            <p:cNvPr id="11" name="TextBox 10">
              <a:extLst>
                <a:ext uri="{FF2B5EF4-FFF2-40B4-BE49-F238E27FC236}">
                  <a16:creationId xmlns="" xmlns:a16="http://schemas.microsoft.com/office/drawing/2014/main" id="{B75BEFB5-75BF-F0EC-7661-17913CC2F04E}"/>
                </a:ext>
              </a:extLst>
            </p:cNvPr>
            <p:cNvSpPr txBox="1"/>
            <p:nvPr/>
          </p:nvSpPr>
          <p:spPr>
            <a:xfrm>
              <a:off x="7774230" y="13700321"/>
              <a:ext cx="11033946"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8800" b="1"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Ai </a:t>
              </a:r>
              <a:r>
                <a:rPr lang="en-US" sz="8800" b="1"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
                  <a:solidFill>
                    <a:srgbClr val="ED7D31">
                      <a:lumMod val="50000"/>
                    </a:srgbClr>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endParaRPr>
            </a:p>
          </p:txBody>
        </p:sp>
      </p:grpSp>
      <p:grpSp>
        <p:nvGrpSpPr>
          <p:cNvPr id="20" name="Group 19">
            <a:extLst>
              <a:ext uri="{FF2B5EF4-FFF2-40B4-BE49-F238E27FC236}">
                <a16:creationId xmlns="" xmlns:a16="http://schemas.microsoft.com/office/drawing/2014/main" id="{44F8B5CE-E72F-4CF4-83BE-D93D92E91D83}"/>
              </a:ext>
            </a:extLst>
          </p:cNvPr>
          <p:cNvGrpSpPr/>
          <p:nvPr/>
        </p:nvGrpSpPr>
        <p:grpSpPr>
          <a:xfrm>
            <a:off x="5015334" y="3088499"/>
            <a:ext cx="6869794" cy="3349126"/>
            <a:chOff x="4971993" y="3327760"/>
            <a:chExt cx="6869794" cy="3349126"/>
          </a:xfrm>
        </p:grpSpPr>
        <p:sp>
          <p:nvSpPr>
            <p:cNvPr id="19" name="Hình chữ nhật: Góc Tròn 6">
              <a:extLst>
                <a:ext uri="{FF2B5EF4-FFF2-40B4-BE49-F238E27FC236}">
                  <a16:creationId xmlns="" xmlns:a16="http://schemas.microsoft.com/office/drawing/2014/main" id="{77F1AAA8-209C-177B-DAA1-A6A8D3828917}"/>
                </a:ext>
              </a:extLst>
            </p:cNvPr>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 xmlns:ask="http://schemas.microsoft.com/office/drawing/2018/sketchyshapes" sd="2925326911">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63150" y="253752"/>
                            <a:pt x="269962" y="75877"/>
                            <a:pt x="635537" y="0"/>
                          </a:cubicBezTo>
                          <a:cubicBezTo>
                            <a:pt x="1772806" y="54918"/>
                            <a:pt x="5121797" y="-227254"/>
                            <a:pt x="6234256" y="0"/>
                          </a:cubicBezTo>
                          <a:cubicBezTo>
                            <a:pt x="6649053" y="-77421"/>
                            <a:pt x="6950667" y="271389"/>
                            <a:pt x="6869793" y="558198"/>
                          </a:cubicBezTo>
                          <a:cubicBezTo>
                            <a:pt x="6899806" y="1376650"/>
                            <a:pt x="6854766" y="2290493"/>
                            <a:pt x="6869793" y="2790927"/>
                          </a:cubicBezTo>
                          <a:cubicBezTo>
                            <a:pt x="6825203" y="3082104"/>
                            <a:pt x="6517372" y="3376866"/>
                            <a:pt x="6234256" y="3349126"/>
                          </a:cubicBezTo>
                          <a:cubicBezTo>
                            <a:pt x="3603636" y="3528578"/>
                            <a:pt x="1906247" y="3258342"/>
                            <a:pt x="635537" y="3349126"/>
                          </a:cubicBezTo>
                          <a:cubicBezTo>
                            <a:pt x="279371" y="3384673"/>
                            <a:pt x="-77709" y="3161810"/>
                            <a:pt x="0" y="2790927"/>
                          </a:cubicBezTo>
                          <a:cubicBezTo>
                            <a:pt x="46490" y="2165164"/>
                            <a:pt x="-27207" y="1107527"/>
                            <a:pt x="0" y="558198"/>
                          </a:cubicBezTo>
                          <a:close/>
                        </a:path>
                        <a:path w="6869794" h="3349126" stroke="0" extrusionOk="0">
                          <a:moveTo>
                            <a:pt x="0" y="558198"/>
                          </a:moveTo>
                          <a:cubicBezTo>
                            <a:pt x="31875" y="289031"/>
                            <a:pt x="328605" y="5724"/>
                            <a:pt x="635537" y="0"/>
                          </a:cubicBezTo>
                          <a:cubicBezTo>
                            <a:pt x="2111423" y="-110098"/>
                            <a:pt x="4634464" y="-626"/>
                            <a:pt x="6234256" y="0"/>
                          </a:cubicBezTo>
                          <a:cubicBezTo>
                            <a:pt x="6595620" y="14933"/>
                            <a:pt x="6852696" y="297919"/>
                            <a:pt x="6869793" y="558198"/>
                          </a:cubicBezTo>
                          <a:cubicBezTo>
                            <a:pt x="6878666" y="666032"/>
                            <a:pt x="6953199" y="1950799"/>
                            <a:pt x="6869793" y="2790927"/>
                          </a:cubicBezTo>
                          <a:cubicBezTo>
                            <a:pt x="6922230" y="3211173"/>
                            <a:pt x="6582320" y="3298792"/>
                            <a:pt x="6234256" y="3349126"/>
                          </a:cubicBezTo>
                          <a:cubicBezTo>
                            <a:pt x="5122758" y="3457315"/>
                            <a:pt x="2675335" y="3316679"/>
                            <a:pt x="635537" y="3349126"/>
                          </a:cubicBezTo>
                          <a:cubicBezTo>
                            <a:pt x="228428" y="3363871"/>
                            <a:pt x="-90142" y="3083828"/>
                            <a:pt x="0" y="2790927"/>
                          </a:cubicBezTo>
                          <a:cubicBezTo>
                            <a:pt x="-94057" y="1873559"/>
                            <a:pt x="-81891" y="1158000"/>
                            <a:pt x="0" y="558198"/>
                          </a:cubicBezTo>
                          <a:close/>
                        </a:path>
                        <a:path w="6869794" h="3349126" fill="none" stroke="0" extrusionOk="0">
                          <a:moveTo>
                            <a:pt x="0" y="558198"/>
                          </a:moveTo>
                          <a:cubicBezTo>
                            <a:pt x="31058" y="245670"/>
                            <a:pt x="342277" y="45278"/>
                            <a:pt x="635537" y="0"/>
                          </a:cubicBezTo>
                          <a:cubicBezTo>
                            <a:pt x="1803049" y="2861"/>
                            <a:pt x="5257746" y="8713"/>
                            <a:pt x="6234256" y="0"/>
                          </a:cubicBezTo>
                          <a:cubicBezTo>
                            <a:pt x="6619621" y="-72937"/>
                            <a:pt x="6929162" y="300059"/>
                            <a:pt x="6869793" y="558198"/>
                          </a:cubicBezTo>
                          <a:cubicBezTo>
                            <a:pt x="6939775" y="1240617"/>
                            <a:pt x="6820322" y="2238080"/>
                            <a:pt x="6869793" y="2790927"/>
                          </a:cubicBezTo>
                          <a:cubicBezTo>
                            <a:pt x="6886297" y="3146468"/>
                            <a:pt x="6524826" y="3371608"/>
                            <a:pt x="6234256" y="3349126"/>
                          </a:cubicBezTo>
                          <a:cubicBezTo>
                            <a:pt x="3760681" y="3189034"/>
                            <a:pt x="1936993" y="3179100"/>
                            <a:pt x="635537" y="3349126"/>
                          </a:cubicBezTo>
                          <a:cubicBezTo>
                            <a:pt x="263045" y="3313488"/>
                            <a:pt x="-84504" y="3120290"/>
                            <a:pt x="0" y="2790927"/>
                          </a:cubicBezTo>
                          <a:cubicBezTo>
                            <a:pt x="10268" y="2031233"/>
                            <a:pt x="-6610" y="1197982"/>
                            <a:pt x="0" y="55819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4" name="TextBox 13">
              <a:extLst>
                <a:ext uri="{FF2B5EF4-FFF2-40B4-BE49-F238E27FC236}">
                  <a16:creationId xmlns="" xmlns:a16="http://schemas.microsoft.com/office/drawing/2014/main" id="{A5C5C328-9F4B-7781-81E2-8EA2DA1ACB53}"/>
                </a:ext>
              </a:extLst>
            </p:cNvPr>
            <p:cNvSpPr txBox="1"/>
            <p:nvPr/>
          </p:nvSpPr>
          <p:spPr>
            <a:xfrm>
              <a:off x="5210481" y="3367896"/>
              <a:ext cx="6506147" cy="3147080"/>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Luật chơi: </a:t>
              </a:r>
              <a:r>
                <a:rPr lang="nl-NL" sz="2800" dirty="0">
                  <a:effectLst/>
                  <a:latin typeface="Cambria" panose="02040503050406030204" pitchFamily="18" charset="0"/>
                  <a:ea typeface="Cambria" panose="02040503050406030204" pitchFamily="18" charset="0"/>
                </a:rPr>
                <a:t>chơi theo tổ, mỗi tổ cử một số bạn tham gia theo lần lượt. Trong thời gian 1 phút mỗi tổ tìm và nối được tên của nhạc cụ dân tộc Tây Nguyên với hình ảnh của nhạc cụ đó. Tổ nào tìm đúng và nhanh nhất là thắng cuộc.</a:t>
              </a:r>
              <a:endParaRPr lang="en-US" sz="2800"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 xmlns:a16="http://schemas.microsoft.com/office/drawing/2014/main" id="{0B54A00A-BAE3-28DF-88A3-C15B1FAE07B8}"/>
              </a:ext>
            </a:extLst>
          </p:cNvPr>
          <p:cNvPicPr>
            <a:picLocks noChangeAspect="1"/>
          </p:cNvPicPr>
          <p:nvPr/>
        </p:nvPicPr>
        <p:blipFill>
          <a:blip r:embed="rId6"/>
          <a:stretch>
            <a:fillRect/>
          </a:stretch>
        </p:blipFill>
        <p:spPr>
          <a:xfrm>
            <a:off x="0" y="263179"/>
            <a:ext cx="4767485" cy="2121592"/>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par>
                              <p:cTn id="16" fill="hold">
                                <p:stCondLst>
                                  <p:cond delay="750"/>
                                </p:stCondLst>
                                <p:childTnLst>
                                  <p:par>
                                    <p:cTn id="17" presetID="6" presetClass="emph" presetSubtype="0" fill="hold" nodeType="afterEffect">
                                      <p:stCondLst>
                                        <p:cond delay="0"/>
                                      </p:stCondLst>
                                      <p:childTnLst>
                                        <p:animScale>
                                          <p:cBhvr>
                                            <p:cTn id="18" dur="2000" fill="hold"/>
                                            <p:tgtEl>
                                              <p:spTgt spid="9"/>
                                            </p:tgtEl>
                                          </p:cBhvr>
                                          <p:by x="101000" y="101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8" name="arrow.wav"/>
                                            </p:tgtEl>
                                          </p:cMediaNode>
                                        </p:audio>
                                      </p:sub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FA651FB1-A348-DDE7-C67A-BE9E59716660}"/>
              </a:ext>
            </a:extLst>
          </p:cNvPr>
          <p:cNvPicPr>
            <a:picLocks noChangeAspect="1"/>
          </p:cNvPicPr>
          <p:nvPr/>
        </p:nvPicPr>
        <p:blipFill>
          <a:blip r:embed="rId3"/>
          <a:stretch>
            <a:fillRect/>
          </a:stretch>
        </p:blipFill>
        <p:spPr>
          <a:xfrm>
            <a:off x="514350" y="558800"/>
            <a:ext cx="2095500" cy="2670175"/>
          </a:xfrm>
          <a:prstGeom prst="rect">
            <a:avLst/>
          </a:prstGeom>
        </p:spPr>
      </p:pic>
      <p:pic>
        <p:nvPicPr>
          <p:cNvPr id="4" name="Picture 3">
            <a:extLst>
              <a:ext uri="{FF2B5EF4-FFF2-40B4-BE49-F238E27FC236}">
                <a16:creationId xmlns="" xmlns:a16="http://schemas.microsoft.com/office/drawing/2014/main" id="{D0ADD84F-7256-3266-92B5-9CFBF38391DA}"/>
              </a:ext>
            </a:extLst>
          </p:cNvPr>
          <p:cNvPicPr>
            <a:picLocks noChangeAspect="1"/>
          </p:cNvPicPr>
          <p:nvPr/>
        </p:nvPicPr>
        <p:blipFill>
          <a:blip r:embed="rId4"/>
          <a:stretch>
            <a:fillRect/>
          </a:stretch>
        </p:blipFill>
        <p:spPr>
          <a:xfrm>
            <a:off x="2857499" y="603250"/>
            <a:ext cx="4067175" cy="2711450"/>
          </a:xfrm>
          <a:prstGeom prst="rect">
            <a:avLst/>
          </a:prstGeom>
        </p:spPr>
      </p:pic>
      <p:pic>
        <p:nvPicPr>
          <p:cNvPr id="7" name="Picture 6">
            <a:extLst>
              <a:ext uri="{FF2B5EF4-FFF2-40B4-BE49-F238E27FC236}">
                <a16:creationId xmlns="" xmlns:a16="http://schemas.microsoft.com/office/drawing/2014/main" id="{B0787DB7-5DAE-F0BF-2C3E-A4762D2E5376}"/>
              </a:ext>
            </a:extLst>
          </p:cNvPr>
          <p:cNvPicPr>
            <a:picLocks noChangeAspect="1"/>
          </p:cNvPicPr>
          <p:nvPr/>
        </p:nvPicPr>
        <p:blipFill>
          <a:blip r:embed="rId5"/>
          <a:stretch>
            <a:fillRect/>
          </a:stretch>
        </p:blipFill>
        <p:spPr>
          <a:xfrm>
            <a:off x="600280" y="3629026"/>
            <a:ext cx="1833358" cy="2752724"/>
          </a:xfrm>
          <a:prstGeom prst="rect">
            <a:avLst/>
          </a:prstGeom>
        </p:spPr>
      </p:pic>
      <p:pic>
        <p:nvPicPr>
          <p:cNvPr id="8" name="Picture 7">
            <a:extLst>
              <a:ext uri="{FF2B5EF4-FFF2-40B4-BE49-F238E27FC236}">
                <a16:creationId xmlns="" xmlns:a16="http://schemas.microsoft.com/office/drawing/2014/main" id="{BB218AAC-44C4-BBD0-332B-8CA9DC7E2D27}"/>
              </a:ext>
            </a:extLst>
          </p:cNvPr>
          <p:cNvPicPr>
            <a:picLocks noChangeAspect="1"/>
          </p:cNvPicPr>
          <p:nvPr/>
        </p:nvPicPr>
        <p:blipFill>
          <a:blip r:embed="rId6"/>
          <a:stretch>
            <a:fillRect/>
          </a:stretch>
        </p:blipFill>
        <p:spPr>
          <a:xfrm>
            <a:off x="2880360" y="3914775"/>
            <a:ext cx="3920490" cy="2171700"/>
          </a:xfrm>
          <a:prstGeom prst="rect">
            <a:avLst/>
          </a:prstGeom>
        </p:spPr>
      </p:pic>
      <p:sp>
        <p:nvSpPr>
          <p:cNvPr id="9" name="Snip Diagonal Corner Rectangle 13">
            <a:extLst>
              <a:ext uri="{FF2B5EF4-FFF2-40B4-BE49-F238E27FC236}">
                <a16:creationId xmlns="" xmlns:a16="http://schemas.microsoft.com/office/drawing/2014/main" id="{875B60AA-6262-22C5-6385-9DA21AA45D17}"/>
              </a:ext>
            </a:extLst>
          </p:cNvPr>
          <p:cNvSpPr/>
          <p:nvPr/>
        </p:nvSpPr>
        <p:spPr>
          <a:xfrm>
            <a:off x="7398896" y="6978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Đàn</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Klông</a:t>
            </a:r>
            <a:r>
              <a:rPr lang="en-US" sz="3601" b="1" dirty="0">
                <a:latin typeface="Cambria" panose="02040503050406030204" pitchFamily="18" charset="0"/>
                <a:ea typeface="Cambria" panose="02040503050406030204" pitchFamily="18" charset="0"/>
              </a:rPr>
              <a:t> Put</a:t>
            </a:r>
          </a:p>
        </p:txBody>
      </p:sp>
      <p:sp>
        <p:nvSpPr>
          <p:cNvPr id="11" name="Snip Diagonal Corner Rectangle 13">
            <a:extLst>
              <a:ext uri="{FF2B5EF4-FFF2-40B4-BE49-F238E27FC236}">
                <a16:creationId xmlns="" xmlns:a16="http://schemas.microsoft.com/office/drawing/2014/main" id="{3AAA57C0-54A8-D0DD-4A6F-F583B44651D8}"/>
              </a:ext>
            </a:extLst>
          </p:cNvPr>
          <p:cNvSpPr/>
          <p:nvPr/>
        </p:nvSpPr>
        <p:spPr>
          <a:xfrm>
            <a:off x="8370447" y="2098070"/>
            <a:ext cx="2945254"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Cồng</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chiêng</a:t>
            </a:r>
            <a:endParaRPr lang="en-US" sz="3601" b="1" dirty="0">
              <a:latin typeface="Cambria" panose="02040503050406030204" pitchFamily="18" charset="0"/>
              <a:ea typeface="Cambria" panose="02040503050406030204" pitchFamily="18" charset="0"/>
            </a:endParaRPr>
          </a:p>
        </p:txBody>
      </p:sp>
      <p:sp>
        <p:nvSpPr>
          <p:cNvPr id="12" name="Snip Diagonal Corner Rectangle 13">
            <a:extLst>
              <a:ext uri="{FF2B5EF4-FFF2-40B4-BE49-F238E27FC236}">
                <a16:creationId xmlns="" xmlns:a16="http://schemas.microsoft.com/office/drawing/2014/main" id="{3D1CFE4B-B787-39CF-B0C9-6CBFD9891E2A}"/>
              </a:ext>
            </a:extLst>
          </p:cNvPr>
          <p:cNvSpPr/>
          <p:nvPr/>
        </p:nvSpPr>
        <p:spPr>
          <a:xfrm>
            <a:off x="9190175" y="4974620"/>
            <a:ext cx="189692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Tù</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và</a:t>
            </a:r>
            <a:endParaRPr lang="en-US" sz="3601" b="1" dirty="0">
              <a:latin typeface="Cambria" panose="02040503050406030204" pitchFamily="18" charset="0"/>
              <a:ea typeface="Cambria" panose="02040503050406030204" pitchFamily="18" charset="0"/>
            </a:endParaRPr>
          </a:p>
        </p:txBody>
      </p:sp>
      <p:sp>
        <p:nvSpPr>
          <p:cNvPr id="13" name="Snip Diagonal Corner Rectangle 13">
            <a:extLst>
              <a:ext uri="{FF2B5EF4-FFF2-40B4-BE49-F238E27FC236}">
                <a16:creationId xmlns="" xmlns:a16="http://schemas.microsoft.com/office/drawing/2014/main" id="{5706506F-3E5E-E94F-712D-28FA241E6E89}"/>
              </a:ext>
            </a:extLst>
          </p:cNvPr>
          <p:cNvSpPr/>
          <p:nvPr/>
        </p:nvSpPr>
        <p:spPr>
          <a:xfrm>
            <a:off x="8522847" y="3488720"/>
            <a:ext cx="2869053"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1" b="1" dirty="0">
                <a:latin typeface="Cambria" panose="02040503050406030204" pitchFamily="18" charset="0"/>
                <a:ea typeface="Cambria" panose="02040503050406030204" pitchFamily="18" charset="0"/>
              </a:rPr>
              <a:t>Đàn T’rưng</a:t>
            </a:r>
            <a:endParaRPr lang="en-US" sz="3601"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64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3.7037E-6 L -0.37683 0.74953 " pathEditMode="relative" rAng="0" ptsTypes="AA">
                                      <p:cBhvr>
                                        <p:cTn id="20" dur="2000" fill="hold"/>
                                        <p:tgtEl>
                                          <p:spTgt spid="9"/>
                                        </p:tgtEl>
                                        <p:attrNameLst>
                                          <p:attrName>ppt_x</p:attrName>
                                          <p:attrName>ppt_y</p:attrName>
                                        </p:attrNameLst>
                                      </p:cBhvr>
                                      <p:rCtr x="-18841" y="374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2.96296E-6 L -0.68229 0.11898 " pathEditMode="relative" rAng="0" ptsTypes="AA">
                                      <p:cBhvr>
                                        <p:cTn id="24" dur="2000" fill="hold"/>
                                        <p:tgtEl>
                                          <p:spTgt spid="11"/>
                                        </p:tgtEl>
                                        <p:attrNameLst>
                                          <p:attrName>ppt_x</p:attrName>
                                          <p:attrName>ppt_y</p:attrName>
                                        </p:attrNameLst>
                                      </p:cBhvr>
                                      <p:rCtr x="-34115" y="594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7.40741E-7 L -0.70183 0.32315 " pathEditMode="relative" rAng="0" ptsTypes="AA">
                                      <p:cBhvr>
                                        <p:cTn id="28" dur="2000" fill="hold"/>
                                        <p:tgtEl>
                                          <p:spTgt spid="13"/>
                                        </p:tgtEl>
                                        <p:attrNameLst>
                                          <p:attrName>ppt_x</p:attrName>
                                          <p:attrName>ppt_y</p:attrName>
                                        </p:attrNameLst>
                                      </p:cBhvr>
                                      <p:rCtr x="-35091" y="1615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16667E-7 2.59259E-6 L -0.42213 -0.32685 " pathEditMode="relative" rAng="0" ptsTypes="AA">
                                      <p:cBhvr>
                                        <p:cTn id="32" dur="2000" fill="hold"/>
                                        <p:tgtEl>
                                          <p:spTgt spid="12"/>
                                        </p:tgtEl>
                                        <p:attrNameLst>
                                          <p:attrName>ppt_x</p:attrName>
                                          <p:attrName>ppt_y</p:attrName>
                                        </p:attrNameLst>
                                      </p:cBhvr>
                                      <p:rCtr x="-21107" y="-163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A5A5A5"/>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A5A5A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A5A5A5"/>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
                                        </p:tgtEl>
                                        <p:attrNameLst>
                                          <p:attrName>fillcolor</p:attrName>
                                        </p:attrNameLst>
                                      </p:cBhvr>
                                      <p:to>
                                        <a:srgbClr val="A5A5A5"/>
                                      </p:to>
                                    </p:animClr>
                                    <p:set>
                                      <p:cBhvr>
                                        <p:cTn id="59" dur="2000" fill="hold"/>
                                        <p:tgtEl>
                                          <p:spTgt spid="13"/>
                                        </p:tgtEl>
                                        <p:attrNameLst>
                                          <p:attrName>fill.type</p:attrName>
                                        </p:attrNameLst>
                                      </p:cBhvr>
                                      <p:to>
                                        <p:strVal val="solid"/>
                                      </p:to>
                                    </p:set>
                                    <p:set>
                                      <p:cBhvr>
                                        <p:cTn id="6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Nha Kẻ Bàng - Khám phá kỳ quan đệ nhất động ở Quảng Bình">
            <a:extLst>
              <a:ext uri="{FF2B5EF4-FFF2-40B4-BE49-F238E27FC236}">
                <a16:creationId xmlns="" xmlns:a16="http://schemas.microsoft.com/office/drawing/2014/main" id="{4A03E533-1E58-4009-A499-01DDB08D3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15A9E63C-29C0-34D8-9895-45FAFA593361}"/>
              </a:ext>
            </a:extLst>
          </p:cNvPr>
          <p:cNvPicPr>
            <a:picLocks noChangeAspect="1"/>
          </p:cNvPicPr>
          <p:nvPr/>
        </p:nvPicPr>
        <p:blipFill>
          <a:blip r:embed="rId4"/>
          <a:stretch>
            <a:fillRect/>
          </a:stretch>
        </p:blipFill>
        <p:spPr>
          <a:xfrm>
            <a:off x="1394683" y="959556"/>
            <a:ext cx="9402634" cy="7077250"/>
          </a:xfrm>
          <a:prstGeom prst="rect">
            <a:avLst/>
          </a:prstGeom>
        </p:spPr>
      </p:pic>
    </p:spTree>
    <p:extLst>
      <p:ext uri="{BB962C8B-B14F-4D97-AF65-F5344CB8AC3E}">
        <p14:creationId xmlns:p14="http://schemas.microsoft.com/office/powerpoint/2010/main" val="3611767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7"/>
                                        </p:tgtEl>
                                        <p:attrNameLst>
                                          <p:attrName>r</p:attrName>
                                        </p:attrNameLst>
                                      </p:cBhvr>
                                    </p:animRot>
                                    <p:animRot by="-240000">
                                      <p:cBhvr>
                                        <p:cTn id="12" dur="500" fill="hold">
                                          <p:stCondLst>
                                            <p:cond delay="500"/>
                                          </p:stCondLst>
                                        </p:cTn>
                                        <p:tgtEl>
                                          <p:spTgt spid="7"/>
                                        </p:tgtEl>
                                        <p:attrNameLst>
                                          <p:attrName>r</p:attrName>
                                        </p:attrNameLst>
                                      </p:cBhvr>
                                    </p:animRot>
                                    <p:animRot by="240000">
                                      <p:cBhvr>
                                        <p:cTn id="13" dur="500" fill="hold">
                                          <p:stCondLst>
                                            <p:cond delay="1000"/>
                                          </p:stCondLst>
                                        </p:cTn>
                                        <p:tgtEl>
                                          <p:spTgt spid="7"/>
                                        </p:tgtEl>
                                        <p:attrNameLst>
                                          <p:attrName>r</p:attrName>
                                        </p:attrNameLst>
                                      </p:cBhvr>
                                    </p:animRot>
                                    <p:animRot by="-240000">
                                      <p:cBhvr>
                                        <p:cTn id="14" dur="500" fill="hold">
                                          <p:stCondLst>
                                            <p:cond delay="1500"/>
                                          </p:stCondLst>
                                        </p:cTn>
                                        <p:tgtEl>
                                          <p:spTgt spid="7"/>
                                        </p:tgtEl>
                                        <p:attrNameLst>
                                          <p:attrName>r</p:attrName>
                                        </p:attrNameLst>
                                      </p:cBhvr>
                                    </p:animRot>
                                    <p:animRot by="120000">
                                      <p:cBhvr>
                                        <p:cTn id="15" dur="500" fill="hold">
                                          <p:stCondLst>
                                            <p:cond delay="20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hội cồng chiêng Tây Nguyên _ VTV24">
            <a:hlinkClick r:id="" action="ppaction://media"/>
            <a:extLst>
              <a:ext uri="{FF2B5EF4-FFF2-40B4-BE49-F238E27FC236}">
                <a16:creationId xmlns="" xmlns:a16="http://schemas.microsoft.com/office/drawing/2014/main" id="{868F8774-3115-F5BD-572F-9EF48FF5DF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0388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73877E2-88C8-40A4-89C2-9C4BC63B0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EE301237-4B86-4183-354C-68F0EC6F83D2}"/>
              </a:ext>
            </a:extLst>
          </p:cNvPr>
          <p:cNvSpPr txBox="1"/>
          <p:nvPr/>
        </p:nvSpPr>
        <p:spPr>
          <a:xfrm>
            <a:off x="845408" y="218253"/>
            <a:ext cx="10545081" cy="1779879"/>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vi-VN" sz="4400" dirty="0">
                <a:solidFill>
                  <a:prstClr val="black"/>
                </a:solidFill>
                <a:latin typeface="Calibri" panose="020F0502020204030204"/>
              </a:rPr>
              <a:t>Em hãy cho biết đây là lễ hội gì? Nhạc cụ nào được sử dụng trong lễ hội? </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23863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4" fill="hold">
                                <p:stCondLst>
                                  <p:cond delay="1500"/>
                                </p:stCondLst>
                                <p:childTnLst>
                                  <p:par>
                                    <p:cTn id="15" presetID="18" presetClass="entr" presetSubtype="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a:extLst>
              <a:ext uri="{FF2B5EF4-FFF2-40B4-BE49-F238E27FC236}">
                <a16:creationId xmlns="" xmlns:a16="http://schemas.microsoft.com/office/drawing/2014/main" id="{CBCB2817-7AC5-FA19-DD55-350265B3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1CD8C0D2-4744-5E98-98F8-ED066A9E17A0}"/>
              </a:ext>
            </a:extLst>
          </p:cNvPr>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 xmlns:a16="http://schemas.microsoft.com/office/drawing/2014/main" id="{A63A2C6E-A627-2FDB-7A30-E3108A9451A3}"/>
              </a:ext>
            </a:extLst>
          </p:cNvPr>
          <p:cNvSpPr txBox="1"/>
          <p:nvPr/>
        </p:nvSpPr>
        <p:spPr>
          <a:xfrm>
            <a:off x="1120776" y="489846"/>
            <a:ext cx="105562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Thứ</a:t>
            </a:r>
            <a:r>
              <a:rPr lang="en-US" sz="3600" b="1" dirty="0">
                <a:ln w="6600">
                  <a:solidFill>
                    <a:srgbClr val="00B0F0"/>
                  </a:solidFill>
                  <a:prstDash val="solid"/>
                </a:ln>
                <a:solidFill>
                  <a:srgbClr val="002060"/>
                </a:solidFill>
                <a:effectLst>
                  <a:outerShdw dist="38100" dir="2700000" algn="tl" rotWithShape="0">
                    <a:srgbClr val="00B0F0"/>
                  </a:outerShdw>
                </a:effectLst>
                <a:latin typeface="Times New Roman" pitchFamily="18" charset="0"/>
                <a:cs typeface="Times New Roman" pitchFamily="18" charset="0"/>
              </a:rPr>
              <a:t> </a:t>
            </a:r>
            <a:r>
              <a:rPr lang="en-US" sz="3600" b="1" dirty="0" err="1" smtClean="0">
                <a:ln w="6600">
                  <a:solidFill>
                    <a:srgbClr val="00B0F0"/>
                  </a:solidFill>
                  <a:prstDash val="solid"/>
                </a:ln>
                <a:solidFill>
                  <a:srgbClr val="002060"/>
                </a:solidFill>
                <a:effectLst>
                  <a:outerShdw dist="38100" dir="2700000" algn="tl" rotWithShape="0">
                    <a:srgbClr val="00B0F0"/>
                  </a:outerShdw>
                </a:effectLst>
                <a:latin typeface="Times New Roman" pitchFamily="18" charset="0"/>
                <a:cs typeface="Times New Roman" pitchFamily="18" charset="0"/>
              </a:rPr>
              <a:t>sáu</a:t>
            </a:r>
            <a:r>
              <a:rPr kumimoji="0" lang="en-US" sz="3600" b="1" i="0" u="none" strike="noStrike" kern="1200" cap="none" spc="0" normalizeH="0" baseline="0" noProof="0" dirty="0"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 </a:t>
            </a:r>
            <a:r>
              <a:rPr kumimoji="0" lang="en-US" sz="3600" b="1" i="0" u="none" strike="noStrike" kern="1200" cap="none" spc="0" normalizeH="0" baseline="0" noProof="0" dirty="0" err="1"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ngày</a:t>
            </a:r>
            <a:r>
              <a:rPr lang="en-US" sz="3600" b="1" dirty="0">
                <a:ln w="6600">
                  <a:solidFill>
                    <a:srgbClr val="00B0F0"/>
                  </a:solidFill>
                  <a:prstDash val="solid"/>
                </a:ln>
                <a:solidFill>
                  <a:srgbClr val="002060"/>
                </a:solidFill>
                <a:effectLst>
                  <a:outerShdw dist="38100" dir="2700000" algn="tl" rotWithShape="0">
                    <a:srgbClr val="00B0F0"/>
                  </a:outerShdw>
                </a:effectLst>
                <a:latin typeface="Times New Roman" pitchFamily="18" charset="0"/>
                <a:cs typeface="Times New Roman" pitchFamily="18" charset="0"/>
              </a:rPr>
              <a:t> </a:t>
            </a:r>
            <a:r>
              <a:rPr lang="en-US" sz="3600" b="1" dirty="0" smtClean="0">
                <a:ln w="6600">
                  <a:solidFill>
                    <a:srgbClr val="00B0F0"/>
                  </a:solidFill>
                  <a:prstDash val="solid"/>
                </a:ln>
                <a:solidFill>
                  <a:srgbClr val="002060"/>
                </a:solidFill>
                <a:effectLst>
                  <a:outerShdw dist="38100" dir="2700000" algn="tl" rotWithShape="0">
                    <a:srgbClr val="00B0F0"/>
                  </a:outerShdw>
                </a:effectLst>
                <a:latin typeface="Times New Roman" pitchFamily="18" charset="0"/>
                <a:cs typeface="Times New Roman" pitchFamily="18" charset="0"/>
              </a:rPr>
              <a:t>15</a:t>
            </a:r>
            <a:r>
              <a:rPr kumimoji="0" lang="en-US" sz="3600" b="1" i="0" u="none" strike="noStrike" kern="1200" cap="none" spc="0" normalizeH="0" baseline="0" noProof="0" dirty="0"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 </a:t>
            </a:r>
            <a:r>
              <a:rPr kumimoji="0" lang="en-US" sz="3600" b="1" i="0" u="none" strike="noStrike" kern="1200" cap="none" spc="0" normalizeH="0" baseline="0" noProof="0" dirty="0" err="1"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tháng</a:t>
            </a:r>
            <a:r>
              <a:rPr lang="en-US" sz="3600" b="1" dirty="0">
                <a:ln w="6600">
                  <a:solidFill>
                    <a:srgbClr val="00B0F0"/>
                  </a:solidFill>
                  <a:prstDash val="solid"/>
                </a:ln>
                <a:solidFill>
                  <a:srgbClr val="002060"/>
                </a:solidFill>
                <a:effectLst>
                  <a:outerShdw dist="38100" dir="2700000" algn="tl" rotWithShape="0">
                    <a:srgbClr val="00B0F0"/>
                  </a:outerShdw>
                </a:effectLst>
                <a:latin typeface="Times New Roman" pitchFamily="18" charset="0"/>
                <a:cs typeface="Times New Roman" pitchFamily="18" charset="0"/>
              </a:rPr>
              <a:t> </a:t>
            </a:r>
            <a:r>
              <a:rPr lang="en-US" sz="3600" b="1" dirty="0" smtClean="0">
                <a:ln w="6600">
                  <a:solidFill>
                    <a:srgbClr val="00B0F0"/>
                  </a:solidFill>
                  <a:prstDash val="solid"/>
                </a:ln>
                <a:solidFill>
                  <a:srgbClr val="002060"/>
                </a:solidFill>
                <a:effectLst>
                  <a:outerShdw dist="38100" dir="2700000" algn="tl" rotWithShape="0">
                    <a:srgbClr val="00B0F0"/>
                  </a:outerShdw>
                </a:effectLst>
                <a:latin typeface="Times New Roman" pitchFamily="18" charset="0"/>
                <a:cs typeface="Times New Roman" pitchFamily="18" charset="0"/>
              </a:rPr>
              <a:t>3</a:t>
            </a:r>
            <a:r>
              <a:rPr kumimoji="0" lang="en-US" sz="3600" b="1" i="0" u="none" strike="noStrike" kern="1200" cap="none" spc="0" normalizeH="0" baseline="0" noProof="0" dirty="0"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 </a:t>
            </a:r>
            <a:r>
              <a:rPr kumimoji="0" lang="en-US" sz="36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năm</a:t>
            </a:r>
            <a:r>
              <a:rPr kumimoji="0" lang="en-US" sz="36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 </a:t>
            </a:r>
            <a:r>
              <a:rPr lang="en-US" sz="3600" b="1" dirty="0" smtClean="0">
                <a:ln w="6600">
                  <a:solidFill>
                    <a:srgbClr val="00B0F0"/>
                  </a:solidFill>
                  <a:prstDash val="solid"/>
                </a:ln>
                <a:solidFill>
                  <a:srgbClr val="002060"/>
                </a:solidFill>
                <a:effectLst>
                  <a:outerShdw dist="38100" dir="2700000" algn="tl" rotWithShape="0">
                    <a:srgbClr val="00B0F0"/>
                  </a:outerShdw>
                </a:effectLst>
                <a:latin typeface="Times New Roman" pitchFamily="18" charset="0"/>
                <a:cs typeface="Times New Roman" pitchFamily="18" charset="0"/>
              </a:rPr>
              <a:t>2024</a:t>
            </a:r>
            <a:endParaRPr kumimoji="0" lang="vi-VN" sz="36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86442022-B9C8-1898-5185-88B14D2298CE}"/>
              </a:ext>
            </a:extLst>
          </p:cNvPr>
          <p:cNvPicPr>
            <a:picLocks noChangeAspect="1"/>
          </p:cNvPicPr>
          <p:nvPr/>
        </p:nvPicPr>
        <p:blipFill>
          <a:blip r:embed="rId4"/>
          <a:stretch>
            <a:fillRect/>
          </a:stretch>
        </p:blipFill>
        <p:spPr>
          <a:xfrm>
            <a:off x="4586742" y="2074856"/>
            <a:ext cx="2694666" cy="1603387"/>
          </a:xfrm>
          <a:prstGeom prst="rect">
            <a:avLst/>
          </a:prstGeom>
        </p:spPr>
      </p:pic>
      <p:pic>
        <p:nvPicPr>
          <p:cNvPr id="8" name="Picture 7">
            <a:extLst>
              <a:ext uri="{FF2B5EF4-FFF2-40B4-BE49-F238E27FC236}">
                <a16:creationId xmlns="" xmlns:a16="http://schemas.microsoft.com/office/drawing/2014/main" id="{9752A112-9265-9AE3-5142-828A74F36D38}"/>
              </a:ext>
            </a:extLst>
          </p:cNvPr>
          <p:cNvPicPr>
            <a:picLocks noChangeAspect="1"/>
          </p:cNvPicPr>
          <p:nvPr/>
        </p:nvPicPr>
        <p:blipFill>
          <a:blip r:embed="rId5"/>
          <a:stretch>
            <a:fillRect/>
          </a:stretch>
        </p:blipFill>
        <p:spPr>
          <a:xfrm>
            <a:off x="937937" y="1768397"/>
            <a:ext cx="10754276" cy="4730906"/>
          </a:xfrm>
          <a:prstGeom prst="rect">
            <a:avLst/>
          </a:prstGeom>
        </p:spPr>
      </p:pic>
      <p:sp>
        <p:nvSpPr>
          <p:cNvPr id="9" name="TextBox 8">
            <a:extLst>
              <a:ext uri="{FF2B5EF4-FFF2-40B4-BE49-F238E27FC236}">
                <a16:creationId xmlns="" xmlns:a16="http://schemas.microsoft.com/office/drawing/2014/main" id="{A63A2C6E-A627-2FDB-7A30-E3108A9451A3}"/>
              </a:ext>
            </a:extLst>
          </p:cNvPr>
          <p:cNvSpPr txBox="1"/>
          <p:nvPr/>
        </p:nvSpPr>
        <p:spPr>
          <a:xfrm>
            <a:off x="1179395" y="1136177"/>
            <a:ext cx="105562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Lịch</a:t>
            </a:r>
            <a:r>
              <a:rPr kumimoji="0" lang="en-US" sz="3600" b="1" i="0" u="sng" strike="noStrike" kern="1200" cap="none" spc="0" normalizeH="0" noProof="0" dirty="0"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 </a:t>
            </a:r>
            <a:r>
              <a:rPr kumimoji="0" lang="en-US" sz="3600" b="1" i="0" u="sng" strike="noStrike" kern="1200" cap="none" spc="0" normalizeH="0" noProof="0" dirty="0" err="1"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sử</a:t>
            </a:r>
            <a:r>
              <a:rPr kumimoji="0" lang="en-US" sz="3600" b="1" i="0" u="sng" strike="noStrike" kern="1200" cap="none" spc="0" normalizeH="0" noProof="0" dirty="0"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 </a:t>
            </a:r>
            <a:r>
              <a:rPr kumimoji="0" lang="en-US" sz="3600" b="1" i="0" u="sng" strike="noStrike" kern="1200" cap="none" spc="0" normalizeH="0" noProof="0" dirty="0" err="1"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và</a:t>
            </a:r>
            <a:r>
              <a:rPr kumimoji="0" lang="en-US" sz="3600" b="1" i="0" u="sng" strike="noStrike" kern="1200" cap="none" spc="0" normalizeH="0" noProof="0" dirty="0"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 </a:t>
            </a:r>
            <a:r>
              <a:rPr kumimoji="0" lang="en-US" sz="3600" b="1" i="0" u="sng" strike="noStrike" kern="1200" cap="none" spc="0" normalizeH="0" noProof="0" dirty="0" err="1"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Địa</a:t>
            </a:r>
            <a:r>
              <a:rPr kumimoji="0" lang="en-US" sz="3600" b="1" i="0" u="sng" strike="noStrike" kern="1200" cap="none" spc="0" normalizeH="0" noProof="0" dirty="0"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 </a:t>
            </a:r>
            <a:r>
              <a:rPr kumimoji="0" lang="en-US" sz="3600" b="1" i="0" u="sng" strike="noStrike" kern="1200" cap="none" spc="0" normalizeH="0" noProof="0" dirty="0" err="1" smtClean="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rPr>
              <a:t>lí</a:t>
            </a:r>
            <a:endParaRPr kumimoji="0" lang="vi-VN" sz="3600" b="1" i="0" u="sng"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19660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 xmlns:a16="http://schemas.microsoft.com/office/drawing/2014/main" id="{62034415-BA92-64F3-C388-CA1707ED6A41}"/>
              </a:ext>
            </a:extLst>
          </p:cNvPr>
          <p:cNvPicPr>
            <a:picLocks noChangeAspect="1"/>
          </p:cNvPicPr>
          <p:nvPr/>
        </p:nvPicPr>
        <p:blipFill>
          <a:blip r:embed="rId3"/>
          <a:stretch>
            <a:fillRect/>
          </a:stretch>
        </p:blipFill>
        <p:spPr>
          <a:xfrm>
            <a:off x="3200400" y="541622"/>
            <a:ext cx="6047158" cy="4532766"/>
          </a:xfrm>
          <a:prstGeom prst="rect">
            <a:avLst/>
          </a:prstGeom>
        </p:spPr>
      </p:pic>
    </p:spTree>
    <p:extLst>
      <p:ext uri="{BB962C8B-B14F-4D97-AF65-F5344CB8AC3E}">
        <p14:creationId xmlns:p14="http://schemas.microsoft.com/office/powerpoint/2010/main" val="310639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 xmlns:a16="http://schemas.microsoft.com/office/drawing/2014/main" id="{D37487DC-0613-049E-994F-B7AC132F8353}"/>
              </a:ext>
            </a:extLst>
          </p:cNvPr>
          <p:cNvGrpSpPr/>
          <p:nvPr/>
        </p:nvGrpSpPr>
        <p:grpSpPr>
          <a:xfrm>
            <a:off x="391135" y="1829732"/>
            <a:ext cx="11581180" cy="2230749"/>
            <a:chOff x="369797" y="4363029"/>
            <a:chExt cx="11581180" cy="2230749"/>
          </a:xfrm>
        </p:grpSpPr>
        <p:sp>
          <p:nvSpPr>
            <p:cNvPr id="6" name="Rectangle: Rounded Corners 5">
              <a:extLst>
                <a:ext uri="{FF2B5EF4-FFF2-40B4-BE49-F238E27FC236}">
                  <a16:creationId xmlns="" xmlns:a16="http://schemas.microsoft.com/office/drawing/2014/main" id="{25195130-E5E1-815C-CC49-6F9A0C8D82B8}"/>
                </a:ext>
              </a:extLst>
            </p:cNvPr>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ea typeface="Times New Roman" panose="02020603050405020304" pitchFamily="18" charset="0"/>
                </a:rPr>
                <a:t>Hoạt động 1: Khám phá Không gian văn hóa Cồng chiêng Tây Nguyên.</a:t>
              </a:r>
              <a:endParaRPr lang="en-US" sz="3600" dirty="0">
                <a:solidFill>
                  <a:srgbClr val="002060"/>
                </a:solidFill>
                <a:effectLst/>
                <a:ea typeface="Calibri" panose="020F0502020204030204" pitchFamily="34" charset="0"/>
              </a:endParaRPr>
            </a:p>
          </p:txBody>
        </p:sp>
        <p:pic>
          <p:nvPicPr>
            <p:cNvPr id="27" name="Picture 3">
              <a:extLst>
                <a:ext uri="{FF2B5EF4-FFF2-40B4-BE49-F238E27FC236}">
                  <a16:creationId xmlns="" xmlns:a16="http://schemas.microsoft.com/office/drawing/2014/main" id="{0F443BD8-3A4F-FAE2-2CB0-DD3E3DB6BA42}"/>
                </a:ext>
              </a:extLst>
            </p:cNvPr>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a:extLst>
                <a:ext uri="{FF2B5EF4-FFF2-40B4-BE49-F238E27FC236}">
                  <a16:creationId xmlns="" xmlns:a16="http://schemas.microsoft.com/office/drawing/2014/main" id="{E13DA7C1-2390-D8D0-6CF6-299B0D120E2C}"/>
                </a:ext>
              </a:extLst>
            </p:cNvPr>
            <p:cNvPicPr>
              <a:picLocks noChangeAspect="1"/>
            </p:cNvPicPr>
            <p:nvPr/>
          </p:nvPicPr>
          <p:blipFill>
            <a:blip r:embed="rId5"/>
            <a:srcRect/>
            <a:stretch>
              <a:fillRect/>
            </a:stretch>
          </p:blipFill>
          <p:spPr>
            <a:xfrm>
              <a:off x="369797" y="4392118"/>
              <a:ext cx="1323739" cy="2184989"/>
            </a:xfrm>
            <a:prstGeom prst="rect">
              <a:avLst/>
            </a:prstGeom>
          </p:spPr>
        </p:pic>
      </p:grpSp>
    </p:spTree>
    <p:extLst>
      <p:ext uri="{BB962C8B-B14F-4D97-AF65-F5344CB8AC3E}">
        <p14:creationId xmlns:p14="http://schemas.microsoft.com/office/powerpoint/2010/main" val="152747517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12266020-F092-4A38-AF04-E77F4B264782}"/>
              </a:ext>
            </a:extLst>
          </p:cNvPr>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 xmlns:a16="http://schemas.microsoft.com/office/drawing/2014/main" id="{43B5B0E1-2843-43C8-9010-30A25F45CCA9}"/>
              </a:ext>
            </a:extLst>
          </p:cNvPr>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 name="TextBox 4">
            <a:extLst>
              <a:ext uri="{FF2B5EF4-FFF2-40B4-BE49-F238E27FC236}">
                <a16:creationId xmlns=""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a:extLst>
              <a:ext uri="{FF2B5EF4-FFF2-40B4-BE49-F238E27FC236}">
                <a16:creationId xmlns="" xmlns:a16="http://schemas.microsoft.com/office/drawing/2014/main" id="{D4F87699-2B33-0EB3-E6AC-AABEE147CDE3}"/>
              </a:ext>
            </a:extLst>
          </p:cNvPr>
          <p:cNvPicPr>
            <a:picLocks noChangeAspect="1"/>
          </p:cNvPicPr>
          <p:nvPr/>
        </p:nvPicPr>
        <p:blipFill>
          <a:blip r:embed="rId3"/>
          <a:stretch>
            <a:fillRect/>
          </a:stretch>
        </p:blipFill>
        <p:spPr>
          <a:xfrm>
            <a:off x="3543299" y="2566987"/>
            <a:ext cx="5114925" cy="3979661"/>
          </a:xfrm>
          <a:prstGeom prst="rect">
            <a:avLst/>
          </a:prstGeom>
        </p:spPr>
      </p:pic>
    </p:spTree>
    <p:extLst>
      <p:ext uri="{BB962C8B-B14F-4D97-AF65-F5344CB8AC3E}">
        <p14:creationId xmlns:p14="http://schemas.microsoft.com/office/powerpoint/2010/main" val="49950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pitchFamily="18" charset="0"/>
                <a:cs typeface="Times New Roman" pitchFamily="18" charset="0"/>
              </a:rPr>
              <a:t>PHIẾU BÀI TẬP</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833719" y="1354978"/>
            <a:ext cx="11066928" cy="4351338"/>
          </a:xfrm>
        </p:spPr>
        <p:txBody>
          <a:bodyPr/>
          <a:lstStyle/>
          <a:p>
            <a:r>
              <a:rPr lang="en-US" sz="3600" dirty="0" smtClean="0">
                <a:latin typeface="Times New Roman" pitchFamily="18" charset="0"/>
                <a:cs typeface="Times New Roman" pitchFamily="18" charset="0"/>
              </a:rPr>
              <a:t>1. </a:t>
            </a:r>
            <a:r>
              <a:rPr lang="en-US" sz="3600" dirty="0" err="1" smtClean="0">
                <a:latin typeface="Times New Roman" pitchFamily="18" charset="0"/>
                <a:cs typeface="Times New Roman" pitchFamily="18" charset="0"/>
              </a:rPr>
              <a:t>Kể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những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tỉnh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thuộc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Nguyên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biết</a:t>
            </a:r>
            <a:r>
              <a:rPr lang="en-US" sz="3600" dirty="0" smtClean="0">
                <a:latin typeface="Times New Roman" pitchFamily="18" charset="0"/>
                <a:cs typeface="Times New Roman" pitchFamily="18" charset="0"/>
              </a:rPr>
              <a:t>?</a:t>
            </a:r>
          </a:p>
          <a:p>
            <a:r>
              <a:rPr lang="en-US" sz="3600" dirty="0" smtClean="0">
                <a:latin typeface="Times New Roman" pitchFamily="18" charset="0"/>
                <a:cs typeface="Times New Roman" pitchFamily="18" charset="0"/>
              </a:rPr>
              <a:t>2.</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Những</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tỉnh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thuộc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Nguyên</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thường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tộc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sống</a:t>
            </a:r>
            <a:r>
              <a:rPr lang="en-US" sz="3600" dirty="0" smtClean="0">
                <a:latin typeface="Times New Roman" pitchFamily="18" charset="0"/>
                <a:cs typeface="Times New Roman" pitchFamily="18" charset="0"/>
              </a:rPr>
              <a:t>?</a:t>
            </a:r>
          </a:p>
          <a:p>
            <a:r>
              <a:rPr lang="en-US" sz="3600" dirty="0">
                <a:latin typeface="Times New Roman" pitchFamily="18" charset="0"/>
                <a:cs typeface="Times New Roman" pitchFamily="18" charset="0"/>
              </a:rPr>
              <a:t>3. </a:t>
            </a:r>
            <a:r>
              <a:rPr lang="en-US" sz="3600" dirty="0" err="1">
                <a:latin typeface="Times New Roman" pitchFamily="18" charset="0"/>
                <a:cs typeface="Times New Roman" pitchFamily="18" charset="0"/>
              </a:rPr>
              <a:t>Nêu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dịp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chiêng</a:t>
            </a:r>
            <a:r>
              <a:rPr lang="en-US" sz="3600" dirty="0">
                <a:latin typeface="Times New Roman" pitchFamily="18" charset="0"/>
                <a:cs typeface="Times New Roman" pitchFamily="18" charset="0"/>
              </a:rPr>
              <a:t>.</a:t>
            </a:r>
          </a:p>
          <a:p>
            <a:endParaRPr lang="en-US" sz="3600" dirty="0" smtClean="0">
              <a:latin typeface="Times New Roman" pitchFamily="18" charset="0"/>
              <a:cs typeface="Times New Roman" pitchFamily="18" charset="0"/>
            </a:endParaRPr>
          </a:p>
          <a:p>
            <a:pPr marL="0" indent="0">
              <a:buNone/>
            </a:pPr>
            <a:r>
              <a:rPr lang="en-US" sz="3600" dirty="0" smtClean="0">
                <a:solidFill>
                  <a:srgbClr val="002060"/>
                </a:solidFill>
                <a:latin typeface="Times New Roman" pitchFamily="18" charset="0"/>
                <a:cs typeface="Times New Roman" pitchFamily="18" charset="0"/>
              </a:rPr>
              <a:t>								</a:t>
            </a:r>
            <a:endParaRPr lang="en-US" sz="3600" dirty="0">
              <a:solidFill>
                <a:srgbClr val="002060"/>
              </a:solidFill>
              <a:latin typeface="Times New Roman" pitchFamily="18" charset="0"/>
              <a:cs typeface="Times New Roman" pitchFamily="18" charset="0"/>
            </a:endParaRPr>
          </a:p>
          <a:p>
            <a:pPr lvl="0"/>
            <a:endParaRPr lang="en-US" sz="3600" dirty="0" smtClean="0">
              <a:solidFill>
                <a:srgbClr val="002060"/>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89055658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728</Words>
  <Application>Microsoft Office PowerPoint</Application>
  <PresentationFormat>Custom</PresentationFormat>
  <Paragraphs>46</Paragraphs>
  <Slides>26</Slides>
  <Notes>0</Notes>
  <HiddenSlides>0</HiddenSlides>
  <MMClips>1</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BÀI TẬP</vt:lpstr>
      <vt:lpstr>PowerPoint Presentation</vt:lpstr>
      <vt:lpstr>PowerPoint Presentation</vt:lpstr>
      <vt:lpstr>PowerPoint Presentation</vt:lpstr>
      <vt:lpstr>Độc đáo phong tục đặt tên và nghi lễ thổi tai  Đặt tên cho con ngay sau khi sinh để tránh bị ma quỷ, thần linh tranh giành đặt trước; làm lễ thổi tai để truyền dạy những điều tốt đẹp cho một đứa trẻ là nét độc đáo trong phong tục của đồng bào DTTS. thổi vào tai đứa bé để cầu mong những điều tốt đẹp</vt:lpstr>
      <vt:lpstr>PowerPoint Presentation</vt:lpstr>
      <vt:lpstr>G. Chưa tháo hết kông chưa được lấy vợ Già làng làm lễ tháo kông (vòng tay) cho chàng trai trong lễ cúng trưởng thành của người Ê Đê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KIM LOAN</cp:lastModifiedBy>
  <cp:revision>37</cp:revision>
  <dcterms:created xsi:type="dcterms:W3CDTF">2024-01-21T07:06:39Z</dcterms:created>
  <dcterms:modified xsi:type="dcterms:W3CDTF">2024-04-15T03:15:48Z</dcterms:modified>
</cp:coreProperties>
</file>