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4"/>
  </p:notesMasterIdLst>
  <p:sldIdLst>
    <p:sldId id="1014" r:id="rId2"/>
    <p:sldId id="1015" r:id="rId3"/>
    <p:sldId id="275" r:id="rId4"/>
    <p:sldId id="1020" r:id="rId5"/>
    <p:sldId id="1021" r:id="rId6"/>
    <p:sldId id="259" r:id="rId7"/>
    <p:sldId id="1043" r:id="rId8"/>
    <p:sldId id="1053" r:id="rId9"/>
    <p:sldId id="1016" r:id="rId10"/>
    <p:sldId id="1017" r:id="rId11"/>
    <p:sldId id="1018" r:id="rId12"/>
    <p:sldId id="1019" r:id="rId13"/>
    <p:sldId id="279" r:id="rId14"/>
    <p:sldId id="1024" r:id="rId15"/>
    <p:sldId id="1023" r:id="rId16"/>
    <p:sldId id="1027" r:id="rId17"/>
    <p:sldId id="266" r:id="rId18"/>
    <p:sldId id="267" r:id="rId19"/>
    <p:sldId id="1047" r:id="rId20"/>
    <p:sldId id="1031" r:id="rId21"/>
    <p:sldId id="1046" r:id="rId22"/>
    <p:sldId id="1042" r:id="rId23"/>
    <p:sldId id="1045" r:id="rId24"/>
    <p:sldId id="1032" r:id="rId25"/>
    <p:sldId id="1037" r:id="rId26"/>
    <p:sldId id="1034" r:id="rId27"/>
    <p:sldId id="1041" r:id="rId28"/>
    <p:sldId id="1044" r:id="rId29"/>
    <p:sldId id="1035" r:id="rId30"/>
    <p:sldId id="1036" r:id="rId31"/>
    <p:sldId id="1013" r:id="rId32"/>
    <p:sldId id="82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B5880-E140-440E-9097-F2E991699A8E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215DF-4836-4968-A5C6-FAFDA89A7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8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293;p8:notes">
            <a:extLst>
              <a:ext uri="{FF2B5EF4-FFF2-40B4-BE49-F238E27FC236}">
                <a16:creationId xmlns:a16="http://schemas.microsoft.com/office/drawing/2014/main" id="{673CD166-E92C-4C01-ABDB-B646DF343C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0243" name="Google Shape;294;p8:notes">
            <a:extLst>
              <a:ext uri="{FF2B5EF4-FFF2-40B4-BE49-F238E27FC236}">
                <a16:creationId xmlns:a16="http://schemas.microsoft.com/office/drawing/2014/main" id="{C8ECCCB1-2B5C-4D20-924B-4ED9A19F99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647295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0036519-6E0B-4F00-9750-72254AC22B1E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293;p8:notes">
            <a:extLst>
              <a:ext uri="{FF2B5EF4-FFF2-40B4-BE49-F238E27FC236}">
                <a16:creationId xmlns:a16="http://schemas.microsoft.com/office/drawing/2014/main" id="{673CD166-E92C-4C01-ABDB-B646DF343C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0243" name="Google Shape;294;p8:notes">
            <a:extLst>
              <a:ext uri="{FF2B5EF4-FFF2-40B4-BE49-F238E27FC236}">
                <a16:creationId xmlns:a16="http://schemas.microsoft.com/office/drawing/2014/main" id="{C8ECCCB1-2B5C-4D20-924B-4ED9A19F99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647295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293;p8:notes">
            <a:extLst>
              <a:ext uri="{FF2B5EF4-FFF2-40B4-BE49-F238E27FC236}">
                <a16:creationId xmlns:a16="http://schemas.microsoft.com/office/drawing/2014/main" id="{673CD166-E92C-4C01-ABDB-B646DF343C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0243" name="Google Shape;294;p8:notes">
            <a:extLst>
              <a:ext uri="{FF2B5EF4-FFF2-40B4-BE49-F238E27FC236}">
                <a16:creationId xmlns:a16="http://schemas.microsoft.com/office/drawing/2014/main" id="{C8ECCCB1-2B5C-4D20-924B-4ED9A19F99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647295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293;p8:notes">
            <a:extLst>
              <a:ext uri="{FF2B5EF4-FFF2-40B4-BE49-F238E27FC236}">
                <a16:creationId xmlns:a16="http://schemas.microsoft.com/office/drawing/2014/main" id="{673CD166-E92C-4C01-ABDB-B646DF343C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0243" name="Google Shape;294;p8:notes">
            <a:extLst>
              <a:ext uri="{FF2B5EF4-FFF2-40B4-BE49-F238E27FC236}">
                <a16:creationId xmlns:a16="http://schemas.microsoft.com/office/drawing/2014/main" id="{C8ECCCB1-2B5C-4D20-924B-4ED9A19F99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647295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293;p8:notes">
            <a:extLst>
              <a:ext uri="{FF2B5EF4-FFF2-40B4-BE49-F238E27FC236}">
                <a16:creationId xmlns:a16="http://schemas.microsoft.com/office/drawing/2014/main" id="{673CD166-E92C-4C01-ABDB-B646DF343C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0243" name="Google Shape;294;p8:notes">
            <a:extLst>
              <a:ext uri="{FF2B5EF4-FFF2-40B4-BE49-F238E27FC236}">
                <a16:creationId xmlns:a16="http://schemas.microsoft.com/office/drawing/2014/main" id="{C8ECCCB1-2B5C-4D20-924B-4ED9A19F99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647295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293;p8:notes">
            <a:extLst>
              <a:ext uri="{FF2B5EF4-FFF2-40B4-BE49-F238E27FC236}">
                <a16:creationId xmlns:a16="http://schemas.microsoft.com/office/drawing/2014/main" id="{673CD166-E92C-4C01-ABDB-B646DF343C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0243" name="Google Shape;294;p8:notes">
            <a:extLst>
              <a:ext uri="{FF2B5EF4-FFF2-40B4-BE49-F238E27FC236}">
                <a16:creationId xmlns:a16="http://schemas.microsoft.com/office/drawing/2014/main" id="{C8ECCCB1-2B5C-4D20-924B-4ED9A19F99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64729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67B5E-9238-4193-9F0D-3314E5F0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B3472-1627-491E-83F7-A3A4F62D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58A04-8AE6-42D0-BA97-135B9FDCF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AEA8F-7D9F-420F-8991-54E9944CA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990153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0C663-82A0-4532-BD66-69AF8AC6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B8307-F3D9-4A85-BDEE-8F366E17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43058-7E5D-4EED-A57D-354A4F09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F4794-6731-4D95-BBC0-D210F3FAF8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743743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F3B54-77F3-4A6A-95B7-FFA815B46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0C79E-1018-4A5B-A55D-7873B9B96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40E71-3C68-4F6C-9E2F-FC90BC2E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713C3-2EF6-4AC2-ABCD-FFBBC34BAE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197300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1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D72352-3FEC-4E10-A65B-578093C5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DCFC6-6D61-4A52-907B-1AE31BABF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7277E-F0A5-4B60-B955-B919F936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7074D-3831-43AE-9447-D3E13E8546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540544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36D5C97-D378-44BA-9534-9BFB0199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334CAA-54FD-45E4-B898-AA04CB10B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C2BB8F-56F2-484F-803E-37F32A46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743D8-8F75-4E41-80B4-B345E22F36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444529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751435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340698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8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8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E2C8389-A325-42F2-8067-1F14A0EA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F391BB-3842-4D4E-A799-AD6716CA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1E2C1F-59CD-4575-AE49-8485FAF5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D0E57-D94E-4E6F-854C-F0A06FB126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239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168833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905380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8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1" y="6218768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29353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AC4B9-B0ED-472C-B4D5-A5D6F7BC3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8D8F5-F5F5-43CC-850D-6DD5EE43B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077B0-C5DB-4FEE-A597-93F92FA7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30364-4B8B-4024-9BD4-A8707E8570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7018756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644755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190310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D7DD8D-F342-4910-958E-E3B1D2FA59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37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97B13-C810-4DAD-A734-E89773EB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F4E51-00DC-43D5-8867-14C43160F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8DD5B-A708-45AF-AF76-2B437BF0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24FC4-8987-48C9-9388-3B37DE00CA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543548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57C72A-01F5-4B1D-9BF1-92277CC2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804D5D-7A6C-43F5-AD29-FD6CA70D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DB5FFE-E387-4B23-BB42-5712987A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21D05-E9B3-4235-8A92-229588A6E9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541185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DDB6296-7E2F-47D3-A0ED-E4AE0883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AE3E22-408E-4B37-91E6-DCB8C672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CE8B8D-82BD-4761-ADEA-0EAAAA83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8A2E8-26A6-4A56-8991-31F2D2147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372899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39A0BAD-BC0B-41B2-8B04-AF0DD8EB1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08E819-AAE1-4E38-8A3D-19651268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52BB3A-6210-4BCD-A205-3CE910D0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36B06-3827-43D5-9493-9B2F9F6320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697675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22411DE-2094-4C73-BE8A-D51F7E259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9B17DA3-FD1B-4AED-AF93-4C8566E6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2C138C0-5873-4BFE-97E5-6BA8585B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2208A-0E43-4D95-8ADD-47BA780FE6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027757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D2D42C-5DA3-4DA0-A79E-D0D97288F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4FC2A0-06B5-40F0-B192-8455203A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08DB70-0F83-4D4D-9117-57495EF3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F60B6-B9C8-4D73-BB8E-E0C0A9E973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267597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27A44A-4179-4767-8E4C-348D95019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0C2E61-DD90-4945-A4F3-A1216D75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CC47A3-A03E-4430-8AED-B7F4B82DF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D1907-BE4B-4ADA-A794-000E40962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028515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D474D76-B726-40CC-A685-FD51D1AA5DA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A1F7738-32F3-4CC5-AB10-0C8B5B18C2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ABE1B-1599-4EEC-8AE0-A780BAC774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29025-EB2C-45AB-AE0F-DBAF3D653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6A191-4DE8-4D6A-80ED-F67C37450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C58757E-7808-4BDC-AC9A-C0A0E61A62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47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png"/><Relationship Id="rId4" Type="http://schemas.openxmlformats.org/officeDocument/2006/relationships/audio" Target="../media/audio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2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67" y="2709863"/>
            <a:ext cx="416560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557979" y="726375"/>
            <a:ext cx="10582276" cy="7674255"/>
          </a:xfrm>
          <a:prstGeom prst="rect">
            <a:avLst/>
          </a:prstGeom>
          <a:noFill/>
        </p:spPr>
        <p:txBody>
          <a:bodyPr spcFirstLastPara="1" lIns="106166" tIns="53083" rIns="106166" bIns="53083">
            <a:prstTxWarp prst="textArchUp">
              <a:avLst>
                <a:gd name="adj" fmla="val 11329067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97" b="1" dirty="0" err="1">
                <a:solidFill>
                  <a:srgbClr val="FF0000"/>
                </a:solidFill>
                <a:cs typeface="Times New Roman" pitchFamily="18" charset="0"/>
              </a:rPr>
              <a:t>TR</a:t>
            </a:r>
            <a:r>
              <a:rPr lang="vi-VN" sz="5297" b="1" dirty="0">
                <a:solidFill>
                  <a:srgbClr val="FF0000"/>
                </a:solidFill>
                <a:cs typeface="Times New Roman" pitchFamily="18" charset="0"/>
              </a:rPr>
              <a:t>ƯỜNG</a:t>
            </a:r>
            <a:r>
              <a:rPr lang="en-US" sz="5297" b="1" dirty="0">
                <a:solidFill>
                  <a:srgbClr val="FF0000"/>
                </a:solidFill>
                <a:cs typeface="Times New Roman" pitchFamily="18" charset="0"/>
              </a:rPr>
              <a:t> TIỂU HỌC</a:t>
            </a:r>
            <a:r>
              <a:rPr lang="vi-VN" sz="5297" b="1" dirty="0">
                <a:solidFill>
                  <a:srgbClr val="FF0000"/>
                </a:solidFill>
                <a:cs typeface="Times New Roman" pitchFamily="18" charset="0"/>
              </a:rPr>
              <a:t> TRẦN QUỐC TUẤN</a:t>
            </a:r>
            <a:endParaRPr lang="en-US" sz="5297" b="1" baseline="-25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7" name="Picture 4" descr="Buombay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57717" y="53976"/>
            <a:ext cx="121920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Buombay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5957888"/>
            <a:ext cx="1219200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Buombay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3041650" y="3124200"/>
            <a:ext cx="6692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Buombay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541544" y="3347244"/>
            <a:ext cx="66913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1" y="5808663"/>
            <a:ext cx="26289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9637">
            <a:off x="-162983" y="5607051"/>
            <a:ext cx="1513417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20752">
            <a:off x="10854268" y="103188"/>
            <a:ext cx="1513417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19011">
            <a:off x="10803202" y="5393532"/>
            <a:ext cx="11096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4617">
            <a:off x="320941" y="-188119"/>
            <a:ext cx="1106487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67" y="1041400"/>
            <a:ext cx="3860800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804800"/>
            <a:ext cx="3860800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TextBox 20"/>
          <p:cNvSpPr txBox="1">
            <a:spLocks noChangeArrowheads="1"/>
          </p:cNvSpPr>
          <p:nvPr/>
        </p:nvSpPr>
        <p:spPr bwMode="auto">
          <a:xfrm>
            <a:off x="3996267" y="2273302"/>
            <a:ext cx="314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vi-VN" sz="3200" b="1" dirty="0" smtClean="0">
                <a:solidFill>
                  <a:srgbClr val="0000FF"/>
                </a:solidFill>
                <a:cs typeface="Times New Roman" pitchFamily="18" charset="0"/>
              </a:rPr>
              <a:t>        </a:t>
            </a:r>
            <a:r>
              <a:rPr lang="en-US" sz="4000" b="1" dirty="0" err="1" smtClean="0">
                <a:solidFill>
                  <a:srgbClr val="0000FF"/>
                </a:solidFill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5A</a:t>
            </a:r>
            <a:endParaRPr lang="en-US" sz="40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089" name="WordArt 28"/>
          <p:cNvSpPr>
            <a:spLocks noChangeArrowheads="1" noChangeShapeType="1" noTextEdit="1"/>
          </p:cNvSpPr>
          <p:nvPr/>
        </p:nvSpPr>
        <p:spPr bwMode="auto">
          <a:xfrm>
            <a:off x="304800" y="3754438"/>
            <a:ext cx="11582400" cy="1143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Trân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trọng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kính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q</a:t>
            </a:r>
            <a:r>
              <a:rPr lang="vi-VN" sz="3600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úy</a:t>
            </a:r>
            <a:r>
              <a:rPr lang="en-US" sz="3600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thầy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cô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91114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7"/>
          <p:cNvSpPr txBox="1">
            <a:spLocks noChangeArrowheads="1"/>
          </p:cNvSpPr>
          <p:nvPr/>
        </p:nvSpPr>
        <p:spPr bwMode="auto">
          <a:xfrm>
            <a:off x="1828800" y="533400"/>
            <a:ext cx="28956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vi-VN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câu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zh-C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41438" y="1477963"/>
            <a:ext cx="9326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  <a:buFont typeface="Arial" pitchFamily="34" charset="0"/>
              <a:buNone/>
            </a:pPr>
            <a:r>
              <a:rPr lang="en-US" altLang="zh-CN" b="1">
                <a:latin typeface="Times New Roman" pitchFamily="18" charset="0"/>
                <a:cs typeface="Times New Roman" pitchFamily="18" charset="0"/>
              </a:rPr>
              <a:t>   </a:t>
            </a:r>
            <a:endParaRPr lang="en-US" altLang="zh-C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" y="2001838"/>
            <a:ext cx="119062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ta”và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099502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7"/>
          <p:cNvSpPr txBox="1">
            <a:spLocks noChangeArrowheads="1"/>
          </p:cNvSpPr>
          <p:nvPr/>
        </p:nvSpPr>
        <p:spPr bwMode="auto">
          <a:xfrm>
            <a:off x="1828800" y="533400"/>
            <a:ext cx="28956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vi-VN" altLang="zh-C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ọc</a:t>
            </a:r>
            <a:r>
              <a:rPr lang="vi-VN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câu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zh-C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" y="2001838"/>
            <a:ext cx="119062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tiền vào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67109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173560" y="166914"/>
            <a:ext cx="647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2"/>
          <a:stretch/>
        </p:blipFill>
        <p:spPr>
          <a:xfrm>
            <a:off x="508361" y="916170"/>
            <a:ext cx="10791009" cy="5706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3" y="746352"/>
            <a:ext cx="9847354" cy="283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4961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710226" y="259080"/>
            <a:ext cx="5562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9" y="969372"/>
            <a:ext cx="10930619" cy="570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2402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Năm 1945 - 1946, nước Việt Nam Dân chủ Cộng hòa phát hành bộ tiền xu gồm 6 mệnh giá là 20 xu, 5 hào, 1 đồng và 2 đồng. Ngoài mệnh giá 2 đồng được làm bằng chất liệu đồng thau, các đồng tiền khác đều được làm bằng nhôm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3505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Năm 1958, Ngân hàng Quốc gia Việt Nam (tại miền Bắc) phát hành 3 đồng xu bằng chất liệu nhôm, mệnh giá 1 xu, 2 xu và 5 xu. Mặt trước của các đồng tiền này in hình quốc huy, giữa đồng tiền có khoét một lỗ tròn lớ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7200"/>
            <a:ext cx="3276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25105208dea9fbe6e4709f309b8a99e0[2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563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09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24000" y="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3429000"/>
            <a:ext cx="6629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24000" y="66294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63700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2743200" y="2209800"/>
            <a:ext cx="7010400" cy="1295400"/>
          </a:xfrm>
          <a:prstGeom prst="cloudCallout">
            <a:avLst>
              <a:gd name="adj1" fmla="val -45583"/>
              <a:gd name="adj2" fmla="val -4167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altLang="zh-CN" sz="3600" b="1">
                <a:solidFill>
                  <a:srgbClr val="008080"/>
                </a:solidFill>
                <a:latin typeface="Times New Roman" pitchFamily="18" charset="0"/>
                <a:cs typeface="等线"/>
              </a:rPr>
              <a:t>Luyện đọc nhóm đôi</a:t>
            </a:r>
          </a:p>
        </p:txBody>
      </p:sp>
    </p:spTree>
    <p:extLst>
      <p:ext uri="{BB962C8B-B14F-4D97-AF65-F5344CB8AC3E}">
        <p14:creationId xmlns:p14="http://schemas.microsoft.com/office/powerpoint/2010/main" val="143921570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Google Shape;299;p8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9385AA73-9F7C-4FC6-835D-D29BB5BE2C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4"/>
          <a:stretch>
            <a:fillRect/>
          </a:stretch>
        </p:blipFill>
        <p:spPr bwMode="auto">
          <a:xfrm>
            <a:off x="0" y="0"/>
            <a:ext cx="2751667" cy="275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" name="Google Shape;300;p8" descr="E:\QUYNH\anh tai ve poiwer oint\chim 6.jpg">
            <a:extLst>
              <a:ext uri="{FF2B5EF4-FFF2-40B4-BE49-F238E27FC236}">
                <a16:creationId xmlns:a16="http://schemas.microsoft.com/office/drawing/2014/main" id="{6E339CB8-FAEF-4B73-8F0C-D2CB19C4A7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67" y="0"/>
            <a:ext cx="2330451" cy="265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1" name="Google Shape;301;p8">
            <a:extLst>
              <a:ext uri="{FF2B5EF4-FFF2-40B4-BE49-F238E27FC236}">
                <a16:creationId xmlns:a16="http://schemas.microsoft.com/office/drawing/2014/main" id="{FB5D2B2F-7A27-47D7-A568-4CD55176C3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06118" y="218017"/>
            <a:ext cx="5202767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2" name="Google Shape;302;p8">
            <a:extLst>
              <a:ext uri="{FF2B5EF4-FFF2-40B4-BE49-F238E27FC236}">
                <a16:creationId xmlns:a16="http://schemas.microsoft.com/office/drawing/2014/main" id="{FA40632A-1DA8-4871-B6B5-18C6817CE2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808884" y="218018"/>
            <a:ext cx="0" cy="2535767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3" name="Google Shape;303;p8">
            <a:extLst>
              <a:ext uri="{FF2B5EF4-FFF2-40B4-BE49-F238E27FC236}">
                <a16:creationId xmlns:a16="http://schemas.microsoft.com/office/drawing/2014/main" id="{5744EEF2-B410-4C41-BA8E-0EB000FBA9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0201" y="6548967"/>
            <a:ext cx="8437033" cy="0"/>
          </a:xfrm>
          <a:prstGeom prst="straightConnector1">
            <a:avLst/>
          </a:prstGeom>
          <a:noFill/>
          <a:ln w="28575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4" name="Google Shape;304;p8">
            <a:extLst>
              <a:ext uri="{FF2B5EF4-FFF2-40B4-BE49-F238E27FC236}">
                <a16:creationId xmlns:a16="http://schemas.microsoft.com/office/drawing/2014/main" id="{197D0EF3-1E1F-46F9-9979-E681B3A206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7717" y="2279651"/>
            <a:ext cx="0" cy="419100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132561-ADA3-4874-BCC7-DDF126B9E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254" y="3189483"/>
            <a:ext cx="65524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TÌM HIỂU BÀI</a:t>
            </a:r>
            <a:endParaRPr lang="en-US" alt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9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8" descr="NEIGE LIDESE NE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2" y="5562600"/>
            <a:ext cx="7686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9" descr="NEIGE LIDESE NE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2" y="5562600"/>
            <a:ext cx="7686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0" descr="NEIGE LIDESE NE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7" y="5562600"/>
            <a:ext cx="7686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1" descr="NEIGE LIDESE NE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5562600"/>
            <a:ext cx="76850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2" descr="NEIGE LIDESE NE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7" y="5562600"/>
            <a:ext cx="7686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3" descr="NEIGE LIDESE NE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9" y="5562600"/>
            <a:ext cx="7686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4" descr="NEIGE LIDESE NE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7" y="5562600"/>
            <a:ext cx="7686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45" descr="NEIGE LIDESE NE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9" y="5562600"/>
            <a:ext cx="7686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271464" y="150224"/>
            <a:ext cx="11458982" cy="60016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514350" indent="-514350" algn="just" eaLnBrk="0" hangingPunct="0">
              <a:spcBef>
                <a:spcPct val="50000"/>
              </a:spcBef>
              <a:buAutoNum type="arabicPeriod"/>
              <a:defRPr/>
            </a:pPr>
            <a:r>
              <a:rPr lang="vi-VN" altLang="zh-CN" sz="3200" b="1" dirty="0" smtClean="0">
                <a:latin typeface="Times New Roman" pitchFamily="18" charset="0"/>
              </a:rPr>
              <a:t>Những chi tiết về tuổi thơ và tuổi trẻ của </a:t>
            </a:r>
            <a:r>
              <a:rPr lang="en-US" altLang="zh-CN" sz="3200" b="1" dirty="0" err="1" smtClean="0">
                <a:latin typeface="Times New Roman" pitchFamily="18" charset="0"/>
              </a:rPr>
              <a:t>Bạch</a:t>
            </a:r>
            <a:r>
              <a:rPr lang="en-US" altLang="zh-CN" sz="3200" b="1" dirty="0" smtClean="0">
                <a:latin typeface="Times New Roman" pitchFamily="18" charset="0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</a:rPr>
              <a:t>Thái</a:t>
            </a:r>
            <a:r>
              <a:rPr lang="en-US" altLang="zh-CN" sz="3200" b="1" dirty="0" smtClean="0">
                <a:latin typeface="Times New Roman" pitchFamily="18" charset="0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</a:rPr>
              <a:t>Bưởi</a:t>
            </a:r>
            <a:r>
              <a:rPr lang="en-US" altLang="zh-CN" sz="3200" b="1" dirty="0" smtClean="0">
                <a:latin typeface="Times New Roman" pitchFamily="18" charset="0"/>
              </a:rPr>
              <a:t> </a:t>
            </a:r>
            <a:r>
              <a:rPr lang="vi-VN" altLang="zh-CN" sz="3200" b="1" dirty="0" smtClean="0">
                <a:latin typeface="Times New Roman" pitchFamily="18" charset="0"/>
              </a:rPr>
              <a:t>cho thấy ông là người như thế nào</a:t>
            </a:r>
            <a:r>
              <a:rPr lang="en-US" altLang="zh-CN" sz="3200" b="1" dirty="0" smtClean="0">
                <a:latin typeface="Times New Roman" pitchFamily="18" charset="0"/>
              </a:rPr>
              <a:t>?</a:t>
            </a:r>
            <a:endParaRPr lang="vi-VN" altLang="zh-CN" sz="3200" b="1" dirty="0" smtClean="0">
              <a:latin typeface="Times New Roman" pitchFamily="18" charset="0"/>
            </a:endParaRPr>
          </a:p>
          <a:p>
            <a:pPr marL="514350" indent="-514350" algn="just" eaLnBrk="0" hangingPunct="0">
              <a:spcBef>
                <a:spcPct val="50000"/>
              </a:spcBef>
              <a:buAutoNum type="arabicPeriod"/>
              <a:defRPr/>
            </a:pPr>
            <a:r>
              <a:rPr lang="vi-VN" altLang="zh-CN" sz="3200" b="1" dirty="0" smtClean="0">
                <a:latin typeface="Times New Roman" pitchFamily="18" charset="0"/>
              </a:rPr>
              <a:t>Lúc mới thành lập, công ti vận tải đường biển</a:t>
            </a:r>
            <a:r>
              <a:rPr lang="vi-VN" altLang="zh-CN" sz="3200" b="1" dirty="0">
                <a:latin typeface="Times New Roman" pitchFamily="18" charset="0"/>
              </a:rPr>
              <a:t> của </a:t>
            </a:r>
            <a:r>
              <a:rPr lang="en-US" altLang="zh-CN" sz="3200" b="1" dirty="0" err="1">
                <a:latin typeface="Times New Roman" pitchFamily="18" charset="0"/>
              </a:rPr>
              <a:t>Bạch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Thái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Bưởi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vi-VN" altLang="zh-CN" sz="3200" b="1" dirty="0" smtClean="0">
                <a:latin typeface="Times New Roman" pitchFamily="18" charset="0"/>
              </a:rPr>
              <a:t> gặp khó khăn gì? Ông đã làm cách nào để  vượt qua khó khăn đó?</a:t>
            </a:r>
          </a:p>
          <a:p>
            <a:pPr marL="514350" indent="-514350" algn="just" eaLnBrk="0" hangingPunct="0">
              <a:spcBef>
                <a:spcPct val="50000"/>
              </a:spcBef>
              <a:buAutoNum type="arabicPeriod"/>
              <a:defRPr/>
            </a:pPr>
            <a:r>
              <a:rPr lang="vi-VN" altLang="zh-CN" sz="3200" b="1" dirty="0" smtClean="0">
                <a:latin typeface="Times New Roman" pitchFamily="18" charset="0"/>
              </a:rPr>
              <a:t>Lời kêu gọi « Người ta đi tàu ta» và tên các con tàu của </a:t>
            </a:r>
            <a:r>
              <a:rPr lang="en-US" altLang="zh-CN" sz="3200" b="1" dirty="0" err="1">
                <a:latin typeface="Times New Roman" pitchFamily="18" charset="0"/>
              </a:rPr>
              <a:t>Bạch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Thái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Bưởi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vi-VN" altLang="zh-CN" sz="3200" b="1" dirty="0" smtClean="0">
                <a:latin typeface="Times New Roman" pitchFamily="18" charset="0"/>
              </a:rPr>
              <a:t>nói lên điều gì về ông?</a:t>
            </a:r>
          </a:p>
          <a:p>
            <a:pPr marL="514350" indent="-514350" algn="just" eaLnBrk="0" hangingPunct="0">
              <a:spcBef>
                <a:spcPct val="50000"/>
              </a:spcBef>
              <a:buAutoNum type="arabicPeriod"/>
              <a:defRPr/>
            </a:pPr>
            <a:r>
              <a:rPr lang="vi-VN" altLang="zh-CN" sz="3200" b="1" dirty="0" smtClean="0">
                <a:latin typeface="Times New Roman" pitchFamily="18" charset="0"/>
              </a:rPr>
              <a:t>Theo em, nhờ đâu mà </a:t>
            </a:r>
            <a:r>
              <a:rPr lang="en-US" altLang="zh-CN" sz="3200" b="1" dirty="0" err="1">
                <a:latin typeface="Times New Roman" pitchFamily="18" charset="0"/>
              </a:rPr>
              <a:t>Bạch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Thái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Bưởi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vi-VN" altLang="zh-CN" sz="3200" b="1" dirty="0" smtClean="0">
                <a:latin typeface="Times New Roman" pitchFamily="18" charset="0"/>
              </a:rPr>
              <a:t>thành công và trở thành « một bậc anh hùng kinh tế»?</a:t>
            </a:r>
          </a:p>
          <a:p>
            <a:pPr marL="514350" indent="-514350" algn="just" eaLnBrk="0" hangingPunct="0">
              <a:spcBef>
                <a:spcPct val="50000"/>
              </a:spcBef>
              <a:buAutoNum type="arabicPeriod"/>
              <a:defRPr/>
            </a:pPr>
            <a:endParaRPr lang="en-US" altLang="zh-CN" sz="3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62325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2819401" y="838200"/>
            <a:ext cx="6813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zh-CN" sz="2000" b="1">
              <a:solidFill>
                <a:srgbClr val="80008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zh-CN" sz="3200" b="1">
              <a:latin typeface="Comic Sans MS" panose="030F0702030302020204" pitchFamily="66" charset="0"/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8535989" y="419101"/>
            <a:ext cx="1681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800" b="1" i="1">
              <a:latin typeface="Times New Roman" panose="02020603050405020304" pitchFamily="18" charset="0"/>
            </a:endParaRPr>
          </a:p>
        </p:txBody>
      </p:sp>
      <p:sp>
        <p:nvSpPr>
          <p:cNvPr id="15364" name="Text Box 12"/>
          <p:cNvSpPr txBox="1">
            <a:spLocks noChangeArrowheads="1"/>
          </p:cNvSpPr>
          <p:nvPr/>
        </p:nvSpPr>
        <p:spPr bwMode="auto">
          <a:xfrm>
            <a:off x="7046913" y="54864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3600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412750" y="1429544"/>
            <a:ext cx="1131769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Bạch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Thái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Bưởi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vi-VN" altLang="zh-CN" sz="3200" b="1" dirty="0" smtClean="0">
                <a:latin typeface="Times New Roman" pitchFamily="18" charset="0"/>
              </a:rPr>
              <a:t>rất thông minh, chịu khó, có ý chí , nghị lực.</a:t>
            </a:r>
            <a:endParaRPr lang="en-US" altLang="zh-CN" sz="3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458788" y="194470"/>
            <a:ext cx="11271658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vi-VN" altLang="zh-CN" sz="3200" b="1" dirty="0" smtClean="0">
                <a:latin typeface="Times New Roman" pitchFamily="18" charset="0"/>
                <a:cs typeface="Times New Roman" pitchFamily="18" charset="0"/>
              </a:rPr>
              <a:t>1/</a:t>
            </a:r>
            <a:r>
              <a:rPr lang="vi-VN" altLang="zh-CN" sz="3200" b="1" dirty="0" smtClean="0">
                <a:latin typeface="Times New Roman" pitchFamily="18" charset="0"/>
              </a:rPr>
              <a:t> </a:t>
            </a:r>
            <a:r>
              <a:rPr lang="vi-VN" altLang="zh-CN" sz="3200" b="1" dirty="0">
                <a:latin typeface="Times New Roman" pitchFamily="18" charset="0"/>
              </a:rPr>
              <a:t>Những chi tiết về tuổi thơ và tuổi trẻ của </a:t>
            </a:r>
            <a:r>
              <a:rPr lang="en-US" altLang="zh-CN" sz="3200" b="1" dirty="0" err="1">
                <a:latin typeface="Times New Roman" pitchFamily="18" charset="0"/>
              </a:rPr>
              <a:t>Bạch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Thái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Bưởi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vi-VN" altLang="zh-CN" sz="3200" b="1" dirty="0">
                <a:latin typeface="Times New Roman" pitchFamily="18" charset="0"/>
              </a:rPr>
              <a:t> cho thấy ông là người </a:t>
            </a:r>
            <a:r>
              <a:rPr lang="vi-VN" altLang="zh-CN" sz="3200" b="1" dirty="0" smtClean="0">
                <a:latin typeface="Times New Roman" pitchFamily="18" charset="0"/>
              </a:rPr>
              <a:t> như thế </a:t>
            </a:r>
            <a:r>
              <a:rPr lang="vi-VN" altLang="zh-CN" sz="3200" b="1" dirty="0">
                <a:latin typeface="Times New Roman" pitchFamily="18" charset="0"/>
              </a:rPr>
              <a:t>nào</a:t>
            </a:r>
            <a:r>
              <a:rPr lang="en-US" altLang="zh-CN" sz="3200" b="1" dirty="0" smtClean="0">
                <a:latin typeface="Times New Roman" pitchFamily="18" charset="0"/>
              </a:rPr>
              <a:t>?</a:t>
            </a:r>
            <a:endParaRPr lang="vi-VN" altLang="zh-CN" sz="3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5056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  <p:bldP spid="215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s://i.ytimg.com/vi/C6HhZKtOGZk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8" b="9428"/>
          <a:stretch/>
        </p:blipFill>
        <p:spPr bwMode="auto">
          <a:xfrm>
            <a:off x="6165667" y="1322614"/>
            <a:ext cx="520772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 descr="https://1.bp.blogspot.com/-seVF886eLeQ/X0RxM6JOxiI/AAAAAAAAOms/Iqbq0IGdC4UusGRkeBR1PC79qKaK6axGgCLcBGAsYHQ/s400/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1322614"/>
            <a:ext cx="48267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962401" y="461556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Quẩy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393349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Hình chữ nhật 2"/>
          <p:cNvSpPr>
            <a:spLocks noChangeArrowheads="1"/>
          </p:cNvSpPr>
          <p:nvPr/>
        </p:nvSpPr>
        <p:spPr bwMode="auto">
          <a:xfrm>
            <a:off x="233906" y="0"/>
            <a:ext cx="12117119" cy="187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513" tIns="46756" rIns="93513" bIns="4675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en-US" sz="29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9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23 tháng 10 năm 2024</a:t>
            </a:r>
          </a:p>
          <a:p>
            <a:pPr algn="ctr"/>
            <a:r>
              <a:rPr lang="vi-VN" altLang="en-US" sz="29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</a:p>
          <a:p>
            <a:pPr algn="ctr"/>
            <a:r>
              <a:rPr lang="en-US" altLang="en-US" sz="2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64871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2819401" y="838200"/>
            <a:ext cx="6813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zh-CN" sz="2000" b="1">
              <a:solidFill>
                <a:srgbClr val="80008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zh-CN" sz="3200" b="1">
              <a:latin typeface="Comic Sans MS" panose="030F0702030302020204" pitchFamily="66" charset="0"/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8535989" y="419101"/>
            <a:ext cx="1681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800" b="1" i="1">
              <a:latin typeface="Times New Roman" panose="02020603050405020304" pitchFamily="18" charset="0"/>
            </a:endParaRPr>
          </a:p>
        </p:txBody>
      </p:sp>
      <p:sp>
        <p:nvSpPr>
          <p:cNvPr id="15364" name="Text Box 12"/>
          <p:cNvSpPr txBox="1">
            <a:spLocks noChangeArrowheads="1"/>
          </p:cNvSpPr>
          <p:nvPr/>
        </p:nvSpPr>
        <p:spPr bwMode="auto">
          <a:xfrm>
            <a:off x="7046913" y="54864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3600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44904" y="2045368"/>
            <a:ext cx="11385541" cy="5509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altLang="zh-CN" sz="3200" b="1" dirty="0">
                <a:latin typeface="Times New Roman" pitchFamily="18" charset="0"/>
              </a:rPr>
              <a:t>    </a:t>
            </a:r>
            <a:r>
              <a:rPr lang="vi-VN" altLang="zh-CN" sz="3200" b="1" dirty="0" smtClean="0">
                <a:latin typeface="Times New Roman" pitchFamily="18" charset="0"/>
              </a:rPr>
              <a:t>+  Công ti vận tải đường thủy của </a:t>
            </a:r>
            <a:r>
              <a:rPr lang="en-US" altLang="zh-CN" sz="3200" b="1" dirty="0" err="1">
                <a:latin typeface="Times New Roman" pitchFamily="18" charset="0"/>
              </a:rPr>
              <a:t>Bạch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Thái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Bưởi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vi-VN" altLang="zh-CN" sz="3200" b="1" dirty="0" smtClean="0">
                <a:latin typeface="Times New Roman" pitchFamily="18" charset="0"/>
              </a:rPr>
              <a:t>thành lập  vào lúc những  con tàu của </a:t>
            </a:r>
            <a:r>
              <a:rPr lang="en-US" altLang="zh-CN" sz="3200" b="1" dirty="0" err="1">
                <a:latin typeface="Times New Roman" pitchFamily="18" charset="0"/>
              </a:rPr>
              <a:t>người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Hoa</a:t>
            </a:r>
            <a:r>
              <a:rPr lang="en-US" altLang="zh-CN" sz="3200" b="1" dirty="0">
                <a:latin typeface="Times New Roman" pitchFamily="18" charset="0"/>
              </a:rPr>
              <a:t>, </a:t>
            </a:r>
            <a:r>
              <a:rPr lang="en-US" altLang="zh-CN" sz="3200" b="1" dirty="0" err="1">
                <a:latin typeface="Times New Roman" pitchFamily="18" charset="0"/>
              </a:rPr>
              <a:t>người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Pháp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vi-VN" altLang="zh-CN" sz="3200" b="1" dirty="0" smtClean="0">
                <a:latin typeface="Times New Roman" pitchFamily="18" charset="0"/>
              </a:rPr>
              <a:t>đã độc chiếm  các đường sông của miền Bắc.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vi-VN" altLang="zh-CN" sz="3200" b="1" dirty="0" smtClean="0">
                <a:latin typeface="Times New Roman" pitchFamily="18" charset="0"/>
              </a:rPr>
              <a:t>+ Để vượt qua  khó khăn đó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Bạch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Thái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</a:rPr>
              <a:t>Bưởi</a:t>
            </a:r>
            <a:r>
              <a:rPr lang="vi-VN" altLang="zh-CN" sz="3200" b="1" dirty="0" smtClean="0">
                <a:latin typeface="Times New Roman" pitchFamily="18" charset="0"/>
              </a:rPr>
              <a:t> cho người đến </a:t>
            </a:r>
            <a:r>
              <a:rPr lang="en-US" altLang="zh-CN" sz="3200" b="1" dirty="0" err="1" smtClean="0">
                <a:latin typeface="Times New Roman" pitchFamily="18" charset="0"/>
              </a:rPr>
              <a:t>các</a:t>
            </a:r>
            <a:r>
              <a:rPr lang="en-US" altLang="zh-CN" sz="3200" b="1" dirty="0" smtClean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bến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tàu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để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diễn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thuyết</a:t>
            </a:r>
            <a:r>
              <a:rPr lang="en-US" altLang="zh-CN" sz="3200" b="1" dirty="0">
                <a:latin typeface="Times New Roman" pitchFamily="18" charset="0"/>
              </a:rPr>
              <a:t>, </a:t>
            </a:r>
            <a:r>
              <a:rPr lang="vi-VN" altLang="zh-CN" sz="3200" b="1" dirty="0" smtClean="0">
                <a:latin typeface="Times New Roman" pitchFamily="18" charset="0"/>
              </a:rPr>
              <a:t>trên mỗi chiếc tàu ông dán dòng chữ</a:t>
            </a:r>
            <a:r>
              <a:rPr lang="en-US" altLang="zh-CN" sz="3200" b="1" dirty="0" smtClean="0">
                <a:latin typeface="Times New Roman" pitchFamily="18" charset="0"/>
              </a:rPr>
              <a:t> </a:t>
            </a:r>
            <a:r>
              <a:rPr lang="en-US" altLang="zh-CN" sz="3200" b="1" dirty="0">
                <a:latin typeface="Times New Roman" pitchFamily="18" charset="0"/>
              </a:rPr>
              <a:t>“</a:t>
            </a:r>
            <a:r>
              <a:rPr lang="en-US" altLang="zh-CN" sz="3200" b="1" dirty="0" err="1">
                <a:latin typeface="Times New Roman" pitchFamily="18" charset="0"/>
              </a:rPr>
              <a:t>Người</a:t>
            </a:r>
            <a:r>
              <a:rPr lang="en-US" altLang="zh-CN" sz="3200" b="1" dirty="0">
                <a:latin typeface="Times New Roman" pitchFamily="18" charset="0"/>
              </a:rPr>
              <a:t> ta </a:t>
            </a:r>
            <a:r>
              <a:rPr lang="en-US" altLang="zh-CN" sz="3200" b="1" dirty="0" err="1">
                <a:latin typeface="Times New Roman" pitchFamily="18" charset="0"/>
              </a:rPr>
              <a:t>thì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đi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tàu</a:t>
            </a:r>
            <a:r>
              <a:rPr lang="en-US" altLang="zh-CN" sz="3200" b="1" dirty="0">
                <a:latin typeface="Times New Roman" pitchFamily="18" charset="0"/>
              </a:rPr>
              <a:t> ta</a:t>
            </a:r>
            <a:r>
              <a:rPr lang="en-US" altLang="zh-CN" sz="3200" b="1" dirty="0" smtClean="0">
                <a:latin typeface="Times New Roman" pitchFamily="18" charset="0"/>
              </a:rPr>
              <a:t>”</a:t>
            </a:r>
            <a:r>
              <a:rPr lang="vi-VN" altLang="zh-CN" sz="3200" b="1" dirty="0" smtClean="0">
                <a:latin typeface="Times New Roman" pitchFamily="18" charset="0"/>
              </a:rPr>
              <a:t> và treo  một cái ống để khách  nào đồng tình với ông thì vui lòng bỏ ống tiếp sức cho chủ tàu. Sau này ông mua lại tàu của </a:t>
            </a:r>
            <a:r>
              <a:rPr lang="en-US" altLang="zh-CN" sz="3200" b="1" dirty="0" err="1" smtClean="0">
                <a:latin typeface="Times New Roman" pitchFamily="18" charset="0"/>
              </a:rPr>
              <a:t>chủ</a:t>
            </a:r>
            <a:r>
              <a:rPr lang="en-US" altLang="zh-CN" sz="3200" b="1" dirty="0" smtClean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tàu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người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Hoa</a:t>
            </a:r>
            <a:r>
              <a:rPr lang="en-US" altLang="zh-CN" sz="3200" b="1" dirty="0">
                <a:latin typeface="Times New Roman" pitchFamily="18" charset="0"/>
              </a:rPr>
              <a:t>, </a:t>
            </a:r>
            <a:r>
              <a:rPr lang="en-US" altLang="zh-CN" sz="3200" b="1" dirty="0" err="1">
                <a:latin typeface="Times New Roman" pitchFamily="18" charset="0"/>
              </a:rPr>
              <a:t>người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Pháp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</a:rPr>
              <a:t>thuê</a:t>
            </a:r>
            <a:r>
              <a:rPr lang="en-US" altLang="zh-CN" sz="3200" b="1" dirty="0" smtClean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kĩ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sư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giỏi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trông</a:t>
            </a:r>
            <a:r>
              <a:rPr lang="en-US" altLang="zh-CN" sz="3200" b="1" dirty="0">
                <a:latin typeface="Times New Roman" pitchFamily="18" charset="0"/>
              </a:rPr>
              <a:t> nom. 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altLang="zh-CN" sz="3200" b="1" dirty="0" smtClean="0">
                <a:latin typeface="Times New Roman" pitchFamily="18" charset="0"/>
              </a:rPr>
              <a:t>. </a:t>
            </a:r>
            <a:endParaRPr lang="en-US" altLang="zh-CN" sz="3200" b="1" dirty="0">
              <a:latin typeface="Times New Roman" pitchFamily="18" charset="0"/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412750" y="194470"/>
            <a:ext cx="1138621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vi-VN" altLang="zh-CN" sz="3200" b="1" dirty="0" smtClean="0">
                <a:latin typeface="Times New Roman" pitchFamily="18" charset="0"/>
                <a:cs typeface="Times New Roman" pitchFamily="18" charset="0"/>
              </a:rPr>
              <a:t>2/</a:t>
            </a:r>
            <a:r>
              <a:rPr lang="vi-VN" altLang="zh-CN" sz="3200" b="1" dirty="0">
                <a:latin typeface="Times New Roman" pitchFamily="18" charset="0"/>
              </a:rPr>
              <a:t>Lúc mới thành lập, công ti vận tải đường biển của </a:t>
            </a:r>
            <a:r>
              <a:rPr lang="en-US" altLang="zh-CN" sz="3200" b="1" dirty="0" err="1">
                <a:latin typeface="Times New Roman" pitchFamily="18" charset="0"/>
              </a:rPr>
              <a:t>Bạch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Thái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Bưởi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vi-VN" altLang="zh-CN" sz="3200" b="1" dirty="0" smtClean="0">
                <a:latin typeface="Times New Roman" pitchFamily="18" charset="0"/>
              </a:rPr>
              <a:t>gặp </a:t>
            </a:r>
            <a:r>
              <a:rPr lang="vi-VN" altLang="zh-CN" sz="3200" b="1" dirty="0">
                <a:latin typeface="Times New Roman" pitchFamily="18" charset="0"/>
              </a:rPr>
              <a:t>khó khăn gì? Ông đã làm </a:t>
            </a:r>
            <a:r>
              <a:rPr lang="vi-VN" altLang="zh-CN" sz="3200" b="1" dirty="0" smtClean="0">
                <a:latin typeface="Times New Roman" pitchFamily="18" charset="0"/>
              </a:rPr>
              <a:t>cách nào </a:t>
            </a:r>
            <a:r>
              <a:rPr lang="vi-VN" altLang="zh-CN" sz="3200" b="1" dirty="0">
                <a:latin typeface="Times New Roman" pitchFamily="18" charset="0"/>
              </a:rPr>
              <a:t>để  vượt qua khó khăn đó</a:t>
            </a:r>
            <a:r>
              <a:rPr lang="vi-VN" altLang="zh-CN" sz="3200" b="1" dirty="0" smtClean="0"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160566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  <p:bldP spid="215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2819401" y="838200"/>
            <a:ext cx="6813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zh-CN" sz="2000" b="1">
              <a:solidFill>
                <a:srgbClr val="80008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zh-CN" sz="3200" b="1">
              <a:latin typeface="Comic Sans MS" panose="030F0702030302020204" pitchFamily="66" charset="0"/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8535989" y="419101"/>
            <a:ext cx="1681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800" b="1" i="1">
              <a:latin typeface="Times New Roman" panose="02020603050405020304" pitchFamily="18" charset="0"/>
            </a:endParaRPr>
          </a:p>
        </p:txBody>
      </p:sp>
      <p:sp>
        <p:nvSpPr>
          <p:cNvPr id="15364" name="Text Box 12"/>
          <p:cNvSpPr txBox="1">
            <a:spLocks noChangeArrowheads="1"/>
          </p:cNvSpPr>
          <p:nvPr/>
        </p:nvSpPr>
        <p:spPr bwMode="auto">
          <a:xfrm>
            <a:off x="7046913" y="54864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3600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412750" y="1429544"/>
            <a:ext cx="11317696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zh-CN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</a:rPr>
              <a:t>Bạch</a:t>
            </a:r>
            <a:r>
              <a:rPr lang="en-US" altLang="zh-CN" sz="3200" b="1" dirty="0" smtClean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Thái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</a:rPr>
              <a:t>Bưởi</a:t>
            </a:r>
            <a:r>
              <a:rPr lang="vi-VN" altLang="zh-CN" sz="3200" b="1" dirty="0" smtClean="0">
                <a:latin typeface="Times New Roman" pitchFamily="18" charset="0"/>
              </a:rPr>
              <a:t> rất hiểu tâm lí yêu nước của người Việt Nam.</a:t>
            </a:r>
            <a:endParaRPr lang="vi-VN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endParaRPr lang="en-US" altLang="zh-CN" sz="32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458788" y="194470"/>
            <a:ext cx="11271658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vi-VN" altLang="zh-CN" sz="3200" b="1" dirty="0" smtClean="0">
                <a:latin typeface="Times New Roman" pitchFamily="18" charset="0"/>
                <a:cs typeface="Times New Roman" pitchFamily="18" charset="0"/>
              </a:rPr>
              <a:t>3/</a:t>
            </a:r>
            <a:r>
              <a:rPr lang="vi-VN" altLang="zh-CN" sz="3200" b="1" dirty="0">
                <a:latin typeface="Times New Roman" pitchFamily="18" charset="0"/>
              </a:rPr>
              <a:t>Lời kêu gọi </a:t>
            </a:r>
            <a:r>
              <a:rPr lang="vi-VN" altLang="zh-CN" sz="3200" b="1" dirty="0">
                <a:solidFill>
                  <a:srgbClr val="FF0000"/>
                </a:solidFill>
                <a:latin typeface="Times New Roman" pitchFamily="18" charset="0"/>
              </a:rPr>
              <a:t>« Người ta đi tàu ta» </a:t>
            </a:r>
            <a:r>
              <a:rPr lang="vi-VN" altLang="zh-CN" sz="3200" b="1" dirty="0">
                <a:latin typeface="Times New Roman" pitchFamily="18" charset="0"/>
              </a:rPr>
              <a:t>và tên các con tàu của </a:t>
            </a:r>
            <a:r>
              <a:rPr lang="en-US" altLang="zh-CN" sz="3200" b="1" dirty="0" err="1">
                <a:latin typeface="Times New Roman" pitchFamily="18" charset="0"/>
              </a:rPr>
              <a:t>Bạch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Thái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Bưởi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vi-VN" altLang="zh-CN" sz="3200" b="1" dirty="0">
                <a:latin typeface="Times New Roman" pitchFamily="18" charset="0"/>
              </a:rPr>
              <a:t>nói lên điều gì về ông</a:t>
            </a:r>
            <a:r>
              <a:rPr lang="vi-VN" altLang="zh-CN" sz="3200" b="1" dirty="0" smtClean="0">
                <a:latin typeface="Times New Roman" pitchFamily="18" charset="0"/>
              </a:rPr>
              <a:t>?</a:t>
            </a:r>
            <a:endParaRPr lang="vi-VN" altLang="zh-CN" sz="3200" b="1" dirty="0">
              <a:latin typeface="Times New Roman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90347" y="2399311"/>
            <a:ext cx="1127165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vi-VN" altLang="zh-CN" sz="3200" b="1" dirty="0" smtClean="0">
                <a:latin typeface="Times New Roman" pitchFamily="18" charset="0"/>
              </a:rPr>
              <a:t>Ông là người rất yêu nước</a:t>
            </a:r>
            <a:endParaRPr lang="vi-VN" altLang="zh-CN" sz="3200" b="1" dirty="0">
              <a:latin typeface="Times New Roman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90347" y="3251985"/>
            <a:ext cx="11271658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vi-VN" altLang="zh-CN" sz="3200" b="1" dirty="0" smtClean="0">
                <a:latin typeface="Times New Roman" pitchFamily="18" charset="0"/>
              </a:rPr>
              <a:t>Ông thông minh, có tài kinh doanh, biết phát triển kinh tế đúng đắn.</a:t>
            </a:r>
            <a:endParaRPr lang="vi-VN" altLang="zh-CN" sz="3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12129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  <p:bldP spid="21514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0" y="12700"/>
            <a:ext cx="12192000" cy="6858000"/>
            <a:chOff x="-48" y="0"/>
            <a:chExt cx="5808" cy="4320"/>
          </a:xfrm>
        </p:grpSpPr>
        <p:pic>
          <p:nvPicPr>
            <p:cNvPr id="28677" name="Picture 3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8" name="Picture 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96838"/>
            <a:ext cx="5873750" cy="660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6838"/>
            <a:ext cx="5961063" cy="668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73459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1" name="Picture 9" descr="v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0"/>
            <a:ext cx="40417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 descr="vn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52578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1" descr="hang-Vi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457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38892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2819401" y="838200"/>
            <a:ext cx="6813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zh-CN" sz="2000" b="1">
              <a:solidFill>
                <a:srgbClr val="80008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zh-CN" sz="3200" b="1">
              <a:latin typeface="Comic Sans MS" panose="030F0702030302020204" pitchFamily="66" charset="0"/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8535989" y="419101"/>
            <a:ext cx="1681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800" b="1" i="1">
              <a:latin typeface="Times New Roman" panose="02020603050405020304" pitchFamily="18" charset="0"/>
            </a:endParaRPr>
          </a:p>
        </p:txBody>
      </p:sp>
      <p:sp>
        <p:nvSpPr>
          <p:cNvPr id="15364" name="Text Box 12"/>
          <p:cNvSpPr txBox="1">
            <a:spLocks noChangeArrowheads="1"/>
          </p:cNvSpPr>
          <p:nvPr/>
        </p:nvSpPr>
        <p:spPr bwMode="auto">
          <a:xfrm>
            <a:off x="7046913" y="54864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3600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412750" y="1429544"/>
            <a:ext cx="1131769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vi-VN" altLang="zh-CN" sz="3200" b="1" dirty="0" smtClean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vi-VN" altLang="zh-CN" sz="3200" b="1" dirty="0" smtClean="0">
                <a:latin typeface="Times New Roman" pitchFamily="18" charset="0"/>
              </a:rPr>
              <a:t>Nhờ ý chí, nghị lực và lòng quyết tâm.</a:t>
            </a:r>
            <a:endParaRPr lang="en-US" altLang="zh-CN" sz="3200" b="1" dirty="0">
              <a:latin typeface="Times New Roman" pitchFamily="18" charset="0"/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458788" y="194470"/>
            <a:ext cx="11271658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vi-VN" altLang="zh-CN" sz="3200" b="1" dirty="0" smtClean="0">
                <a:latin typeface="Times New Roman" pitchFamily="18" charset="0"/>
                <a:cs typeface="Times New Roman" pitchFamily="18" charset="0"/>
              </a:rPr>
              <a:t>4/</a:t>
            </a:r>
            <a:r>
              <a:rPr lang="vi-VN" altLang="zh-CN" sz="3200" b="1" dirty="0">
                <a:latin typeface="Times New Roman" pitchFamily="18" charset="0"/>
              </a:rPr>
              <a:t>Theo em nhờ đâu mà </a:t>
            </a:r>
            <a:r>
              <a:rPr lang="en-US" altLang="zh-CN" sz="3200" b="1" dirty="0" err="1">
                <a:latin typeface="Times New Roman" pitchFamily="18" charset="0"/>
              </a:rPr>
              <a:t>Bạch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Thái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</a:rPr>
              <a:t>Bưởi</a:t>
            </a:r>
            <a:r>
              <a:rPr lang="en-US" altLang="zh-CN" sz="3200" b="1" dirty="0">
                <a:latin typeface="Times New Roman" pitchFamily="18" charset="0"/>
              </a:rPr>
              <a:t> </a:t>
            </a:r>
            <a:r>
              <a:rPr lang="vi-VN" altLang="zh-CN" sz="3200" b="1" dirty="0" smtClean="0">
                <a:latin typeface="Times New Roman" pitchFamily="18" charset="0"/>
              </a:rPr>
              <a:t>thành công và trở </a:t>
            </a:r>
            <a:r>
              <a:rPr lang="vi-VN" altLang="zh-CN" sz="3200" b="1" dirty="0">
                <a:latin typeface="Times New Roman" pitchFamily="18" charset="0"/>
              </a:rPr>
              <a:t>thành </a:t>
            </a:r>
            <a:r>
              <a:rPr lang="vi-VN" altLang="zh-CN" sz="3200" b="1" dirty="0">
                <a:solidFill>
                  <a:srgbClr val="FF0000"/>
                </a:solidFill>
                <a:latin typeface="Times New Roman" pitchFamily="18" charset="0"/>
              </a:rPr>
              <a:t>« một bậc anh hùng kinh tế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</a:rPr>
              <a:t>» </a:t>
            </a:r>
            <a:r>
              <a:rPr lang="vi-VN" altLang="zh-CN" sz="3200" b="1" dirty="0" smtClean="0">
                <a:latin typeface="Times New Roman" pitchFamily="18" charset="0"/>
              </a:rPr>
              <a:t>?</a:t>
            </a:r>
            <a:endParaRPr lang="vi-VN" altLang="zh-CN" sz="3200" b="1" dirty="0">
              <a:latin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5770" y="2127375"/>
            <a:ext cx="1131769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altLang="zh-CN" sz="3200" b="1" dirty="0">
                <a:latin typeface="Times New Roman" pitchFamily="18" charset="0"/>
              </a:rPr>
              <a:t>    </a:t>
            </a:r>
            <a:r>
              <a:rPr lang="vi-VN" altLang="zh-CN" sz="3200" b="1" dirty="0" smtClean="0">
                <a:latin typeface="Times New Roman" pitchFamily="18" charset="0"/>
              </a:rPr>
              <a:t>Nhờ thông minh, dũng cảm.</a:t>
            </a:r>
            <a:endParaRPr lang="en-US" altLang="zh-CN" sz="3200" b="1" dirty="0">
              <a:latin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070476" y="2705925"/>
            <a:ext cx="1131769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225055" y="3226260"/>
            <a:ext cx="1131769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3200" b="1" dirty="0"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35770" y="3953004"/>
            <a:ext cx="1131769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vi-VN" altLang="zh-CN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zh-CN" sz="3200" b="1" dirty="0" smtClean="0">
                <a:latin typeface="Times New Roman" pitchFamily="18" charset="0"/>
              </a:rPr>
              <a:t>Nhờ sự ủng hộ của những người yêu nước muốn phát triển kinh tế của  Việt Nam.</a:t>
            </a:r>
            <a:endParaRPr lang="en-US" altLang="zh-CN" sz="3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60566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  <p:bldP spid="21514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8535989" y="419101"/>
            <a:ext cx="1681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800" b="1" i="1">
              <a:latin typeface="Times New Roman" panose="02020603050405020304" pitchFamily="18" charset="0"/>
            </a:endParaRPr>
          </a:p>
        </p:txBody>
      </p:sp>
      <p:sp>
        <p:nvSpPr>
          <p:cNvPr id="20483" name="Text Box 12"/>
          <p:cNvSpPr txBox="1">
            <a:spLocks noChangeArrowheads="1"/>
          </p:cNvSpPr>
          <p:nvPr/>
        </p:nvSpPr>
        <p:spPr bwMode="auto">
          <a:xfrm>
            <a:off x="7046913" y="54864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3600"/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2438401" y="6019801"/>
            <a:ext cx="86868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zh-CN">
              <a:ea typeface="SimSun" panose="02010600030101010101" pitchFamily="2" charset="-122"/>
            </a:endParaRPr>
          </a:p>
          <a:p>
            <a:pPr>
              <a:spcBef>
                <a:spcPct val="50000"/>
              </a:spcBef>
            </a:pPr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424070" y="1779998"/>
            <a:ext cx="11635407" cy="2123658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  <a:buFont typeface="Arial" charset="0"/>
              <a:buNone/>
              <a:defRPr/>
            </a:pPr>
            <a:r>
              <a:rPr lang="en-US" altLang="zh-CN" sz="32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Ca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ngợi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Bạch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Thái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Bưởi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cậu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bé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mồ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côi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cha,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nhờ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giàu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nghị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lực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chí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vươn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lên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trở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nhà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kinh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doanh</a:t>
            </a:r>
            <a:r>
              <a:rPr lang="en-US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4400" b="1" dirty="0" smtClean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tên tuổi </a:t>
            </a:r>
            <a:r>
              <a:rPr lang="vi-VN" altLang="zh-CN" sz="4400" b="1" dirty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lừng lẫy</a:t>
            </a:r>
            <a:r>
              <a:rPr lang="en-US" altLang="zh-CN" sz="4400" b="1" dirty="0" smtClean="0">
                <a:solidFill>
                  <a:srgbClr val="66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.</a:t>
            </a:r>
            <a:endParaRPr lang="en-US" altLang="zh-CN" sz="4400" b="1" dirty="0">
              <a:solidFill>
                <a:srgbClr val="6600FF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917281" y="957825"/>
            <a:ext cx="2357437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altLang="zh-CN" sz="4000" b="1" u="sng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Nội</a:t>
            </a:r>
            <a:r>
              <a:rPr lang="en-US" altLang="zh-CN" sz="4000" b="1" u="sng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dung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9020686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Google Shape;299;p8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9385AA73-9F7C-4FC6-835D-D29BB5BE2C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4"/>
          <a:stretch>
            <a:fillRect/>
          </a:stretch>
        </p:blipFill>
        <p:spPr bwMode="auto">
          <a:xfrm>
            <a:off x="0" y="0"/>
            <a:ext cx="2751667" cy="275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" name="Google Shape;300;p8" descr="E:\QUYNH\anh tai ve poiwer oint\chim 6.jpg">
            <a:extLst>
              <a:ext uri="{FF2B5EF4-FFF2-40B4-BE49-F238E27FC236}">
                <a16:creationId xmlns:a16="http://schemas.microsoft.com/office/drawing/2014/main" id="{6E339CB8-FAEF-4B73-8F0C-D2CB19C4A7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67" y="0"/>
            <a:ext cx="2330451" cy="265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1" name="Google Shape;301;p8">
            <a:extLst>
              <a:ext uri="{FF2B5EF4-FFF2-40B4-BE49-F238E27FC236}">
                <a16:creationId xmlns:a16="http://schemas.microsoft.com/office/drawing/2014/main" id="{FB5D2B2F-7A27-47D7-A568-4CD55176C3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06118" y="218017"/>
            <a:ext cx="5202767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2" name="Google Shape;302;p8">
            <a:extLst>
              <a:ext uri="{FF2B5EF4-FFF2-40B4-BE49-F238E27FC236}">
                <a16:creationId xmlns:a16="http://schemas.microsoft.com/office/drawing/2014/main" id="{FA40632A-1DA8-4871-B6B5-18C6817CE2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808884" y="218018"/>
            <a:ext cx="0" cy="2535767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3" name="Google Shape;303;p8">
            <a:extLst>
              <a:ext uri="{FF2B5EF4-FFF2-40B4-BE49-F238E27FC236}">
                <a16:creationId xmlns:a16="http://schemas.microsoft.com/office/drawing/2014/main" id="{5744EEF2-B410-4C41-BA8E-0EB000FBA9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0201" y="6548967"/>
            <a:ext cx="8437033" cy="0"/>
          </a:xfrm>
          <a:prstGeom prst="straightConnector1">
            <a:avLst/>
          </a:prstGeom>
          <a:noFill/>
          <a:ln w="28575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4" name="Google Shape;304;p8">
            <a:extLst>
              <a:ext uri="{FF2B5EF4-FFF2-40B4-BE49-F238E27FC236}">
                <a16:creationId xmlns:a16="http://schemas.microsoft.com/office/drawing/2014/main" id="{197D0EF3-1E1F-46F9-9979-E681B3A206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7717" y="2279651"/>
            <a:ext cx="0" cy="419100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132561-ADA3-4874-BCC7-DDF126B9E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254" y="3189483"/>
            <a:ext cx="65524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4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 NÂNG CAO</a:t>
            </a:r>
            <a:endParaRPr lang="en-US" alt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2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9829800" y="5715000"/>
            <a:ext cx="857250" cy="0"/>
          </a:xfrm>
          <a:prstGeom prst="line">
            <a:avLst/>
          </a:prstGeom>
          <a:noFill/>
          <a:ln w="57150" cmpd="thinThick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31" name="CLAP107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CLAP.WAV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701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737" y="1716505"/>
            <a:ext cx="11213431" cy="5006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Bạch Thái Bưởi mở công ti vận tải đường thuỷ </a:t>
            </a:r>
            <a:r>
              <a:rPr lang="vi-VN" sz="3200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 lúc những con tàu của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Hoa,</a:t>
            </a:r>
            <a:r>
              <a:rPr lang="en-US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vi-VN" sz="3200" i="1" spc="-65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Pháp</a:t>
            </a:r>
            <a:r>
              <a:rPr lang="vi-VN" sz="3200" i="1" spc="18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65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độc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chiếm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đường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sông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miền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Bắc</a:t>
            </a:r>
            <a:r>
              <a:rPr lang="vi-VN" sz="3200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r>
              <a:rPr lang="vi-VN" sz="3200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Ông</a:t>
            </a:r>
            <a:r>
              <a:rPr lang="vi-VN" sz="3200" i="1" spc="-65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 các bến tàu diễn </a:t>
            </a:r>
            <a:r>
              <a:rPr lang="vi-VN" sz="3200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thuyết</a:t>
            </a:r>
            <a:r>
              <a:rPr lang="vi-VN" sz="3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r>
              <a:rPr lang="en-US" sz="32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Trên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mỗi chiếc tàu</a:t>
            </a:r>
            <a:r>
              <a:rPr lang="vi-VN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vi-VN" sz="3200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ông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dán dòng chữ “Người ta thì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tàu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ta”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vi-VN" sz="3200" i="1" spc="-25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treo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cái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ống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vi-VN" sz="3200" i="1" spc="-25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khách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tình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ông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thì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vui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lòng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bỏ tiền vào ống tiếp sức cho chủ tàu. </a:t>
            </a:r>
            <a:r>
              <a:rPr lang="vi-VN" sz="3200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bổ ống, </a:t>
            </a:r>
            <a:r>
              <a:rPr lang="vi-VN" sz="3200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tiền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 rất nhiều, </a:t>
            </a:r>
            <a:r>
              <a:rPr lang="vi-VN" sz="3200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tiền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hào, </a:t>
            </a:r>
            <a:r>
              <a:rPr lang="vi-VN" sz="3200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tiền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xu thì vô kể. </a:t>
            </a:r>
            <a:r>
              <a:rPr lang="vi-VN" sz="3200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Khách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 tàu của ông ngày một đông. </a:t>
            </a:r>
            <a:r>
              <a:rPr lang="vi-VN" sz="3200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chủ tàu người Hoa, </a:t>
            </a:r>
            <a:r>
              <a:rPr lang="vi-VN" sz="3200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Pháp phải bán lại tàu cho ông.</a:t>
            </a:r>
            <a:endParaRPr lang="vi-VN" sz="32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GB" sz="3200" b="1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	</a:t>
            </a:r>
            <a:endParaRPr lang="vi-VN" sz="32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" name="Horizontal Scroll 5"/>
          <p:cNvSpPr/>
          <p:nvPr/>
        </p:nvSpPr>
        <p:spPr>
          <a:xfrm>
            <a:off x="2196649" y="223284"/>
            <a:ext cx="6729663" cy="87830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FF0000"/>
                </a:solidFill>
              </a:rPr>
              <a:t>Luyện đọc diễn cảm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737" y="5847070"/>
            <a:ext cx="11213431" cy="549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Bạch Thái Bưởi mở công ti vận tải đường thuỷ / vào lúc những con tàu của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Hoa,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/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Pháp</a:t>
            </a:r>
            <a:r>
              <a:rPr lang="vi-VN" sz="3200" i="1" spc="18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/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độc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chiếm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đường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sông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miền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Bắc</a:t>
            </a:r>
            <a:r>
              <a:rPr lang="vi-VN" sz="3200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r>
              <a:rPr lang="vi-VN" sz="3200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//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Ông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vi-VN" sz="3200" i="1" spc="-6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spc="-1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 các bến tàu diễn thuyết</a:t>
            </a:r>
            <a:r>
              <a:rPr lang="vi-VN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// Trên mỗi chiếc tàu</a:t>
            </a:r>
            <a:r>
              <a:rPr lang="vi-VN" sz="32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/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ông dán dòng chữ “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 ta thì</a:t>
            </a:r>
            <a:r>
              <a:rPr lang="vi-VN" sz="3200" b="1" i="1" spc="-25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vi-VN" sz="3200" b="1" i="1" spc="-25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tàu</a:t>
            </a:r>
            <a:r>
              <a:rPr lang="vi-VN" sz="3200" b="1" i="1" spc="-25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ta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/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treo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cái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ống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/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khách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tình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ông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thì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vui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lòng</a:t>
            </a:r>
            <a:r>
              <a:rPr lang="vi-VN" sz="3200" i="1" spc="-25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bỏ tiền vào ống tiếp sức cho chủ tàu. // Khi bổ ống, / tiền đồng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rất nhiều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/ tiền hào, / tiền xu thì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vô kể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// Khách đi tàu của ông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ngày một đông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// Nhiều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chủ tàu người Hoa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/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 Pháp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phải 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bán lại tàu </a:t>
            </a:r>
            <a:r>
              <a:rPr lang="vi-VN" sz="3200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 ông.</a:t>
            </a:r>
            <a:endParaRPr lang="vi-VN" sz="32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GB" sz="3200" b="1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	</a:t>
            </a:r>
            <a:endParaRPr lang="vi-VN" sz="32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022091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1"/>
                </p:tgtEl>
              </p:cMediaNode>
            </p:audio>
          </p:childTnLst>
        </p:cTn>
      </p:par>
    </p:tnLst>
    <p:bldLst>
      <p:bldP spid="3" grpId="0" build="allAtOnce"/>
      <p:bldP spid="6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Google Shape;299;p8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9385AA73-9F7C-4FC6-835D-D29BB5BE2C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4"/>
          <a:stretch>
            <a:fillRect/>
          </a:stretch>
        </p:blipFill>
        <p:spPr bwMode="auto">
          <a:xfrm>
            <a:off x="0" y="0"/>
            <a:ext cx="2751667" cy="275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" name="Google Shape;300;p8" descr="E:\QUYNH\anh tai ve poiwer oint\chim 6.jpg">
            <a:extLst>
              <a:ext uri="{FF2B5EF4-FFF2-40B4-BE49-F238E27FC236}">
                <a16:creationId xmlns:a16="http://schemas.microsoft.com/office/drawing/2014/main" id="{6E339CB8-FAEF-4B73-8F0C-D2CB19C4A7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67" y="0"/>
            <a:ext cx="2330451" cy="265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1" name="Google Shape;301;p8">
            <a:extLst>
              <a:ext uri="{FF2B5EF4-FFF2-40B4-BE49-F238E27FC236}">
                <a16:creationId xmlns:a16="http://schemas.microsoft.com/office/drawing/2014/main" id="{FB5D2B2F-7A27-47D7-A568-4CD55176C3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06118" y="218017"/>
            <a:ext cx="5202767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2" name="Google Shape;302;p8">
            <a:extLst>
              <a:ext uri="{FF2B5EF4-FFF2-40B4-BE49-F238E27FC236}">
                <a16:creationId xmlns:a16="http://schemas.microsoft.com/office/drawing/2014/main" id="{FA40632A-1DA8-4871-B6B5-18C6817CE2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808884" y="218018"/>
            <a:ext cx="0" cy="2535767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3" name="Google Shape;303;p8">
            <a:extLst>
              <a:ext uri="{FF2B5EF4-FFF2-40B4-BE49-F238E27FC236}">
                <a16:creationId xmlns:a16="http://schemas.microsoft.com/office/drawing/2014/main" id="{5744EEF2-B410-4C41-BA8E-0EB000FBA9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0201" y="6548967"/>
            <a:ext cx="8437033" cy="0"/>
          </a:xfrm>
          <a:prstGeom prst="straightConnector1">
            <a:avLst/>
          </a:prstGeom>
          <a:noFill/>
          <a:ln w="28575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4" name="Google Shape;304;p8">
            <a:extLst>
              <a:ext uri="{FF2B5EF4-FFF2-40B4-BE49-F238E27FC236}">
                <a16:creationId xmlns:a16="http://schemas.microsoft.com/office/drawing/2014/main" id="{197D0EF3-1E1F-46F9-9979-E681B3A206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7717" y="2279651"/>
            <a:ext cx="0" cy="419100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132561-ADA3-4874-BCC7-DDF126B9E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721" y="3189483"/>
            <a:ext cx="87824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4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, TRẢI NGHIỆM</a:t>
            </a:r>
            <a:endParaRPr lang="en-US" alt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09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8535989" y="419101"/>
            <a:ext cx="1681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800" b="1" i="1">
              <a:latin typeface="Times New Roman" panose="02020603050405020304" pitchFamily="18" charset="0"/>
            </a:endParaRPr>
          </a:p>
        </p:txBody>
      </p:sp>
      <p:sp>
        <p:nvSpPr>
          <p:cNvPr id="20483" name="Text Box 12"/>
          <p:cNvSpPr txBox="1">
            <a:spLocks noChangeArrowheads="1"/>
          </p:cNvSpPr>
          <p:nvPr/>
        </p:nvSpPr>
        <p:spPr bwMode="auto">
          <a:xfrm>
            <a:off x="7046913" y="54864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3600"/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2438401" y="6019801"/>
            <a:ext cx="86868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zh-CN">
              <a:ea typeface="SimSun" panose="02010600030101010101" pitchFamily="2" charset="-122"/>
            </a:endParaRPr>
          </a:p>
          <a:p>
            <a:pPr>
              <a:spcBef>
                <a:spcPct val="50000"/>
              </a:spcBef>
            </a:pPr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78041" y="3561347"/>
            <a:ext cx="10913215" cy="584775"/>
          </a:xfrm>
          <a:prstGeom prst="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Tìm</a:t>
            </a: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đọc</a:t>
            </a: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các</a:t>
            </a: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chuyện</a:t>
            </a: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về</a:t>
            </a: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những</a:t>
            </a: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người</a:t>
            </a: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ý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chí</a:t>
            </a: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nghị</a:t>
            </a: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lực</a:t>
            </a: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8431668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Google Shape;299;p8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9385AA73-9F7C-4FC6-835D-D29BB5BE2C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4"/>
          <a:stretch>
            <a:fillRect/>
          </a:stretch>
        </p:blipFill>
        <p:spPr bwMode="auto">
          <a:xfrm>
            <a:off x="0" y="0"/>
            <a:ext cx="2751667" cy="275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" name="Google Shape;300;p8" descr="E:\QUYNH\anh tai ve poiwer oint\chim 6.jpg">
            <a:extLst>
              <a:ext uri="{FF2B5EF4-FFF2-40B4-BE49-F238E27FC236}">
                <a16:creationId xmlns:a16="http://schemas.microsoft.com/office/drawing/2014/main" id="{6E339CB8-FAEF-4B73-8F0C-D2CB19C4A7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67" y="0"/>
            <a:ext cx="2330451" cy="265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1" name="Google Shape;301;p8">
            <a:extLst>
              <a:ext uri="{FF2B5EF4-FFF2-40B4-BE49-F238E27FC236}">
                <a16:creationId xmlns:a16="http://schemas.microsoft.com/office/drawing/2014/main" id="{FB5D2B2F-7A27-47D7-A568-4CD55176C3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06118" y="218017"/>
            <a:ext cx="5202767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2" name="Google Shape;302;p8">
            <a:extLst>
              <a:ext uri="{FF2B5EF4-FFF2-40B4-BE49-F238E27FC236}">
                <a16:creationId xmlns:a16="http://schemas.microsoft.com/office/drawing/2014/main" id="{FA40632A-1DA8-4871-B6B5-18C6817CE2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808884" y="218018"/>
            <a:ext cx="0" cy="2535767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3" name="Google Shape;303;p8">
            <a:extLst>
              <a:ext uri="{FF2B5EF4-FFF2-40B4-BE49-F238E27FC236}">
                <a16:creationId xmlns:a16="http://schemas.microsoft.com/office/drawing/2014/main" id="{5744EEF2-B410-4C41-BA8E-0EB000FBA9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0201" y="6548967"/>
            <a:ext cx="8437033" cy="0"/>
          </a:xfrm>
          <a:prstGeom prst="straightConnector1">
            <a:avLst/>
          </a:prstGeom>
          <a:noFill/>
          <a:ln w="28575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4" name="Google Shape;304;p8">
            <a:extLst>
              <a:ext uri="{FF2B5EF4-FFF2-40B4-BE49-F238E27FC236}">
                <a16:creationId xmlns:a16="http://schemas.microsoft.com/office/drawing/2014/main" id="{197D0EF3-1E1F-46F9-9979-E681B3A206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7717" y="2279651"/>
            <a:ext cx="0" cy="419100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132561-ADA3-4874-BCC7-DDF126B9E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718" y="1087967"/>
            <a:ext cx="55647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9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768016" y="2286179"/>
            <a:ext cx="2362200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từ</a:t>
            </a:r>
            <a:endParaRPr lang="en-US" altLang="zh-CN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65748" y="2765425"/>
            <a:ext cx="2971800" cy="113877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altLang="zh-CN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zh-CN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</a:t>
            </a:r>
            <a:r>
              <a:rPr lang="en-US" altLang="zh-CN" sz="2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</a:t>
            </a:r>
            <a:r>
              <a:rPr lang="en-US" altLang="zh-CN" sz="20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ẩy</a:t>
            </a:r>
            <a:endParaRPr lang="en-US" altLang="zh-CN" sz="2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-"/>
              <a:defRPr/>
            </a:pPr>
            <a:endParaRPr lang="en-US" altLang="zh-CN" sz="3200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29391" y="3152274"/>
            <a:ext cx="3048000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vi-VN" altLang="zh-CN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vi-VN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zh-CN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kinh</a:t>
            </a:r>
            <a:r>
              <a:rPr lang="en-US" altLang="zh-CN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</a:t>
            </a:r>
            <a:r>
              <a:rPr lang="en-US" altLang="zh-CN" sz="2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oanh</a:t>
            </a:r>
            <a:r>
              <a:rPr lang="en-US" altLang="zh-CN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529391" y="3736474"/>
            <a:ext cx="4423609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vi-VN" altLang="zh-CN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</a:t>
            </a:r>
            <a:r>
              <a:rPr lang="en-US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en-US" altLang="zh-CN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diễn</a:t>
            </a:r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</a:t>
            </a:r>
            <a:r>
              <a:rPr lang="en-US" altLang="zh-CN" sz="2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uyết</a:t>
            </a:r>
            <a:endPara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757990" y="4075656"/>
            <a:ext cx="2590800" cy="40011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en-US" altLang="zh-CN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2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</a:t>
            </a:r>
            <a:r>
              <a:rPr lang="en-US" altLang="zh-CN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ưởng</a:t>
            </a: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29391" y="4475766"/>
            <a:ext cx="2362200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vi-VN" altLang="zh-CN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</a:t>
            </a:r>
            <a:r>
              <a:rPr lang="en-US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en-US" altLang="zh-CN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</a:t>
            </a:r>
            <a:r>
              <a:rPr lang="en-US" altLang="zh-CN" sz="2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uê</a:t>
            </a:r>
            <a:endPara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2366209" y="56148"/>
            <a:ext cx="7138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</a:rPr>
              <a:t>  </a:t>
            </a:r>
            <a:r>
              <a:rPr lang="vi-VN" altLang="en-US" dirty="0" smtClean="0">
                <a:solidFill>
                  <a:srgbClr val="0000FF"/>
                </a:solidFill>
              </a:rPr>
              <a:t>    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hứ tư ngày 23 tháng 10 năm 2024</a:t>
            </a:r>
            <a:endParaRPr lang="en-US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8946" y="992104"/>
            <a:ext cx="7780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 đọc 2: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Vua tàu thuỷ” Bạch Thái Bưởi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97305" y="1085850"/>
            <a:ext cx="2719137" cy="12003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vi-VN" altLang="zh-C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altLang="zh-CN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vi-VN" altLang="zh-CN" sz="36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Luyện đọc</a:t>
            </a:r>
            <a:r>
              <a:rPr lang="en-US" altLang="zh-CN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zh-CN" sz="36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65748" y="4851992"/>
            <a:ext cx="2362200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câu</a:t>
            </a:r>
            <a:endParaRPr lang="en-US" altLang="zh-CN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80737" y="5313657"/>
            <a:ext cx="5269831" cy="187743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ta”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//</a:t>
            </a: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endParaRPr lang="en-US" altLang="zh-CN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646821" y="1686014"/>
            <a:ext cx="4018548" cy="5909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vi-VN" altLang="zh-C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vi-VN" altLang="zh-CN" sz="36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  <a:r>
              <a:rPr lang="en-US" altLang="zh-CN" sz="36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zh-CN" sz="3600" b="1" u="sng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802380" y="1981479"/>
            <a:ext cx="75349" cy="4664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671510" y="2286179"/>
            <a:ext cx="5183606" cy="270843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vi-VN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Hiệu cầm đồ ,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vi-VN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trắng tay,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vi-VN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độc chiếm,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vi-VN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diễn thuyết,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vi-VN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đồng, hào, xu,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vi-VN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thịnh vượng.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118056" y="5082824"/>
            <a:ext cx="5737060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Nội dung: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Ca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ngợi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Bạch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Thái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Bưởi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cậu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bé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mồ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côi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cha,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nhờ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giàu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nghị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lực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chí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vươn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lên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trở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nhà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kinh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doanh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tên tuổi lẫy lừng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endParaRPr lang="en-US" altLang="zh-CN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952999" y="579368"/>
            <a:ext cx="19771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</a:rPr>
              <a:t>  </a:t>
            </a:r>
            <a:r>
              <a:rPr lang="en-US" altLang="en-US" sz="2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sz="2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iếng </a:t>
            </a:r>
            <a:r>
              <a:rPr lang="vi-VN" altLang="en-US" sz="20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altLang="en-US" sz="20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79618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13323" grpId="0"/>
      <p:bldP spid="13324" grpId="0"/>
      <p:bldP spid="17" grpId="0"/>
      <p:bldP spid="11" grpId="0"/>
      <p:bldP spid="12" grpId="0"/>
      <p:bldP spid="19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002106bg7fr7vx">
            <a:extLst>
              <a:ext uri="{FF2B5EF4-FFF2-40B4-BE49-F238E27FC236}">
                <a16:creationId xmlns:a16="http://schemas.microsoft.com/office/drawing/2014/main" id="{CDBD4C36-4889-4598-A43A-BADFA76E2C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8414"/>
            <a:ext cx="12070376" cy="678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8003" name="Group 3">
            <a:extLst>
              <a:ext uri="{FF2B5EF4-FFF2-40B4-BE49-F238E27FC236}">
                <a16:creationId xmlns:a16="http://schemas.microsoft.com/office/drawing/2014/main" id="{557A1E00-A4EA-44C0-AC6A-83EF9B62C3C0}"/>
              </a:ext>
            </a:extLst>
          </p:cNvPr>
          <p:cNvGrpSpPr>
            <a:grpSpLocks/>
          </p:cNvGrpSpPr>
          <p:nvPr/>
        </p:nvGrpSpPr>
        <p:grpSpPr bwMode="auto">
          <a:xfrm>
            <a:off x="0" y="52754"/>
            <a:ext cx="12175189" cy="6858000"/>
            <a:chOff x="-48" y="0"/>
            <a:chExt cx="5808" cy="4320"/>
          </a:xfrm>
        </p:grpSpPr>
        <p:pic>
          <p:nvPicPr>
            <p:cNvPr id="128007" name="Picture 4" descr="n3">
              <a:extLst>
                <a:ext uri="{FF2B5EF4-FFF2-40B4-BE49-F238E27FC236}">
                  <a16:creationId xmlns:a16="http://schemas.microsoft.com/office/drawing/2014/main" id="{5D7623D1-EDBC-47FE-95BB-964024D33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008" name="Picture 5" descr="n3">
              <a:extLst>
                <a:ext uri="{FF2B5EF4-FFF2-40B4-BE49-F238E27FC236}">
                  <a16:creationId xmlns:a16="http://schemas.microsoft.com/office/drawing/2014/main" id="{493DE561-3C94-48A5-AF4B-98734C69B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009" name="Picture 6" descr="n3">
              <a:extLst>
                <a:ext uri="{FF2B5EF4-FFF2-40B4-BE49-F238E27FC236}">
                  <a16:creationId xmlns:a16="http://schemas.microsoft.com/office/drawing/2014/main" id="{F0C42496-7BB3-47C9-9E71-9F6935011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010" name="Picture 7" descr="n3">
              <a:extLst>
                <a:ext uri="{FF2B5EF4-FFF2-40B4-BE49-F238E27FC236}">
                  <a16:creationId xmlns:a16="http://schemas.microsoft.com/office/drawing/2014/main" id="{E3011EBD-9DB4-4523-91D3-5A80FA66E4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9651" name="Picture 19" descr="FIREWRK8">
            <a:extLst>
              <a:ext uri="{FF2B5EF4-FFF2-40B4-BE49-F238E27FC236}">
                <a16:creationId xmlns:a16="http://schemas.microsoft.com/office/drawing/2014/main" id="{C1DC8D13-942B-4E12-8991-78F5B89F2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58" y="346842"/>
            <a:ext cx="17526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TextBox 2">
            <a:extLst>
              <a:ext uri="{FF2B5EF4-FFF2-40B4-BE49-F238E27FC236}">
                <a16:creationId xmlns:a16="http://schemas.microsoft.com/office/drawing/2014/main" id="{96210AA0-7B65-4933-9DDB-F4569C7F7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944" y="1901405"/>
            <a:ext cx="84039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aril"/>
                <a:ea typeface="+mn-ea"/>
                <a:cs typeface="Arial" panose="020B0604020202020204" pitchFamily="34" charset="0"/>
              </a:rPr>
              <a:t>TIẾT HỌC KẾT THÚC 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aril"/>
                <a:ea typeface="+mn-ea"/>
                <a:cs typeface="Arial" panose="020B0604020202020204" pitchFamily="34" charset="0"/>
              </a:rPr>
              <a:t>!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aril"/>
              <a:ea typeface="+mn-ea"/>
              <a:cs typeface="Arial" panose="020B0604020202020204" pitchFamily="34" charset="0"/>
            </a:endParaRPr>
          </a:p>
        </p:txBody>
      </p:sp>
      <p:sp>
        <p:nvSpPr>
          <p:cNvPr id="128006" name="Rectangle 4">
            <a:extLst>
              <a:ext uri="{FF2B5EF4-FFF2-40B4-BE49-F238E27FC236}">
                <a16:creationId xmlns:a16="http://schemas.microsoft.com/office/drawing/2014/main" id="{C08C6191-4A84-4CD9-AE9B-E8D0C6289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753"/>
            <a:ext cx="12192000" cy="682271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282883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 CÁC EM: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NGOAN, HỌC TỐT!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TẠM BIỆT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96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hia sẻ file Corel 12 Phông nền Mầm Non #5 - Quảng Cáo Yên Bái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2974"/>
            <a:ext cx="4897821" cy="275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2"/>
          <p:cNvSpPr txBox="1">
            <a:spLocks noChangeArrowheads="1"/>
          </p:cNvSpPr>
          <p:nvPr/>
        </p:nvSpPr>
        <p:spPr bwMode="auto">
          <a:xfrm>
            <a:off x="2518116" y="450439"/>
            <a:ext cx="911586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ril"/>
                <a:ea typeface="+mn-ea"/>
                <a:cs typeface="Arial" pitchFamily="34" charset="0"/>
              </a:rPr>
              <a:t>CHÚC CÁC EM: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ril"/>
                <a:ea typeface="+mn-ea"/>
                <a:cs typeface="Arial" pitchFamily="34" charset="0"/>
              </a:rPr>
              <a:t>CHĂM NGOAN, HỌC TỐT!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aril"/>
                <a:ea typeface="+mn-ea"/>
                <a:cs typeface="Arial" pitchFamily="34" charset="0"/>
              </a:rPr>
              <a:t>CHÀO TẠM BIỆT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aril"/>
                <a:ea typeface="+mn-ea"/>
                <a:cs typeface="Arial" pitchFamily="34" charset="0"/>
              </a:rPr>
              <a:t>CÁC EM!</a:t>
            </a:r>
          </a:p>
        </p:txBody>
      </p:sp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12191998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F1E7493-F1D6-44DD-88E0-16DA62277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644" y="3824754"/>
            <a:ext cx="1981200" cy="9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 descr="Dove-02-june">
            <a:extLst>
              <a:ext uri="{FF2B5EF4-FFF2-40B4-BE49-F238E27FC236}">
                <a16:creationId xmlns:a16="http://schemas.microsoft.com/office/drawing/2014/main" id="{26A129AF-CDB8-46C7-B883-DAD5CA3EFE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56" y="2835713"/>
            <a:ext cx="1676400" cy="9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Dove-02-june">
            <a:extLst>
              <a:ext uri="{FF2B5EF4-FFF2-40B4-BE49-F238E27FC236}">
                <a16:creationId xmlns:a16="http://schemas.microsoft.com/office/drawing/2014/main" id="{185DCD96-718C-4B3F-A507-586A3348A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390" y="2668562"/>
            <a:ext cx="1676400" cy="9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Dove-02-june">
            <a:extLst>
              <a:ext uri="{FF2B5EF4-FFF2-40B4-BE49-F238E27FC236}">
                <a16:creationId xmlns:a16="http://schemas.microsoft.com/office/drawing/2014/main" id="{F497FC5D-0886-4500-81EE-D15AD1A73D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22" y="3163083"/>
            <a:ext cx="1676400" cy="9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0AB2F4-50F5-48C3-8B20-83BDF5FA5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35" y="1743834"/>
            <a:ext cx="2078180" cy="15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994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609600" y="762001"/>
            <a:ext cx="11049000" cy="70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</a:rPr>
              <a:t>TRÒ CH</a:t>
            </a:r>
            <a:r>
              <a:rPr lang="vi-VN" altLang="en-US" sz="4000" b="1">
                <a:solidFill>
                  <a:srgbClr val="FF0000"/>
                </a:solidFill>
                <a:latin typeface="Times New Roman" pitchFamily="18" charset="0"/>
              </a:rPr>
              <a:t>Ơ</a:t>
            </a: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9" name="Cloud Callout 8">
            <a:extLst/>
          </p:cNvPr>
          <p:cNvSpPr/>
          <p:nvPr/>
        </p:nvSpPr>
        <p:spPr>
          <a:xfrm>
            <a:off x="457200" y="1676400"/>
            <a:ext cx="5122333" cy="3657600"/>
          </a:xfrm>
          <a:prstGeom prst="cloudCallout">
            <a:avLst>
              <a:gd name="adj1" fmla="val 68541"/>
              <a:gd name="adj2" fmla="val 4806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 TRANH BÍ MẬT!!!</a:t>
            </a:r>
          </a:p>
        </p:txBody>
      </p:sp>
      <p:grpSp>
        <p:nvGrpSpPr>
          <p:cNvPr id="7172" name="Group 180"/>
          <p:cNvGrpSpPr>
            <a:grpSpLocks/>
          </p:cNvGrpSpPr>
          <p:nvPr/>
        </p:nvGrpSpPr>
        <p:grpSpPr bwMode="auto">
          <a:xfrm rot="2893441">
            <a:off x="9475259" y="2041526"/>
            <a:ext cx="2425700" cy="1864783"/>
            <a:chOff x="1920" y="2736"/>
            <a:chExt cx="1680" cy="1440"/>
          </a:xfrm>
        </p:grpSpPr>
        <p:pic>
          <p:nvPicPr>
            <p:cNvPr id="7176" name="Picture 181" descr="T3boi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736"/>
              <a:ext cx="1680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7" name="Rectangle 182"/>
            <p:cNvSpPr>
              <a:spLocks noChangeArrowheads="1"/>
            </p:cNvSpPr>
            <p:nvPr/>
          </p:nvSpPr>
          <p:spPr bwMode="auto">
            <a:xfrm>
              <a:off x="2832" y="4032"/>
              <a:ext cx="76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7173" name="Group 180"/>
          <p:cNvGrpSpPr>
            <a:grpSpLocks/>
          </p:cNvGrpSpPr>
          <p:nvPr/>
        </p:nvGrpSpPr>
        <p:grpSpPr bwMode="auto">
          <a:xfrm rot="20085587" flipH="1">
            <a:off x="6411385" y="2487084"/>
            <a:ext cx="2762249" cy="1744133"/>
            <a:chOff x="1920" y="2736"/>
            <a:chExt cx="1680" cy="1440"/>
          </a:xfrm>
        </p:grpSpPr>
        <p:pic>
          <p:nvPicPr>
            <p:cNvPr id="7174" name="Picture 181" descr="T3boi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736"/>
              <a:ext cx="1680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5" name="Rectangle 182"/>
            <p:cNvSpPr>
              <a:spLocks noChangeArrowheads="1"/>
            </p:cNvSpPr>
            <p:nvPr/>
          </p:nvSpPr>
          <p:spPr bwMode="auto">
            <a:xfrm>
              <a:off x="2832" y="4032"/>
              <a:ext cx="76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914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7" grpId="0" build="allAtOnce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85" y="323851"/>
            <a:ext cx="1066376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6" name="Text Box 18">
            <a:extLst/>
          </p:cNvPr>
          <p:cNvSpPr txBox="1">
            <a:spLocks noChangeArrowheads="1"/>
          </p:cNvSpPr>
          <p:nvPr/>
        </p:nvSpPr>
        <p:spPr bwMode="auto">
          <a:xfrm>
            <a:off x="516467" y="3833285"/>
            <a:ext cx="5577417" cy="1800491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7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altLang="en-US" sz="3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altLang="en-US" sz="3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«Lửa thử vàng, gian nan thử sức».</a:t>
            </a:r>
            <a:r>
              <a:rPr lang="en-US" altLang="en-US" sz="3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US" sz="3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99534" y="156634"/>
            <a:ext cx="5579533" cy="3128433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vi-VN" altLang="en-US" sz="43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300" b="1" i="1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43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700" b="1" i="1" dirty="0">
                <a:latin typeface="Times New Roman" pitchFamily="18" charset="0"/>
                <a:cs typeface="Times New Roman" pitchFamily="18" charset="0"/>
              </a:rPr>
              <a:t>Tìm từ ngữ thích hợp điền vào chỗ chấm</a:t>
            </a:r>
            <a:r>
              <a:rPr lang="en-US" sz="3700" b="1" i="1" dirty="0">
                <a:latin typeface="Times New Roman" pitchFamily="18" charset="0"/>
                <a:cs typeface="Times New Roman" pitchFamily="18" charset="0"/>
              </a:rPr>
              <a:t> ?</a:t>
            </a:r>
            <a:endParaRPr lang="vi-VN" sz="37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700" b="1" i="1" dirty="0" smtClean="0">
                <a:latin typeface="Times New Roman" pitchFamily="18" charset="0"/>
                <a:cs typeface="Times New Roman" pitchFamily="18" charset="0"/>
              </a:rPr>
              <a:t>Lửa </a:t>
            </a:r>
            <a:r>
              <a:rPr lang="vi-VN" sz="3700" b="1" i="1" dirty="0">
                <a:latin typeface="Times New Roman" pitchFamily="18" charset="0"/>
                <a:cs typeface="Times New Roman" pitchFamily="18" charset="0"/>
              </a:rPr>
              <a:t>thử ... , gian nan thử.....</a:t>
            </a:r>
            <a:endParaRPr lang="en-US" altLang="en-US" sz="37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9" name="Text Box 11">
            <a:extLst/>
          </p:cNvPr>
          <p:cNvSpPr txBox="1">
            <a:spLocks noChangeArrowheads="1"/>
          </p:cNvSpPr>
          <p:nvPr/>
        </p:nvSpPr>
        <p:spPr bwMode="auto">
          <a:xfrm>
            <a:off x="0" y="53974"/>
            <a:ext cx="6093884" cy="3333749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18700" dirty="0">
                <a:solidFill>
                  <a:srgbClr val="000000"/>
                </a:solidFill>
                <a:latin typeface="Tahoma" panose="020B0604030504040204" pitchFamily="34" charset="0"/>
              </a:rPr>
              <a:t>1</a:t>
            </a:r>
          </a:p>
          <a:p>
            <a:pPr algn="ctr">
              <a:spcBef>
                <a:spcPct val="50000"/>
              </a:spcBef>
              <a:defRPr/>
            </a:pPr>
            <a:endParaRPr lang="en-US" altLang="en-US" sz="16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7181" name="Text Box 13">
            <a:extLst/>
          </p:cNvPr>
          <p:cNvSpPr txBox="1">
            <a:spLocks noChangeArrowheads="1"/>
          </p:cNvSpPr>
          <p:nvPr/>
        </p:nvSpPr>
        <p:spPr bwMode="auto">
          <a:xfrm>
            <a:off x="0" y="3333751"/>
            <a:ext cx="6145410" cy="3579284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8900000" scaled="1"/>
            <a:tileRect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18700" dirty="0">
                <a:solidFill>
                  <a:srgbClr val="000000"/>
                </a:solidFill>
                <a:latin typeface="Tahoma" panose="020B0604030504040204" pitchFamily="34" charset="0"/>
              </a:rPr>
              <a:t>3</a:t>
            </a:r>
          </a:p>
          <a:p>
            <a:pPr algn="ctr">
              <a:spcBef>
                <a:spcPct val="50000"/>
              </a:spcBef>
              <a:defRPr/>
            </a:pPr>
            <a:endParaRPr lang="en-US" altLang="en-US" sz="27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7184" name="Text Box 16">
            <a:extLst/>
          </p:cNvPr>
          <p:cNvSpPr txBox="1">
            <a:spLocks noChangeArrowheads="1"/>
          </p:cNvSpPr>
          <p:nvPr/>
        </p:nvSpPr>
        <p:spPr bwMode="auto">
          <a:xfrm>
            <a:off x="6197601" y="323851"/>
            <a:ext cx="5822951" cy="3647150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Tìm từ ngữ thích hợp điền vào chỗ chấm</a:t>
            </a:r>
            <a:r>
              <a:rPr lang="en-US" sz="37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7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hớ thấy sóng .....  mà ngã tay .......</a:t>
            </a:r>
            <a:endParaRPr lang="en-US" altLang="en-US" sz="37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en-US" sz="43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6093883" y="53974"/>
            <a:ext cx="6320093" cy="3383493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8100000" scaled="1"/>
            <a:tileRect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18700" dirty="0">
                <a:solidFill>
                  <a:srgbClr val="000000"/>
                </a:solidFill>
                <a:latin typeface="Tahoma" panose="020B0604030504040204" pitchFamily="34" charset="0"/>
              </a:rPr>
              <a:t>2</a:t>
            </a:r>
          </a:p>
          <a:p>
            <a:pPr algn="ctr">
              <a:spcBef>
                <a:spcPct val="50000"/>
              </a:spcBef>
              <a:defRPr/>
            </a:pPr>
            <a:endParaRPr lang="en-US" altLang="en-US" dirty="0">
              <a:solidFill>
                <a:srgbClr val="000000"/>
              </a:solidFill>
              <a:latin typeface="Tahoma" panose="020B060403050404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45410" y="3387723"/>
            <a:ext cx="6268567" cy="3481917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35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18700" dirty="0">
                <a:solidFill>
                  <a:schemeClr val="tx1"/>
                </a:solidFill>
              </a:rPr>
              <a:t>4</a:t>
            </a:r>
            <a:endParaRPr lang="vi-VN" sz="18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15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6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6" grpId="0" animBg="1"/>
      <p:bldP spid="7183" grpId="0" animBg="1"/>
      <p:bldP spid="7179" grpId="0" animBg="1"/>
      <p:bldP spid="7181" grpId="0" animBg="1"/>
      <p:bldP spid="7184" grpId="0" animBg="1"/>
      <p:bldP spid="7180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921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5431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Google Shape;299;p8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9385AA73-9F7C-4FC6-835D-D29BB5BE2C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4"/>
          <a:stretch>
            <a:fillRect/>
          </a:stretch>
        </p:blipFill>
        <p:spPr bwMode="auto">
          <a:xfrm>
            <a:off x="0" y="0"/>
            <a:ext cx="2751667" cy="275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" name="Google Shape;300;p8" descr="E:\QUYNH\anh tai ve poiwer oint\chim 6.jpg">
            <a:extLst>
              <a:ext uri="{FF2B5EF4-FFF2-40B4-BE49-F238E27FC236}">
                <a16:creationId xmlns:a16="http://schemas.microsoft.com/office/drawing/2014/main" id="{6E339CB8-FAEF-4B73-8F0C-D2CB19C4A7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830" y="3818467"/>
            <a:ext cx="2330451" cy="265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1" name="Google Shape;301;p8">
            <a:extLst>
              <a:ext uri="{FF2B5EF4-FFF2-40B4-BE49-F238E27FC236}">
                <a16:creationId xmlns:a16="http://schemas.microsoft.com/office/drawing/2014/main" id="{FB5D2B2F-7A27-47D7-A568-4CD55176C3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06118" y="218017"/>
            <a:ext cx="5202767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2" name="Google Shape;302;p8">
            <a:extLst>
              <a:ext uri="{FF2B5EF4-FFF2-40B4-BE49-F238E27FC236}">
                <a16:creationId xmlns:a16="http://schemas.microsoft.com/office/drawing/2014/main" id="{FA40632A-1DA8-4871-B6B5-18C6817CE2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808884" y="218018"/>
            <a:ext cx="0" cy="2535767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3" name="Google Shape;303;p8">
            <a:extLst>
              <a:ext uri="{FF2B5EF4-FFF2-40B4-BE49-F238E27FC236}">
                <a16:creationId xmlns:a16="http://schemas.microsoft.com/office/drawing/2014/main" id="{5744EEF2-B410-4C41-BA8E-0EB000FBA9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0201" y="6548967"/>
            <a:ext cx="8437033" cy="0"/>
          </a:xfrm>
          <a:prstGeom prst="straightConnector1">
            <a:avLst/>
          </a:prstGeom>
          <a:noFill/>
          <a:ln w="28575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4" name="Google Shape;304;p8">
            <a:extLst>
              <a:ext uri="{FF2B5EF4-FFF2-40B4-BE49-F238E27FC236}">
                <a16:creationId xmlns:a16="http://schemas.microsoft.com/office/drawing/2014/main" id="{197D0EF3-1E1F-46F9-9979-E681B3A206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7717" y="2279651"/>
            <a:ext cx="0" cy="419100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132561-ADA3-4874-BCC7-DDF126B9E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785" y="2967994"/>
            <a:ext cx="55647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alt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105" y="106779"/>
            <a:ext cx="9498391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0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Google Shape;299;p8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9385AA73-9F7C-4FC6-835D-D29BB5BE2C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4"/>
          <a:stretch>
            <a:fillRect/>
          </a:stretch>
        </p:blipFill>
        <p:spPr bwMode="auto">
          <a:xfrm>
            <a:off x="0" y="0"/>
            <a:ext cx="2751667" cy="275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1" name="Google Shape;301;p8">
            <a:extLst>
              <a:ext uri="{FF2B5EF4-FFF2-40B4-BE49-F238E27FC236}">
                <a16:creationId xmlns:a16="http://schemas.microsoft.com/office/drawing/2014/main" id="{FB5D2B2F-7A27-47D7-A568-4CD55176C3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06118" y="218017"/>
            <a:ext cx="5202767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2" name="Google Shape;302;p8">
            <a:extLst>
              <a:ext uri="{FF2B5EF4-FFF2-40B4-BE49-F238E27FC236}">
                <a16:creationId xmlns:a16="http://schemas.microsoft.com/office/drawing/2014/main" id="{FA40632A-1DA8-4871-B6B5-18C6817CE2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808884" y="218018"/>
            <a:ext cx="0" cy="2535767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3" name="Google Shape;303;p8">
            <a:extLst>
              <a:ext uri="{FF2B5EF4-FFF2-40B4-BE49-F238E27FC236}">
                <a16:creationId xmlns:a16="http://schemas.microsoft.com/office/drawing/2014/main" id="{5744EEF2-B410-4C41-BA8E-0EB000FBA9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0201" y="6548967"/>
            <a:ext cx="8437033" cy="0"/>
          </a:xfrm>
          <a:prstGeom prst="straightConnector1">
            <a:avLst/>
          </a:prstGeom>
          <a:noFill/>
          <a:ln w="28575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4" name="Google Shape;304;p8">
            <a:extLst>
              <a:ext uri="{FF2B5EF4-FFF2-40B4-BE49-F238E27FC236}">
                <a16:creationId xmlns:a16="http://schemas.microsoft.com/office/drawing/2014/main" id="{197D0EF3-1E1F-46F9-9979-E681B3A206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7717" y="2279651"/>
            <a:ext cx="0" cy="4191000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132561-ADA3-4874-BCC7-DDF126B9E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63" y="598870"/>
            <a:ext cx="11142921" cy="614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defRPr/>
            </a:pPr>
            <a:r>
              <a:rPr lang="en-US" altLang="zh-CN" sz="48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 chia </a:t>
            </a:r>
            <a:r>
              <a:rPr lang="en-US" altLang="zh-CN" sz="48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 4 </a:t>
            </a:r>
            <a:r>
              <a:rPr lang="en-US" altLang="zh-CN" sz="4800" b="1" dirty="0" err="1">
                <a:solidFill>
                  <a:srgbClr val="0000FF"/>
                </a:solidFill>
                <a:latin typeface="Times New Roman" pitchFamily="18" charset="0"/>
              </a:rPr>
              <a:t>đoạn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  <a:p>
            <a:pPr marL="342900" indent="-342900">
              <a:lnSpc>
                <a:spcPct val="90000"/>
              </a:lnSpc>
              <a:defRPr/>
            </a:pPr>
            <a:r>
              <a:rPr lang="en-US" altLang="zh-CN" sz="4800" b="1" dirty="0" err="1">
                <a:solidFill>
                  <a:srgbClr val="0000FF"/>
                </a:solidFill>
                <a:latin typeface="Times New Roman" pitchFamily="18" charset="0"/>
              </a:rPr>
              <a:t>Đoạn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 1: </a:t>
            </a:r>
            <a:r>
              <a:rPr lang="en-US" altLang="zh-CN" sz="4800" b="1" dirty="0" err="1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……..</a:t>
            </a:r>
            <a:r>
              <a:rPr lang="vi-VN" altLang="zh-CN" sz="4800" b="1" dirty="0">
                <a:solidFill>
                  <a:srgbClr val="0000FF"/>
                </a:solidFill>
                <a:latin typeface="Times New Roman" pitchFamily="18" charset="0"/>
              </a:rPr>
              <a:t>cho ăn học.</a:t>
            </a:r>
            <a:endParaRPr lang="en-US" altLang="zh-CN" sz="4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90000"/>
              </a:lnSpc>
              <a:defRPr/>
            </a:pPr>
            <a:r>
              <a:rPr lang="en-US" altLang="zh-CN" sz="4800" b="1" dirty="0" err="1">
                <a:solidFill>
                  <a:srgbClr val="0000FF"/>
                </a:solidFill>
                <a:latin typeface="Times New Roman" pitchFamily="18" charset="0"/>
              </a:rPr>
              <a:t>Đoạn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 2 : </a:t>
            </a:r>
            <a:r>
              <a:rPr lang="vi-VN" altLang="zh-CN" sz="4800" b="1" dirty="0">
                <a:solidFill>
                  <a:srgbClr val="0000FF"/>
                </a:solidFill>
                <a:latin typeface="Times New Roman" pitchFamily="18" charset="0"/>
              </a:rPr>
              <a:t>Năm 21 tuổi......ông vẫn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Times New Roman" pitchFamily="18" charset="0"/>
              </a:rPr>
              <a:t>nản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00FF"/>
                </a:solidFill>
                <a:latin typeface="Times New Roman" pitchFamily="18" charset="0"/>
              </a:rPr>
              <a:t>chí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marL="342900" indent="-342900">
              <a:lnSpc>
                <a:spcPct val="90000"/>
              </a:lnSpc>
              <a:defRPr/>
            </a:pPr>
            <a:r>
              <a:rPr lang="en-US" altLang="zh-CN" sz="4800" b="1" dirty="0" err="1">
                <a:solidFill>
                  <a:srgbClr val="0000FF"/>
                </a:solidFill>
                <a:latin typeface="Times New Roman" pitchFamily="18" charset="0"/>
              </a:rPr>
              <a:t>Đoạn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zh-CN" sz="4800" b="1" dirty="0">
                <a:solidFill>
                  <a:srgbClr val="0000FF"/>
                </a:solidFill>
                <a:latin typeface="Times New Roman" pitchFamily="18" charset="0"/>
              </a:rPr>
              <a:t>3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vi-VN" altLang="zh-CN" sz="4800" b="1" dirty="0">
                <a:solidFill>
                  <a:srgbClr val="0000FF"/>
                </a:solidFill>
                <a:latin typeface="Times New Roman" pitchFamily="18" charset="0"/>
              </a:rPr>
              <a:t>Bạch Thái Bưởi  mở công ti...</a:t>
            </a:r>
            <a:r>
              <a:rPr lang="en-US" altLang="zh-CN" sz="4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lang="vi-VN" altLang="zh-CN" sz="4800" b="1" dirty="0">
                <a:solidFill>
                  <a:srgbClr val="0000FF"/>
                </a:solidFill>
                <a:latin typeface="Times New Roman" pitchFamily="18" charset="0"/>
              </a:rPr>
              <a:t> Trưng Nhị.</a:t>
            </a:r>
          </a:p>
          <a:p>
            <a:pPr marL="342900" indent="-342900">
              <a:lnSpc>
                <a:spcPct val="90000"/>
              </a:lnSpc>
              <a:defRPr/>
            </a:pPr>
            <a:r>
              <a:rPr lang="vi-VN" altLang="zh-CN" sz="4800" b="1" dirty="0">
                <a:solidFill>
                  <a:srgbClr val="0000FF"/>
                </a:solidFill>
                <a:latin typeface="Times New Roman" pitchFamily="18" charset="0"/>
              </a:rPr>
              <a:t>Đoạn 4: Phần còn lại</a:t>
            </a:r>
          </a:p>
          <a:p>
            <a:pPr marL="342900" indent="-342900">
              <a:lnSpc>
                <a:spcPct val="90000"/>
              </a:lnSpc>
              <a:defRPr/>
            </a:pPr>
            <a:endParaRPr lang="vi-VN" altLang="zh-CN" sz="4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0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981200" y="2362200"/>
            <a:ext cx="2362200" cy="5794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từ</a:t>
            </a:r>
            <a:endParaRPr lang="en-US" altLang="zh-CN" sz="32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981200" y="2925763"/>
            <a:ext cx="2971800" cy="1323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-"/>
              <a:defRPr/>
            </a:pPr>
            <a:r>
              <a:rPr lang="en-US" altLang="zh-CN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</a:t>
            </a:r>
            <a:r>
              <a:rPr lang="en-US" altLang="zh-CN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</a:t>
            </a:r>
            <a:r>
              <a:rPr lang="en-US" altLang="zh-CN" sz="32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ẩy</a:t>
            </a:r>
            <a:endParaRPr lang="en-US" altLang="zh-CN" sz="32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Char char="-"/>
              <a:defRPr/>
            </a:pPr>
            <a:endParaRPr lang="en-US" altLang="zh-CN" sz="3200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981200" y="3505200"/>
            <a:ext cx="3048000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kinh</a:t>
            </a:r>
            <a:r>
              <a:rPr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</a:t>
            </a:r>
            <a:r>
              <a:rPr lang="en-US" altLang="zh-CN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oanh</a:t>
            </a:r>
            <a:r>
              <a:rPr lang="en-US" altLang="zh-CN" sz="32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981200" y="4038600"/>
            <a:ext cx="2971800" cy="5794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diễn</a:t>
            </a:r>
            <a:r>
              <a:rPr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</a:t>
            </a:r>
            <a:r>
              <a:rPr lang="en-US" altLang="zh-CN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uyết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1981200" y="4572000"/>
            <a:ext cx="2590800" cy="5794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</a:t>
            </a:r>
            <a:r>
              <a:rPr lang="en-US" altLang="zh-CN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ưởng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981200" y="5176838"/>
            <a:ext cx="2590800" cy="579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en-US" altLang="zh-CN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</a:t>
            </a:r>
            <a:r>
              <a:rPr lang="en-US" altLang="zh-CN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uê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4953000" y="533400"/>
            <a:ext cx="1961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altLang="en-US" dirty="0">
                <a:solidFill>
                  <a:srgbClr val="0000FF"/>
                </a:solidFill>
              </a:rPr>
              <a:t>  </a:t>
            </a:r>
            <a:r>
              <a:rPr lang="en-US" alt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iếng Việt</a:t>
            </a:r>
            <a:endParaRPr lang="en-US" altLang="en-US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8946" y="992104"/>
            <a:ext cx="77804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Vua tàu thuỷ” Bạch Thái Bưởi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97305" y="1085850"/>
            <a:ext cx="4018548" cy="12003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vi-VN" altLang="zh-C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Bài đọc 2:    </a:t>
            </a:r>
            <a:endParaRPr lang="en-US" altLang="zh-CN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vi-VN" altLang="zh-CN" sz="36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Luyện đọc</a:t>
            </a:r>
            <a:r>
              <a:rPr lang="en-US" altLang="zh-CN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zh-CN" sz="36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162300" y="0"/>
            <a:ext cx="72658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altLang="en-US" dirty="0">
                <a:solidFill>
                  <a:srgbClr val="0000FF"/>
                </a:solidFill>
              </a:rPr>
              <a:t> 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hứ tư ngày 23 tháng 10 năm 2024</a:t>
            </a:r>
            <a:endParaRPr lang="en-US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9194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  <p:bldP spid="13323" grpId="0"/>
      <p:bldP spid="13324" grpId="0"/>
      <p:bldP spid="17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1289</Words>
  <Application>Microsoft Office PowerPoint</Application>
  <PresentationFormat>Widescreen</PresentationFormat>
  <Paragraphs>108</Paragraphs>
  <Slides>32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SimSun</vt:lpstr>
      <vt:lpstr>SimSun</vt:lpstr>
      <vt:lpstr>Aaril</vt:lpstr>
      <vt:lpstr>Arial</vt:lpstr>
      <vt:lpstr>Calibri</vt:lpstr>
      <vt:lpstr>Cambria</vt:lpstr>
      <vt:lpstr>Comic Sans MS</vt:lpstr>
      <vt:lpstr>等线</vt:lpstr>
      <vt:lpstr>Tahoma</vt:lpstr>
      <vt:lpstr>Times New Roman</vt:lpstr>
      <vt:lpstr>Wingdings 2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106</cp:revision>
  <dcterms:created xsi:type="dcterms:W3CDTF">2021-11-16T02:25:54Z</dcterms:created>
  <dcterms:modified xsi:type="dcterms:W3CDTF">2024-11-30T12:14:00Z</dcterms:modified>
</cp:coreProperties>
</file>