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7" r:id="rId2"/>
    <p:sldId id="3059" r:id="rId3"/>
    <p:sldId id="3060" r:id="rId4"/>
    <p:sldId id="3061" r:id="rId5"/>
    <p:sldId id="3062" r:id="rId6"/>
    <p:sldId id="3063" r:id="rId7"/>
    <p:sldId id="3064" r:id="rId8"/>
    <p:sldId id="3066" r:id="rId9"/>
    <p:sldId id="3067" r:id="rId10"/>
    <p:sldId id="3068" r:id="rId11"/>
    <p:sldId id="306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9" d="100"/>
          <a:sy n="69"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29/11/2022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B36CF7-A9A4-4F8E-8787-E0CE28DA2FA5}"/>
              </a:ext>
            </a:extLst>
          </p:cNvPr>
          <p:cNvPicPr>
            <a:picLocks noChangeAspect="1"/>
          </p:cNvPicPr>
          <p:nvPr userDrawn="1"/>
        </p:nvPicPr>
        <p:blipFill>
          <a:blip r:embed="rId2"/>
          <a:stretch>
            <a:fillRect/>
          </a:stretch>
        </p:blipFill>
        <p:spPr>
          <a:xfrm>
            <a:off x="11299166" y="28962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0.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27FCB4D-52A6-471B-880F-3C50A691A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B60B6698-D99E-45D6-9D4D-57D2A0FFC8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34781"/>
            <a:ext cx="9815411" cy="1938696"/>
          </a:xfrm>
          <a:prstGeom prst="rect">
            <a:avLst/>
          </a:prstGeom>
        </p:spPr>
      </p:pic>
      <p:pic>
        <p:nvPicPr>
          <p:cNvPr id="8" name="Picture 7">
            <a:extLst>
              <a:ext uri="{FF2B5EF4-FFF2-40B4-BE49-F238E27FC236}">
                <a16:creationId xmlns:a16="http://schemas.microsoft.com/office/drawing/2014/main" id="{CF3C6666-6B3F-4034-B559-6F918368033E}"/>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822529BD-043F-4DD0-8656-D5601180717E}"/>
              </a:ext>
            </a:extLst>
          </p:cNvPr>
          <p:cNvPicPr>
            <a:picLocks noChangeAspect="1"/>
          </p:cNvPicPr>
          <p:nvPr/>
        </p:nvPicPr>
        <p:blipFill>
          <a:blip r:embed="rId11"/>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4730119" cy="1014929"/>
            <a:chOff x="371924" y="467376"/>
            <a:chExt cx="4730119"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3349183" cy="738664"/>
            </a:xfrm>
            <a:prstGeom prst="rect">
              <a:avLst/>
            </a:prstGeom>
          </p:spPr>
          <p:txBody>
            <a:bodyPr wrap="square">
              <a:spAutoFit/>
            </a:bodyPr>
            <a:lstStyle/>
            <a:p>
              <a:pPr defTabSz="342900">
                <a:lnSpc>
                  <a:spcPct val="150000"/>
                </a:lnSpc>
              </a:pPr>
              <a:r>
                <a:rPr lang="en-US" sz="2800" b="1" dirty="0">
                  <a:solidFill>
                    <a:srgbClr val="0998D7"/>
                  </a:solidFill>
                  <a:latin typeface="Times New Roman" panose="02020603050405020304" pitchFamily="18" charset="0"/>
                  <a:cs typeface="Times New Roman" panose="02020603050405020304" pitchFamily="18" charset="0"/>
                </a:rPr>
                <a:t>LUYỆN TẬP</a:t>
              </a:r>
              <a:endParaRPr lang="vi-VN" sz="2800" b="1" dirty="0">
                <a:solidFill>
                  <a:srgbClr val="0998D7"/>
                </a:solidFill>
                <a:latin typeface="Times New Roman" panose="020206030504050203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60439" y="1425059"/>
            <a:ext cx="10920710" cy="553998"/>
          </a:xfrm>
          <a:prstGeom prst="rect">
            <a:avLst/>
          </a:prstGeom>
        </p:spPr>
        <p:txBody>
          <a:bodyPr wrap="square">
            <a:spAutoFit/>
          </a:bodyPr>
          <a:lstStyle/>
          <a:p>
            <a:pPr algn="just" defTabSz="342900">
              <a:lnSpc>
                <a:spcPct val="150000"/>
              </a:lnSpc>
            </a:pPr>
            <a:r>
              <a:rPr lang="en-US" sz="2000" b="1">
                <a:latin typeface="Times New Roman" panose="02020603050405020304" pitchFamily="18" charset="0"/>
                <a:cs typeface="Times New Roman" panose="02020603050405020304" pitchFamily="18" charset="0"/>
              </a:rPr>
              <a:t>1. </a:t>
            </a:r>
            <a:r>
              <a:rPr lang="vi-VN" sz="2000">
                <a:latin typeface="Times New Roman" panose="02020603050405020304" pitchFamily="18" charset="0"/>
                <a:cs typeface="Times New Roman" panose="02020603050405020304" pitchFamily="18" charset="0"/>
              </a:rPr>
              <a:t>Internet có thể giúp em trong những tình huống nào sau đây? </a:t>
            </a:r>
          </a:p>
        </p:txBody>
      </p:sp>
      <p:sp>
        <p:nvSpPr>
          <p:cNvPr id="11" name="Rectangle 10">
            <a:extLst>
              <a:ext uri="{FF2B5EF4-FFF2-40B4-BE49-F238E27FC236}">
                <a16:creationId xmlns:a16="http://schemas.microsoft.com/office/drawing/2014/main" id="{519AE2ED-4440-4D28-98F3-366ED24AEF3F}"/>
              </a:ext>
            </a:extLst>
          </p:cNvPr>
          <p:cNvSpPr/>
          <p:nvPr/>
        </p:nvSpPr>
        <p:spPr>
          <a:xfrm>
            <a:off x="710851" y="1913719"/>
            <a:ext cx="10517588" cy="553998"/>
          </a:xfrm>
          <a:prstGeom prst="rect">
            <a:avLst/>
          </a:prstGeom>
        </p:spPr>
        <p:txBody>
          <a:bodyPr wrap="square">
            <a:spAutoFit/>
          </a:bodyPr>
          <a:lstStyle/>
          <a:p>
            <a:pPr defTabSz="342900">
              <a:lnSpc>
                <a:spcPct val="150000"/>
              </a:lnSpc>
            </a:pPr>
            <a:r>
              <a:rPr lang="en-US" sz="2000" b="1">
                <a:solidFill>
                  <a:srgbClr val="7FC354"/>
                </a:solidFill>
                <a:latin typeface="Times New Roman" panose="02020603050405020304" pitchFamily="18" charset="0"/>
                <a:cs typeface="Times New Roman" panose="02020603050405020304" pitchFamily="18" charset="0"/>
              </a:rPr>
              <a:t>A. </a:t>
            </a:r>
            <a:r>
              <a:rPr lang="vi-VN" sz="2000">
                <a:latin typeface="Times New Roman" panose="02020603050405020304" pitchFamily="18" charset="0"/>
                <a:cs typeface="Times New Roman" panose="02020603050405020304" pitchFamily="18" charset="0"/>
              </a:rPr>
              <a:t>Em muốn xem lại những bàn thắng đẹp mắt của đội bóng mà em</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yêu thích</a:t>
            </a:r>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5B95543-6EFE-477A-B58B-9A7F128B98C8}"/>
              </a:ext>
            </a:extLst>
          </p:cNvPr>
          <p:cNvSpPr/>
          <p:nvPr/>
        </p:nvSpPr>
        <p:spPr>
          <a:xfrm>
            <a:off x="710851" y="2402379"/>
            <a:ext cx="9315124" cy="553998"/>
          </a:xfrm>
          <a:prstGeom prst="rect">
            <a:avLst/>
          </a:prstGeom>
        </p:spPr>
        <p:txBody>
          <a:bodyPr wrap="square">
            <a:spAutoFit/>
          </a:bodyPr>
          <a:lstStyle/>
          <a:p>
            <a:pPr defTabSz="342900">
              <a:lnSpc>
                <a:spcPct val="150000"/>
              </a:lnSpc>
            </a:pPr>
            <a:r>
              <a:rPr lang="en-US" sz="2000" b="1">
                <a:solidFill>
                  <a:srgbClr val="7FC354"/>
                </a:solidFill>
                <a:latin typeface="Times New Roman" panose="02020603050405020304" pitchFamily="18" charset="0"/>
                <a:cs typeface="Times New Roman" panose="02020603050405020304" pitchFamily="18" charset="0"/>
              </a:rPr>
              <a:t>B. </a:t>
            </a:r>
            <a:r>
              <a:rPr lang="vi-VN" sz="2000">
                <a:latin typeface="Times New Roman" panose="02020603050405020304" pitchFamily="18" charset="0"/>
                <a:cs typeface="Times New Roman" panose="02020603050405020304" pitchFamily="18" charset="0"/>
              </a:rPr>
              <a:t>Em muốn giúp mẹ quét nhà sau khi học bài xong</a:t>
            </a:r>
            <a:r>
              <a:rPr lang="en-US" sz="2000">
                <a:latin typeface="Times New Roman" panose="02020603050405020304" pitchFamily="18" charset="0"/>
                <a:cs typeface="Times New Roman" panose="02020603050405020304" pitchFamily="18" charset="0"/>
              </a:rPr>
              <a:t>. </a:t>
            </a:r>
            <a:endParaRPr lang="vi-VN" sz="200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E186B27-2DB5-4F3C-BBA3-E66842FF1946}"/>
              </a:ext>
            </a:extLst>
          </p:cNvPr>
          <p:cNvSpPr/>
          <p:nvPr/>
        </p:nvSpPr>
        <p:spPr>
          <a:xfrm>
            <a:off x="710851" y="2891039"/>
            <a:ext cx="10920710" cy="553998"/>
          </a:xfrm>
          <a:prstGeom prst="rect">
            <a:avLst/>
          </a:prstGeom>
        </p:spPr>
        <p:txBody>
          <a:bodyPr wrap="square">
            <a:spAutoFit/>
          </a:bodyPr>
          <a:lstStyle/>
          <a:p>
            <a:pPr defTabSz="342900">
              <a:lnSpc>
                <a:spcPct val="150000"/>
              </a:lnSpc>
            </a:pPr>
            <a:r>
              <a:rPr lang="en-US" sz="2000" b="1" dirty="0">
                <a:solidFill>
                  <a:srgbClr val="7FC354"/>
                </a:solidFill>
                <a:latin typeface="Times New Roman" panose="02020603050405020304" pitchFamily="18" charset="0"/>
                <a:cs typeface="Times New Roman" panose="02020603050405020304" pitchFamily="18" charset="0"/>
              </a:rPr>
              <a:t>C. </a:t>
            </a:r>
            <a:r>
              <a:rPr lang="vi-VN" sz="2000" dirty="0">
                <a:latin typeface="Times New Roman" panose="02020603050405020304" pitchFamily="18" charset="0"/>
                <a:cs typeface="Times New Roman" panose="02020603050405020304" pitchFamily="18" charset="0"/>
              </a:rPr>
              <a:t>Em muốn biết kỉ lục Xoay ru-bíc 3 3 3 hiện nay trên thế giới là bao</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nhiêu giây và tên người lập kỉ lục</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76B4C0D-BA51-48FA-BA86-D87EB8EC7ECA}"/>
              </a:ext>
            </a:extLst>
          </p:cNvPr>
          <p:cNvSpPr/>
          <p:nvPr/>
        </p:nvSpPr>
        <p:spPr>
          <a:xfrm>
            <a:off x="710851" y="3841364"/>
            <a:ext cx="9315124" cy="553998"/>
          </a:xfrm>
          <a:prstGeom prst="rect">
            <a:avLst/>
          </a:prstGeom>
        </p:spPr>
        <p:txBody>
          <a:bodyPr wrap="square">
            <a:spAutoFit/>
          </a:bodyPr>
          <a:lstStyle/>
          <a:p>
            <a:pPr defTabSz="342900">
              <a:lnSpc>
                <a:spcPct val="150000"/>
              </a:lnSpc>
            </a:pPr>
            <a:r>
              <a:rPr lang="en-US" sz="2000" b="1">
                <a:solidFill>
                  <a:srgbClr val="7FC354"/>
                </a:solidFill>
                <a:latin typeface="Times New Roman" panose="02020603050405020304" pitchFamily="18" charset="0"/>
                <a:cs typeface="Times New Roman" panose="02020603050405020304" pitchFamily="18" charset="0"/>
              </a:rPr>
              <a:t>D. </a:t>
            </a:r>
            <a:r>
              <a:rPr lang="vi-VN" sz="2000">
                <a:latin typeface="Times New Roman" panose="02020603050405020304" pitchFamily="18" charset="0"/>
                <a:cs typeface="Times New Roman" panose="02020603050405020304" pitchFamily="18" charset="0"/>
              </a:rPr>
              <a:t>Em muốn nói chuyện, hỏi thăm ông bà, người thân hay bạn bè ở xa</a:t>
            </a:r>
            <a:r>
              <a:rPr lang="en-US" sz="2000">
                <a:latin typeface="Times New Roman" panose="02020603050405020304" pitchFamily="18" charset="0"/>
                <a:cs typeface="Times New Roman" panose="02020603050405020304" pitchFamily="18" charset="0"/>
              </a:rPr>
              <a:t>. </a:t>
            </a:r>
            <a:endParaRPr lang="vi-VN" sz="200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D32BAAE-06EA-4CC7-91DE-74881536AC87}"/>
              </a:ext>
            </a:extLst>
          </p:cNvPr>
          <p:cNvSpPr/>
          <p:nvPr/>
        </p:nvSpPr>
        <p:spPr>
          <a:xfrm>
            <a:off x="560439" y="4416760"/>
            <a:ext cx="10920710" cy="553998"/>
          </a:xfrm>
          <a:prstGeom prst="rect">
            <a:avLst/>
          </a:prstGeom>
        </p:spPr>
        <p:txBody>
          <a:bodyPr wrap="square">
            <a:spAutoFit/>
          </a:bodyPr>
          <a:lstStyle/>
          <a:p>
            <a:pPr algn="just" defTabSz="342900">
              <a:lnSpc>
                <a:spcPct val="150000"/>
              </a:lnSpc>
            </a:pPr>
            <a:r>
              <a:rPr lang="en-US" sz="2000" b="1">
                <a:latin typeface="Times New Roman" panose="02020603050405020304" pitchFamily="18" charset="0"/>
                <a:cs typeface="Times New Roman" panose="02020603050405020304" pitchFamily="18" charset="0"/>
              </a:rPr>
              <a:t>2. </a:t>
            </a:r>
            <a:r>
              <a:rPr lang="vi-VN" sz="2000">
                <a:latin typeface="Times New Roman" panose="02020603050405020304" pitchFamily="18" charset="0"/>
                <a:cs typeface="Times New Roman" panose="02020603050405020304" pitchFamily="18" charset="0"/>
              </a:rPr>
              <a:t>Ý nào dưới đây </a:t>
            </a:r>
            <a:r>
              <a:rPr lang="vi-VN" sz="2000" b="1">
                <a:solidFill>
                  <a:srgbClr val="C00000"/>
                </a:solidFill>
                <a:latin typeface="Times New Roman" panose="02020603050405020304" pitchFamily="18" charset="0"/>
                <a:cs typeface="Times New Roman" panose="02020603050405020304" pitchFamily="18" charset="0"/>
              </a:rPr>
              <a:t>không phải </a:t>
            </a:r>
            <a:r>
              <a:rPr lang="vi-VN" sz="2000">
                <a:latin typeface="Times New Roman" panose="02020603050405020304" pitchFamily="18" charset="0"/>
                <a:cs typeface="Times New Roman" panose="02020603050405020304" pitchFamily="18" charset="0"/>
              </a:rPr>
              <a:t>là đặc điểm của thông tin trên Internet?</a:t>
            </a:r>
          </a:p>
        </p:txBody>
      </p:sp>
      <p:sp>
        <p:nvSpPr>
          <p:cNvPr id="16" name="Rectangle 15">
            <a:extLst>
              <a:ext uri="{FF2B5EF4-FFF2-40B4-BE49-F238E27FC236}">
                <a16:creationId xmlns:a16="http://schemas.microsoft.com/office/drawing/2014/main" id="{56F7C74E-422E-40E3-962E-808B0DA46541}"/>
              </a:ext>
            </a:extLst>
          </p:cNvPr>
          <p:cNvSpPr/>
          <p:nvPr/>
        </p:nvSpPr>
        <p:spPr>
          <a:xfrm>
            <a:off x="710851" y="4905420"/>
            <a:ext cx="10517588" cy="553998"/>
          </a:xfrm>
          <a:prstGeom prst="rect">
            <a:avLst/>
          </a:prstGeom>
        </p:spPr>
        <p:txBody>
          <a:bodyPr wrap="square">
            <a:spAutoFit/>
          </a:bodyPr>
          <a:lstStyle/>
          <a:p>
            <a:pPr defTabSz="342900">
              <a:lnSpc>
                <a:spcPct val="150000"/>
              </a:lnSpc>
            </a:pPr>
            <a:r>
              <a:rPr lang="en-US" sz="2000" b="1">
                <a:solidFill>
                  <a:srgbClr val="7FC354"/>
                </a:solidFill>
                <a:latin typeface="Times New Roman" panose="02020603050405020304" pitchFamily="18" charset="0"/>
                <a:cs typeface="Times New Roman" panose="02020603050405020304" pitchFamily="18" charset="0"/>
              </a:rPr>
              <a:t>A. </a:t>
            </a:r>
            <a:r>
              <a:rPr lang="vi-VN" sz="2000">
                <a:latin typeface="Times New Roman" panose="02020603050405020304" pitchFamily="18" charset="0"/>
                <a:cs typeface="Times New Roman" panose="02020603050405020304" pitchFamily="18" charset="0"/>
              </a:rPr>
              <a:t>Đáng tin cậy, luôn chính xác</a:t>
            </a:r>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E054A1A-54D0-4B04-8F0F-4A82F469FCF1}"/>
              </a:ext>
            </a:extLst>
          </p:cNvPr>
          <p:cNvSpPr/>
          <p:nvPr/>
        </p:nvSpPr>
        <p:spPr>
          <a:xfrm>
            <a:off x="710851" y="5394080"/>
            <a:ext cx="9315124" cy="553998"/>
          </a:xfrm>
          <a:prstGeom prst="rect">
            <a:avLst/>
          </a:prstGeom>
        </p:spPr>
        <p:txBody>
          <a:bodyPr wrap="square">
            <a:spAutoFit/>
          </a:bodyPr>
          <a:lstStyle/>
          <a:p>
            <a:pPr defTabSz="342900">
              <a:lnSpc>
                <a:spcPct val="150000"/>
              </a:lnSpc>
            </a:pPr>
            <a:r>
              <a:rPr lang="en-US" sz="2000" b="1">
                <a:solidFill>
                  <a:srgbClr val="7FC354"/>
                </a:solidFill>
                <a:latin typeface="Times New Roman" panose="02020603050405020304" pitchFamily="18" charset="0"/>
                <a:cs typeface="Times New Roman" panose="02020603050405020304" pitchFamily="18" charset="0"/>
              </a:rPr>
              <a:t>B. </a:t>
            </a:r>
            <a:r>
              <a:rPr lang="vi-VN" sz="2000">
                <a:latin typeface="Times New Roman" panose="02020603050405020304" pitchFamily="18" charset="0"/>
                <a:cs typeface="Times New Roman" panose="02020603050405020304" pitchFamily="18" charset="0"/>
              </a:rPr>
              <a:t>Được cập nhật thường xuyên</a:t>
            </a:r>
            <a:r>
              <a:rPr lang="en-US" sz="2000">
                <a:latin typeface="Times New Roman" panose="02020603050405020304" pitchFamily="18" charset="0"/>
                <a:cs typeface="Times New Roman" panose="02020603050405020304" pitchFamily="18" charset="0"/>
              </a:rPr>
              <a:t>. </a:t>
            </a:r>
            <a:endParaRPr lang="vi-VN" sz="20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D577479-C3CB-4986-8DBA-DDFA453FA5A8}"/>
              </a:ext>
            </a:extLst>
          </p:cNvPr>
          <p:cNvSpPr/>
          <p:nvPr/>
        </p:nvSpPr>
        <p:spPr>
          <a:xfrm>
            <a:off x="710851" y="5882740"/>
            <a:ext cx="9315124" cy="553998"/>
          </a:xfrm>
          <a:prstGeom prst="rect">
            <a:avLst/>
          </a:prstGeom>
        </p:spPr>
        <p:txBody>
          <a:bodyPr wrap="square">
            <a:spAutoFit/>
          </a:bodyPr>
          <a:lstStyle/>
          <a:p>
            <a:pPr defTabSz="342900">
              <a:lnSpc>
                <a:spcPct val="150000"/>
              </a:lnSpc>
            </a:pPr>
            <a:r>
              <a:rPr lang="en-US" sz="2000" b="1">
                <a:solidFill>
                  <a:srgbClr val="7FC354"/>
                </a:solidFill>
                <a:latin typeface="Times New Roman" panose="02020603050405020304" pitchFamily="18" charset="0"/>
                <a:cs typeface="Times New Roman" panose="02020603050405020304" pitchFamily="18" charset="0"/>
              </a:rPr>
              <a:t>C. </a:t>
            </a:r>
            <a:r>
              <a:rPr lang="vi-VN" sz="2000">
                <a:latin typeface="Times New Roman" panose="02020603050405020304" pitchFamily="18" charset="0"/>
                <a:cs typeface="Times New Roman" panose="02020603050405020304" pitchFamily="18" charset="0"/>
              </a:rPr>
              <a:t>Đa dạng và phong phú</a:t>
            </a:r>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76AA117D-5B3E-4572-9368-8B5E64A2047A}"/>
              </a:ext>
            </a:extLst>
          </p:cNvPr>
          <p:cNvSpPr/>
          <p:nvPr/>
        </p:nvSpPr>
        <p:spPr>
          <a:xfrm>
            <a:off x="678598" y="495753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F2E5E95-920F-4983-A207-F645D4982522}"/>
              </a:ext>
            </a:extLst>
          </p:cNvPr>
          <p:cNvSpPr/>
          <p:nvPr/>
        </p:nvSpPr>
        <p:spPr>
          <a:xfrm>
            <a:off x="334805" y="1787403"/>
            <a:ext cx="451267" cy="830997"/>
          </a:xfrm>
          <a:prstGeom prst="rect">
            <a:avLst/>
          </a:prstGeom>
        </p:spPr>
        <p:txBody>
          <a:bodyPr wrap="square">
            <a:spAutoFit/>
          </a:bodyPr>
          <a:lstStyle/>
          <a:p>
            <a:pPr defTabSz="342900">
              <a:lnSpc>
                <a:spcPct val="150000"/>
              </a:lnSpc>
            </a:pPr>
            <a:r>
              <a:rPr lang="en-US" sz="320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12E12DA-2A5B-4927-86B6-08C83C5F0D5D}"/>
              </a:ext>
            </a:extLst>
          </p:cNvPr>
          <p:cNvSpPr/>
          <p:nvPr/>
        </p:nvSpPr>
        <p:spPr>
          <a:xfrm>
            <a:off x="334805" y="2731434"/>
            <a:ext cx="451267" cy="830997"/>
          </a:xfrm>
          <a:prstGeom prst="rect">
            <a:avLst/>
          </a:prstGeom>
        </p:spPr>
        <p:txBody>
          <a:bodyPr wrap="square">
            <a:spAutoFit/>
          </a:bodyPr>
          <a:lstStyle/>
          <a:p>
            <a:pPr defTabSz="342900">
              <a:lnSpc>
                <a:spcPct val="150000"/>
              </a:lnSpc>
            </a:pPr>
            <a:r>
              <a:rPr lang="en-US" sz="320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C8653D5C-5E11-440D-AE45-CC9B93892C73}"/>
              </a:ext>
            </a:extLst>
          </p:cNvPr>
          <p:cNvSpPr/>
          <p:nvPr/>
        </p:nvSpPr>
        <p:spPr>
          <a:xfrm>
            <a:off x="336107" y="3679955"/>
            <a:ext cx="451267" cy="830997"/>
          </a:xfrm>
          <a:prstGeom prst="rect">
            <a:avLst/>
          </a:prstGeom>
        </p:spPr>
        <p:txBody>
          <a:bodyPr wrap="square">
            <a:spAutoFit/>
          </a:bodyPr>
          <a:lstStyle/>
          <a:p>
            <a:pPr defTabSz="342900">
              <a:lnSpc>
                <a:spcPct val="150000"/>
              </a:lnSpc>
            </a:pPr>
            <a:r>
              <a:rPr lang="en-US" sz="320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6694E0AD-9193-4CF6-8C5F-F7399EE661DD}"/>
              </a:ext>
            </a:extLst>
          </p:cNvPr>
          <p:cNvSpPr/>
          <p:nvPr/>
        </p:nvSpPr>
        <p:spPr>
          <a:xfrm>
            <a:off x="298354" y="2283116"/>
            <a:ext cx="451267" cy="830997"/>
          </a:xfrm>
          <a:prstGeom prst="rect">
            <a:avLst/>
          </a:prstGeom>
        </p:spPr>
        <p:txBody>
          <a:bodyPr wrap="square">
            <a:spAutoFit/>
          </a:bodyPr>
          <a:lstStyle/>
          <a:p>
            <a:pPr defTabSz="342900">
              <a:lnSpc>
                <a:spcPct val="150000"/>
              </a:lnSpc>
            </a:pPr>
            <a:r>
              <a:rPr lang="en-US" sz="320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a:t>
            </a:r>
            <a:endParaRPr lang="vi-VN"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45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61207"/>
            </a:xfrm>
            <a:prstGeom prst="rect">
              <a:avLst/>
            </a:prstGeom>
          </p:spPr>
          <p:txBody>
            <a:bodyPr wrap="square">
              <a:spAutoFit/>
            </a:bodyPr>
            <a:lstStyle/>
            <a:p>
              <a:pPr defTabSz="342900">
                <a:lnSpc>
                  <a:spcPct val="150000"/>
                </a:lnSpc>
              </a:pPr>
              <a:r>
                <a:rPr lang="en-US" sz="2800" b="1">
                  <a:solidFill>
                    <a:srgbClr val="0998D7"/>
                  </a:solidFill>
                  <a:latin typeface="Times New Roman" panose="02020603050405020304" pitchFamily="18" charset="0"/>
                  <a:cs typeface="Times New Roman" panose="02020603050405020304" pitchFamily="18" charset="0"/>
                </a:rPr>
                <a:t>VẬN DỤNG</a:t>
              </a:r>
              <a:endParaRPr lang="vi-VN" sz="2800" b="1">
                <a:solidFill>
                  <a:srgbClr val="0998D7"/>
                </a:solidFill>
                <a:latin typeface="Times New Roman" panose="020206030504050203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C88AA0B7-FA09-4418-A490-83C200BCB64D}"/>
              </a:ext>
            </a:extLst>
          </p:cNvPr>
          <p:cNvSpPr/>
          <p:nvPr/>
        </p:nvSpPr>
        <p:spPr>
          <a:xfrm>
            <a:off x="1652195" y="1425059"/>
            <a:ext cx="9831882" cy="1015663"/>
          </a:xfrm>
          <a:prstGeom prst="rect">
            <a:avLst/>
          </a:prstGeom>
        </p:spPr>
        <p:txBody>
          <a:bodyPr wrap="square">
            <a:spAutoFit/>
          </a:bodyPr>
          <a:lstStyle/>
          <a:p>
            <a:pPr algn="just" defTabSz="342900">
              <a:lnSpc>
                <a:spcPct val="150000"/>
              </a:lnSpc>
            </a:pPr>
            <a:r>
              <a:rPr lang="en-US" sz="2000" b="1">
                <a:latin typeface="Times New Roman" panose="02020603050405020304" pitchFamily="18" charset="0"/>
                <a:cs typeface="Times New Roman" panose="02020603050405020304" pitchFamily="18" charset="0"/>
              </a:rPr>
              <a:t>1. </a:t>
            </a:r>
            <a:r>
              <a:rPr lang="vi-VN" sz="2000">
                <a:latin typeface="Times New Roman" panose="02020603050405020304" pitchFamily="18" charset="0"/>
                <a:cs typeface="Times New Roman" panose="02020603050405020304" pitchFamily="18" charset="0"/>
              </a:rPr>
              <a:t>Trước khi đi mua một món đồ nào đó, chị của Khoa thường vào Internet</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để tìm hiểu trước. Tại sao chị của Khoa lại làm như vậy?</a:t>
            </a:r>
          </a:p>
        </p:txBody>
      </p:sp>
      <p:sp>
        <p:nvSpPr>
          <p:cNvPr id="8" name="Rectangle 7">
            <a:extLst>
              <a:ext uri="{FF2B5EF4-FFF2-40B4-BE49-F238E27FC236}">
                <a16:creationId xmlns:a16="http://schemas.microsoft.com/office/drawing/2014/main" id="{8D1FCF2D-DF3D-4F95-A9A1-4F98FB836F38}"/>
              </a:ext>
            </a:extLst>
          </p:cNvPr>
          <p:cNvSpPr/>
          <p:nvPr/>
        </p:nvSpPr>
        <p:spPr>
          <a:xfrm>
            <a:off x="1652195" y="2504136"/>
            <a:ext cx="9831882" cy="1015663"/>
          </a:xfrm>
          <a:prstGeom prst="rect">
            <a:avLst/>
          </a:prstGeom>
        </p:spPr>
        <p:txBody>
          <a:bodyPr wrap="square">
            <a:spAutoFit/>
          </a:bodyPr>
          <a:lstStyle/>
          <a:p>
            <a:pPr algn="just" defTabSz="342900">
              <a:lnSpc>
                <a:spcPct val="150000"/>
              </a:lnSpc>
            </a:pPr>
            <a:r>
              <a:rPr lang="en-US" sz="2000" b="1">
                <a:latin typeface="Times New Roman" panose="02020603050405020304" pitchFamily="18" charset="0"/>
                <a:cs typeface="Times New Roman" panose="02020603050405020304" pitchFamily="18" charset="0"/>
              </a:rPr>
              <a:t>2. </a:t>
            </a:r>
            <a:r>
              <a:rPr lang="vi-VN" sz="2000">
                <a:latin typeface="Times New Roman" panose="02020603050405020304" pitchFamily="18" charset="0"/>
                <a:cs typeface="Times New Roman" panose="02020603050405020304" pitchFamily="18" charset="0"/>
              </a:rPr>
              <a:t>Em hãy nhờ sự trợ giúp của người thân hoặc thầy cô giáo để vào Internet</a:t>
            </a:r>
          </a:p>
          <a:p>
            <a:pPr algn="just" defTabSz="342900">
              <a:lnSpc>
                <a:spcPct val="150000"/>
              </a:lnSpc>
            </a:pPr>
            <a:r>
              <a:rPr lang="vi-VN" sz="2000">
                <a:latin typeface="Times New Roman" panose="02020603050405020304" pitchFamily="18" charset="0"/>
                <a:cs typeface="Times New Roman" panose="02020603050405020304" pitchFamily="18" charset="0"/>
              </a:rPr>
              <a:t>xem các chương trình phù hợp mà em yêu thích.</a:t>
            </a:r>
          </a:p>
        </p:txBody>
      </p:sp>
    </p:spTree>
    <p:extLst>
      <p:ext uri="{BB962C8B-B14F-4D97-AF65-F5344CB8AC3E}">
        <p14:creationId xmlns:p14="http://schemas.microsoft.com/office/powerpoint/2010/main" val="17323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3B1580-C93F-4579-B504-AFFCDDB57E22}"/>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091888" y="2956962"/>
            <a:ext cx="6665626" cy="1695354"/>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sp>
        <p:nvSpPr>
          <p:cNvPr id="13" name="Rectangle 12">
            <a:extLst>
              <a:ext uri="{FF2B5EF4-FFF2-40B4-BE49-F238E27FC236}">
                <a16:creationId xmlns:a16="http://schemas.microsoft.com/office/drawing/2014/main" id="{FBFE8E40-0C04-41D1-A809-0C5B1905F92A}"/>
              </a:ext>
            </a:extLst>
          </p:cNvPr>
          <p:cNvSpPr/>
          <p:nvPr/>
        </p:nvSpPr>
        <p:spPr>
          <a:xfrm>
            <a:off x="4780596" y="3078706"/>
            <a:ext cx="6405328" cy="1133965"/>
          </a:xfrm>
          <a:prstGeom prst="rect">
            <a:avLst/>
          </a:prstGeom>
        </p:spPr>
        <p:txBody>
          <a:bodyPr wrap="square">
            <a:spAutoFit/>
          </a:bodyPr>
          <a:lstStyle/>
          <a:p>
            <a:pPr indent="342900" algn="just" defTabSz="342900">
              <a:lnSpc>
                <a:spcPct val="150000"/>
              </a:lnSpc>
            </a:pPr>
            <a:r>
              <a:rPr lang="vi-VN" sz="2400" dirty="0">
                <a:latin typeface="Times New Roman" panose="02020603050405020304" pitchFamily="18" charset="0"/>
                <a:cs typeface="Times New Roman" panose="02020603050405020304" pitchFamily="18" charset="0"/>
              </a:rPr>
              <a:t>Hãy kể những điều em biết về Internet. </a:t>
            </a:r>
            <a:endParaRPr lang="en-US" sz="2400" dirty="0">
              <a:latin typeface="Times New Roman" panose="02020603050405020304" pitchFamily="18" charset="0"/>
              <a:cs typeface="Times New Roman" panose="02020603050405020304" pitchFamily="18" charset="0"/>
            </a:endParaRPr>
          </a:p>
          <a:p>
            <a:pPr indent="342900" algn="just" defTabSz="342900">
              <a:lnSpc>
                <a:spcPct val="150000"/>
              </a:lnSpc>
            </a:pPr>
            <a:r>
              <a:rPr lang="vi-VN" sz="2400" dirty="0">
                <a:latin typeface="Times New Roman" panose="020206030504050203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a16="http://schemas.microsoft.com/office/drawing/2014/main" id="{BEF1B6C6-026F-4FB9-8D32-25D1F67CD14F}"/>
              </a:ext>
            </a:extLst>
          </p:cNvPr>
          <p:cNvSpPr/>
          <p:nvPr/>
        </p:nvSpPr>
        <p:spPr>
          <a:xfrm>
            <a:off x="948887" y="974881"/>
            <a:ext cx="3781929" cy="1015663"/>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A63FC6E-FEF0-43DC-8200-377DB7D0C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7508" y="3397066"/>
            <a:ext cx="2934196" cy="288823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08A9FBAE-7E42-48F7-8066-CC7CE7609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701" y="1674367"/>
            <a:ext cx="3432283" cy="1117585"/>
          </a:xfrm>
          <a:prstGeom prst="rect">
            <a:avLst/>
          </a:prstGeom>
        </p:spPr>
      </p:pic>
      <p:pic>
        <p:nvPicPr>
          <p:cNvPr id="15" name="Picture 14">
            <a:extLst>
              <a:ext uri="{FF2B5EF4-FFF2-40B4-BE49-F238E27FC236}">
                <a16:creationId xmlns:a16="http://schemas.microsoft.com/office/drawing/2014/main" id="{5478091D-4F2F-4D5C-8F08-2EFAE6E6CE72}"/>
              </a:ext>
            </a:extLst>
          </p:cNvPr>
          <p:cNvPicPr>
            <a:picLocks noChangeAspect="1"/>
          </p:cNvPicPr>
          <p:nvPr/>
        </p:nvPicPr>
        <p:blipFill>
          <a:blip r:embed="rId6"/>
          <a:stretch>
            <a:fillRect/>
          </a:stretch>
        </p:blipFill>
        <p:spPr>
          <a:xfrm>
            <a:off x="11356259" y="1338001"/>
            <a:ext cx="500262" cy="441638"/>
          </a:xfrm>
          <a:prstGeom prst="rect">
            <a:avLst/>
          </a:prstGeom>
        </p:spPr>
      </p:pic>
    </p:spTree>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Times New Roman" panose="02020603050405020304" pitchFamily="18" charset="0"/>
                <a:cs typeface="Times New Roman" panose="02020603050405020304" pitchFamily="18" charset="0"/>
              </a:rPr>
              <a:t>1. </a:t>
            </a:r>
            <a:r>
              <a:rPr lang="vi-VN" sz="2800" b="1">
                <a:solidFill>
                  <a:srgbClr val="F03C69"/>
                </a:solidFill>
                <a:latin typeface="Times New Roman" panose="02020603050405020304" pitchFamily="18" charset="0"/>
                <a:cs typeface="Times New Roman" panose="02020603050405020304" pitchFamily="18" charset="0"/>
              </a:rPr>
              <a:t>Thông tin trên Internet</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738664"/>
            </a:xfrm>
            <a:prstGeom prst="rect">
              <a:avLst/>
            </a:prstGeom>
          </p:spPr>
          <p:txBody>
            <a:bodyPr wrap="square">
              <a:spAutoFit/>
            </a:bodyPr>
            <a:lstStyle/>
            <a:p>
              <a:pPr defTabSz="342900">
                <a:lnSpc>
                  <a:spcPct val="150000"/>
                </a:lnSpc>
              </a:pPr>
              <a:r>
                <a:rPr lang="vi-VN" sz="2800" b="1">
                  <a:solidFill>
                    <a:srgbClr val="7FC354"/>
                  </a:solidFill>
                  <a:latin typeface="Times New Roman" panose="020206030504050203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754326"/>
            </a:xfrm>
            <a:prstGeom prst="rect">
              <a:avLst/>
            </a:prstGeom>
          </p:spPr>
          <p:txBody>
            <a:bodyPr wrap="square">
              <a:spAutoFit/>
            </a:bodyPr>
            <a:lstStyle/>
            <a:p>
              <a:pPr defTabSz="342900">
                <a:lnSpc>
                  <a:spcPct val="150000"/>
                </a:lnSpc>
              </a:pPr>
              <a:r>
                <a:rPr lang="vi-VN">
                  <a:latin typeface="Times New Roman" panose="020206030504050203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Times New Roman" panose="02020603050405020304" pitchFamily="18" charset="0"/>
                <a:cs typeface="Times New Roman" panose="02020603050405020304" pitchFamily="18" charset="0"/>
              </a:endParaRPr>
            </a:p>
            <a:p>
              <a:pPr defTabSz="342900">
                <a:lnSpc>
                  <a:spcPct val="150000"/>
                </a:lnSpc>
              </a:pPr>
              <a:r>
                <a:rPr lang="vi-VN" i="1">
                  <a:latin typeface="Times New Roman" panose="020206030504050203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600164"/>
                </a:xfrm>
                <a:prstGeom prst="rect">
                  <a:avLst/>
                </a:prstGeom>
              </p:spPr>
              <p:txBody>
                <a:bodyPr wrap="square">
                  <a:spAutoFit/>
                </a:bodyPr>
                <a:lstStyle/>
                <a:p>
                  <a:pPr algn="ctr" defTabSz="342900">
                    <a:lnSpc>
                      <a:spcPct val="150000"/>
                    </a:lnSpc>
                  </a:pPr>
                  <a:r>
                    <a:rPr lang="en-US" sz="2200" b="1">
                      <a:solidFill>
                        <a:schemeClr val="bg1"/>
                      </a:solidFill>
                      <a:latin typeface="Times New Roman" panose="02020603050405020304" pitchFamily="18" charset="0"/>
                      <a:cs typeface="Times New Roman" panose="02020603050405020304" pitchFamily="18" charset="0"/>
                    </a:rPr>
                    <a:t>HOẠT ĐỘNG </a:t>
                  </a:r>
                  <a:endParaRPr lang="vi-VN" sz="2200" b="1">
                    <a:solidFill>
                      <a:schemeClr val="bg1"/>
                    </a:solidFill>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738664"/>
              </a:xfrm>
              <a:prstGeom prst="rect">
                <a:avLst/>
              </a:prstGeom>
            </p:spPr>
            <p:txBody>
              <a:bodyPr wrap="square">
                <a:spAutoFit/>
              </a:bodyPr>
              <a:lstStyle/>
              <a:p>
                <a:pPr algn="ctr" defTabSz="342900">
                  <a:lnSpc>
                    <a:spcPct val="150000"/>
                  </a:lnSpc>
                </a:pPr>
                <a:r>
                  <a:rPr lang="en-US" sz="2800" b="1">
                    <a:solidFill>
                      <a:schemeClr val="bg1"/>
                    </a:solidFill>
                    <a:latin typeface="Times New Roman" panose="02020603050405020304" pitchFamily="18" charset="0"/>
                    <a:cs typeface="Times New Roman" panose="02020603050405020304" pitchFamily="18" charset="0"/>
                  </a:rPr>
                  <a:t>1</a:t>
                </a:r>
                <a:endParaRPr lang="vi-VN" sz="2800" b="1">
                  <a:solidFill>
                    <a:schemeClr val="bg1"/>
                  </a:solidFill>
                  <a:latin typeface="Times New Roman" panose="020206030504050203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03901F6B-7B75-4AAC-92F6-3B3E1B4B291E}"/>
              </a:ext>
            </a:extLst>
          </p:cNvPr>
          <p:cNvPicPr>
            <a:picLocks noChangeAspect="1"/>
          </p:cNvPicPr>
          <p:nvPr/>
        </p:nvPicPr>
        <p:blipFill>
          <a:blip r:embed="rId6"/>
          <a:stretch>
            <a:fillRect/>
          </a:stretch>
        </p:blipFill>
        <p:spPr>
          <a:xfrm>
            <a:off x="2339799" y="3737155"/>
            <a:ext cx="2263809" cy="1758115"/>
          </a:xfrm>
          <a:prstGeom prst="rect">
            <a:avLst/>
          </a:prstGeom>
        </p:spPr>
      </p:pic>
      <p:pic>
        <p:nvPicPr>
          <p:cNvPr id="25" name="Picture 24">
            <a:extLst>
              <a:ext uri="{FF2B5EF4-FFF2-40B4-BE49-F238E27FC236}">
                <a16:creationId xmlns:a16="http://schemas.microsoft.com/office/drawing/2014/main" id="{1D5EF31F-3406-4F36-844B-87422A8B45A6}"/>
              </a:ext>
            </a:extLst>
          </p:cNvPr>
          <p:cNvPicPr>
            <a:picLocks noChangeAspect="1"/>
          </p:cNvPicPr>
          <p:nvPr/>
        </p:nvPicPr>
        <p:blipFill>
          <a:blip r:embed="rId7"/>
          <a:stretch>
            <a:fillRect/>
          </a:stretch>
        </p:blipFill>
        <p:spPr>
          <a:xfrm>
            <a:off x="7598193" y="3721693"/>
            <a:ext cx="2454957" cy="1789038"/>
          </a:xfrm>
          <a:prstGeom prst="rect">
            <a:avLst/>
          </a:prstGeom>
        </p:spPr>
      </p:pic>
      <p:sp>
        <p:nvSpPr>
          <p:cNvPr id="26" name="Rectangle 25">
            <a:extLst>
              <a:ext uri="{FF2B5EF4-FFF2-40B4-BE49-F238E27FC236}">
                <a16:creationId xmlns:a16="http://schemas.microsoft.com/office/drawing/2014/main" id="{035773EA-06C3-4D17-9CA4-42BB90626366}"/>
              </a:ext>
            </a:extLst>
          </p:cNvPr>
          <p:cNvSpPr/>
          <p:nvPr/>
        </p:nvSpPr>
        <p:spPr>
          <a:xfrm>
            <a:off x="818792" y="5472719"/>
            <a:ext cx="5156287" cy="830997"/>
          </a:xfrm>
          <a:prstGeom prst="rect">
            <a:avLst/>
          </a:prstGeom>
        </p:spPr>
        <p:txBody>
          <a:bodyPr wrap="square">
            <a:spAutoFit/>
          </a:bodyPr>
          <a:lstStyle/>
          <a:p>
            <a:pPr algn="ctr" defTabSz="342900">
              <a:lnSpc>
                <a:spcPct val="150000"/>
              </a:lnSpc>
            </a:pPr>
            <a:r>
              <a:rPr lang="vi-VN" sz="1600" i="1">
                <a:latin typeface="Times New Roman" panose="020206030504050203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472719"/>
            <a:ext cx="5156287" cy="830997"/>
          </a:xfrm>
          <a:prstGeom prst="rect">
            <a:avLst/>
          </a:prstGeom>
        </p:spPr>
        <p:txBody>
          <a:bodyPr wrap="square">
            <a:spAutoFit/>
          </a:bodyPr>
          <a:lstStyle/>
          <a:p>
            <a:pPr algn="ctr" defTabSz="342900">
              <a:lnSpc>
                <a:spcPct val="150000"/>
              </a:lnSpc>
            </a:pPr>
            <a:r>
              <a:rPr lang="vi-VN" sz="1600" i="1">
                <a:latin typeface="Times New Roman" panose="02020603050405020304" pitchFamily="18" charset="0"/>
                <a:cs typeface="Times New Roman" panose="02020603050405020304" pitchFamily="18" charset="0"/>
              </a:rPr>
              <a:t>Mẹ và chị gái của Khoa cũng sử dụng Internet </a:t>
            </a:r>
            <a:endParaRPr lang="en-US" sz="1600" i="1">
              <a:latin typeface="Times New Roman" panose="02020603050405020304" pitchFamily="18" charset="0"/>
              <a:cs typeface="Times New Roman" panose="02020603050405020304" pitchFamily="18" charset="0"/>
            </a:endParaRPr>
          </a:p>
          <a:p>
            <a:pPr algn="ctr" defTabSz="342900">
              <a:lnSpc>
                <a:spcPct val="150000"/>
              </a:lnSpc>
            </a:pPr>
            <a:r>
              <a:rPr lang="vi-VN" sz="1600" i="1">
                <a:latin typeface="Times New Roman" panose="02020603050405020304" pitchFamily="18" charset="0"/>
                <a:cs typeface="Times New Roman" panose="02020603050405020304" pitchFamily="18" charset="0"/>
              </a:rPr>
              <a:t>để tìm một số công thức nấu ăn</a:t>
            </a:r>
          </a:p>
        </p:txBody>
      </p:sp>
    </p:spTree>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97F16E9-B2FA-46EF-9589-1853F4DC3032}"/>
              </a:ext>
            </a:extLst>
          </p:cNvPr>
          <p:cNvSpPr/>
          <p:nvPr/>
        </p:nvSpPr>
        <p:spPr>
          <a:xfrm>
            <a:off x="614526" y="1070291"/>
            <a:ext cx="10962947" cy="205479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34C9E49-4872-4627-9C82-95FD200DA704}"/>
              </a:ext>
            </a:extLst>
          </p:cNvPr>
          <p:cNvPicPr>
            <a:picLocks noChangeAspect="1"/>
          </p:cNvPicPr>
          <p:nvPr/>
        </p:nvPicPr>
        <p:blipFill>
          <a:blip r:embed="rId2"/>
          <a:stretch>
            <a:fillRect/>
          </a:stretch>
        </p:blipFill>
        <p:spPr>
          <a:xfrm>
            <a:off x="8504903" y="1124248"/>
            <a:ext cx="2978557" cy="1951676"/>
          </a:xfrm>
          <a:prstGeom prst="rect">
            <a:avLst/>
          </a:prstGeom>
          <a:ln>
            <a:noFill/>
          </a:ln>
          <a:effectLst>
            <a:softEdge rad="112500"/>
          </a:effectLst>
        </p:spPr>
      </p:pic>
      <p:sp>
        <p:nvSpPr>
          <p:cNvPr id="11" name="Rectangle 10">
            <a:extLst>
              <a:ext uri="{FF2B5EF4-FFF2-40B4-BE49-F238E27FC236}">
                <a16:creationId xmlns:a16="http://schemas.microsoft.com/office/drawing/2014/main" id="{B4C63417-DA9E-42F2-BB69-56F2C9126703}"/>
              </a:ext>
            </a:extLst>
          </p:cNvPr>
          <p:cNvSpPr/>
          <p:nvPr/>
        </p:nvSpPr>
        <p:spPr>
          <a:xfrm>
            <a:off x="1096321" y="1622524"/>
            <a:ext cx="7117924" cy="960328"/>
          </a:xfrm>
          <a:prstGeom prst="rect">
            <a:avLst/>
          </a:prstGeom>
        </p:spPr>
        <p:txBody>
          <a:bodyPr wrap="square">
            <a:spAutoFit/>
          </a:bodyPr>
          <a:lstStyle/>
          <a:p>
            <a:pPr algn="ctr" defTabSz="342900">
              <a:lnSpc>
                <a:spcPct val="150000"/>
              </a:lnSpc>
            </a:pPr>
            <a:r>
              <a:rPr lang="vi-VN" sz="2000" i="1">
                <a:latin typeface="Times New Roman" panose="02020603050405020304" pitchFamily="18" charset="0"/>
                <a:cs typeface="Times New Roman" panose="02020603050405020304" pitchFamily="18" charset="0"/>
              </a:rPr>
              <a:t>Sau bữa cơm tối vui vẻ, cả gia đình bật t</a:t>
            </a:r>
            <a:r>
              <a:rPr lang="en-US" sz="2000" i="1">
                <a:latin typeface="Times New Roman" panose="02020603050405020304" pitchFamily="18" charset="0"/>
                <a:cs typeface="Times New Roman" panose="02020603050405020304" pitchFamily="18" charset="0"/>
              </a:rPr>
              <a:t>i vi có </a:t>
            </a:r>
            <a:r>
              <a:rPr lang="vi-VN" sz="2000" i="1">
                <a:latin typeface="Times New Roman" panose="02020603050405020304" pitchFamily="18" charset="0"/>
                <a:cs typeface="Times New Roman" panose="02020603050405020304" pitchFamily="18" charset="0"/>
              </a:rPr>
              <a:t>kết nối Internet để xem một số chương trình giải trí</a:t>
            </a:r>
            <a:r>
              <a:rPr lang="en-US" sz="2000" i="1">
                <a:latin typeface="Times New Roman" panose="02020603050405020304" pitchFamily="18" charset="0"/>
                <a:cs typeface="Times New Roman" panose="02020603050405020304" pitchFamily="18" charset="0"/>
              </a:rPr>
              <a:t>.</a:t>
            </a:r>
            <a:endParaRPr lang="vi-VN" sz="2000" i="1">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ACE35AC4-4173-4CA6-B258-1B1C411E93F7}"/>
              </a:ext>
            </a:extLst>
          </p:cNvPr>
          <p:cNvGrpSpPr/>
          <p:nvPr/>
        </p:nvGrpSpPr>
        <p:grpSpPr>
          <a:xfrm>
            <a:off x="707940" y="3198317"/>
            <a:ext cx="10776118" cy="1849898"/>
            <a:chOff x="191274" y="435050"/>
            <a:chExt cx="10776118" cy="1849898"/>
          </a:xfrm>
        </p:grpSpPr>
        <p:grpSp>
          <p:nvGrpSpPr>
            <p:cNvPr id="13" name="Group 12">
              <a:extLst>
                <a:ext uri="{FF2B5EF4-FFF2-40B4-BE49-F238E27FC236}">
                  <a16:creationId xmlns:a16="http://schemas.microsoft.com/office/drawing/2014/main"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a16="http://schemas.microsoft.com/office/drawing/2014/main"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a16="http://schemas.microsoft.com/office/drawing/2014/main"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E9BA0569-C5CA-4163-A0DD-029915956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a16="http://schemas.microsoft.com/office/drawing/2014/main" id="{BB84CA58-B353-465A-9C66-46219ADAA41B}"/>
                </a:ext>
              </a:extLst>
            </p:cNvPr>
            <p:cNvSpPr/>
            <p:nvPr/>
          </p:nvSpPr>
          <p:spPr>
            <a:xfrm>
              <a:off x="771340" y="975051"/>
              <a:ext cx="10196052" cy="1042080"/>
            </a:xfrm>
            <a:prstGeom prst="rect">
              <a:avLst/>
            </a:prstGeom>
          </p:spPr>
          <p:txBody>
            <a:bodyPr wrap="square">
              <a:spAutoFit/>
            </a:bodyPr>
            <a:lstStyle/>
            <a:p>
              <a:pPr algn="ctr" defTabSz="342900">
                <a:lnSpc>
                  <a:spcPct val="150000"/>
                </a:lnSpc>
              </a:pPr>
              <a:r>
                <a:rPr lang="vi-VN" sz="2200" b="1">
                  <a:solidFill>
                    <a:srgbClr val="F03C69"/>
                  </a:solidFill>
                  <a:latin typeface="Times New Roman" panose="02020603050405020304" pitchFamily="18" charset="0"/>
                  <a:cs typeface="Times New Roman" panose="02020603050405020304" pitchFamily="18" charset="0"/>
                </a:rPr>
                <a:t>Khi truy cập Internet, em có thể xem tin tức và các chương trình</a:t>
              </a:r>
            </a:p>
            <a:p>
              <a:pPr algn="ctr" defTabSz="342900">
                <a:lnSpc>
                  <a:spcPct val="150000"/>
                </a:lnSpc>
              </a:pPr>
              <a:r>
                <a:rPr lang="vi-VN" sz="2200" b="1">
                  <a:solidFill>
                    <a:srgbClr val="F03C69"/>
                  </a:solidFill>
                  <a:latin typeface="Times New Roman" panose="02020603050405020304" pitchFamily="18" charset="0"/>
                  <a:cs typeface="Times New Roman" panose="02020603050405020304" pitchFamily="18" charset="0"/>
                </a:rPr>
                <a:t>giải trí như phim hoạt hình, phim truyện, ca nhạc,...</a:t>
              </a:r>
            </a:p>
          </p:txBody>
        </p:sp>
      </p:grpSp>
    </p:spTree>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600164"/>
          </a:xfrm>
          <a:prstGeom prst="rect">
            <a:avLst/>
          </a:prstGeom>
        </p:spPr>
        <p:txBody>
          <a:bodyPr wrap="square">
            <a:spAutoFit/>
          </a:bodyPr>
          <a:lstStyle/>
          <a:p>
            <a:pPr defTabSz="342900">
              <a:lnSpc>
                <a:spcPct val="150000"/>
              </a:lnSpc>
            </a:pPr>
            <a:r>
              <a:rPr lang="en-US" sz="2200" b="1">
                <a:latin typeface="Times New Roman" panose="02020603050405020304" pitchFamily="18" charset="0"/>
                <a:cs typeface="Times New Roman" panose="02020603050405020304" pitchFamily="18" charset="0"/>
              </a:rPr>
              <a:t>1. </a:t>
            </a:r>
            <a:r>
              <a:rPr lang="vi-VN" sz="2200">
                <a:latin typeface="Times New Roman" panose="02020603050405020304" pitchFamily="18" charset="0"/>
                <a:cs typeface="Times New Roman" panose="02020603050405020304" pitchFamily="18" charset="0"/>
              </a:rPr>
              <a:t>Em có thể xem những tin tức hay chương trình giải trí nào dưới đây trên Internet</a:t>
            </a:r>
            <a:r>
              <a:rPr lang="en-US" sz="2200">
                <a:latin typeface="Times New Roman" panose="02020603050405020304" pitchFamily="18" charset="0"/>
                <a:cs typeface="Times New Roman" panose="02020603050405020304" pitchFamily="18" charset="0"/>
              </a:rPr>
              <a:t>?</a:t>
            </a:r>
            <a:endParaRPr lang="vi-VN" sz="220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D9A1839-3388-45F5-9F22-2C3960116CFC}"/>
              </a:ext>
            </a:extLst>
          </p:cNvPr>
          <p:cNvSpPr/>
          <p:nvPr/>
        </p:nvSpPr>
        <p:spPr>
          <a:xfrm>
            <a:off x="1842891" y="1859877"/>
            <a:ext cx="8254838" cy="600164"/>
          </a:xfrm>
          <a:prstGeom prst="rect">
            <a:avLst/>
          </a:prstGeom>
        </p:spPr>
        <p:txBody>
          <a:bodyPr wrap="square">
            <a:spAutoFit/>
          </a:bodyPr>
          <a:lstStyle/>
          <a:p>
            <a:pPr defTabSz="342900">
              <a:lnSpc>
                <a:spcPct val="150000"/>
              </a:lnSpc>
            </a:pPr>
            <a:r>
              <a:rPr lang="en-US" sz="2200" b="1">
                <a:solidFill>
                  <a:srgbClr val="7FC354"/>
                </a:solidFill>
                <a:latin typeface="Times New Roman" panose="02020603050405020304" pitchFamily="18" charset="0"/>
                <a:cs typeface="Times New Roman" panose="02020603050405020304" pitchFamily="18" charset="0"/>
              </a:rPr>
              <a:t>A. </a:t>
            </a:r>
            <a:r>
              <a:rPr lang="en-US" sz="2200">
                <a:latin typeface="Times New Roman" panose="02020603050405020304" pitchFamily="18" charset="0"/>
                <a:cs typeface="Times New Roman" panose="02020603050405020304" pitchFamily="18" charset="0"/>
              </a:rPr>
              <a:t>Lịch thi đấu bóng đá. </a:t>
            </a:r>
            <a:endParaRPr lang="vi-VN" sz="22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842891" y="2462014"/>
            <a:ext cx="8254838" cy="600164"/>
          </a:xfrm>
          <a:prstGeom prst="rect">
            <a:avLst/>
          </a:prstGeom>
        </p:spPr>
        <p:txBody>
          <a:bodyPr wrap="square">
            <a:spAutoFit/>
          </a:bodyPr>
          <a:lstStyle/>
          <a:p>
            <a:pPr defTabSz="342900">
              <a:lnSpc>
                <a:spcPct val="150000"/>
              </a:lnSpc>
            </a:pPr>
            <a:r>
              <a:rPr lang="en-US" sz="2200" b="1">
                <a:solidFill>
                  <a:srgbClr val="7FC354"/>
                </a:solidFill>
                <a:latin typeface="Times New Roman" panose="02020603050405020304" pitchFamily="18" charset="0"/>
                <a:cs typeface="Times New Roman" panose="02020603050405020304" pitchFamily="18" charset="0"/>
              </a:rPr>
              <a:t>B. </a:t>
            </a:r>
            <a:r>
              <a:rPr lang="en-US" sz="2200">
                <a:latin typeface="Times New Roman" panose="02020603050405020304" pitchFamily="18" charset="0"/>
                <a:cs typeface="Times New Roman" panose="02020603050405020304" pitchFamily="18" charset="0"/>
              </a:rPr>
              <a:t>Phim hoạt hình dành cho thiếu nhi. </a:t>
            </a:r>
            <a:endParaRPr lang="vi-VN" sz="220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842890" y="3064151"/>
            <a:ext cx="9680515" cy="600164"/>
          </a:xfrm>
          <a:prstGeom prst="rect">
            <a:avLst/>
          </a:prstGeom>
        </p:spPr>
        <p:txBody>
          <a:bodyPr wrap="square">
            <a:spAutoFit/>
          </a:bodyPr>
          <a:lstStyle/>
          <a:p>
            <a:pPr defTabSz="342900">
              <a:lnSpc>
                <a:spcPct val="150000"/>
              </a:lnSpc>
            </a:pPr>
            <a:r>
              <a:rPr lang="en-US" sz="2200" b="1">
                <a:solidFill>
                  <a:srgbClr val="7FC354"/>
                </a:solidFill>
                <a:latin typeface="Times New Roman" panose="02020603050405020304" pitchFamily="18" charset="0"/>
                <a:cs typeface="Times New Roman" panose="02020603050405020304" pitchFamily="18" charset="0"/>
              </a:rPr>
              <a:t>C. </a:t>
            </a:r>
            <a:r>
              <a:rPr lang="en-US" sz="2200">
                <a:latin typeface="Times New Roman" panose="02020603050405020304" pitchFamily="18" charset="0"/>
                <a:cs typeface="Times New Roman" panose="02020603050405020304" pitchFamily="18" charset="0"/>
              </a:rPr>
              <a:t>Video giới thiệu các danh lam thắng cảnh, điểm du lịch nổi tiếng. </a:t>
            </a:r>
            <a:endParaRPr lang="vi-VN" sz="220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FB3967A-9058-4772-9CA8-C01D349EB71C}"/>
              </a:ext>
            </a:extLst>
          </p:cNvPr>
          <p:cNvSpPr/>
          <p:nvPr/>
        </p:nvSpPr>
        <p:spPr>
          <a:xfrm>
            <a:off x="1842891" y="3661649"/>
            <a:ext cx="8254838" cy="600164"/>
          </a:xfrm>
          <a:prstGeom prst="rect">
            <a:avLst/>
          </a:prstGeom>
        </p:spPr>
        <p:txBody>
          <a:bodyPr wrap="square">
            <a:spAutoFit/>
          </a:bodyPr>
          <a:lstStyle/>
          <a:p>
            <a:pPr defTabSz="342900">
              <a:lnSpc>
                <a:spcPct val="150000"/>
              </a:lnSpc>
            </a:pPr>
            <a:r>
              <a:rPr lang="en-US" sz="2200" b="1">
                <a:solidFill>
                  <a:srgbClr val="7FC354"/>
                </a:solidFill>
                <a:latin typeface="Times New Roman" panose="02020603050405020304" pitchFamily="18" charset="0"/>
                <a:cs typeface="Times New Roman" panose="02020603050405020304" pitchFamily="18" charset="0"/>
              </a:rPr>
              <a:t>D. </a:t>
            </a:r>
            <a:r>
              <a:rPr lang="en-US" sz="2200">
                <a:latin typeface="Times New Roman" panose="02020603050405020304" pitchFamily="18" charset="0"/>
                <a:cs typeface="Times New Roman" panose="02020603050405020304" pitchFamily="18" charset="0"/>
              </a:rPr>
              <a:t>Cả A, B và C. </a:t>
            </a:r>
            <a:endParaRPr lang="vi-VN" sz="2200">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D1D7AE82-D16D-46FB-BBEE-678A24EC1572}"/>
              </a:ext>
            </a:extLst>
          </p:cNvPr>
          <p:cNvSpPr/>
          <p:nvPr/>
        </p:nvSpPr>
        <p:spPr>
          <a:xfrm>
            <a:off x="1822108" y="37512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a:solidFill>
                  <a:srgbClr val="F03C69"/>
                </a:solidFill>
                <a:latin typeface="Times New Roman" panose="02020603050405020304" pitchFamily="18" charset="0"/>
                <a:cs typeface="Times New Roman" panose="02020603050405020304" pitchFamily="18" charset="0"/>
              </a:rPr>
              <a:t>2. </a:t>
            </a:r>
            <a:r>
              <a:rPr lang="vi-VN" sz="2800" b="1">
                <a:solidFill>
                  <a:srgbClr val="F03C69"/>
                </a:solidFill>
                <a:latin typeface="Times New Roman" panose="02020603050405020304" pitchFamily="18" charset="0"/>
                <a:cs typeface="Times New Roman" panose="02020603050405020304" pitchFamily="18" charset="0"/>
              </a:rPr>
              <a:t>KHÁM PHÁ THÔNG TIN TRÊN INTERNET</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738664"/>
            </a:xfrm>
            <a:prstGeom prst="rect">
              <a:avLst/>
            </a:prstGeom>
          </p:spPr>
          <p:txBody>
            <a:bodyPr wrap="square">
              <a:spAutoFit/>
            </a:bodyPr>
            <a:lstStyle/>
            <a:p>
              <a:pPr defTabSz="342900">
                <a:lnSpc>
                  <a:spcPct val="150000"/>
                </a:lnSpc>
              </a:pPr>
              <a:r>
                <a:rPr lang="vi-VN" sz="2800" b="1">
                  <a:solidFill>
                    <a:srgbClr val="7FC354"/>
                  </a:solidFill>
                  <a:latin typeface="Times New Roman" panose="020206030504050203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015663"/>
            </a:xfrm>
            <a:prstGeom prst="rect">
              <a:avLst/>
            </a:prstGeom>
          </p:spPr>
          <p:txBody>
            <a:bodyPr wrap="square">
              <a:spAutoFit/>
            </a:bodyPr>
            <a:lstStyle/>
            <a:p>
              <a:pPr algn="just" defTabSz="342900">
                <a:lnSpc>
                  <a:spcPct val="150000"/>
                </a:lnSpc>
              </a:pPr>
              <a:r>
                <a:rPr lang="vi-VN" sz="2000">
                  <a:latin typeface="Times New Roman" panose="020206030504050203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2000">
                  <a:latin typeface="Times New Roman" panose="02020603050405020304" pitchFamily="18" charset="0"/>
                  <a:cs typeface="Times New Roman" panose="02020603050405020304" pitchFamily="18" charset="0"/>
                </a:rPr>
                <a:t>c</a:t>
              </a:r>
              <a:r>
                <a:rPr lang="vi-VN" sz="2000">
                  <a:latin typeface="Times New Roman" panose="02020603050405020304" pitchFamily="18" charset="0"/>
                  <a:cs typeface="Times New Roman" panose="02020603050405020304" pitchFamily="18" charset="0"/>
                </a:rPr>
                <a:t>ó sẵn trong máy tính không?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600164"/>
                </a:xfrm>
                <a:prstGeom prst="rect">
                  <a:avLst/>
                </a:prstGeom>
              </p:spPr>
              <p:txBody>
                <a:bodyPr wrap="square">
                  <a:spAutoFit/>
                </a:bodyPr>
                <a:lstStyle/>
                <a:p>
                  <a:pPr algn="ctr" defTabSz="342900">
                    <a:lnSpc>
                      <a:spcPct val="150000"/>
                    </a:lnSpc>
                  </a:pPr>
                  <a:r>
                    <a:rPr lang="en-US" sz="2200" b="1">
                      <a:solidFill>
                        <a:schemeClr val="bg1"/>
                      </a:solidFill>
                      <a:latin typeface="Times New Roman" panose="02020603050405020304" pitchFamily="18" charset="0"/>
                      <a:cs typeface="Times New Roman" panose="02020603050405020304" pitchFamily="18" charset="0"/>
                    </a:rPr>
                    <a:t>HOẠT ĐỘNG </a:t>
                  </a:r>
                  <a:endParaRPr lang="vi-VN" sz="2200" b="1">
                    <a:solidFill>
                      <a:schemeClr val="bg1"/>
                    </a:solidFill>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738664"/>
              </a:xfrm>
              <a:prstGeom prst="rect">
                <a:avLst/>
              </a:prstGeom>
            </p:spPr>
            <p:txBody>
              <a:bodyPr wrap="square">
                <a:spAutoFit/>
              </a:bodyPr>
              <a:lstStyle/>
              <a:p>
                <a:pPr algn="ctr" defTabSz="342900">
                  <a:lnSpc>
                    <a:spcPct val="150000"/>
                  </a:lnSpc>
                </a:pPr>
                <a:r>
                  <a:rPr lang="en-US" sz="2800" b="1">
                    <a:solidFill>
                      <a:schemeClr val="bg1"/>
                    </a:solidFill>
                    <a:latin typeface="Times New Roman" panose="02020603050405020304" pitchFamily="18" charset="0"/>
                    <a:cs typeface="Times New Roman" panose="02020603050405020304" pitchFamily="18" charset="0"/>
                  </a:rPr>
                  <a:t>1</a:t>
                </a:r>
                <a:endParaRPr lang="vi-VN" sz="2800" b="1">
                  <a:solidFill>
                    <a:schemeClr val="bg1"/>
                  </a:solidFill>
                  <a:latin typeface="Times New Roman" panose="020206030504050203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5355AECD-C797-48F0-9DCA-FAA47569C464}"/>
              </a:ext>
            </a:extLst>
          </p:cNvPr>
          <p:cNvPicPr>
            <a:picLocks noChangeAspect="1"/>
          </p:cNvPicPr>
          <p:nvPr/>
        </p:nvPicPr>
        <p:blipFill>
          <a:blip r:embed="rId6"/>
          <a:stretch>
            <a:fillRect/>
          </a:stretch>
        </p:blipFill>
        <p:spPr>
          <a:xfrm>
            <a:off x="5421933" y="3089710"/>
            <a:ext cx="4646299" cy="2668698"/>
          </a:xfrm>
          <a:prstGeom prst="rect">
            <a:avLst/>
          </a:prstGeom>
        </p:spPr>
      </p:pic>
      <p:sp>
        <p:nvSpPr>
          <p:cNvPr id="28" name="Rectangle 27">
            <a:extLst>
              <a:ext uri="{FF2B5EF4-FFF2-40B4-BE49-F238E27FC236}">
                <a16:creationId xmlns:a16="http://schemas.microsoft.com/office/drawing/2014/main" id="{F9043955-7485-4B13-BCB9-263E99A71D5A}"/>
              </a:ext>
            </a:extLst>
          </p:cNvPr>
          <p:cNvSpPr/>
          <p:nvPr/>
        </p:nvSpPr>
        <p:spPr>
          <a:xfrm>
            <a:off x="4474160" y="5767945"/>
            <a:ext cx="6243001" cy="553998"/>
          </a:xfrm>
          <a:prstGeom prst="rect">
            <a:avLst/>
          </a:prstGeom>
        </p:spPr>
        <p:txBody>
          <a:bodyPr wrap="square">
            <a:spAutoFit/>
          </a:bodyPr>
          <a:lstStyle/>
          <a:p>
            <a:pPr algn="ctr" defTabSz="342900">
              <a:lnSpc>
                <a:spcPct val="150000"/>
              </a:lnSpc>
            </a:pPr>
            <a:r>
              <a:rPr lang="en-US" sz="2000" b="1">
                <a:latin typeface="Times New Roman" panose="02020603050405020304" pitchFamily="18" charset="0"/>
                <a:cs typeface="Times New Roman" panose="02020603050405020304" pitchFamily="18" charset="0"/>
              </a:rPr>
              <a:t>Hình 38. </a:t>
            </a:r>
            <a:r>
              <a:rPr lang="en-US" sz="2000">
                <a:latin typeface="Times New Roman" panose="02020603050405020304" pitchFamily="18" charset="0"/>
                <a:cs typeface="Times New Roman" panose="02020603050405020304" pitchFamily="18" charset="0"/>
              </a:rPr>
              <a:t>Thông tin bạn An tìm kiếm trên Internet</a:t>
            </a:r>
          </a:p>
        </p:txBody>
      </p:sp>
    </p:spTree>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744207" y="739223"/>
            <a:ext cx="11039100" cy="1015663"/>
          </a:xfrm>
          <a:prstGeom prst="rect">
            <a:avLst/>
          </a:prstGeom>
        </p:spPr>
        <p:txBody>
          <a:bodyPr wrap="square">
            <a:spAutoFit/>
          </a:bodyPr>
          <a:lstStyle/>
          <a:p>
            <a:pPr algn="just" defTabSz="342900">
              <a:lnSpc>
                <a:spcPct val="150000"/>
              </a:lnSpc>
            </a:pP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06315" y="678222"/>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670358" y="1750549"/>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975051"/>
              <a:ext cx="7777336" cy="1006429"/>
            </a:xfrm>
            <a:prstGeom prst="rect">
              <a:avLst/>
            </a:prstGeom>
          </p:spPr>
          <p:txBody>
            <a:bodyPr wrap="square">
              <a:spAutoFit/>
            </a:bodyPr>
            <a:lstStyle/>
            <a:p>
              <a:pPr algn="ctr" defTabSz="342900">
                <a:lnSpc>
                  <a:spcPct val="135000"/>
                </a:lnSpc>
              </a:pPr>
              <a:r>
                <a:rPr lang="vi-VN" sz="2200" b="1">
                  <a:solidFill>
                    <a:srgbClr val="F03C69"/>
                  </a:solidFill>
                  <a:latin typeface="Times New Roman" panose="02020603050405020304" pitchFamily="18" charset="0"/>
                  <a:cs typeface="Times New Roman" panose="02020603050405020304" pitchFamily="18" charset="0"/>
                </a:rPr>
                <a:t> Internet là kho thông tin khổng lồ. </a:t>
              </a:r>
              <a:endParaRPr lang="en-US" sz="2200" b="1">
                <a:solidFill>
                  <a:srgbClr val="F03C69"/>
                </a:solidFill>
                <a:latin typeface="Times New Roman" panose="02020603050405020304" pitchFamily="18" charset="0"/>
                <a:cs typeface="Times New Roman" panose="02020603050405020304" pitchFamily="18" charset="0"/>
              </a:endParaRPr>
            </a:p>
            <a:p>
              <a:pPr algn="ctr" defTabSz="342900">
                <a:lnSpc>
                  <a:spcPct val="135000"/>
                </a:lnSpc>
              </a:pPr>
              <a:r>
                <a:rPr lang="vi-VN" sz="2200" b="1">
                  <a:solidFill>
                    <a:srgbClr val="F03C69"/>
                  </a:solidFill>
                  <a:latin typeface="Times New Roman" panose="02020603050405020304" pitchFamily="18" charset="0"/>
                  <a:cs typeface="Times New Roman" panose="02020603050405020304" pitchFamily="18" charset="0"/>
                </a:rPr>
                <a:t>Khi cần, chúng ta có thể tìm thông tin trên Internet.</a:t>
              </a:r>
            </a:p>
          </p:txBody>
        </p:sp>
      </p:grpSp>
      <p:pic>
        <p:nvPicPr>
          <p:cNvPr id="12" name="Picture 11">
            <a:extLst>
              <a:ext uri="{FF2B5EF4-FFF2-40B4-BE49-F238E27FC236}">
                <a16:creationId xmlns:a16="http://schemas.microsoft.com/office/drawing/2014/main" id="{810B64AB-0B5B-480C-971D-375685FBA22F}"/>
              </a:ext>
            </a:extLst>
          </p:cNvPr>
          <p:cNvPicPr>
            <a:picLocks noChangeAspect="1"/>
          </p:cNvPicPr>
          <p:nvPr/>
        </p:nvPicPr>
        <p:blipFill>
          <a:blip r:embed="rId4"/>
          <a:stretch>
            <a:fillRect/>
          </a:stretch>
        </p:blipFill>
        <p:spPr>
          <a:xfrm>
            <a:off x="7325030" y="3544403"/>
            <a:ext cx="4090219" cy="2551022"/>
          </a:xfrm>
          <a:prstGeom prst="rect">
            <a:avLst/>
          </a:prstGeom>
        </p:spPr>
      </p:pic>
      <p:pic>
        <p:nvPicPr>
          <p:cNvPr id="13" name="Picture 12">
            <a:extLst>
              <a:ext uri="{FF2B5EF4-FFF2-40B4-BE49-F238E27FC236}">
                <a16:creationId xmlns:a16="http://schemas.microsoft.com/office/drawing/2014/main" id="{4A398E04-0178-4120-88DE-48653A84F7E6}"/>
              </a:ext>
            </a:extLst>
          </p:cNvPr>
          <p:cNvPicPr>
            <a:picLocks noChangeAspect="1"/>
          </p:cNvPicPr>
          <p:nvPr/>
        </p:nvPicPr>
        <p:blipFill>
          <a:blip r:embed="rId5"/>
          <a:stretch>
            <a:fillRect/>
          </a:stretch>
        </p:blipFill>
        <p:spPr>
          <a:xfrm>
            <a:off x="395437" y="3550158"/>
            <a:ext cx="745392" cy="733836"/>
          </a:xfrm>
          <a:prstGeom prst="rect">
            <a:avLst/>
          </a:prstGeom>
        </p:spPr>
      </p:pic>
      <p:sp>
        <p:nvSpPr>
          <p:cNvPr id="14" name="Rectangle 13">
            <a:extLst>
              <a:ext uri="{FF2B5EF4-FFF2-40B4-BE49-F238E27FC236}">
                <a16:creationId xmlns:a16="http://schemas.microsoft.com/office/drawing/2014/main" id="{5E487462-4C5F-4D86-B7C3-89A7527A004B}"/>
              </a:ext>
            </a:extLst>
          </p:cNvPr>
          <p:cNvSpPr/>
          <p:nvPr/>
        </p:nvSpPr>
        <p:spPr>
          <a:xfrm>
            <a:off x="1140828" y="3708681"/>
            <a:ext cx="5677188" cy="2437911"/>
          </a:xfrm>
          <a:prstGeom prst="rect">
            <a:avLst/>
          </a:prstGeom>
        </p:spPr>
        <p:txBody>
          <a:bodyPr wrap="square">
            <a:spAutoFit/>
          </a:bodyPr>
          <a:lstStyle/>
          <a:p>
            <a:pPr algn="just" defTabSz="342900">
              <a:lnSpc>
                <a:spcPct val="150000"/>
              </a:lnSpc>
            </a:pPr>
            <a:r>
              <a:rPr lang="vi-VN" sz="2000" dirty="0">
                <a:latin typeface="Times New Roman" panose="02020603050405020304" pitchFamily="18" charset="0"/>
                <a:cs typeface="Times New Roman" panose="02020603050405020304" pitchFamily="18" charset="0"/>
              </a:rPr>
              <a:t>Hình 39 là thông tin dự báo thời tiết tuần tới ở địa phương của An trên Internet </a:t>
            </a:r>
            <a:endParaRPr lang="en-US" sz="2000" dirty="0">
              <a:latin typeface="Times New Roman" panose="02020603050405020304" pitchFamily="18" charset="0"/>
              <a:cs typeface="Times New Roman" panose="02020603050405020304" pitchFamily="18" charset="0"/>
            </a:endParaRPr>
          </a:p>
          <a:p>
            <a:pPr algn="just" defTabSz="342900">
              <a:lnSpc>
                <a:spcPct val="150000"/>
              </a:lnSpc>
              <a:spcBef>
                <a:spcPts val="800"/>
              </a:spcBef>
            </a:pPr>
            <a:r>
              <a:rPr lang="vi-VN" sz="2000" dirty="0">
                <a:latin typeface="Times New Roman" panose="02020603050405020304" pitchFamily="18" charset="0"/>
                <a:cs typeface="Times New Roman" panose="02020603050405020304" pitchFamily="18" charset="0"/>
              </a:rPr>
              <a:t>Em hãy quan sát và cho biết: Ngày thứ</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Hai, lớp bạn An nên tổ chức lễ kết nạp Đội viên ở trong lớp hay ngoài sân trường? Vì sao?</a:t>
            </a:r>
          </a:p>
        </p:txBody>
      </p:sp>
      <p:sp>
        <p:nvSpPr>
          <p:cNvPr id="15" name="Rectangle 14">
            <a:extLst>
              <a:ext uri="{FF2B5EF4-FFF2-40B4-BE49-F238E27FC236}">
                <a16:creationId xmlns:a16="http://schemas.microsoft.com/office/drawing/2014/main" id="{BB4FC036-18F1-4F36-9129-2B20616139F1}"/>
              </a:ext>
            </a:extLst>
          </p:cNvPr>
          <p:cNvSpPr/>
          <p:nvPr/>
        </p:nvSpPr>
        <p:spPr>
          <a:xfrm>
            <a:off x="7703814" y="6087179"/>
            <a:ext cx="3332653" cy="553998"/>
          </a:xfrm>
          <a:prstGeom prst="rect">
            <a:avLst/>
          </a:prstGeom>
        </p:spPr>
        <p:txBody>
          <a:bodyPr wrap="square">
            <a:spAutoFit/>
          </a:bodyPr>
          <a:lstStyle/>
          <a:p>
            <a:pPr algn="ctr" defTabSz="342900">
              <a:lnSpc>
                <a:spcPct val="150000"/>
              </a:lnSpc>
            </a:pPr>
            <a:r>
              <a:rPr lang="en-US" sz="2000" b="1">
                <a:latin typeface="Times New Roman" panose="02020603050405020304" pitchFamily="18" charset="0"/>
                <a:cs typeface="Times New Roman" panose="02020603050405020304" pitchFamily="18" charset="0"/>
              </a:rPr>
              <a:t>Hình 39. </a:t>
            </a:r>
            <a:r>
              <a:rPr lang="en-US" sz="2000">
                <a:latin typeface="Times New Roman" panose="02020603050405020304" pitchFamily="18" charset="0"/>
                <a:cs typeface="Times New Roman" panose="02020603050405020304" pitchFamily="18" charset="0"/>
              </a:rPr>
              <a:t>Dự báo thời tiết</a:t>
            </a:r>
          </a:p>
        </p:txBody>
      </p:sp>
    </p:spTree>
    <p:extLst>
      <p:ext uri="{BB962C8B-B14F-4D97-AF65-F5344CB8AC3E}">
        <p14:creationId xmlns:p14="http://schemas.microsoft.com/office/powerpoint/2010/main" val="128440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Times New Roman" panose="02020603050405020304" pitchFamily="18" charset="0"/>
                <a:cs typeface="Times New Roman" panose="02020603050405020304" pitchFamily="18" charset="0"/>
              </a:rPr>
              <a:t>3. </a:t>
            </a:r>
            <a:r>
              <a:rPr lang="vi-VN" sz="2800" b="1">
                <a:solidFill>
                  <a:srgbClr val="F03C69"/>
                </a:solidFill>
                <a:latin typeface="Times New Roman" panose="02020603050405020304" pitchFamily="18" charset="0"/>
                <a:cs typeface="Times New Roman" panose="02020603050405020304" pitchFamily="18" charset="0"/>
              </a:rPr>
              <a:t>THÔNG TIN </a:t>
            </a:r>
            <a:r>
              <a:rPr lang="en-US" sz="2800" b="1">
                <a:solidFill>
                  <a:srgbClr val="F03C69"/>
                </a:solidFill>
                <a:latin typeface="Times New Roman" panose="02020603050405020304" pitchFamily="18" charset="0"/>
                <a:cs typeface="Times New Roman" panose="02020603050405020304" pitchFamily="18" charset="0"/>
              </a:rPr>
              <a:t>PHÙ HỢP </a:t>
            </a:r>
            <a:r>
              <a:rPr lang="vi-VN" sz="2800" b="1">
                <a:solidFill>
                  <a:srgbClr val="F03C69"/>
                </a:solidFill>
                <a:latin typeface="Times New Roman" panose="02020603050405020304" pitchFamily="18" charset="0"/>
                <a:cs typeface="Times New Roman" panose="02020603050405020304" pitchFamily="18" charset="0"/>
              </a:rPr>
              <a:t>TRÊN INTERNET</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61207"/>
            </a:xfrm>
            <a:prstGeom prst="rect">
              <a:avLst/>
            </a:prstGeom>
          </p:spPr>
          <p:txBody>
            <a:bodyPr wrap="square">
              <a:spAutoFit/>
            </a:bodyPr>
            <a:lstStyle/>
            <a:p>
              <a:pPr defTabSz="342900">
                <a:lnSpc>
                  <a:spcPct val="150000"/>
                </a:lnSpc>
              </a:pPr>
              <a:r>
                <a:rPr lang="vi-VN" sz="2800" b="1">
                  <a:solidFill>
                    <a:srgbClr val="7FC354"/>
                  </a:solidFill>
                  <a:latin typeface="Times New Roman" panose="020206030504050203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0DA43EF-4FDA-4CA6-88C0-2BCCF27C1E7C}"/>
                </a:ext>
              </a:extLst>
            </p:cNvPr>
            <p:cNvSpPr/>
            <p:nvPr/>
          </p:nvSpPr>
          <p:spPr>
            <a:xfrm>
              <a:off x="774770" y="1803019"/>
              <a:ext cx="10437844" cy="923330"/>
            </a:xfrm>
            <a:prstGeom prst="rect">
              <a:avLst/>
            </a:prstGeom>
          </p:spPr>
          <p:txBody>
            <a:bodyPr wrap="square">
              <a:spAutoFit/>
            </a:bodyPr>
            <a:lstStyle/>
            <a:p>
              <a:pPr algn="just" defTabSz="342900">
                <a:lnSpc>
                  <a:spcPct val="150000"/>
                </a:lnSpc>
              </a:pPr>
              <a:r>
                <a:rPr lang="vi-VN">
                  <a:latin typeface="Times New Roman" panose="020206030504050203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600164"/>
                </a:xfrm>
                <a:prstGeom prst="rect">
                  <a:avLst/>
                </a:prstGeom>
              </p:spPr>
              <p:txBody>
                <a:bodyPr wrap="square">
                  <a:spAutoFit/>
                </a:bodyPr>
                <a:lstStyle/>
                <a:p>
                  <a:pPr algn="ctr" defTabSz="342900">
                    <a:lnSpc>
                      <a:spcPct val="150000"/>
                    </a:lnSpc>
                  </a:pPr>
                  <a:r>
                    <a:rPr lang="en-US" sz="2200" b="1">
                      <a:solidFill>
                        <a:schemeClr val="bg1"/>
                      </a:solidFill>
                      <a:latin typeface="Times New Roman" panose="02020603050405020304" pitchFamily="18" charset="0"/>
                      <a:cs typeface="Times New Roman" panose="02020603050405020304" pitchFamily="18" charset="0"/>
                    </a:rPr>
                    <a:t>HOẠT ĐỘNG </a:t>
                  </a:r>
                  <a:endParaRPr lang="vi-VN" sz="2200" b="1">
                    <a:solidFill>
                      <a:schemeClr val="bg1"/>
                    </a:solidFill>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738664"/>
              </a:xfrm>
              <a:prstGeom prst="rect">
                <a:avLst/>
              </a:prstGeom>
            </p:spPr>
            <p:txBody>
              <a:bodyPr wrap="square">
                <a:spAutoFit/>
              </a:bodyPr>
              <a:lstStyle/>
              <a:p>
                <a:pPr algn="ctr" defTabSz="342900">
                  <a:lnSpc>
                    <a:spcPct val="150000"/>
                  </a:lnSpc>
                </a:pPr>
                <a:r>
                  <a:rPr lang="en-US" sz="2800" b="1">
                    <a:solidFill>
                      <a:schemeClr val="bg1"/>
                    </a:solidFill>
                    <a:latin typeface="Times New Roman" panose="02020603050405020304" pitchFamily="18" charset="0"/>
                    <a:cs typeface="Times New Roman" panose="02020603050405020304" pitchFamily="18" charset="0"/>
                  </a:rPr>
                  <a:t>1</a:t>
                </a:r>
                <a:endParaRPr lang="vi-VN" sz="2800" b="1">
                  <a:solidFill>
                    <a:schemeClr val="bg1"/>
                  </a:solidFill>
                  <a:latin typeface="Times New Roman" panose="020206030504050203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D8A6B8DE-CF22-4C37-890F-E1BDCBB097A5}"/>
              </a:ext>
            </a:extLst>
          </p:cNvPr>
          <p:cNvPicPr>
            <a:picLocks noChangeAspect="1"/>
          </p:cNvPicPr>
          <p:nvPr/>
        </p:nvPicPr>
        <p:blipFill>
          <a:blip r:embed="rId6"/>
          <a:stretch>
            <a:fillRect/>
          </a:stretch>
        </p:blipFill>
        <p:spPr>
          <a:xfrm>
            <a:off x="7630698" y="2579509"/>
            <a:ext cx="3673830" cy="3493418"/>
          </a:xfrm>
          <a:prstGeom prst="rect">
            <a:avLst/>
          </a:prstGeom>
        </p:spPr>
      </p:pic>
      <p:sp>
        <p:nvSpPr>
          <p:cNvPr id="25" name="Rectangle 24">
            <a:extLst>
              <a:ext uri="{FF2B5EF4-FFF2-40B4-BE49-F238E27FC236}">
                <a16:creationId xmlns:a16="http://schemas.microsoft.com/office/drawing/2014/main" id="{61F68BA7-9A6A-4438-941F-641740ECF715}"/>
              </a:ext>
            </a:extLst>
          </p:cNvPr>
          <p:cNvSpPr/>
          <p:nvPr/>
        </p:nvSpPr>
        <p:spPr>
          <a:xfrm>
            <a:off x="866684" y="2809882"/>
            <a:ext cx="6504942" cy="3416320"/>
          </a:xfrm>
          <a:prstGeom prst="rect">
            <a:avLst/>
          </a:prstGeom>
        </p:spPr>
        <p:txBody>
          <a:bodyPr wrap="square">
            <a:spAutoFit/>
          </a:bodyPr>
          <a:lstStyle/>
          <a:p>
            <a:pPr algn="just" defTabSz="342900">
              <a:lnSpc>
                <a:spcPct val="150000"/>
              </a:lnSpc>
            </a:pPr>
            <a:r>
              <a:rPr lang="vi-VN" b="1">
                <a:latin typeface="Times New Roman" panose="02020603050405020304" pitchFamily="18" charset="0"/>
                <a:cs typeface="Times New Roman" panose="02020603050405020304" pitchFamily="18" charset="0"/>
              </a:rPr>
              <a:t>Minh:</a:t>
            </a:r>
            <a:r>
              <a:rPr lang="vi-VN">
                <a:latin typeface="Times New Roman" panose="020206030504050203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a:latin typeface="Times New Roman" panose="02020603050405020304" pitchFamily="18" charset="0"/>
                <a:cs typeface="Times New Roman" panose="02020603050405020304" pitchFamily="18" charset="0"/>
              </a:rPr>
              <a:t>.</a:t>
            </a:r>
          </a:p>
          <a:p>
            <a:pPr algn="just" defTabSz="342900">
              <a:lnSpc>
                <a:spcPct val="150000"/>
              </a:lnSpc>
            </a:pPr>
            <a:r>
              <a:rPr lang="vi-VN" b="1">
                <a:latin typeface="Times New Roman" panose="02020603050405020304" pitchFamily="18" charset="0"/>
                <a:cs typeface="Times New Roman" panose="02020603050405020304" pitchFamily="18" charset="0"/>
              </a:rPr>
              <a:t>Khoa:</a:t>
            </a:r>
            <a:r>
              <a:rPr lang="vi-VN">
                <a:latin typeface="Times New Roman" panose="02020603050405020304" pitchFamily="18" charset="0"/>
                <a:cs typeface="Times New Roman" panose="02020603050405020304" pitchFamily="18" charset="0"/>
              </a:rPr>
              <a:t> Vậy cậu phải làm thế nào? </a:t>
            </a:r>
            <a:endParaRPr lang="en-US">
              <a:latin typeface="Times New Roman" panose="02020603050405020304" pitchFamily="18" charset="0"/>
              <a:cs typeface="Times New Roman" panose="02020603050405020304" pitchFamily="18" charset="0"/>
            </a:endParaRPr>
          </a:p>
          <a:p>
            <a:pPr algn="just" defTabSz="342900">
              <a:lnSpc>
                <a:spcPct val="150000"/>
              </a:lnSpc>
            </a:pPr>
            <a:r>
              <a:rPr lang="vi-VN" b="1">
                <a:latin typeface="Times New Roman" panose="02020603050405020304" pitchFamily="18" charset="0"/>
                <a:cs typeface="Times New Roman" panose="02020603050405020304" pitchFamily="18" charset="0"/>
              </a:rPr>
              <a:t>Minh: </a:t>
            </a:r>
            <a:r>
              <a:rPr lang="vi-VN">
                <a:latin typeface="Times New Roman" panose="02020603050405020304" pitchFamily="18" charset="0"/>
                <a:cs typeface="Times New Roman" panose="02020603050405020304" pitchFamily="18" charset="0"/>
              </a:rPr>
              <a:t>Tớ phải nhờ sự trợ giúp của mẹ để tìm được trang thông tin phù hợp. </a:t>
            </a:r>
            <a:endParaRPr lang="en-US">
              <a:latin typeface="Times New Roman" panose="02020603050405020304" pitchFamily="18" charset="0"/>
              <a:cs typeface="Times New Roman" panose="02020603050405020304" pitchFamily="18" charset="0"/>
            </a:endParaRPr>
          </a:p>
          <a:p>
            <a:pPr algn="just" defTabSz="342900">
              <a:lnSpc>
                <a:spcPct val="150000"/>
              </a:lnSpc>
            </a:pPr>
            <a:r>
              <a:rPr lang="vi-VN" b="1">
                <a:latin typeface="Times New Roman" panose="02020603050405020304" pitchFamily="18" charset="0"/>
                <a:cs typeface="Times New Roman" panose="02020603050405020304" pitchFamily="18" charset="0"/>
              </a:rPr>
              <a:t>Khoa: </a:t>
            </a:r>
            <a:r>
              <a:rPr lang="vi-VN">
                <a:latin typeface="Times New Roman" panose="02020603050405020304" pitchFamily="18" charset="0"/>
                <a:cs typeface="Times New Roman" panose="02020603050405020304" pitchFamily="18" charset="0"/>
              </a:rPr>
              <a:t>Ừ đúng rồi! Ở nhà tớ, mỗi lần dùng Internet đều phải có người lớn cho phép và hướng dẫn.</a:t>
            </a:r>
          </a:p>
        </p:txBody>
      </p:sp>
    </p:spTree>
    <p:extLst>
      <p:ext uri="{BB962C8B-B14F-4D97-AF65-F5344CB8AC3E}">
        <p14:creationId xmlns:p14="http://schemas.microsoft.com/office/powerpoint/2010/main" val="349288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849298" y="624035"/>
            <a:ext cx="10702211" cy="1710533"/>
          </a:xfrm>
          <a:prstGeom prst="rect">
            <a:avLst/>
          </a:prstGeom>
        </p:spPr>
        <p:txBody>
          <a:bodyPr wrap="square">
            <a:spAutoFit/>
          </a:bodyPr>
          <a:lstStyle/>
          <a:p>
            <a:pPr algn="just" defTabSz="342900">
              <a:lnSpc>
                <a:spcPct val="135000"/>
              </a:lnSpc>
            </a:pP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Thông tin trên Internet rất đa dạng và phong phú nhưng cũng có những thông tin không chính xác hoặc khó hiểu với các em. Một số thông tin</a:t>
            </a:r>
            <a:r>
              <a:rPr lang="en-US" sz="2000">
                <a:latin typeface="Times New Roman" panose="02020603050405020304" pitchFamily="18" charset="0"/>
                <a:cs typeface="Times New Roman" panose="02020603050405020304" pitchFamily="18" charset="0"/>
              </a:rPr>
              <a:t> c</a:t>
            </a:r>
            <a:r>
              <a:rPr lang="vi-VN" sz="2000">
                <a:latin typeface="Times New Roman" panose="02020603050405020304" pitchFamily="18" charset="0"/>
                <a:cs typeface="Times New Roman" panose="02020603050405020304" pitchFamily="18" charset="0"/>
              </a:rPr>
              <a:t>òn có nội dung xấu hoặc doạ nạt, khiến các em lo lắng, sợ hãi. Vì vậy, khi sử dụng Internet, các em phải được thầy cô hoặc bố mẹ cho phép, hướng dẫn. Hãy chia sẻ với người lớn mà em tin cậy về những vấn đề gặp phải khi sử dụng Internet.</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68823" y="459740"/>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763284" y="2751254"/>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1014379"/>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Times New Roman" panose="02020603050405020304" pitchFamily="18" charset="0"/>
                  <a:cs typeface="Times New Roman" panose="02020603050405020304" pitchFamily="18" charset="0"/>
                </a:rPr>
                <a:t>Không phải thông tin nào trên Internet</a:t>
              </a:r>
            </a:p>
            <a:p>
              <a:pPr algn="ctr" defTabSz="342900">
                <a:lnSpc>
                  <a:spcPct val="135000"/>
                </a:lnSpc>
              </a:pPr>
              <a:r>
                <a:rPr lang="vi-VN" sz="2200" b="1">
                  <a:solidFill>
                    <a:srgbClr val="F03C69"/>
                  </a:solidFill>
                  <a:latin typeface="Times New Roman" panose="02020603050405020304" pitchFamily="18" charset="0"/>
                  <a:cs typeface="Times New Roman" panose="02020603050405020304" pitchFamily="18" charset="0"/>
                </a:rPr>
                <a:t>cũng phù hợp với các em.</a:t>
              </a:r>
            </a:p>
          </p:txBody>
        </p:sp>
      </p:grpSp>
      <p:pic>
        <p:nvPicPr>
          <p:cNvPr id="16" name="Picture 15">
            <a:extLst>
              <a:ext uri="{FF2B5EF4-FFF2-40B4-BE49-F238E27FC236}">
                <a16:creationId xmlns:a16="http://schemas.microsoft.com/office/drawing/2014/main" id="{EE3F0B0A-4877-4919-8B96-0147A3472F89}"/>
              </a:ext>
            </a:extLst>
          </p:cNvPr>
          <p:cNvPicPr>
            <a:picLocks noChangeAspect="1"/>
          </p:cNvPicPr>
          <p:nvPr/>
        </p:nvPicPr>
        <p:blipFill>
          <a:blip r:embed="rId4"/>
          <a:stretch>
            <a:fillRect/>
          </a:stretch>
        </p:blipFill>
        <p:spPr>
          <a:xfrm>
            <a:off x="518995" y="4365641"/>
            <a:ext cx="745392" cy="733836"/>
          </a:xfrm>
          <a:prstGeom prst="rect">
            <a:avLst/>
          </a:prstGeom>
        </p:spPr>
      </p:pic>
      <p:sp>
        <p:nvSpPr>
          <p:cNvPr id="17" name="Rectangle 16">
            <a:extLst>
              <a:ext uri="{FF2B5EF4-FFF2-40B4-BE49-F238E27FC236}">
                <a16:creationId xmlns:a16="http://schemas.microsoft.com/office/drawing/2014/main" id="{6B1FE36F-9FDA-4844-8146-E2177F9FF6F1}"/>
              </a:ext>
            </a:extLst>
          </p:cNvPr>
          <p:cNvSpPr/>
          <p:nvPr/>
        </p:nvSpPr>
        <p:spPr>
          <a:xfrm>
            <a:off x="1438438" y="4488229"/>
            <a:ext cx="9315124" cy="553998"/>
          </a:xfrm>
          <a:prstGeom prst="rect">
            <a:avLst/>
          </a:prstGeom>
        </p:spPr>
        <p:txBody>
          <a:bodyPr wrap="square">
            <a:spAutoFit/>
          </a:bodyPr>
          <a:lstStyle/>
          <a:p>
            <a:pPr algn="just" defTabSz="342900">
              <a:lnSpc>
                <a:spcPct val="150000"/>
              </a:lnSpc>
            </a:pPr>
            <a:r>
              <a:rPr lang="vi-VN" sz="2000">
                <a:latin typeface="Times New Roman" panose="02020603050405020304" pitchFamily="18" charset="0"/>
                <a:cs typeface="Times New Roman" panose="02020603050405020304" pitchFamily="18" charset="0"/>
              </a:rPr>
              <a:t>Trong những trang thông tin sau, trang nào không phù hợp với các em?</a:t>
            </a:r>
          </a:p>
        </p:txBody>
      </p:sp>
      <p:sp>
        <p:nvSpPr>
          <p:cNvPr id="18" name="Rectangle 17">
            <a:extLst>
              <a:ext uri="{FF2B5EF4-FFF2-40B4-BE49-F238E27FC236}">
                <a16:creationId xmlns:a16="http://schemas.microsoft.com/office/drawing/2014/main" id="{70EA7827-7EBE-4C2C-9E8F-FCECF2FD42E7}"/>
              </a:ext>
            </a:extLst>
          </p:cNvPr>
          <p:cNvSpPr/>
          <p:nvPr/>
        </p:nvSpPr>
        <p:spPr>
          <a:xfrm>
            <a:off x="1438438" y="4976889"/>
            <a:ext cx="9315124" cy="553998"/>
          </a:xfrm>
          <a:prstGeom prst="rect">
            <a:avLst/>
          </a:prstGeom>
        </p:spPr>
        <p:txBody>
          <a:bodyPr wrap="square">
            <a:spAutoFit/>
          </a:bodyPr>
          <a:lstStyle/>
          <a:p>
            <a:pPr defTabSz="342900">
              <a:lnSpc>
                <a:spcPct val="150000"/>
              </a:lnSpc>
            </a:pPr>
            <a:r>
              <a:rPr lang="en-US" sz="2000" b="1">
                <a:solidFill>
                  <a:srgbClr val="7FC354"/>
                </a:solidFill>
                <a:latin typeface="Times New Roman" panose="02020603050405020304" pitchFamily="18" charset="0"/>
                <a:cs typeface="Times New Roman" panose="02020603050405020304" pitchFamily="18" charset="0"/>
              </a:rPr>
              <a:t>A. </a:t>
            </a:r>
            <a:r>
              <a:rPr lang="vi-VN" sz="2000">
                <a:latin typeface="Times New Roman" panose="02020603050405020304" pitchFamily="18" charset="0"/>
                <a:cs typeface="Times New Roman" panose="02020603050405020304" pitchFamily="18" charset="0"/>
              </a:rPr>
              <a:t>Trang thông tin về các trò chơi dân gian</a:t>
            </a:r>
            <a:r>
              <a:rPr lang="en-US" sz="2000">
                <a:latin typeface="Times New Roman" panose="02020603050405020304" pitchFamily="18" charset="0"/>
                <a:cs typeface="Times New Roman" panose="02020603050405020304" pitchFamily="18" charset="0"/>
              </a:rPr>
              <a:t>. </a:t>
            </a:r>
            <a:endParaRPr lang="vi-VN" sz="20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DE4DD4F-1A20-4895-A3DC-C8DAE2968F1A}"/>
              </a:ext>
            </a:extLst>
          </p:cNvPr>
          <p:cNvSpPr/>
          <p:nvPr/>
        </p:nvSpPr>
        <p:spPr>
          <a:xfrm>
            <a:off x="1438438" y="5465549"/>
            <a:ext cx="9315124" cy="553998"/>
          </a:xfrm>
          <a:prstGeom prst="rect">
            <a:avLst/>
          </a:prstGeom>
        </p:spPr>
        <p:txBody>
          <a:bodyPr wrap="square">
            <a:spAutoFit/>
          </a:bodyPr>
          <a:lstStyle/>
          <a:p>
            <a:pPr defTabSz="342900">
              <a:lnSpc>
                <a:spcPct val="150000"/>
              </a:lnSpc>
            </a:pPr>
            <a:r>
              <a:rPr lang="en-US" sz="2000" b="1">
                <a:solidFill>
                  <a:srgbClr val="7FC354"/>
                </a:solidFill>
                <a:latin typeface="Times New Roman" panose="02020603050405020304" pitchFamily="18" charset="0"/>
                <a:cs typeface="Times New Roman" panose="02020603050405020304" pitchFamily="18" charset="0"/>
              </a:rPr>
              <a:t>B. </a:t>
            </a:r>
            <a:r>
              <a:rPr lang="vi-VN" sz="2000">
                <a:latin typeface="Times New Roman" panose="02020603050405020304" pitchFamily="18" charset="0"/>
                <a:cs typeface="Times New Roman" panose="02020603050405020304" pitchFamily="18" charset="0"/>
              </a:rPr>
              <a:t>Trang thông tin về lịch sử, địa lí</a:t>
            </a:r>
            <a:r>
              <a:rPr lang="en-US" sz="2000">
                <a:latin typeface="Times New Roman" panose="02020603050405020304" pitchFamily="18" charset="0"/>
                <a:cs typeface="Times New Roman" panose="02020603050405020304" pitchFamily="18" charset="0"/>
              </a:rPr>
              <a:t>. </a:t>
            </a:r>
            <a:endParaRPr lang="vi-VN" sz="200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4E309F9-896E-49ED-8A46-4EC9D6E9B5BC}"/>
              </a:ext>
            </a:extLst>
          </p:cNvPr>
          <p:cNvSpPr/>
          <p:nvPr/>
        </p:nvSpPr>
        <p:spPr>
          <a:xfrm>
            <a:off x="1438438" y="5954209"/>
            <a:ext cx="9315124" cy="553998"/>
          </a:xfrm>
          <a:prstGeom prst="rect">
            <a:avLst/>
          </a:prstGeom>
        </p:spPr>
        <p:txBody>
          <a:bodyPr wrap="square">
            <a:spAutoFit/>
          </a:bodyPr>
          <a:lstStyle/>
          <a:p>
            <a:pPr defTabSz="342900">
              <a:lnSpc>
                <a:spcPct val="150000"/>
              </a:lnSpc>
            </a:pPr>
            <a:r>
              <a:rPr lang="en-US" sz="2000" b="1">
                <a:solidFill>
                  <a:srgbClr val="7FC354"/>
                </a:solidFill>
                <a:latin typeface="Times New Roman" panose="02020603050405020304" pitchFamily="18" charset="0"/>
                <a:cs typeface="Times New Roman" panose="02020603050405020304" pitchFamily="18" charset="0"/>
              </a:rPr>
              <a:t>C. </a:t>
            </a:r>
            <a:r>
              <a:rPr lang="vi-VN" sz="2000">
                <a:latin typeface="Times New Roman" panose="02020603050405020304" pitchFamily="18" charset="0"/>
                <a:cs typeface="Times New Roman" panose="02020603050405020304" pitchFamily="18" charset="0"/>
              </a:rPr>
              <a:t>Trang thông tin có nội dung bạo lực</a:t>
            </a:r>
            <a:r>
              <a:rPr lang="en-US" sz="2000">
                <a:latin typeface="Times New Roman" panose="02020603050405020304" pitchFamily="18" charset="0"/>
                <a:cs typeface="Times New Roman" panose="02020603050405020304" pitchFamily="18" charset="0"/>
              </a:rPr>
              <a:t>. </a:t>
            </a:r>
            <a:endParaRPr lang="vi-VN" sz="2000">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AC74CD05-F234-4142-9131-AE51EA63561E}"/>
              </a:ext>
            </a:extLst>
          </p:cNvPr>
          <p:cNvSpPr/>
          <p:nvPr/>
        </p:nvSpPr>
        <p:spPr>
          <a:xfrm>
            <a:off x="1417656" y="602594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5560</TotalTime>
  <Words>836</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微软雅黑</vt:lpstr>
      <vt:lpstr>Arial</vt:lpstr>
      <vt:lpstr>Calibri</vt:lpstr>
      <vt:lpstr>等线</vt:lpstr>
      <vt:lpstr>iCiel Cadena</vt:lpstr>
      <vt:lpstr>Segoe Print</vt:lpstr>
      <vt:lpstr>SVN-SAF</vt:lpstr>
      <vt:lpstr>Times New Roman</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ACER</cp:lastModifiedBy>
  <cp:revision>187</cp:revision>
  <dcterms:created xsi:type="dcterms:W3CDTF">2021-11-14T08:33:55Z</dcterms:created>
  <dcterms:modified xsi:type="dcterms:W3CDTF">2022-11-29T01:05:31Z</dcterms:modified>
</cp:coreProperties>
</file>