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6" r:id="rId2"/>
    <p:sldMasterId id="2147483694" r:id="rId3"/>
    <p:sldMasterId id="2147483701" r:id="rId4"/>
    <p:sldMasterId id="2147483715" r:id="rId5"/>
    <p:sldMasterId id="2147483728" r:id="rId6"/>
  </p:sldMasterIdLst>
  <p:notesMasterIdLst>
    <p:notesMasterId r:id="rId30"/>
  </p:notesMasterIdLst>
  <p:sldIdLst>
    <p:sldId id="317" r:id="rId7"/>
    <p:sldId id="324" r:id="rId8"/>
    <p:sldId id="325" r:id="rId9"/>
    <p:sldId id="326" r:id="rId10"/>
    <p:sldId id="327" r:id="rId11"/>
    <p:sldId id="328" r:id="rId12"/>
    <p:sldId id="329" r:id="rId13"/>
    <p:sldId id="330" r:id="rId14"/>
    <p:sldId id="331" r:id="rId15"/>
    <p:sldId id="332" r:id="rId16"/>
    <p:sldId id="323" r:id="rId17"/>
    <p:sldId id="318" r:id="rId18"/>
    <p:sldId id="340" r:id="rId19"/>
    <p:sldId id="335" r:id="rId20"/>
    <p:sldId id="333" r:id="rId21"/>
    <p:sldId id="306" r:id="rId22"/>
    <p:sldId id="338" r:id="rId23"/>
    <p:sldId id="339" r:id="rId24"/>
    <p:sldId id="336" r:id="rId25"/>
    <p:sldId id="313" r:id="rId26"/>
    <p:sldId id="308" r:id="rId27"/>
    <p:sldId id="316" r:id="rId28"/>
    <p:sldId id="270" r:id="rId29"/>
  </p:sldIdLst>
  <p:sldSz cx="12192000" cy="6858000"/>
  <p:notesSz cx="6858000" cy="9144000"/>
  <p:embeddedFontLst>
    <p:embeddedFont>
      <p:font typeface="HP001 4 hang 1 ô ly" panose="020B0603050302020204" pitchFamily="34" charset="0"/>
      <p:bold r:id="rId31"/>
    </p:embeddedFont>
    <p:embeddedFont>
      <p:font typeface="SimSun" panose="02010600030101010101" pitchFamily="2" charset="-122"/>
      <p:regular r:id="rId32"/>
    </p:embeddedFont>
    <p:embeddedFont>
      <p:font typeface="HP001 4 hàng" panose="020B0603050302020204" pitchFamily="34" charset="0"/>
      <p:regular r:id="rId33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Impact" panose="020B0806030902050204" pitchFamily="34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6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CA6ABF-596D-4B8E-BDA1-15A71AC5385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AB4CA-FE50-49F4-B6FE-45CD9EE84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93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7B884C-8C00-4394-9DB6-15A5CAE11C79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>
                <a:defRPr/>
              </a:pPr>
              <a:t>22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4208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55BF17BB-90D7-48D1-A408-C4A17A18C95C}"/>
              </a:ext>
            </a:extLst>
          </p:cNvPr>
          <p:cNvSpPr/>
          <p:nvPr userDrawn="1"/>
        </p:nvSpPr>
        <p:spPr>
          <a:xfrm>
            <a:off x="11139856" y="1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864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4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993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1239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641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7877" y="18627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443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5" rIns="91413" bIns="45695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C94BE59B-8762-4673-A68F-7BB4BC8F730A}"/>
              </a:ext>
            </a:extLst>
          </p:cNvPr>
          <p:cNvSpPr/>
          <p:nvPr userDrawn="1"/>
        </p:nvSpPr>
        <p:spPr>
          <a:xfrm>
            <a:off x="11134893" y="136525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70976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55BF17BB-90D7-48D1-A408-C4A17A18C95C}"/>
              </a:ext>
            </a:extLst>
          </p:cNvPr>
          <p:cNvSpPr/>
          <p:nvPr userDrawn="1"/>
        </p:nvSpPr>
        <p:spPr>
          <a:xfrm>
            <a:off x="11139856" y="1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4548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4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7285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7563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1336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7877" y="18627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2554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5" rIns="91413" bIns="45695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C94BE59B-8762-4673-A68F-7BB4BC8F730A}"/>
              </a:ext>
            </a:extLst>
          </p:cNvPr>
          <p:cNvSpPr/>
          <p:nvPr userDrawn="1"/>
        </p:nvSpPr>
        <p:spPr>
          <a:xfrm>
            <a:off x="11134893" y="136525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083793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84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0723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9155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1382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5771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2015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6131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382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0786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7111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0564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80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76390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759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7863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6310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65615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3951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7184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7261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5371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9078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2232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891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924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1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3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3515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5118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3144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17885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1579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8091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0119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8419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024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091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1775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859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5" r:id="rId3"/>
    <p:sldLayoutId id="2147483652" r:id="rId4"/>
    <p:sldLayoutId id="2147483651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53" r:id="rId12"/>
    <p:sldLayoutId id="214748369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665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43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38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080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572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7" Type="http://schemas.openxmlformats.org/officeDocument/2006/relationships/image" Target="../media/image32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8.xml"/><Relationship Id="rId6" Type="http://schemas.openxmlformats.org/officeDocument/2006/relationships/slide" Target="slide12.xml"/><Relationship Id="rId5" Type="http://schemas.openxmlformats.org/officeDocument/2006/relationships/image" Target="../media/image31.gif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4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35.pn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4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50.png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slide" Target="slide8.xml"/><Relationship Id="rId7" Type="http://schemas.openxmlformats.org/officeDocument/2006/relationships/slide" Target="slide7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0.gif"/><Relationship Id="rId5" Type="http://schemas.openxmlformats.org/officeDocument/2006/relationships/slide" Target="slide6.xml"/><Relationship Id="rId10" Type="http://schemas.openxmlformats.org/officeDocument/2006/relationships/image" Target="../media/image22.gif"/><Relationship Id="rId4" Type="http://schemas.openxmlformats.org/officeDocument/2006/relationships/image" Target="../media/image19.gif"/><Relationship Id="rId9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4.jpeg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6.jp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4.jpe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4.jpe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754334" y="1658361"/>
            <a:ext cx="8913017" cy="2492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64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002060"/>
                </a:solidFill>
                <a:cs typeface="Arial" panose="020B0604020202020204" pitchFamily="34" charset="0"/>
              </a:rPr>
              <a:t>Tuần</a:t>
            </a:r>
            <a:r>
              <a:rPr lang="en-US" sz="5199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5199" b="1" dirty="0" smtClean="0">
                <a:solidFill>
                  <a:srgbClr val="002060"/>
                </a:solidFill>
                <a:cs typeface="Arial" panose="020B0604020202020204" pitchFamily="34" charset="0"/>
              </a:rPr>
              <a:t>14</a:t>
            </a:r>
            <a:endParaRPr lang="en-US" sz="5199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 defTabSz="914264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FF0000"/>
                </a:solidFill>
                <a:cs typeface="Arial" panose="020B0604020202020204" pitchFamily="34" charset="0"/>
              </a:rPr>
              <a:t>Tập</a:t>
            </a:r>
            <a:r>
              <a:rPr lang="en-US" sz="5199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cs typeface="Arial" panose="020B0604020202020204" pitchFamily="34" charset="0"/>
              </a:rPr>
              <a:t>viết</a:t>
            </a:r>
            <a:r>
              <a:rPr lang="en-US" sz="5199" b="1" dirty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sz="5199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Ôn</a:t>
            </a:r>
            <a:r>
              <a:rPr lang="en-US" sz="5199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5199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chữ</a:t>
            </a:r>
            <a:r>
              <a:rPr lang="en-US" sz="5199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5199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viết</a:t>
            </a:r>
            <a:r>
              <a:rPr lang="en-US" sz="5199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cs typeface="Arial" panose="020B0604020202020204" pitchFamily="34" charset="0"/>
              </a:rPr>
              <a:t>hoa</a:t>
            </a:r>
            <a:r>
              <a:rPr lang="en-US" sz="5199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5199" b="1" dirty="0" smtClean="0">
                <a:solidFill>
                  <a:srgbClr val="FF0000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L</a:t>
            </a:r>
            <a:endParaRPr lang="en-US" sz="5199" b="1" dirty="0">
              <a:solidFill>
                <a:srgbClr val="FF0000"/>
              </a:solidFill>
              <a:latin typeface="HP001 4 hang 1 ô ly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015212" y="1"/>
            <a:ext cx="31767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TIẾNG </a:t>
            </a:r>
            <a:r>
              <a:rPr lang="en-US" sz="3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VIỆT </a:t>
            </a:r>
            <a:r>
              <a:rPr lang="en-US" sz="32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3</a:t>
            </a:r>
            <a:endParaRPr lang="en-US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63525" y="579196"/>
            <a:ext cx="9717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1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45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69466908-3545-4421-B890-7DCC1DBD18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098"/>
            <a:ext cx="12191999" cy="6421902"/>
          </a:xfrm>
          <a:prstGeom prst="rect">
            <a:avLst/>
          </a:prstGeom>
        </p:spPr>
      </p:pic>
      <p:sp>
        <p:nvSpPr>
          <p:cNvPr id="4" name="WordArt 6">
            <a:extLst>
              <a:ext uri="{FF2B5EF4-FFF2-40B4-BE49-F238E27FC236}">
                <a16:creationId xmlns="" xmlns:a16="http://schemas.microsoft.com/office/drawing/2014/main" id="{93BA7411-58B4-49C5-AA4E-33A90DDE866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="" xmlns:a16="http://schemas.microsoft.com/office/drawing/2014/main" id="{6D5CE0AD-4D52-4C1B-B500-01000787B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loud Callout 3">
            <a:extLst>
              <a:ext uri="{FF2B5EF4-FFF2-40B4-BE49-F238E27FC236}">
                <a16:creationId xmlns="" xmlns:a16="http://schemas.microsoft.com/office/drawing/2014/main" id="{DA48120A-ADFE-47B1-9443-D44CCFE81652}"/>
              </a:ext>
            </a:extLst>
          </p:cNvPr>
          <p:cNvSpPr/>
          <p:nvPr/>
        </p:nvSpPr>
        <p:spPr>
          <a:xfrm>
            <a:off x="3575051" y="762001"/>
            <a:ext cx="3960813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 dirty="0">
              <a:solidFill>
                <a:srgbClr val="ED7D31">
                  <a:lumMod val="50000"/>
                </a:srgbClr>
              </a:solidFill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ED7D31">
                    <a:lumMod val="50000"/>
                  </a:srgbClr>
                </a:solidFill>
              </a:rPr>
              <a:t>C</a:t>
            </a:r>
            <a:r>
              <a:rPr lang="vi-VN" sz="2400" b="1" dirty="0">
                <a:solidFill>
                  <a:srgbClr val="ED7D31">
                    <a:lumMod val="50000"/>
                  </a:srgbClr>
                </a:solidFill>
              </a:rPr>
              <a:t>ảm ơn bạn vì đã giúp chúng mình. Tặng bạn viên ngọc trai tuyệt đẹp</a:t>
            </a:r>
            <a:r>
              <a:rPr lang="en-US" sz="2400" b="1" dirty="0">
                <a:solidFill>
                  <a:srgbClr val="ED7D31">
                    <a:lumMod val="5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ED7D31">
                    <a:lumMod val="50000"/>
                  </a:srgbClr>
                </a:solidFill>
              </a:rPr>
              <a:t>này</a:t>
            </a:r>
            <a:endParaRPr lang="en-US" sz="2400" dirty="0">
              <a:solidFill>
                <a:prstClr val="white"/>
              </a:solidFill>
            </a:endParaRPr>
          </a:p>
          <a:p>
            <a:pPr algn="ctr"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14">
            <a:hlinkClick r:id="rId4" action="ppaction://hlinksldjump"/>
            <a:extLst>
              <a:ext uri="{FF2B5EF4-FFF2-40B4-BE49-F238E27FC236}">
                <a16:creationId xmlns="" xmlns:a16="http://schemas.microsoft.com/office/drawing/2014/main" id="{38CA1BA0-9F70-4AF5-AFF9-C95682A54D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76" y="5743575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>
            <a:hlinkClick r:id="rId6" action="ppaction://hlinksldjump"/>
            <a:extLst>
              <a:ext uri="{FF2B5EF4-FFF2-40B4-BE49-F238E27FC236}">
                <a16:creationId xmlns="" xmlns:a16="http://schemas.microsoft.com/office/drawing/2014/main" id="{81332B50-DF95-43D1-8652-B7305665BB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0" y="1779588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777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5AC7629-9933-41FF-B4A2-4C1E629A581F}"/>
              </a:ext>
            </a:extLst>
          </p:cNvPr>
          <p:cNvSpPr txBox="1"/>
          <p:nvPr/>
        </p:nvSpPr>
        <p:spPr>
          <a:xfrm>
            <a:off x="155575" y="6085443"/>
            <a:ext cx="12114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200" b="1" dirty="0" err="1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200" b="1" dirty="0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3200" b="1" dirty="0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200" b="1" dirty="0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sz="3200" b="1" dirty="0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3200" b="1" dirty="0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200" b="1" dirty="0" smtClean="0"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UTM Avo (Body)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AutoShape 2" descr="Chữ mẫu cỡ nhỏ viết ho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334" y="226546"/>
            <a:ext cx="1213821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u="sng" dirty="0" err="1" smtClean="0"/>
              <a:t>Tập</a:t>
            </a:r>
            <a:r>
              <a:rPr lang="en-US" sz="3600" u="sng" dirty="0" smtClean="0"/>
              <a:t> </a:t>
            </a:r>
            <a:r>
              <a:rPr lang="en-US" sz="3600" u="sng" dirty="0" err="1" smtClean="0"/>
              <a:t>viết</a:t>
            </a:r>
            <a:r>
              <a:rPr lang="en-US" sz="3600" u="sng" dirty="0" smtClean="0"/>
              <a:t> </a:t>
            </a:r>
            <a:r>
              <a:rPr lang="en-US" sz="3600" dirty="0" smtClean="0"/>
              <a:t>:             </a:t>
            </a:r>
            <a:r>
              <a:rPr lang="en-US" sz="3600" dirty="0" err="1" smtClean="0"/>
              <a:t>Ôn</a:t>
            </a:r>
            <a:r>
              <a:rPr lang="en-US" sz="3600" dirty="0" smtClean="0"/>
              <a:t> </a:t>
            </a:r>
            <a:r>
              <a:rPr lang="en-US" sz="3600" dirty="0" err="1" smtClean="0"/>
              <a:t>chữ</a:t>
            </a:r>
            <a:r>
              <a:rPr lang="en-US" sz="3600" dirty="0" smtClean="0"/>
              <a:t> </a:t>
            </a:r>
            <a:r>
              <a:rPr lang="en-US" sz="3600" dirty="0" err="1" smtClean="0"/>
              <a:t>viết</a:t>
            </a:r>
            <a:r>
              <a:rPr lang="en-US" sz="3600" dirty="0" smtClean="0"/>
              <a:t>  </a:t>
            </a:r>
            <a:r>
              <a:rPr lang="en-US" sz="3600" dirty="0" err="1" smtClean="0"/>
              <a:t>hoa</a:t>
            </a:r>
            <a:r>
              <a:rPr lang="en-US" sz="3600" dirty="0" smtClean="0"/>
              <a:t> </a:t>
            </a:r>
            <a:r>
              <a:rPr lang="en-US" sz="3600" dirty="0" smtClean="0">
                <a:latin typeface="HP001 4 hang 1 ô ly" panose="020B0603050302020204" pitchFamily="34" charset="0"/>
              </a:rPr>
              <a:t>L</a:t>
            </a:r>
            <a:endParaRPr lang="en-US" sz="3600" dirty="0">
              <a:latin typeface="HP001 4 hang 1 ô ly" panose="020B0603050302020204" pitchFamily="34" charset="0"/>
            </a:endParaRPr>
          </a:p>
        </p:txBody>
      </p:sp>
      <p:pic>
        <p:nvPicPr>
          <p:cNvPr id="1026" name="Picture 2" descr="https://o.rada.vn/data/image/2020/08/14/Chu-hoa-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13"/>
          <a:stretch/>
        </p:blipFill>
        <p:spPr bwMode="auto">
          <a:xfrm>
            <a:off x="2390872" y="1091428"/>
            <a:ext cx="5467350" cy="458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36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0F2F0BC-D0B5-4F59-A347-EC4969A07A4C}"/>
              </a:ext>
            </a:extLst>
          </p:cNvPr>
          <p:cNvSpPr txBox="1"/>
          <p:nvPr/>
        </p:nvSpPr>
        <p:spPr>
          <a:xfrm>
            <a:off x="658091" y="2366464"/>
            <a:ext cx="457728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HP001 4 hàng" pitchFamily="34" charset="-93"/>
                <a:cs typeface="Times New Roman" panose="02020603050405020304" pitchFamily="18" charset="0"/>
              </a:rPr>
              <a:t>L</a:t>
            </a:r>
            <a:r>
              <a:rPr lang="en-US" sz="2800" dirty="0"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+mj-lt"/>
                <a:cs typeface="Times New Roman" panose="02020603050405020304" pitchFamily="18" charset="0"/>
              </a:rPr>
              <a:t>3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B98A532-1B0E-480A-8EE8-7B09BA6C6217}"/>
              </a:ext>
            </a:extLst>
          </p:cNvPr>
          <p:cNvSpPr txBox="1"/>
          <p:nvPr/>
        </p:nvSpPr>
        <p:spPr>
          <a:xfrm>
            <a:off x="252124" y="3659237"/>
            <a:ext cx="608274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+mj-lt"/>
                <a:cs typeface="Times New Roman" panose="02020603050405020304" pitchFamily="18" charset="0"/>
              </a:rPr>
              <a:t>Nét </a:t>
            </a:r>
            <a:r>
              <a:rPr lang="vi-VN" sz="2800" dirty="0">
                <a:latin typeface="+mj-lt"/>
                <a:cs typeface="Times New Roman" panose="02020603050405020304" pitchFamily="18" charset="0"/>
              </a:rPr>
              <a:t>1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8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+mj-lt"/>
                <a:cs typeface="Times New Roman" panose="02020603050405020304" pitchFamily="18" charset="0"/>
              </a:rPr>
              <a:t>cong</a:t>
            </a:r>
            <a:r>
              <a:rPr lang="en-US" sz="28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+mj-lt"/>
                <a:cs typeface="Times New Roman" panose="02020603050405020304" pitchFamily="18" charset="0"/>
              </a:rPr>
              <a:t>dưới</a:t>
            </a:r>
            <a:endParaRPr lang="vi-VN" sz="2800" dirty="0">
              <a:latin typeface="+mj-lt"/>
              <a:cs typeface="Times New Roman" panose="02020603050405020304" pitchFamily="18" charset="0"/>
            </a:endParaRPr>
          </a:p>
          <a:p>
            <a:r>
              <a:rPr lang="vi-VN" sz="2800" dirty="0" smtClean="0">
                <a:cs typeface="Times New Roman" panose="02020603050405020304" pitchFamily="18" charset="0"/>
              </a:rPr>
              <a:t>Nét </a:t>
            </a:r>
            <a:r>
              <a:rPr lang="vi-VN" sz="2800" dirty="0">
                <a:cs typeface="Times New Roman" panose="02020603050405020304" pitchFamily="18" charset="0"/>
              </a:rPr>
              <a:t>2</a:t>
            </a:r>
            <a:r>
              <a:rPr lang="en-US" sz="2800" dirty="0">
                <a:cs typeface="Times New Roman" panose="02020603050405020304" pitchFamily="18" charset="0"/>
              </a:rPr>
              <a:t>:</a:t>
            </a:r>
            <a:r>
              <a:rPr lang="vi-VN" sz="2800" dirty="0"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cs typeface="Times New Roman" panose="02020603050405020304" pitchFamily="18" charset="0"/>
              </a:rPr>
              <a:t>Nét </a:t>
            </a:r>
            <a:r>
              <a:rPr lang="en-US" sz="2800" dirty="0" err="1" smtClean="0">
                <a:cs typeface="Times New Roman" panose="02020603050405020304" pitchFamily="18" charset="0"/>
              </a:rPr>
              <a:t>lượn</a:t>
            </a:r>
            <a:r>
              <a:rPr lang="en-US" sz="2800" dirty="0" smtClean="0"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cs typeface="Times New Roman" panose="02020603050405020304" pitchFamily="18" charset="0"/>
              </a:rPr>
              <a:t>dọc</a:t>
            </a:r>
            <a:r>
              <a:rPr lang="vi-VN" sz="2800" dirty="0" smtClean="0">
                <a:cs typeface="Times New Roman" panose="02020603050405020304" pitchFamily="18" charset="0"/>
              </a:rPr>
              <a:t>.</a:t>
            </a:r>
            <a:endParaRPr lang="en-US" sz="2800" dirty="0" smtClean="0"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cs typeface="Times New Roman" panose="02020603050405020304" pitchFamily="18" charset="0"/>
              </a:rPr>
              <a:t>Nét</a:t>
            </a:r>
            <a:r>
              <a:rPr lang="en-US" sz="2800" dirty="0" smtClean="0">
                <a:cs typeface="Times New Roman" panose="02020603050405020304" pitchFamily="18" charset="0"/>
              </a:rPr>
              <a:t> 3:</a:t>
            </a:r>
            <a:r>
              <a:rPr lang="vi-VN" sz="2800" dirty="0" smtClean="0">
                <a:cs typeface="Times New Roman" panose="02020603050405020304" pitchFamily="18" charset="0"/>
              </a:rPr>
              <a:t> Nét lượn ngang.</a:t>
            </a:r>
            <a:endParaRPr lang="en-US" sz="2800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12" name="Rounded Rectangle 1">
            <a:extLst>
              <a:ext uri="{FF2B5EF4-FFF2-40B4-BE49-F238E27FC236}">
                <a16:creationId xmlns="" xmlns:a16="http://schemas.microsoft.com/office/drawing/2014/main" id="{85828243-D5B9-484E-B41A-23614E626FAE}"/>
              </a:ext>
            </a:extLst>
          </p:cNvPr>
          <p:cNvSpPr/>
          <p:nvPr/>
        </p:nvSpPr>
        <p:spPr>
          <a:xfrm>
            <a:off x="204723" y="1500135"/>
            <a:ext cx="5814481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 dirty="0">
                <a:latin typeface="HP001 4 hàng" pitchFamily="34" charset="-93"/>
                <a:cs typeface="Times New Roman" panose="02020603050405020304" pitchFamily="18" charset="0"/>
              </a:rPr>
              <a:t>L</a:t>
            </a:r>
            <a:r>
              <a:rPr lang="en-US" sz="32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+mj-lt"/>
                <a:cs typeface="Times New Roman" panose="02020603050405020304" pitchFamily="18" charset="0"/>
              </a:rPr>
              <a:t>gồm</a:t>
            </a:r>
            <a:r>
              <a:rPr lang="en-US" sz="32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Rounded Rectangle 1">
            <a:extLst>
              <a:ext uri="{FF2B5EF4-FFF2-40B4-BE49-F238E27FC236}">
                <a16:creationId xmlns="" xmlns:a16="http://schemas.microsoft.com/office/drawing/2014/main" id="{67381EAD-92E0-4DF8-899B-FA3C389B37FA}"/>
              </a:ext>
            </a:extLst>
          </p:cNvPr>
          <p:cNvSpPr/>
          <p:nvPr/>
        </p:nvSpPr>
        <p:spPr>
          <a:xfrm>
            <a:off x="157096" y="2911687"/>
            <a:ext cx="4679563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+mj-lt"/>
                <a:cs typeface="Times New Roman" panose="02020603050405020304" pitchFamily="18" charset="0"/>
              </a:rPr>
              <a:t>- Đó là các nét nào?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7BC82ED-84F5-4B37-9C28-03C95621FFF7}"/>
              </a:ext>
            </a:extLst>
          </p:cNvPr>
          <p:cNvSpPr txBox="1"/>
          <p:nvPr/>
        </p:nvSpPr>
        <p:spPr>
          <a:xfrm>
            <a:off x="4228545" y="669138"/>
            <a:ext cx="36045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L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https://o.rada.vn/data/image/2020/08/14/Chu-hoa-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2" t="35952" r="6067"/>
          <a:stretch/>
        </p:blipFill>
        <p:spPr bwMode="auto">
          <a:xfrm>
            <a:off x="7833084" y="2035275"/>
            <a:ext cx="4114800" cy="445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4723" y="5042118"/>
            <a:ext cx="74063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444444"/>
                </a:solidFill>
                <a:latin typeface="Raleway"/>
              </a:rPr>
              <a:t>Các</a:t>
            </a:r>
            <a:r>
              <a:rPr lang="en-US" sz="2800" dirty="0">
                <a:solidFill>
                  <a:srgbClr val="444444"/>
                </a:solidFill>
                <a:latin typeface="Raleway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Raleway"/>
              </a:rPr>
              <a:t>nét</a:t>
            </a:r>
            <a:r>
              <a:rPr lang="en-US" sz="2800" dirty="0">
                <a:solidFill>
                  <a:srgbClr val="444444"/>
                </a:solidFill>
                <a:latin typeface="Raleway"/>
              </a:rPr>
              <a:t> </a:t>
            </a:r>
            <a:r>
              <a:rPr lang="en-US" sz="2800" dirty="0" err="1" smtClean="0">
                <a:solidFill>
                  <a:srgbClr val="444444"/>
                </a:solidFill>
                <a:latin typeface="Raleway"/>
              </a:rPr>
              <a:t>nối</a:t>
            </a:r>
            <a:r>
              <a:rPr lang="en-US" sz="2800" dirty="0" smtClean="0">
                <a:solidFill>
                  <a:srgbClr val="444444"/>
                </a:solidFill>
                <a:latin typeface="Raleway"/>
              </a:rPr>
              <a:t> </a:t>
            </a:r>
            <a:r>
              <a:rPr lang="en-US" sz="2800" dirty="0" err="1" smtClean="0">
                <a:solidFill>
                  <a:srgbClr val="444444"/>
                </a:solidFill>
                <a:latin typeface="Raleway"/>
              </a:rPr>
              <a:t>liền</a:t>
            </a:r>
            <a:r>
              <a:rPr lang="en-US" sz="2800" dirty="0" smtClean="0">
                <a:solidFill>
                  <a:srgbClr val="444444"/>
                </a:solidFill>
                <a:latin typeface="Raleway"/>
              </a:rPr>
              <a:t> </a:t>
            </a:r>
            <a:r>
              <a:rPr lang="en-US" sz="2800" dirty="0" err="1" smtClean="0">
                <a:solidFill>
                  <a:srgbClr val="444444"/>
                </a:solidFill>
                <a:latin typeface="Raleway"/>
              </a:rPr>
              <a:t>nhau</a:t>
            </a:r>
            <a:r>
              <a:rPr lang="en-US" sz="2800" dirty="0" smtClean="0">
                <a:solidFill>
                  <a:srgbClr val="444444"/>
                </a:solidFill>
                <a:latin typeface="Raleway"/>
              </a:rPr>
              <a:t>, </a:t>
            </a:r>
            <a:r>
              <a:rPr lang="en-US" sz="2800" dirty="0" err="1" smtClean="0">
                <a:solidFill>
                  <a:srgbClr val="444444"/>
                </a:solidFill>
                <a:latin typeface="Raleway"/>
              </a:rPr>
              <a:t>tạo</a:t>
            </a:r>
            <a:r>
              <a:rPr lang="en-US" sz="2800" dirty="0" smtClean="0">
                <a:solidFill>
                  <a:srgbClr val="444444"/>
                </a:solidFill>
                <a:latin typeface="Raleway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Raleway"/>
              </a:rPr>
              <a:t>thành</a:t>
            </a:r>
            <a:r>
              <a:rPr lang="en-US" sz="2800" dirty="0">
                <a:solidFill>
                  <a:srgbClr val="444444"/>
                </a:solidFill>
                <a:latin typeface="Raleway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Raleway"/>
              </a:rPr>
              <a:t>vòng</a:t>
            </a:r>
            <a:r>
              <a:rPr lang="en-US" sz="2800" dirty="0">
                <a:solidFill>
                  <a:srgbClr val="444444"/>
                </a:solidFill>
                <a:latin typeface="Raleway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Raleway"/>
              </a:rPr>
              <a:t>xoắn</a:t>
            </a:r>
            <a:r>
              <a:rPr lang="en-US" sz="2800" dirty="0">
                <a:solidFill>
                  <a:srgbClr val="444444"/>
                </a:solidFill>
                <a:latin typeface="Raleway"/>
              </a:rPr>
              <a:t> to ở </a:t>
            </a:r>
            <a:r>
              <a:rPr lang="en-US" sz="2800" dirty="0" err="1">
                <a:solidFill>
                  <a:srgbClr val="444444"/>
                </a:solidFill>
                <a:latin typeface="Raleway"/>
              </a:rPr>
              <a:t>đầu</a:t>
            </a:r>
            <a:r>
              <a:rPr lang="en-US" sz="2800" dirty="0">
                <a:solidFill>
                  <a:srgbClr val="444444"/>
                </a:solidFill>
                <a:latin typeface="Raleway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Raleway"/>
              </a:rPr>
              <a:t>chữ</a:t>
            </a:r>
            <a:r>
              <a:rPr lang="en-US" sz="2800" dirty="0">
                <a:solidFill>
                  <a:srgbClr val="444444"/>
                </a:solidFill>
                <a:latin typeface="Raleway"/>
              </a:rPr>
              <a:t> (</a:t>
            </a:r>
            <a:r>
              <a:rPr lang="en-US" sz="2800" dirty="0" err="1">
                <a:solidFill>
                  <a:srgbClr val="444444"/>
                </a:solidFill>
                <a:latin typeface="Raleway"/>
              </a:rPr>
              <a:t>gần</a:t>
            </a:r>
            <a:r>
              <a:rPr lang="en-US" sz="2800" dirty="0">
                <a:solidFill>
                  <a:srgbClr val="444444"/>
                </a:solidFill>
                <a:latin typeface="Raleway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Raleway"/>
              </a:rPr>
              <a:t>giống</a:t>
            </a:r>
            <a:r>
              <a:rPr lang="en-US" sz="2800" dirty="0">
                <a:solidFill>
                  <a:srgbClr val="444444"/>
                </a:solidFill>
                <a:latin typeface="Raleway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Raleway"/>
              </a:rPr>
              <a:t>phần</a:t>
            </a:r>
            <a:r>
              <a:rPr lang="en-US" sz="2800" dirty="0">
                <a:solidFill>
                  <a:srgbClr val="444444"/>
                </a:solidFill>
                <a:latin typeface="Raleway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Raleway"/>
              </a:rPr>
              <a:t>đầu</a:t>
            </a:r>
            <a:r>
              <a:rPr lang="en-US" sz="2800" dirty="0">
                <a:solidFill>
                  <a:srgbClr val="444444"/>
                </a:solidFill>
                <a:latin typeface="Raleway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Raleway"/>
              </a:rPr>
              <a:t>của</a:t>
            </a:r>
            <a:r>
              <a:rPr lang="en-US" sz="2800" dirty="0">
                <a:solidFill>
                  <a:srgbClr val="444444"/>
                </a:solidFill>
                <a:latin typeface="Raleway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Raleway"/>
              </a:rPr>
              <a:t>chữ</a:t>
            </a:r>
            <a:r>
              <a:rPr lang="en-US" sz="2800" dirty="0">
                <a:solidFill>
                  <a:srgbClr val="444444"/>
                </a:solidFill>
                <a:latin typeface="Raleway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Raleway"/>
              </a:rPr>
              <a:t>hoa</a:t>
            </a:r>
            <a:r>
              <a:rPr lang="en-US" sz="2800" dirty="0">
                <a:solidFill>
                  <a:srgbClr val="444444"/>
                </a:solidFill>
                <a:latin typeface="Raleway"/>
              </a:rPr>
              <a:t> C, G. </a:t>
            </a:r>
            <a:r>
              <a:rPr lang="en-US" sz="2800" dirty="0" err="1">
                <a:solidFill>
                  <a:srgbClr val="444444"/>
                </a:solidFill>
                <a:latin typeface="Raleway"/>
              </a:rPr>
              <a:t>Và</a:t>
            </a:r>
            <a:r>
              <a:rPr lang="en-US" sz="2800" dirty="0">
                <a:solidFill>
                  <a:srgbClr val="444444"/>
                </a:solidFill>
                <a:latin typeface="Raleway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Raleway"/>
              </a:rPr>
              <a:t>vòng</a:t>
            </a:r>
            <a:r>
              <a:rPr lang="en-US" sz="2800" dirty="0">
                <a:solidFill>
                  <a:srgbClr val="444444"/>
                </a:solidFill>
                <a:latin typeface="Raleway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Raleway"/>
              </a:rPr>
              <a:t>xoắn</a:t>
            </a:r>
            <a:r>
              <a:rPr lang="en-US" sz="2800" dirty="0">
                <a:solidFill>
                  <a:srgbClr val="444444"/>
                </a:solidFill>
                <a:latin typeface="Raleway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Raleway"/>
              </a:rPr>
              <a:t>nhỏ</a:t>
            </a:r>
            <a:r>
              <a:rPr lang="en-US" sz="2800" dirty="0">
                <a:solidFill>
                  <a:srgbClr val="444444"/>
                </a:solidFill>
                <a:latin typeface="Raleway"/>
              </a:rPr>
              <a:t> ở </a:t>
            </a:r>
            <a:r>
              <a:rPr lang="en-US" sz="2800" dirty="0" err="1">
                <a:solidFill>
                  <a:srgbClr val="444444"/>
                </a:solidFill>
                <a:latin typeface="Raleway"/>
              </a:rPr>
              <a:t>chân</a:t>
            </a:r>
            <a:r>
              <a:rPr lang="en-US" sz="2800" dirty="0">
                <a:solidFill>
                  <a:srgbClr val="444444"/>
                </a:solidFill>
                <a:latin typeface="Raleway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Raleway"/>
              </a:rPr>
              <a:t>chữ</a:t>
            </a:r>
            <a:r>
              <a:rPr lang="en-US" sz="2800" dirty="0">
                <a:solidFill>
                  <a:srgbClr val="444444"/>
                </a:solidFill>
                <a:latin typeface="Raleway"/>
              </a:rPr>
              <a:t>, </a:t>
            </a:r>
            <a:r>
              <a:rPr lang="en-US" sz="2800" dirty="0" err="1">
                <a:solidFill>
                  <a:srgbClr val="444444"/>
                </a:solidFill>
                <a:latin typeface="Raleway"/>
              </a:rPr>
              <a:t>giống</a:t>
            </a:r>
            <a:r>
              <a:rPr lang="en-US" sz="2800" dirty="0">
                <a:solidFill>
                  <a:srgbClr val="444444"/>
                </a:solidFill>
                <a:latin typeface="Raleway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Raleway"/>
              </a:rPr>
              <a:t>chân</a:t>
            </a:r>
            <a:r>
              <a:rPr lang="en-US" sz="2800" dirty="0">
                <a:solidFill>
                  <a:srgbClr val="444444"/>
                </a:solidFill>
                <a:latin typeface="Raleway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Raleway"/>
              </a:rPr>
              <a:t>chữ</a:t>
            </a:r>
            <a:r>
              <a:rPr lang="en-US" sz="2800" dirty="0">
                <a:solidFill>
                  <a:srgbClr val="444444"/>
                </a:solidFill>
                <a:latin typeface="Raleway"/>
              </a:rPr>
              <a:t> </a:t>
            </a:r>
            <a:r>
              <a:rPr lang="en-US" sz="2800" dirty="0" err="1">
                <a:solidFill>
                  <a:srgbClr val="444444"/>
                </a:solidFill>
                <a:latin typeface="Raleway"/>
              </a:rPr>
              <a:t>hoa</a:t>
            </a:r>
            <a:r>
              <a:rPr lang="en-US" sz="2800" dirty="0">
                <a:solidFill>
                  <a:srgbClr val="444444"/>
                </a:solidFill>
                <a:latin typeface="Raleway"/>
              </a:rPr>
              <a:t> D.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1434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93660" y="1805369"/>
            <a:ext cx="6096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Nét viết chữ hoa </a:t>
            </a:r>
            <a:r>
              <a:rPr lang="en-US" sz="3200" b="1" dirty="0" smtClean="0">
                <a:solidFill>
                  <a:srgbClr val="444444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L</a:t>
            </a:r>
            <a:r>
              <a:rPr lang="vi-VN" sz="3200" dirty="0" smtClean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kết hợp của 3 nét cơ bản. Bao gồm cong dưới, lượn dọc và lượn ngang nối liền nhau. Các nét tạo thành vòng xoắn to ở đầu chữ (gần giống phần đầu của chữ hoa C, G. Và vòng xoắn nhỏ ở chân chữ, giống chân chữ hoa D.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https://o.rada.vn/data/image/2020/08/14/Chu-hoa-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2" t="35952" r="6067"/>
          <a:stretch/>
        </p:blipFill>
        <p:spPr bwMode="auto">
          <a:xfrm>
            <a:off x="372036" y="1591522"/>
            <a:ext cx="4114800" cy="445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37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E8D7F13-5E7C-499B-BAC2-0309ED064C78}"/>
              </a:ext>
            </a:extLst>
          </p:cNvPr>
          <p:cNvSpPr txBox="1"/>
          <p:nvPr/>
        </p:nvSpPr>
        <p:spPr>
          <a:xfrm>
            <a:off x="131746" y="524001"/>
            <a:ext cx="6256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CÁCH VIẾT CHỮ 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HOA  L: </a:t>
            </a:r>
            <a:endParaRPr lang="en-US" sz="3200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2BECFCC-6284-41FF-B60E-A517DDAD8C97}"/>
              </a:ext>
            </a:extLst>
          </p:cNvPr>
          <p:cNvSpPr txBox="1"/>
          <p:nvPr/>
        </p:nvSpPr>
        <p:spPr>
          <a:xfrm>
            <a:off x="6973147" y="1717788"/>
            <a:ext cx="521885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Đặt bút trên đường kẻ 6, viết nét cong dưới lượn trở lên đường kẻ 6. Sau đó, chuyển hướng bút viết tiếp nét lượn dọc (lượn ở hai đầu). Tiếp đến, chuyển hướng bút viết nét lượn ngang (lượn hai đầu) tạo vòng xoắn nhỏ ở chân chữ. Dừng bút ở đường kẻ 2.</a:t>
            </a:r>
            <a:endParaRPr lang="vi-VN" sz="26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chữ 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86405"/>
            <a:ext cx="6696635" cy="390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1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7463" y="81821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3A43D98-DDF0-4FA5-B0CE-C004F3A58571}"/>
              </a:ext>
            </a:extLst>
          </p:cNvPr>
          <p:cNvSpPr/>
          <p:nvPr/>
        </p:nvSpPr>
        <p:spPr>
          <a:xfrm>
            <a:off x="3037920" y="1583105"/>
            <a:ext cx="421634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8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48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  <a:endParaRPr lang="en-US" sz="4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 (Body)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6922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92" y="544100"/>
            <a:ext cx="10515600" cy="1325563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UTM Avo (Headings)"/>
              </a:rPr>
              <a:t>Viết</a:t>
            </a:r>
            <a:r>
              <a:rPr lang="en-US" b="1" dirty="0" smtClean="0">
                <a:solidFill>
                  <a:srgbClr val="FF0000"/>
                </a:solidFill>
                <a:latin typeface="UTM Avo (Headings)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 (Headings)"/>
              </a:rPr>
              <a:t>tên</a:t>
            </a:r>
            <a:r>
              <a:rPr lang="en-US" b="1" dirty="0" smtClean="0">
                <a:solidFill>
                  <a:srgbClr val="FF0000"/>
                </a:solidFill>
                <a:latin typeface="UTM Avo (Headings)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 (Headings)"/>
              </a:rPr>
              <a:t>riêng</a:t>
            </a:r>
            <a:r>
              <a:rPr lang="en-US" b="1" dirty="0" smtClean="0">
                <a:solidFill>
                  <a:srgbClr val="FF0000"/>
                </a:solidFill>
                <a:latin typeface="UTM Avo (Headings)"/>
              </a:rPr>
              <a:t>:</a:t>
            </a:r>
            <a:endParaRPr lang="en-US" dirty="0">
              <a:latin typeface="UTM Avo (Headings)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7" r="23365" b="20446"/>
          <a:stretch/>
        </p:blipFill>
        <p:spPr>
          <a:xfrm>
            <a:off x="384598" y="1869663"/>
            <a:ext cx="11312362" cy="455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5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233" y="543052"/>
            <a:ext cx="3698573" cy="54125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9196" y="6090972"/>
            <a:ext cx="3677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>
                <a:solidFill>
                  <a:srgbClr val="111111"/>
                </a:solidFill>
                <a:latin typeface="MyriadPro-Cond"/>
              </a:rPr>
              <a:t>Lê</a:t>
            </a:r>
            <a:r>
              <a:rPr lang="en-US" sz="2400" i="1" dirty="0">
                <a:solidFill>
                  <a:srgbClr val="111111"/>
                </a:solidFill>
                <a:latin typeface="MyriadPro-Cond"/>
              </a:rPr>
              <a:t> </a:t>
            </a:r>
            <a:r>
              <a:rPr lang="en-US" sz="2400" i="1" dirty="0" err="1">
                <a:solidFill>
                  <a:srgbClr val="111111"/>
                </a:solidFill>
                <a:latin typeface="MyriadPro-Cond"/>
              </a:rPr>
              <a:t>Quý</a:t>
            </a:r>
            <a:r>
              <a:rPr lang="en-US" sz="2400" i="1" dirty="0">
                <a:solidFill>
                  <a:srgbClr val="111111"/>
                </a:solidFill>
                <a:latin typeface="MyriadPro-Cond"/>
              </a:rPr>
              <a:t> </a:t>
            </a:r>
            <a:r>
              <a:rPr lang="en-US" sz="2400" i="1" dirty="0" err="1">
                <a:solidFill>
                  <a:srgbClr val="111111"/>
                </a:solidFill>
                <a:latin typeface="MyriadPro-Cond"/>
              </a:rPr>
              <a:t>Đôn</a:t>
            </a:r>
            <a:r>
              <a:rPr lang="en-US" sz="2400" i="1" dirty="0">
                <a:solidFill>
                  <a:srgbClr val="111111"/>
                </a:solidFill>
                <a:latin typeface="MyriadPro-Cond"/>
              </a:rPr>
              <a:t> (1726-1784).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5522260" y="1341047"/>
            <a:ext cx="6096000" cy="4228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Lê </a:t>
            </a:r>
            <a:r>
              <a:rPr lang="nl-NL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Quý Đôn( 1726-1784) là một nhà bác học nổi tiếng của Việt Nam thời xưa. Ông quê ở huyện Hưng Hà, tỉnh Thái Bình, nổi tiếng là thần đồng từ nhỏ, sau đỗ đạt cao, viết rất nhiều sách quý.</a:t>
            </a:r>
            <a:endParaRPr lang="en-US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5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" y="536470"/>
            <a:ext cx="12192000" cy="113682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" y="1632951"/>
            <a:ext cx="12186096" cy="480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8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3393" y="2848325"/>
            <a:ext cx="7663789" cy="1569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59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9599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95" y="4190852"/>
            <a:ext cx="2973699" cy="2622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46" y="439622"/>
            <a:ext cx="2332439" cy="2721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635" y="4221203"/>
            <a:ext cx="3536539" cy="3536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502" y="4902214"/>
            <a:ext cx="2174517" cy="217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1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122174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3" t="19647" r="3028" b="30236"/>
          <a:stretch/>
        </p:blipFill>
        <p:spPr>
          <a:xfrm>
            <a:off x="80682" y="1264024"/>
            <a:ext cx="12070598" cy="46661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5693" y="1801906"/>
            <a:ext cx="7879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Lụa</a:t>
            </a:r>
            <a:r>
              <a:rPr lang="en-US" sz="3600" b="1" i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Nam </a:t>
            </a:r>
            <a:r>
              <a:rPr lang="en-US" sz="36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Định</a:t>
            </a:r>
            <a:r>
              <a:rPr lang="en-US" sz="3600" b="1" i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đẹp</a:t>
            </a:r>
            <a:r>
              <a:rPr lang="en-US" sz="3600" b="1" i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tươi</a:t>
            </a:r>
            <a:r>
              <a:rPr lang="en-US" sz="3600" b="1" i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mát</a:t>
            </a:r>
            <a:r>
              <a:rPr lang="en-US" sz="3600" b="1" i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rượi</a:t>
            </a:r>
            <a:endParaRPr lang="en-US" sz="3600" b="1" i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5692" y="2726738"/>
            <a:ext cx="7879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Lược</a:t>
            </a:r>
            <a:r>
              <a:rPr lang="en-US" sz="3600" b="1" i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Hàng</a:t>
            </a:r>
            <a:r>
              <a:rPr lang="en-US" sz="3600" b="1" i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Đào</a:t>
            </a:r>
            <a:r>
              <a:rPr lang="en-US" sz="3600" b="1" i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chải</a:t>
            </a:r>
            <a:r>
              <a:rPr lang="en-US" sz="3600" b="1" i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mái</a:t>
            </a:r>
            <a:r>
              <a:rPr lang="en-US" sz="3600" b="1" i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tóc</a:t>
            </a:r>
            <a:r>
              <a:rPr lang="en-US" sz="3600" b="1" i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xanh</a:t>
            </a:r>
            <a:r>
              <a:rPr lang="en-US" sz="3600" b="1" i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!</a:t>
            </a:r>
            <a:endParaRPr lang="en-US" sz="3600" b="1" i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02502" y="3651570"/>
            <a:ext cx="3133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Tố</a:t>
            </a:r>
            <a:r>
              <a:rPr lang="en-US" sz="3200" b="1" i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Hữu</a:t>
            </a:r>
            <a:endParaRPr lang="en-US" sz="3200" b="1" i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16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66360" y="1261481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2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6592" y="-1128424"/>
            <a:ext cx="6264680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557559"/>
            <a:ext cx="5215801" cy="530044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5B2A9A4C-B5BC-4D92-87D2-F750148EC297}"/>
              </a:ext>
            </a:extLst>
          </p:cNvPr>
          <p:cNvSpPr/>
          <p:nvPr/>
        </p:nvSpPr>
        <p:spPr>
          <a:xfrm>
            <a:off x="11778645" y="155755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01CDA80-078A-4FCC-9CB8-7B44551BE441}"/>
              </a:ext>
            </a:extLst>
          </p:cNvPr>
          <p:cNvSpPr/>
          <p:nvPr/>
        </p:nvSpPr>
        <p:spPr>
          <a:xfrm>
            <a:off x="466618" y="3103978"/>
            <a:ext cx="5944848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US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lang="en-US" sz="5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UTM Avo (Body)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13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40855"/>
            <a:ext cx="9144000" cy="89992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7FF114DB-2E1D-4C3F-B635-628DD4D44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166"/>
            <a:ext cx="12192000" cy="64078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4B72221-AAF0-42E1-B6B8-1494ED6B3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628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67911BE3-59C2-484D-9068-D0BEA5217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030"/>
            <a:ext cx="12192000" cy="64359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8608B5C-1458-4FF8-AA94-971745B83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114" y="4681644"/>
            <a:ext cx="10774016" cy="10772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dirty="0" err="1">
                <a:solidFill>
                  <a:prstClr val="black"/>
                </a:solidFill>
              </a:rPr>
              <a:t>Tên</a:t>
            </a:r>
            <a:r>
              <a:rPr lang="en-US" altLang="en-US" sz="3200" dirty="0">
                <a:solidFill>
                  <a:prstClr val="black"/>
                </a:solidFill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</a:rPr>
              <a:t>phù</a:t>
            </a:r>
            <a:r>
              <a:rPr lang="en-US" altLang="en-US" sz="3200" dirty="0">
                <a:solidFill>
                  <a:prstClr val="black"/>
                </a:solidFill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</a:rPr>
              <a:t>thủy</a:t>
            </a:r>
            <a:r>
              <a:rPr lang="en-US" altLang="en-US" sz="3200" dirty="0">
                <a:solidFill>
                  <a:prstClr val="black"/>
                </a:solidFill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</a:rPr>
              <a:t>độc</a:t>
            </a:r>
            <a:r>
              <a:rPr lang="en-US" altLang="en-US" sz="3200" dirty="0">
                <a:solidFill>
                  <a:prstClr val="black"/>
                </a:solidFill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</a:rPr>
              <a:t>ác</a:t>
            </a:r>
            <a:r>
              <a:rPr lang="en-US" altLang="en-US" sz="3200" dirty="0">
                <a:solidFill>
                  <a:prstClr val="black"/>
                </a:solidFill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</a:rPr>
              <a:t>đã</a:t>
            </a:r>
            <a:r>
              <a:rPr lang="en-US" altLang="en-US" sz="3200" dirty="0">
                <a:solidFill>
                  <a:prstClr val="black"/>
                </a:solidFill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</a:rPr>
              <a:t>bắt</a:t>
            </a:r>
            <a:r>
              <a:rPr lang="en-US" altLang="en-US" sz="3200" dirty="0">
                <a:solidFill>
                  <a:prstClr val="black"/>
                </a:solidFill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</a:rPr>
              <a:t>cóc</a:t>
            </a:r>
            <a:r>
              <a:rPr lang="en-US" altLang="en-US" sz="3200" dirty="0">
                <a:solidFill>
                  <a:prstClr val="black"/>
                </a:solidFill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</a:rPr>
              <a:t>hết</a:t>
            </a:r>
            <a:r>
              <a:rPr lang="en-US" altLang="en-US" sz="3200" dirty="0">
                <a:solidFill>
                  <a:prstClr val="black"/>
                </a:solidFill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</a:rPr>
              <a:t>các</a:t>
            </a:r>
            <a:r>
              <a:rPr lang="en-US" altLang="en-US" sz="3200" dirty="0">
                <a:solidFill>
                  <a:prstClr val="black"/>
                </a:solidFill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</a:rPr>
              <a:t>sinh</a:t>
            </a:r>
            <a:r>
              <a:rPr lang="en-US" altLang="en-US" sz="3200" dirty="0">
                <a:solidFill>
                  <a:prstClr val="black"/>
                </a:solidFill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</a:rPr>
              <a:t>vật</a:t>
            </a:r>
            <a:r>
              <a:rPr lang="en-US" altLang="en-US" sz="3200" dirty="0">
                <a:solidFill>
                  <a:prstClr val="black"/>
                </a:solidFill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</a:rPr>
              <a:t>biển</a:t>
            </a:r>
            <a:r>
              <a:rPr lang="en-US" altLang="en-US" sz="3200" dirty="0">
                <a:solidFill>
                  <a:prstClr val="black"/>
                </a:solidFill>
              </a:rPr>
              <a:t>. </a:t>
            </a:r>
            <a:r>
              <a:rPr lang="en-US" altLang="en-US" sz="3200" dirty="0" err="1">
                <a:solidFill>
                  <a:prstClr val="black"/>
                </a:solidFill>
              </a:rPr>
              <a:t>Các</a:t>
            </a:r>
            <a:r>
              <a:rPr lang="en-US" altLang="en-US" sz="3200" dirty="0">
                <a:solidFill>
                  <a:prstClr val="black"/>
                </a:solidFill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</a:rPr>
              <a:t>em</a:t>
            </a:r>
            <a:r>
              <a:rPr lang="en-US" altLang="en-US" sz="3200" dirty="0">
                <a:solidFill>
                  <a:prstClr val="black"/>
                </a:solidFill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</a:rPr>
              <a:t>hãy</a:t>
            </a:r>
            <a:r>
              <a:rPr lang="en-US" altLang="en-US" sz="3200" dirty="0">
                <a:solidFill>
                  <a:prstClr val="black"/>
                </a:solidFill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</a:rPr>
              <a:t>giúp</a:t>
            </a:r>
            <a:r>
              <a:rPr lang="en-US" altLang="en-US" sz="3200" dirty="0">
                <a:solidFill>
                  <a:prstClr val="black"/>
                </a:solidFill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</a:rPr>
              <a:t>các</a:t>
            </a:r>
            <a:r>
              <a:rPr lang="en-US" altLang="en-US" sz="3200" dirty="0">
                <a:solidFill>
                  <a:prstClr val="black"/>
                </a:solidFill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</a:rPr>
              <a:t>nàng</a:t>
            </a:r>
            <a:r>
              <a:rPr lang="en-US" altLang="en-US" sz="3200" dirty="0">
                <a:solidFill>
                  <a:prstClr val="black"/>
                </a:solidFill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</a:rPr>
              <a:t>tiên</a:t>
            </a:r>
            <a:r>
              <a:rPr lang="en-US" altLang="en-US" sz="3200" dirty="0">
                <a:solidFill>
                  <a:prstClr val="black"/>
                </a:solidFill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</a:rPr>
              <a:t>cá</a:t>
            </a:r>
            <a:r>
              <a:rPr lang="en-US" altLang="en-US" sz="3200" dirty="0">
                <a:solidFill>
                  <a:prstClr val="black"/>
                </a:solidFill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</a:rPr>
              <a:t>giải</a:t>
            </a:r>
            <a:r>
              <a:rPr lang="en-US" altLang="en-US" sz="3200" dirty="0">
                <a:solidFill>
                  <a:prstClr val="black"/>
                </a:solidFill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</a:rPr>
              <a:t>cứu</a:t>
            </a:r>
            <a:r>
              <a:rPr lang="en-US" altLang="en-US" sz="3200" dirty="0">
                <a:solidFill>
                  <a:prstClr val="black"/>
                </a:solidFill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</a:rPr>
              <a:t>các</a:t>
            </a:r>
            <a:r>
              <a:rPr lang="en-US" altLang="en-US" sz="3200" dirty="0">
                <a:solidFill>
                  <a:prstClr val="black"/>
                </a:solidFill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</a:rPr>
              <a:t>bạn</a:t>
            </a:r>
            <a:r>
              <a:rPr lang="en-US" altLang="en-US" sz="3200" dirty="0">
                <a:solidFill>
                  <a:prstClr val="black"/>
                </a:solidFill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</a:rPr>
              <a:t>ấy</a:t>
            </a:r>
            <a:r>
              <a:rPr lang="en-US" altLang="en-US" sz="3200" dirty="0">
                <a:solidFill>
                  <a:prstClr val="black"/>
                </a:solidFill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</a:rPr>
              <a:t>nhé</a:t>
            </a:r>
            <a:r>
              <a:rPr lang="en-US" altLang="en-US" sz="3200" dirty="0">
                <a:solidFill>
                  <a:prstClr val="black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6000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="" xmlns:a16="http://schemas.microsoft.com/office/drawing/2014/main" id="{8031ACEC-8B13-4AF5-99AD-8F33F92EA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098"/>
            <a:ext cx="12192000" cy="6421902"/>
          </a:xfrm>
          <a:prstGeom prst="rect">
            <a:avLst/>
          </a:prstGeom>
        </p:spPr>
      </p:pic>
      <p:pic>
        <p:nvPicPr>
          <p:cNvPr id="4" name="Picture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0C8C4127-3724-4EE3-9CD0-06F7B98A9A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213" y="1129544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>
            <a:hlinkClick r:id="rId5" action="ppaction://hlinksldjump"/>
            <a:extLst>
              <a:ext uri="{FF2B5EF4-FFF2-40B4-BE49-F238E27FC236}">
                <a16:creationId xmlns="" xmlns:a16="http://schemas.microsoft.com/office/drawing/2014/main" id="{EDA83EDE-A7A9-4AA0-8618-BECA2A1CB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76" y="965067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>
            <a:hlinkClick r:id="rId7" action="ppaction://hlinksldjump"/>
            <a:extLst>
              <a:ext uri="{FF2B5EF4-FFF2-40B4-BE49-F238E27FC236}">
                <a16:creationId xmlns="" xmlns:a16="http://schemas.microsoft.com/office/drawing/2014/main" id="{2CBF87D2-DA66-4CA4-9E31-F0586D736A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4" y="225425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>
            <a:hlinkClick r:id="rId9" action="ppaction://hlinksldjump"/>
            <a:extLst>
              <a:ext uri="{FF2B5EF4-FFF2-40B4-BE49-F238E27FC236}">
                <a16:creationId xmlns="" xmlns:a16="http://schemas.microsoft.com/office/drawing/2014/main" id="{FDBC4E7F-2D04-4824-8852-6536AE8042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2" y="4648200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Notched Right Arrow 1">
            <a:hlinkClick r:id="rId9" action="ppaction://hlinksldjump"/>
            <a:extLst>
              <a:ext uri="{FF2B5EF4-FFF2-40B4-BE49-F238E27FC236}">
                <a16:creationId xmlns="" xmlns:a16="http://schemas.microsoft.com/office/drawing/2014/main" id="{014528CF-CA32-4ABA-8F51-3B6632BA8BFC}"/>
              </a:ext>
            </a:extLst>
          </p:cNvPr>
          <p:cNvSpPr/>
          <p:nvPr/>
        </p:nvSpPr>
        <p:spPr>
          <a:xfrm>
            <a:off x="9258301" y="5728456"/>
            <a:ext cx="2933700" cy="1111752"/>
          </a:xfrm>
          <a:prstGeom prst="notched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</a:rPr>
              <a:t>VỀ NHÀ THÔI</a:t>
            </a:r>
          </a:p>
        </p:txBody>
      </p:sp>
    </p:spTree>
    <p:extLst>
      <p:ext uri="{BB962C8B-B14F-4D97-AF65-F5344CB8AC3E}">
        <p14:creationId xmlns:p14="http://schemas.microsoft.com/office/powerpoint/2010/main" val="359326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="" xmlns:a16="http://schemas.microsoft.com/office/drawing/2014/main" id="{21D091EB-4BE6-4C71-A6C1-412853BA5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336"/>
            <a:ext cx="12192000" cy="6443664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="" xmlns:a16="http://schemas.microsoft.com/office/drawing/2014/main" id="{3E872EE6-F662-4F73-B75D-B89C40532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9282" y="1002293"/>
            <a:ext cx="5036907" cy="55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3600">
              <a:solidFill>
                <a:prstClr val="black"/>
              </a:solidFill>
            </a:endParaRPr>
          </a:p>
        </p:txBody>
      </p:sp>
      <p:sp>
        <p:nvSpPr>
          <p:cNvPr id="5" name="AutoShape 10">
            <a:hlinkClick r:id="rId3" action="ppaction://hlinksldjump" highlightClick="1"/>
            <a:extLst>
              <a:ext uri="{FF2B5EF4-FFF2-40B4-BE49-F238E27FC236}">
                <a16:creationId xmlns="" xmlns:a16="http://schemas.microsoft.com/office/drawing/2014/main" id="{2E9AC94F-6283-4933-8741-4E5357310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8700" y="5744696"/>
            <a:ext cx="1003300" cy="1113304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Oval 3">
            <a:extLst>
              <a:ext uri="{FF2B5EF4-FFF2-40B4-BE49-F238E27FC236}">
                <a16:creationId xmlns="" xmlns:a16="http://schemas.microsoft.com/office/drawing/2014/main" id="{C4FB9FC5-35ED-4B38-AE5D-00793421FCF2}"/>
              </a:ext>
            </a:extLst>
          </p:cNvPr>
          <p:cNvSpPr/>
          <p:nvPr/>
        </p:nvSpPr>
        <p:spPr>
          <a:xfrm>
            <a:off x="8769438" y="618745"/>
            <a:ext cx="1068301" cy="9957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0">
            <a:extLst>
              <a:ext uri="{FF2B5EF4-FFF2-40B4-BE49-F238E27FC236}">
                <a16:creationId xmlns="" xmlns:a16="http://schemas.microsoft.com/office/drawing/2014/main" id="{B5FF0B73-752E-4953-941B-948C8BA9906C}"/>
              </a:ext>
            </a:extLst>
          </p:cNvPr>
          <p:cNvSpPr/>
          <p:nvPr/>
        </p:nvSpPr>
        <p:spPr>
          <a:xfrm>
            <a:off x="8672787" y="1928646"/>
            <a:ext cx="728387" cy="6240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="" xmlns:a16="http://schemas.microsoft.com/office/drawing/2014/main" id="{51237B33-9DF8-4D0D-AC4C-7D55C188AF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14" y="4504896"/>
            <a:ext cx="1408215" cy="2035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="" xmlns:a16="http://schemas.microsoft.com/office/drawing/2014/main" id="{920756CA-EFF3-4591-8938-746E7F02DA1D}"/>
              </a:ext>
            </a:extLst>
          </p:cNvPr>
          <p:cNvSpPr/>
          <p:nvPr/>
        </p:nvSpPr>
        <p:spPr>
          <a:xfrm>
            <a:off x="504375" y="1116617"/>
            <a:ext cx="6824785" cy="2253164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4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hoa</a:t>
            </a:r>
            <a:r>
              <a:rPr lang="en-US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</a:t>
            </a:r>
            <a:r>
              <a:rPr lang="en-US" sz="40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cỡ</a:t>
            </a:r>
            <a:r>
              <a:rPr lang="en-US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vừa</a:t>
            </a:r>
            <a:r>
              <a:rPr lang="en-US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mấy</a:t>
            </a:r>
            <a:r>
              <a:rPr lang="en-US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="" xmlns:a16="http://schemas.microsoft.com/office/drawing/2014/main" id="{99934B2F-3BA7-4073-A71F-007FCE90CCD8}"/>
              </a:ext>
            </a:extLst>
          </p:cNvPr>
          <p:cNvSpPr/>
          <p:nvPr/>
        </p:nvSpPr>
        <p:spPr>
          <a:xfrm>
            <a:off x="4067445" y="4102824"/>
            <a:ext cx="5106536" cy="289194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dirty="0" err="1">
                <a:solidFill>
                  <a:srgbClr val="C00000"/>
                </a:solidFill>
              </a:rPr>
              <a:t>Chữ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hoa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smtClean="0">
                <a:solidFill>
                  <a:srgbClr val="C00000"/>
                </a:solidFill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  <a:latin typeface="HP001 4 hàng" panose="020B0603050302020204" pitchFamily="34" charset="0"/>
              </a:rPr>
              <a:t>L</a:t>
            </a:r>
            <a:r>
              <a:rPr lang="en-US" sz="4000" dirty="0" smtClean="0">
                <a:solidFill>
                  <a:srgbClr val="C00000"/>
                </a:solidFill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</a:rPr>
              <a:t>cỡ</a:t>
            </a:r>
            <a:r>
              <a:rPr lang="en-US" sz="4000" dirty="0" smtClean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vừa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cao</a:t>
            </a:r>
            <a:r>
              <a:rPr lang="en-US" sz="4000" dirty="0">
                <a:solidFill>
                  <a:srgbClr val="C00000"/>
                </a:solidFill>
              </a:rPr>
              <a:t> 5 ô li.</a:t>
            </a:r>
          </a:p>
        </p:txBody>
      </p:sp>
      <p:pic>
        <p:nvPicPr>
          <p:cNvPr id="11" name="Picture 2" descr="https://o.rada.vn/data/image/2020/08/14/Chu-hoa-1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3" t="37914" r="8287"/>
          <a:stretch/>
        </p:blipFill>
        <p:spPr bwMode="auto">
          <a:xfrm>
            <a:off x="8993363" y="407544"/>
            <a:ext cx="3103892" cy="333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03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="" xmlns:a16="http://schemas.microsoft.com/office/drawing/2014/main" id="{772BFEA3-1AEA-48A3-A178-6B60ED76B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962"/>
            <a:ext cx="12192000" cy="6450037"/>
          </a:xfrm>
          <a:prstGeom prst="rect">
            <a:avLst/>
          </a:prstGeom>
        </p:spPr>
      </p:pic>
      <p:sp>
        <p:nvSpPr>
          <p:cNvPr id="4" name="Oval Callout 1">
            <a:extLst>
              <a:ext uri="{FF2B5EF4-FFF2-40B4-BE49-F238E27FC236}">
                <a16:creationId xmlns="" xmlns:a16="http://schemas.microsoft.com/office/drawing/2014/main" id="{5BB1FBE4-7550-4410-BA6E-027965488F86}"/>
              </a:ext>
            </a:extLst>
          </p:cNvPr>
          <p:cNvSpPr/>
          <p:nvPr/>
        </p:nvSpPr>
        <p:spPr>
          <a:xfrm>
            <a:off x="1585915" y="643732"/>
            <a:ext cx="7265985" cy="2868612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4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hoa</a:t>
            </a:r>
            <a:r>
              <a:rPr lang="en-US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</a:t>
            </a:r>
            <a:r>
              <a:rPr lang="en-US" sz="40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cỡ</a:t>
            </a:r>
            <a:r>
              <a:rPr lang="en-US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nhỏ</a:t>
            </a:r>
            <a:r>
              <a:rPr lang="en-US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mấy</a:t>
            </a:r>
            <a:r>
              <a:rPr lang="en-US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5" name="Oval Callout 3">
            <a:extLst>
              <a:ext uri="{FF2B5EF4-FFF2-40B4-BE49-F238E27FC236}">
                <a16:creationId xmlns="" xmlns:a16="http://schemas.microsoft.com/office/drawing/2014/main" id="{A8C576A0-2CB6-4EB0-8468-FC0044BC7320}"/>
              </a:ext>
            </a:extLst>
          </p:cNvPr>
          <p:cNvSpPr/>
          <p:nvPr/>
        </p:nvSpPr>
        <p:spPr>
          <a:xfrm>
            <a:off x="5008564" y="4171950"/>
            <a:ext cx="5951536" cy="2335212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hoa</a:t>
            </a:r>
            <a:r>
              <a:rPr lang="en-US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</a:t>
            </a:r>
            <a:r>
              <a:rPr lang="en-US" sz="40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cỡ</a:t>
            </a:r>
            <a:r>
              <a:rPr lang="en-US" sz="40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nhỏ</a:t>
            </a:r>
            <a:r>
              <a:rPr lang="en-US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 2,5 ô li</a:t>
            </a:r>
            <a:r>
              <a:rPr lang="en-US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7" name="Picture 15">
            <a:extLst>
              <a:ext uri="{FF2B5EF4-FFF2-40B4-BE49-F238E27FC236}">
                <a16:creationId xmlns="" xmlns:a16="http://schemas.microsoft.com/office/drawing/2014/main" id="{3691987E-4B16-4E57-A93E-8C3769BF0F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0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CFB5D752-3075-4768-AB3C-BDFB01694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8700" y="5744696"/>
            <a:ext cx="1003300" cy="1113304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10" name="image5.jpg"/>
          <p:cNvPicPr/>
          <p:nvPr/>
        </p:nvPicPr>
        <p:blipFill rotWithShape="1">
          <a:blip r:embed="rId5"/>
          <a:srcRect l="10382" t="20879" r="10808" b="21526"/>
          <a:stretch/>
        </p:blipFill>
        <p:spPr bwMode="auto">
          <a:xfrm>
            <a:off x="9653666" y="407960"/>
            <a:ext cx="2480950" cy="29498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1959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="" xmlns:a16="http://schemas.microsoft.com/office/drawing/2014/main" id="{CF11FA9F-7476-4751-B304-0FFC1EB23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234"/>
            <a:ext cx="12192000" cy="6393766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="" xmlns:a16="http://schemas.microsoft.com/office/drawing/2014/main" id="{0CB740E6-CF00-45C1-BC9F-B21FE7FDD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51" y="4102951"/>
            <a:ext cx="1139061" cy="1923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4">
            <a:extLst>
              <a:ext uri="{FF2B5EF4-FFF2-40B4-BE49-F238E27FC236}">
                <a16:creationId xmlns="" xmlns:a16="http://schemas.microsoft.com/office/drawing/2014/main" id="{18406EBC-5937-42C0-9225-2674D89F07B1}"/>
              </a:ext>
            </a:extLst>
          </p:cNvPr>
          <p:cNvSpPr/>
          <p:nvPr/>
        </p:nvSpPr>
        <p:spPr>
          <a:xfrm>
            <a:off x="1711185" y="651174"/>
            <a:ext cx="4587046" cy="2852737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</a:t>
            </a:r>
            <a:r>
              <a:rPr lang="en-US" sz="40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gồm</a:t>
            </a:r>
            <a:r>
              <a:rPr lang="en-US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mấy</a:t>
            </a:r>
            <a:r>
              <a:rPr lang="en-US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nét</a:t>
            </a:r>
            <a:r>
              <a:rPr lang="en-US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Oval Callout 5">
            <a:extLst>
              <a:ext uri="{FF2B5EF4-FFF2-40B4-BE49-F238E27FC236}">
                <a16:creationId xmlns="" xmlns:a16="http://schemas.microsoft.com/office/drawing/2014/main" id="{24DC5B6E-B690-4B19-8FF3-759F3C9D59EA}"/>
              </a:ext>
            </a:extLst>
          </p:cNvPr>
          <p:cNvSpPr/>
          <p:nvPr/>
        </p:nvSpPr>
        <p:spPr>
          <a:xfrm>
            <a:off x="3984781" y="3965700"/>
            <a:ext cx="6350849" cy="1986916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</a:t>
            </a:r>
            <a:r>
              <a:rPr lang="en-US" sz="40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gồm</a:t>
            </a:r>
            <a:r>
              <a:rPr lang="en-US" sz="40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3 </a:t>
            </a:r>
            <a:r>
              <a:rPr lang="en-US" sz="4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nét</a:t>
            </a:r>
            <a:r>
              <a:rPr lang="en-US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AutoShape 10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3EE0B471-59BE-496D-B77B-34BD7DEEC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8700" y="5744696"/>
            <a:ext cx="1003300" cy="1113304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>
              <a:solidFill>
                <a:prstClr val="black"/>
              </a:solidFill>
              <a:latin typeface="UTM Avo"/>
            </a:endParaRPr>
          </a:p>
        </p:txBody>
      </p:sp>
      <p:pic>
        <p:nvPicPr>
          <p:cNvPr id="10" name="Picture 2" descr="https://o.rada.vn/data/image/2020/08/14/Chu-hoa-1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3" t="37914" r="8287"/>
          <a:stretch/>
        </p:blipFill>
        <p:spPr bwMode="auto">
          <a:xfrm>
            <a:off x="8993363" y="407544"/>
            <a:ext cx="3103892" cy="333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72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="" xmlns:a16="http://schemas.microsoft.com/office/drawing/2014/main" id="{FFF83019-F54F-4C7B-9A76-EB601F0ED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456"/>
            <a:ext cx="12192000" cy="6450037"/>
          </a:xfrm>
          <a:prstGeom prst="rect">
            <a:avLst/>
          </a:prstGeom>
        </p:spPr>
      </p:pic>
      <p:pic>
        <p:nvPicPr>
          <p:cNvPr id="5" name="Picture 16">
            <a:extLst>
              <a:ext uri="{FF2B5EF4-FFF2-40B4-BE49-F238E27FC236}">
                <a16:creationId xmlns="" xmlns:a16="http://schemas.microsoft.com/office/drawing/2014/main" id="{A5B0D78C-BD36-49E2-9E43-C3FFBF201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5" y="4487593"/>
            <a:ext cx="1652565" cy="1257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="" xmlns:a16="http://schemas.microsoft.com/office/drawing/2014/main" id="{DF2C1B16-D18C-4A22-9506-C1085C46EB06}"/>
              </a:ext>
            </a:extLst>
          </p:cNvPr>
          <p:cNvSpPr/>
          <p:nvPr/>
        </p:nvSpPr>
        <p:spPr>
          <a:xfrm>
            <a:off x="624421" y="1131876"/>
            <a:ext cx="5613987" cy="2514598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Nêu</a:t>
            </a:r>
            <a:r>
              <a:rPr lang="en-US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nét</a:t>
            </a:r>
            <a:r>
              <a:rPr lang="en-US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</a:t>
            </a:r>
            <a:r>
              <a:rPr lang="en-US" sz="40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?</a:t>
            </a:r>
            <a:endParaRPr lang="en-US" sz="40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="" xmlns:a16="http://schemas.microsoft.com/office/drawing/2014/main" id="{58226121-B697-488B-B480-5F8439E48FEF}"/>
              </a:ext>
            </a:extLst>
          </p:cNvPr>
          <p:cNvSpPr/>
          <p:nvPr/>
        </p:nvSpPr>
        <p:spPr>
          <a:xfrm>
            <a:off x="3905781" y="3629753"/>
            <a:ext cx="5389642" cy="3333814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57200"/>
            <a:endParaRPr lang="en-US" sz="28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AutoShape 10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46D9A7F0-F541-404C-98D0-673322D50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8700" y="5744696"/>
            <a:ext cx="1003300" cy="1113304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>
              <a:solidFill>
                <a:prstClr val="black"/>
              </a:solidFill>
              <a:latin typeface="UTM Av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B98A532-1B0E-480A-8EE8-7B09BA6C6217}"/>
              </a:ext>
            </a:extLst>
          </p:cNvPr>
          <p:cNvSpPr txBox="1"/>
          <p:nvPr/>
        </p:nvSpPr>
        <p:spPr>
          <a:xfrm>
            <a:off x="4497179" y="4356894"/>
            <a:ext cx="48225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Nét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Nét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Nét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lượn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dọc</a:t>
            </a:r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Nét lượn ngang.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https://o.rada.vn/data/image/2020/08/14/Chu-hoa-1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3" t="37914" r="8287"/>
          <a:stretch/>
        </p:blipFill>
        <p:spPr bwMode="auto">
          <a:xfrm>
            <a:off x="9136712" y="309569"/>
            <a:ext cx="3103892" cy="333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1431</TotalTime>
  <Words>424</Words>
  <Application>Microsoft Office PowerPoint</Application>
  <PresentationFormat>Widescreen</PresentationFormat>
  <Paragraphs>47</Paragraphs>
  <Slides>23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43" baseType="lpstr">
      <vt:lpstr>等线</vt:lpstr>
      <vt:lpstr>HP001 4 hang 1 ô ly</vt:lpstr>
      <vt:lpstr>UTM Avo (Body)</vt:lpstr>
      <vt:lpstr>MyriadPro-Cond</vt:lpstr>
      <vt:lpstr>SimSun</vt:lpstr>
      <vt:lpstr>UTM Avo (Headings)</vt:lpstr>
      <vt:lpstr>HP001 4 hàng</vt:lpstr>
      <vt:lpstr>Arial-Rounded</vt:lpstr>
      <vt:lpstr>UTM Avo</vt:lpstr>
      <vt:lpstr>Calibri</vt:lpstr>
      <vt:lpstr>Impact</vt:lpstr>
      <vt:lpstr>Times New Roman</vt:lpstr>
      <vt:lpstr>Arial</vt:lpstr>
      <vt:lpstr>Raleway</vt:lpstr>
      <vt:lpstr>Office Theme</vt:lpstr>
      <vt:lpstr>1_Office Theme</vt:lpstr>
      <vt:lpstr>2_Office Theme</vt:lpstr>
      <vt:lpstr>5_Office Theme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tên riêng: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92</cp:revision>
  <dcterms:created xsi:type="dcterms:W3CDTF">2021-11-01T08:16:43Z</dcterms:created>
  <dcterms:modified xsi:type="dcterms:W3CDTF">2022-09-16T10:18:43Z</dcterms:modified>
</cp:coreProperties>
</file>