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0" r:id="rId6"/>
    <p:sldId id="261" r:id="rId7"/>
    <p:sldId id="267" r:id="rId8"/>
    <p:sldId id="268" r:id="rId9"/>
    <p:sldId id="269" r:id="rId10"/>
    <p:sldId id="263" r:id="rId11"/>
    <p:sldId id="264" r:id="rId12"/>
    <p:sldId id="270" r:id="rId13"/>
    <p:sldId id="265" r:id="rId14"/>
    <p:sldId id="271" r:id="rId15"/>
    <p:sldId id="266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90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C6BA-74C1-4459-9B78-813915F95C4B}" type="datetimeFigureOut">
              <a:rPr lang="vi-VN" smtClean="0"/>
              <a:t>25/02/2025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8E9D-E437-42CF-AE42-B439EB4BDE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92961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C6BA-74C1-4459-9B78-813915F95C4B}" type="datetimeFigureOut">
              <a:rPr lang="vi-VN" smtClean="0"/>
              <a:t>25/02/2025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8E9D-E437-42CF-AE42-B439EB4BDE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8880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C6BA-74C1-4459-9B78-813915F95C4B}" type="datetimeFigureOut">
              <a:rPr lang="vi-VN" smtClean="0"/>
              <a:t>25/02/2025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8E9D-E437-42CF-AE42-B439EB4BDE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0047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C6BA-74C1-4459-9B78-813915F95C4B}" type="datetimeFigureOut">
              <a:rPr lang="vi-VN" smtClean="0"/>
              <a:t>25/02/2025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8E9D-E437-42CF-AE42-B439EB4BDE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2187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C6BA-74C1-4459-9B78-813915F95C4B}" type="datetimeFigureOut">
              <a:rPr lang="vi-VN" smtClean="0"/>
              <a:t>25/02/2025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8E9D-E437-42CF-AE42-B439EB4BDE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31202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C6BA-74C1-4459-9B78-813915F95C4B}" type="datetimeFigureOut">
              <a:rPr lang="vi-VN" smtClean="0"/>
              <a:t>25/02/2025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8E9D-E437-42CF-AE42-B439EB4BDE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38596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C6BA-74C1-4459-9B78-813915F95C4B}" type="datetimeFigureOut">
              <a:rPr lang="vi-VN" smtClean="0"/>
              <a:t>25/02/2025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8E9D-E437-42CF-AE42-B439EB4BDE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4928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C6BA-74C1-4459-9B78-813915F95C4B}" type="datetimeFigureOut">
              <a:rPr lang="vi-VN" smtClean="0"/>
              <a:t>25/02/2025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8E9D-E437-42CF-AE42-B439EB4BDE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5763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C6BA-74C1-4459-9B78-813915F95C4B}" type="datetimeFigureOut">
              <a:rPr lang="vi-VN" smtClean="0"/>
              <a:t>25/02/2025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8E9D-E437-42CF-AE42-B439EB4BDE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2218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C6BA-74C1-4459-9B78-813915F95C4B}" type="datetimeFigureOut">
              <a:rPr lang="vi-VN" smtClean="0"/>
              <a:t>25/02/2025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8E9D-E437-42CF-AE42-B439EB4BDE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3495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C6BA-74C1-4459-9B78-813915F95C4B}" type="datetimeFigureOut">
              <a:rPr lang="vi-VN" smtClean="0"/>
              <a:t>25/02/2025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8E9D-E437-42CF-AE42-B439EB4BDE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39243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9C6BA-74C1-4459-9B78-813915F95C4B}" type="datetimeFigureOut">
              <a:rPr lang="vi-VN" smtClean="0"/>
              <a:t>25/02/2025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E8E9D-E437-42CF-AE42-B439EB4BDE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4190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14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động Powerpoint đẹ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919"/>
            <a:ext cx="12192000" cy="696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9729" y="461200"/>
            <a:ext cx="3642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TOÁN LỚP 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473" y="4447308"/>
            <a:ext cx="2563091" cy="256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637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mega.com.vn/media/news/2707_nen-powerpoint-hoc-tap-dep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19"/>
            <a:ext cx="12192000" cy="687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35282" y="749068"/>
            <a:ext cx="67265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Thực hành, luyện tập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2983" y="2233286"/>
            <a:ext cx="12362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/>
              <a:t>Bài 2</a:t>
            </a:r>
          </a:p>
          <a:p>
            <a:r>
              <a:rPr lang="vi-VN" sz="3600" dirty="0"/>
              <a:t>Bài 3</a:t>
            </a:r>
          </a:p>
        </p:txBody>
      </p:sp>
      <p:pic>
        <p:nvPicPr>
          <p:cNvPr id="5124" name="Picture 4" descr="https://lh3.googleusercontent.com/-5Mq6N4Dqb20/WsHOzXIU6-I/AAAAAAAACAs/9NC76SswuYMIa58-gk1m7pHQoEi-az15ACHMYCw/h136/6-mau_slide_powerpoint_dep_ctu.vn_(122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08" y="1955692"/>
            <a:ext cx="90487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081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165" y="0"/>
            <a:ext cx="82212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u="sng" dirty="0"/>
              <a:t>Bài 2</a:t>
            </a:r>
            <a:r>
              <a:rPr lang="vi-VN" sz="3600" dirty="0"/>
              <a:t>. Chia đều 900 ml dầu dừa được 6 chai. Hỏi có 300 ml dầu dừa thì rót được mấy chai như vậy?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7964" y="2595950"/>
            <a:ext cx="118507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+ Bài toán cho biết gì?</a:t>
            </a:r>
          </a:p>
          <a:p>
            <a:r>
              <a:rPr lang="vi-VN" sz="3200" dirty="0">
                <a:solidFill>
                  <a:srgbClr val="FF0000"/>
                </a:solidFill>
              </a:rPr>
              <a:t>+ Bài toán hỏi gì?</a:t>
            </a:r>
          </a:p>
          <a:p>
            <a:r>
              <a:rPr lang="vi-VN" sz="3200" dirty="0">
                <a:solidFill>
                  <a:srgbClr val="FF0000"/>
                </a:solidFill>
              </a:rPr>
              <a:t>+ Số mi-li-lít dầu và số can dầu có mối quan hệ như thế nào với nhau?</a:t>
            </a:r>
          </a:p>
          <a:p>
            <a:r>
              <a:rPr lang="vi-VN" sz="3200" dirty="0">
                <a:solidFill>
                  <a:srgbClr val="FF0000"/>
                </a:solidFill>
              </a:rPr>
              <a:t>+ Hãy nêu cách giải bài toán?</a:t>
            </a:r>
          </a:p>
          <a:p>
            <a:r>
              <a:rPr lang="vi-VN" sz="32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431" y="-1"/>
            <a:ext cx="3856829" cy="286789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0195" y="2247136"/>
            <a:ext cx="6428509" cy="37446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Cách 1.               </a:t>
            </a:r>
            <a:r>
              <a:rPr lang="en-US" sz="3200" u="sng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Bài giải</a:t>
            </a:r>
            <a:endParaRPr lang="vi-VN" sz="32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vi-VN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chai chứa số m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i-li-</a:t>
            </a:r>
            <a:r>
              <a:rPr lang="vi-VN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ít </a:t>
            </a:r>
            <a:r>
              <a:rPr lang="vi-VN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dầu dừa là:</a:t>
            </a:r>
          </a:p>
          <a:p>
            <a:pPr indent="254000" algn="ctr">
              <a:spcAft>
                <a:spcPts val="0"/>
              </a:spcAft>
            </a:pPr>
            <a:r>
              <a:rPr lang="vi-VN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900 : 6 = 150 (ml)</a:t>
            </a:r>
          </a:p>
          <a:p>
            <a:pPr indent="254000" algn="ctr">
              <a:spcAft>
                <a:spcPts val="0"/>
              </a:spcAft>
            </a:pPr>
            <a:r>
              <a:rPr lang="vi-VN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 300ml dầu dừa thì rót được vào số chai là:</a:t>
            </a:r>
          </a:p>
          <a:p>
            <a:pPr indent="254000" algn="ctr">
              <a:spcAft>
                <a:spcPts val="0"/>
              </a:spcAft>
            </a:pPr>
            <a:r>
              <a:rPr lang="vi-VN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300 : 150 = 2 (chai)</a:t>
            </a:r>
          </a:p>
          <a:p>
            <a:pPr indent="254000" algn="ctr">
              <a:spcAft>
                <a:spcPts val="0"/>
              </a:spcAft>
            </a:pPr>
            <a:r>
              <a:rPr lang="vi-VN" sz="3200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Đáp số:</a:t>
            </a:r>
            <a:r>
              <a:rPr lang="vi-VN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 chai dầu dừa </a:t>
            </a:r>
            <a:endParaRPr lang="vi-VN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89674" y="2701636"/>
            <a:ext cx="5505344" cy="358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ectangle 12"/>
          <p:cNvSpPr/>
          <p:nvPr/>
        </p:nvSpPr>
        <p:spPr>
          <a:xfrm>
            <a:off x="6787409" y="2561315"/>
            <a:ext cx="5379730" cy="35394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254000" algn="just">
              <a:spcAft>
                <a:spcPts val="0"/>
              </a:spcAft>
              <a:tabLst>
                <a:tab pos="1559560" algn="l"/>
              </a:tabLst>
            </a:pPr>
            <a:r>
              <a:rPr lang="vi-VN" sz="3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 2:          </a:t>
            </a:r>
            <a:r>
              <a:rPr lang="vi-VN" sz="3200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giải</a:t>
            </a:r>
            <a:endParaRPr lang="vi-VN" sz="3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254000" algn="just">
              <a:spcAft>
                <a:spcPts val="0"/>
              </a:spcAft>
              <a:tabLst>
                <a:tab pos="1559560" algn="l"/>
              </a:tabLst>
            </a:pPr>
            <a:r>
              <a:rPr lang="vi-VN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900ml gấp 300ml số lần là:</a:t>
            </a:r>
          </a:p>
          <a:p>
            <a:pPr indent="254000" algn="ctr">
              <a:spcAft>
                <a:spcPts val="0"/>
              </a:spcAft>
            </a:pPr>
            <a:r>
              <a:rPr lang="vi-VN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900 : 300 = 3 (lần)</a:t>
            </a:r>
          </a:p>
          <a:p>
            <a:pPr indent="254000">
              <a:spcAft>
                <a:spcPts val="0"/>
              </a:spcAft>
            </a:pPr>
            <a:r>
              <a:rPr lang="vi-VN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 300ml dầu dừa thì rót được vào số chai là:</a:t>
            </a:r>
          </a:p>
          <a:p>
            <a:pPr indent="254000" algn="ctr">
              <a:spcAft>
                <a:spcPts val="0"/>
              </a:spcAft>
            </a:pPr>
            <a:r>
              <a:rPr lang="vi-VN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6 : 3 = 2 (chai)</a:t>
            </a:r>
          </a:p>
          <a:p>
            <a:pPr indent="254000" algn="ctr">
              <a:spcAft>
                <a:spcPts val="0"/>
              </a:spcAft>
            </a:pPr>
            <a:r>
              <a:rPr lang="vi-VN" sz="3200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Đáp số:</a:t>
            </a:r>
            <a:r>
              <a:rPr lang="vi-VN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 chai dầu dừa </a:t>
            </a:r>
            <a:endParaRPr lang="vi-VN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719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2946" y="0"/>
            <a:ext cx="114489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u="sng" dirty="0"/>
              <a:t>Bài 3</a:t>
            </a:r>
            <a:r>
              <a:rPr lang="vi-VN" sz="3600" dirty="0"/>
              <a:t>. Cứ xay 100 kg thóc thì được 60 kg gạo. H</a:t>
            </a:r>
            <a:r>
              <a:rPr lang="en-US" sz="3600" dirty="0" err="1"/>
              <a:t>ỏi</a:t>
            </a:r>
            <a:r>
              <a:rPr lang="vi-VN" sz="3600" dirty="0"/>
              <a:t> xay 2 tấn thóc thì được bao nhiêu ki-lô-gam gạo?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1165" y="3920834"/>
            <a:ext cx="118507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+ Bài toán cho biết gì?</a:t>
            </a:r>
          </a:p>
          <a:p>
            <a:r>
              <a:rPr lang="vi-VN" sz="3200" dirty="0">
                <a:solidFill>
                  <a:srgbClr val="FF0000"/>
                </a:solidFill>
              </a:rPr>
              <a:t>+ Bài toán hỏi gì?</a:t>
            </a:r>
          </a:p>
          <a:p>
            <a:r>
              <a:rPr lang="vi-VN" sz="3200" dirty="0">
                <a:solidFill>
                  <a:srgbClr val="FF0000"/>
                </a:solidFill>
              </a:rPr>
              <a:t>+ Số thóc và số gạo có mối quan hệ như thế nào với nhau?</a:t>
            </a:r>
          </a:p>
          <a:p>
            <a:r>
              <a:rPr lang="vi-VN" sz="3200" dirty="0">
                <a:solidFill>
                  <a:srgbClr val="FF0000"/>
                </a:solidFill>
              </a:rPr>
              <a:t>+ Hãy nêu cách giải bài toán?</a:t>
            </a:r>
          </a:p>
          <a:p>
            <a:r>
              <a:rPr lang="vi-VN" sz="32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946" y="1371600"/>
            <a:ext cx="6471218" cy="21157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3318570"/>
            <a:ext cx="12192000" cy="35394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254000" algn="ctr">
              <a:spcAft>
                <a:spcPts val="0"/>
              </a:spcAft>
            </a:pPr>
            <a:r>
              <a:rPr lang="vi-VN" sz="3200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gi</a:t>
            </a:r>
            <a:r>
              <a:rPr lang="en-US" sz="3200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ả</a:t>
            </a:r>
            <a:r>
              <a:rPr lang="vi-VN" sz="3200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endParaRPr lang="vi-VN" sz="3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254000" algn="ctr">
              <a:spcAft>
                <a:spcPts val="0"/>
              </a:spcAft>
            </a:pPr>
            <a:r>
              <a:rPr lang="vi-VN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Đổi: 2 tấn = 2 000 kg</a:t>
            </a:r>
          </a:p>
          <a:p>
            <a:pPr indent="254000">
              <a:spcAft>
                <a:spcPts val="0"/>
              </a:spcAft>
              <a:tabLst>
                <a:tab pos="186690" algn="l"/>
              </a:tabLst>
            </a:pP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2000 kg gấp 100 kg số lần là:</a:t>
            </a:r>
            <a:endParaRPr lang="vi-VN" sz="3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254000" algn="ctr">
              <a:spcAft>
                <a:spcPts val="0"/>
              </a:spcAft>
            </a:pP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2 000 : 100 = 20 (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lần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vi-VN" sz="3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254000">
              <a:spcAft>
                <a:spcPts val="0"/>
              </a:spcAft>
            </a:pP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xay 2 tấn thóc thì được số ki-lô-gam gạo là:</a:t>
            </a:r>
            <a:endParaRPr lang="vi-VN" sz="3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254000" algn="ctr">
              <a:spcAft>
                <a:spcPts val="0"/>
              </a:spcAft>
            </a:pP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60 × 20 = 1 200 (kg)</a:t>
            </a:r>
            <a:endParaRPr lang="vi-VN" sz="3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254000" algn="ctr">
              <a:spcAft>
                <a:spcPts val="0"/>
              </a:spcAft>
            </a:pPr>
            <a:r>
              <a:rPr lang="fr-FR" sz="3200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Đáp số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1 200 kg gạo.</a:t>
            </a:r>
            <a:endParaRPr lang="vi-VN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241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mega.com.vn/media/news/2707_nen-powerpoint-hoc-tap-dep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48490" y="192101"/>
            <a:ext cx="3147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Vận dụng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836" y="1046053"/>
            <a:ext cx="11083637" cy="569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782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1" y="106723"/>
            <a:ext cx="11720946" cy="2955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rgbClr val="081C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hành: Đo bề dày 100 trang sách theo đơn vị mi-li-mét. Dựa vào số đo đó, ước lượng xem nếu xếp các trang sách như thế cao khoảng 1 gang tay của em thì cần bao nhiêu trang sách.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3810000" y="2667308"/>
            <a:ext cx="4779819" cy="997527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/>
              <a:t>Cách thực hiện</a:t>
            </a:r>
          </a:p>
        </p:txBody>
      </p:sp>
      <p:sp>
        <p:nvSpPr>
          <p:cNvPr id="6" name="Down Arrow Callout 5"/>
          <p:cNvSpPr/>
          <p:nvPr/>
        </p:nvSpPr>
        <p:spPr>
          <a:xfrm>
            <a:off x="0" y="3664835"/>
            <a:ext cx="12191999" cy="997527"/>
          </a:xfrm>
          <a:prstGeom prst="downArrow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Dùng thước đo độ dày của 100 trang sách theo đơn vị đo mi-li-mét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own Arrow Callout 6"/>
          <p:cNvSpPr/>
          <p:nvPr/>
        </p:nvSpPr>
        <p:spPr>
          <a:xfrm>
            <a:off x="0" y="4662362"/>
            <a:ext cx="12191999" cy="997527"/>
          </a:xfrm>
          <a:prstGeom prst="downArrowCallou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Đo độ dài của gang tay theo đơn vị đo mi-li-mét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659889"/>
            <a:ext cx="12191999" cy="6023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Từ đó tính được số trang sách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08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động Powerpoint đẹ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6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04180" y="4409745"/>
            <a:ext cx="66909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Chúc bạn luôn học tốt!</a:t>
            </a:r>
          </a:p>
        </p:txBody>
      </p:sp>
      <p:pic>
        <p:nvPicPr>
          <p:cNvPr id="2" name="Picture 2" descr="Ảnh động Powerpoint CTU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501" y="776122"/>
            <a:ext cx="1493117" cy="149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Ảnh động Powerpoint CTU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483" y="891857"/>
            <a:ext cx="1493117" cy="149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Ảnh động Powerpoint CTU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0" y="305068"/>
            <a:ext cx="1493117" cy="149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Ảnh động Powerpoint CTU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142" y="420803"/>
            <a:ext cx="1493117" cy="149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265" y="4409745"/>
            <a:ext cx="2676525" cy="2686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501" y="5451694"/>
            <a:ext cx="4314825" cy="2686050"/>
          </a:xfrm>
          <a:prstGeom prst="rect">
            <a:avLst/>
          </a:prstGeom>
        </p:spPr>
      </p:pic>
      <p:pic>
        <p:nvPicPr>
          <p:cNvPr id="1028" name="Picture 4" descr="Ảnh động Powerpoint CTU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5484746"/>
            <a:ext cx="714375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Ảnh động Powerpoint CTU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301" y="5451694"/>
            <a:ext cx="800100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076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77918" y="91686"/>
            <a:ext cx="36327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KHỞI ĐỘNG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1015016"/>
            <a:ext cx="1219200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vi-VN" sz="3200" dirty="0">
                <a:ea typeface="Arial" panose="020B0604020202020204" pitchFamily="34" charset="0"/>
                <a:cs typeface="Times New Roman" panose="02020603050405020304" pitchFamily="18" charset="0"/>
              </a:rPr>
              <a:t>Bài toán: Mỗi giờ người thợ may được 1 chiếc áo. Vậy nếu trong 2 giờ (3 giờ, 4 giờ) thì người thợ may được bao nhiêu chiếc áo?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159097"/>
              </p:ext>
            </p:extLst>
          </p:nvPr>
        </p:nvGraphicFramePr>
        <p:xfrm>
          <a:off x="1" y="2766326"/>
          <a:ext cx="12191998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7744">
                  <a:extLst>
                    <a:ext uri="{9D8B030D-6E8A-4147-A177-3AD203B41FA5}">
                      <a16:colId xmlns:a16="http://schemas.microsoft.com/office/drawing/2014/main" val="1617151538"/>
                    </a:ext>
                  </a:extLst>
                </a:gridCol>
                <a:gridCol w="1662546">
                  <a:extLst>
                    <a:ext uri="{9D8B030D-6E8A-4147-A177-3AD203B41FA5}">
                      <a16:colId xmlns:a16="http://schemas.microsoft.com/office/drawing/2014/main" val="616161396"/>
                    </a:ext>
                  </a:extLst>
                </a:gridCol>
                <a:gridCol w="1750116">
                  <a:extLst>
                    <a:ext uri="{9D8B030D-6E8A-4147-A177-3AD203B41FA5}">
                      <a16:colId xmlns:a16="http://schemas.microsoft.com/office/drawing/2014/main" val="3875955384"/>
                    </a:ext>
                  </a:extLst>
                </a:gridCol>
                <a:gridCol w="1696202">
                  <a:extLst>
                    <a:ext uri="{9D8B030D-6E8A-4147-A177-3AD203B41FA5}">
                      <a16:colId xmlns:a16="http://schemas.microsoft.com/office/drawing/2014/main" val="4171423536"/>
                    </a:ext>
                  </a:extLst>
                </a:gridCol>
                <a:gridCol w="1915390">
                  <a:extLst>
                    <a:ext uri="{9D8B030D-6E8A-4147-A177-3AD203B41FA5}">
                      <a16:colId xmlns:a16="http://schemas.microsoft.com/office/drawing/2014/main" val="28763719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vi-VN" sz="3200" dirty="0">
                          <a:solidFill>
                            <a:srgbClr val="0070C0"/>
                          </a:solidFill>
                        </a:rPr>
                        <a:t>Thời</a:t>
                      </a:r>
                      <a:r>
                        <a:rPr lang="vi-VN" sz="3200" baseline="0" dirty="0">
                          <a:solidFill>
                            <a:srgbClr val="0070C0"/>
                          </a:solidFill>
                        </a:rPr>
                        <a:t> gian may 1 chiếc áo</a:t>
                      </a:r>
                      <a:endParaRPr lang="vi-VN" sz="3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rgbClr val="0070C0"/>
                          </a:solidFill>
                        </a:rPr>
                        <a:t>1 giờ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rgbClr val="0070C0"/>
                          </a:solidFill>
                        </a:rPr>
                        <a:t>2 giờ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rgbClr val="0070C0"/>
                          </a:solidFill>
                        </a:rPr>
                        <a:t>3 giờ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rgbClr val="0070C0"/>
                          </a:solidFill>
                        </a:rPr>
                        <a:t>4 giờ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292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3200" dirty="0">
                          <a:solidFill>
                            <a:srgbClr val="0070C0"/>
                          </a:solidFill>
                        </a:rPr>
                        <a:t>Số chiếc</a:t>
                      </a:r>
                      <a:r>
                        <a:rPr lang="vi-VN" sz="3200" baseline="0" dirty="0">
                          <a:solidFill>
                            <a:srgbClr val="0070C0"/>
                          </a:solidFill>
                        </a:rPr>
                        <a:t> áo</a:t>
                      </a:r>
                      <a:endParaRPr lang="vi-VN" sz="3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vi-VN" sz="3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vi-VN" sz="3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vi-VN" sz="3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vi-VN" sz="3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217092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205132" y="3345446"/>
            <a:ext cx="1483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1 chiếc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22415" y="3331206"/>
            <a:ext cx="1483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 chiếc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60603" y="3345446"/>
            <a:ext cx="1483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 chiếc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377886" y="3350717"/>
            <a:ext cx="1483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4 chiếc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94997" y="4291333"/>
            <a:ext cx="115659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vi-VN" sz="3200" dirty="0">
                <a:ea typeface="Arial" panose="020B0604020202020204" pitchFamily="34" charset="0"/>
                <a:cs typeface="Times New Roman" panose="02020603050405020304" pitchFamily="18" charset="0"/>
              </a:rPr>
              <a:t>Thời gian may áo và số chiếc áo có mối quan hệ như thế nào?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4997" y="4291333"/>
            <a:ext cx="11689185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vi-VN" sz="320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Thời gian may áo và số chiếc áo có mối quan hệ phụ thuộc (tỉ lệ thuận với nhau): thời gian may càng nhiều thì số chiếc áo may được càng nhiều.</a:t>
            </a:r>
          </a:p>
        </p:txBody>
      </p:sp>
    </p:spTree>
    <p:extLst>
      <p:ext uri="{BB962C8B-B14F-4D97-AF65-F5344CB8AC3E}">
        <p14:creationId xmlns:p14="http://schemas.microsoft.com/office/powerpoint/2010/main" val="3855285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5" grpId="0"/>
      <p:bldP spid="16" grpId="0"/>
      <p:bldP spid="17" grpId="0"/>
      <p:bldP spid="13" grpId="0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mega.com.vn/media/news/2707_nen-powerpoint-hoc-tap-de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7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901469"/>
            <a:ext cx="105156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Bài 9. Bài toán về quan hệ phụ thuộc </a:t>
            </a:r>
          </a:p>
          <a:p>
            <a:pPr algn="ctr"/>
            <a:r>
              <a:rPr lang="vi-VN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(tiết 2) 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52837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mega.com.vn/media/news/2707_nen-powerpoint-hoc-tap-dep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19"/>
            <a:ext cx="12192000" cy="687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92983" y="749068"/>
            <a:ext cx="6611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Hình thành kiến thức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2983" y="2233286"/>
            <a:ext cx="7879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/>
              <a:t>Đọc bài toán và tìm cách giải bài toán</a:t>
            </a:r>
          </a:p>
        </p:txBody>
      </p:sp>
      <p:pic>
        <p:nvPicPr>
          <p:cNvPr id="5124" name="Picture 4" descr="https://lh3.googleusercontent.com/-5Mq6N4Dqb20/WsHOzXIU6-I/AAAAAAAACAs/9NC76SswuYMIa58-gk1m7pHQoEi-az15ACHMYCw/h136/6-mau_slide_powerpoint_dep_ctu.vn_(122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08" y="1955692"/>
            <a:ext cx="90487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279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1" y="0"/>
            <a:ext cx="118194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toán: </a:t>
            </a:r>
            <a:r>
              <a:rPr lang="nl-NL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 3 quyển vở cùng loại hết 24 000 đồng. Hỏi nếu mua 12 quyển vở như thế thì hết bao nhiêu tiền?</a:t>
            </a:r>
            <a:endParaRPr lang="vi-VN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1" y="2209941"/>
            <a:ext cx="11542375" cy="3949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nl-NL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+ Bài toán cho biết gì?</a:t>
            </a:r>
            <a:endParaRPr lang="vi-VN" sz="32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nl-NL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+ Bài toán hỏi gì?</a:t>
            </a:r>
            <a:endParaRPr lang="vi-VN" sz="3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nl-NL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+ So sánh 3 quyển vở với 12 quyển vở.</a:t>
            </a:r>
            <a:endParaRPr lang="vi-VN" sz="32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nl-NL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+ Vậy em nghĩ số tiền mua 12 quyển vở sẽ như thế nào so với số tiền mua 3 quyển vở?</a:t>
            </a:r>
            <a:endParaRPr lang="vi-VN" sz="3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nl-NL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+ Lần lượt từng bước, muốn tìm được số tiền mua 12 quyển vở, em sẽ làm thế nào?</a:t>
            </a:r>
            <a:endParaRPr lang="vi-VN" sz="32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2400" y="1077218"/>
            <a:ext cx="12039599" cy="8624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6">
                    <a:lumMod val="75000"/>
                  </a:schemeClr>
                </a:solidFill>
              </a:rPr>
              <a:t>Thảo luận nhóm 4 theo các câu hỏi sau:</a:t>
            </a:r>
          </a:p>
        </p:txBody>
      </p:sp>
      <p:pic>
        <p:nvPicPr>
          <p:cNvPr id="12" name="Đồng hồ đếm ngược 3 phút gây sốc 3 Minute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03204" y="1013171"/>
            <a:ext cx="1888796" cy="106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288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55243"/>
            <a:ext cx="6303818" cy="41960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nl-NL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Cách 1: Rút về đơn vị</a:t>
            </a:r>
            <a:endParaRPr lang="vi-VN" sz="28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nl-NL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nl-NL" sz="2800" u="sng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Bài giải </a:t>
            </a:r>
            <a:endParaRPr lang="vi-VN" sz="28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nl-NL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Mua 1 quyển vở hết số tiền là:</a:t>
            </a:r>
            <a:endParaRPr lang="vi-VN" sz="28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nl-NL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24 000 : 3 = 8000 (đồng)         </a:t>
            </a:r>
            <a:endParaRPr lang="vi-VN" sz="28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nl-NL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Mua 12 quyển vở hết số tiền là</a:t>
            </a:r>
            <a:r>
              <a:rPr lang="vi-VN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   </a:t>
            </a:r>
          </a:p>
          <a:p>
            <a:pPr>
              <a:spcAft>
                <a:spcPts val="800"/>
              </a:spcAft>
            </a:pPr>
            <a:r>
              <a:rPr lang="vi-VN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nl-NL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8000 × 12 = 96 000 (đồng)                                     </a:t>
            </a:r>
            <a:endParaRPr lang="vi-VN" sz="28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nl-NL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nl-NL" sz="2800" u="sng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Đáp số:</a:t>
            </a:r>
            <a:r>
              <a:rPr lang="nl-NL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96 000 đồng.</a:t>
            </a:r>
            <a:endParaRPr lang="vi-VN" sz="28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endParaRPr lang="vi-VN" sz="20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03818" y="55243"/>
            <a:ext cx="5888182" cy="41549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nl-NL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Cách 2: Tìm tỉ số</a:t>
            </a:r>
            <a:endParaRPr lang="vi-VN" sz="28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nl-NL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nl-NL" sz="2800" u="sng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Bài giải </a:t>
            </a:r>
            <a:endParaRPr lang="vi-VN" sz="28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nl-NL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12 quyển vở gấp 3 quyển vở số lần là:     </a:t>
            </a:r>
            <a:r>
              <a:rPr lang="vi-VN" sz="280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28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nl-NL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12 : 3 = 4 (lần) </a:t>
            </a:r>
            <a:endParaRPr lang="vi-VN" sz="28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nl-NL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Mua 12 quyển vở hết số tiền là:               </a:t>
            </a:r>
            <a:r>
              <a:rPr lang="vi-VN" sz="280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28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nl-NL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24 000  × 4 = 96 000 (đồng) </a:t>
            </a:r>
            <a:endParaRPr lang="vi-VN" sz="28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nl-NL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nl-NL" sz="2800" u="sng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Đáp số</a:t>
            </a:r>
            <a:r>
              <a:rPr lang="nl-NL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96 000 đồng.</a:t>
            </a:r>
            <a:endParaRPr lang="vi-VN" sz="28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17124" y="1122218"/>
            <a:ext cx="625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(1)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27960" y="2189193"/>
            <a:ext cx="625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(2)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517066" y="1609515"/>
            <a:ext cx="625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(1)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586341" y="2565131"/>
            <a:ext cx="625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(2)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0" y="4265166"/>
            <a:ext cx="6192982" cy="2592834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Bước  (1) trong cách 1 là bước rút về đơn vị. </a:t>
            </a:r>
          </a:p>
        </p:txBody>
      </p:sp>
      <p:sp>
        <p:nvSpPr>
          <p:cNvPr id="23" name="Right Arrow 22"/>
          <p:cNvSpPr/>
          <p:nvPr/>
        </p:nvSpPr>
        <p:spPr>
          <a:xfrm>
            <a:off x="6885709" y="4311036"/>
            <a:ext cx="5360724" cy="2592834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nl-NL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Bước </a:t>
            </a:r>
            <a:r>
              <a:rPr lang="nl-NL" sz="3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(1) </a:t>
            </a:r>
            <a:r>
              <a:rPr lang="nl-NL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trong cách 2 là bước tìm tỉ số. </a:t>
            </a:r>
            <a:endParaRPr lang="vi-VN" sz="32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994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7818" y="154862"/>
            <a:ext cx="116793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nl-NL" sz="320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hắc lại quy trình giải bài toán liên quan đến quan hệ phụ thuộc (tỉ lệ thuận)</a:t>
            </a:r>
            <a:endParaRPr lang="vi-VN" sz="3200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232080"/>
            <a:ext cx="6303818" cy="28828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Cách 1: Rút về đơn vị</a:t>
            </a:r>
            <a:endParaRPr lang="vi-VN" sz="28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vi-VN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Bước 1: Tìm giá trị 1 đơn vị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vi-VN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Bước 2: Tìm giá trị nhiều đơn vị </a:t>
            </a:r>
            <a:r>
              <a:rPr lang="vi-VN" sz="2800" dirty="0">
                <a:ea typeface="Arial" panose="020B0604020202020204" pitchFamily="34" charset="0"/>
                <a:cs typeface="Arial" panose="020B0604020202020204" pitchFamily="34" charset="0"/>
              </a:rPr>
              <a:t>(trả lời câu hỏi của bài toán) </a:t>
            </a:r>
            <a:r>
              <a:rPr lang="nl-NL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vi-VN" sz="2800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03818" y="1232080"/>
            <a:ext cx="5888182" cy="28828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Cách 2: Tìm tỉ số</a:t>
            </a:r>
            <a:endParaRPr lang="vi-VN" sz="28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vi-VN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Bước  1: Tìm tỉ số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vi-VN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Bước 2: Tìm giá trị nhiều đơn vị (trả lời câu hỏi của bài toán) </a:t>
            </a:r>
            <a:r>
              <a:rPr lang="nl-NL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vi-VN" sz="28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81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7818" y="265699"/>
            <a:ext cx="11637818" cy="1478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nl-NL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Ví dụ: 3 can dầu chứa được 15 lít dầu. Hỏi có 7 can dầu thì chứa được bao nhiêu lít dầu?</a:t>
            </a:r>
            <a:endParaRPr lang="vi-VN" sz="32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8313" y="1872758"/>
            <a:ext cx="10216258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nl-NL" sz="320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Với bài toán này, em chọn giải theo cách nào? Vì sao? </a:t>
            </a:r>
            <a:endParaRPr lang="vi-VN" sz="3200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34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7818" y="154862"/>
            <a:ext cx="116793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nl-NL" sz="320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hắc lại quy trình giải bài toán liên quan đến quan hệ phụ thuộc (tỉ lệ thuận)</a:t>
            </a:r>
            <a:endParaRPr lang="vi-VN" sz="3200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232080"/>
            <a:ext cx="6303818" cy="28828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Cách 1: Rút về đơn vị</a:t>
            </a:r>
            <a:endParaRPr lang="vi-VN" sz="28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vi-VN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Bước 1: Tìm giá trị 1 đơn vị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vi-VN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Bước 2: Tìm giá trị nhiều đơn vị </a:t>
            </a:r>
            <a:r>
              <a:rPr lang="vi-VN" sz="2800" dirty="0">
                <a:ea typeface="Arial" panose="020B0604020202020204" pitchFamily="34" charset="0"/>
                <a:cs typeface="Arial" panose="020B0604020202020204" pitchFamily="34" charset="0"/>
              </a:rPr>
              <a:t>(trả lời câu hỏi của bài toán) </a:t>
            </a:r>
            <a:r>
              <a:rPr lang="nl-NL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vi-VN" sz="2800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03818" y="1232080"/>
            <a:ext cx="5888182" cy="28828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Cách 2: Tìm tỉ số</a:t>
            </a:r>
            <a:endParaRPr lang="vi-VN" sz="28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vi-VN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Bước  1: Tìm tỉ số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vi-VN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Bước 2: Tìm giá trị nhiều đơn vị (trả lời câu hỏi của bài toán) </a:t>
            </a:r>
            <a:r>
              <a:rPr lang="nl-NL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vi-VN" sz="28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96982" y="4253345"/>
            <a:ext cx="12095018" cy="22998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/>
              <a:t>Nếu bài toán không yêu cầu, chúng ta không cần trình bày cả hai cách, chỉ chọn 1 trong 2 cách cho phù hợp. </a:t>
            </a:r>
          </a:p>
        </p:txBody>
      </p:sp>
    </p:spTree>
    <p:extLst>
      <p:ext uri="{BB962C8B-B14F-4D97-AF65-F5344CB8AC3E}">
        <p14:creationId xmlns:p14="http://schemas.microsoft.com/office/powerpoint/2010/main" val="44928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1026</Words>
  <Application>Microsoft Office PowerPoint</Application>
  <PresentationFormat>Widescreen</PresentationFormat>
  <Paragraphs>104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VietNam.Com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ADMIN</cp:lastModifiedBy>
  <cp:revision>58</cp:revision>
  <dcterms:created xsi:type="dcterms:W3CDTF">2024-07-09T14:01:24Z</dcterms:created>
  <dcterms:modified xsi:type="dcterms:W3CDTF">2025-02-25T12:09:07Z</dcterms:modified>
</cp:coreProperties>
</file>