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1.wav" ContentType="audio/x-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733" r:id="rId5"/>
    <p:sldMasterId id="2147483749" r:id="rId6"/>
  </p:sldMasterIdLst>
  <p:notesMasterIdLst>
    <p:notesMasterId r:id="rId45"/>
  </p:notesMasterIdLst>
  <p:sldIdLst>
    <p:sldId id="352" r:id="rId7"/>
    <p:sldId id="258" r:id="rId8"/>
    <p:sldId id="385" r:id="rId9"/>
    <p:sldId id="389" r:id="rId10"/>
    <p:sldId id="388" r:id="rId11"/>
    <p:sldId id="405" r:id="rId12"/>
    <p:sldId id="340" r:id="rId13"/>
    <p:sldId id="339" r:id="rId14"/>
    <p:sldId id="293" r:id="rId15"/>
    <p:sldId id="342" r:id="rId16"/>
    <p:sldId id="420" r:id="rId17"/>
    <p:sldId id="346" r:id="rId18"/>
    <p:sldId id="416" r:id="rId19"/>
    <p:sldId id="422" r:id="rId20"/>
    <p:sldId id="429" r:id="rId21"/>
    <p:sldId id="430" r:id="rId22"/>
    <p:sldId id="431" r:id="rId23"/>
    <p:sldId id="432" r:id="rId24"/>
    <p:sldId id="434" r:id="rId25"/>
    <p:sldId id="439" r:id="rId26"/>
    <p:sldId id="440" r:id="rId27"/>
    <p:sldId id="441" r:id="rId28"/>
    <p:sldId id="442" r:id="rId29"/>
    <p:sldId id="444" r:id="rId30"/>
    <p:sldId id="424" r:id="rId31"/>
    <p:sldId id="347" r:id="rId32"/>
    <p:sldId id="390" r:id="rId33"/>
    <p:sldId id="391" r:id="rId34"/>
    <p:sldId id="392" r:id="rId35"/>
    <p:sldId id="421" r:id="rId36"/>
    <p:sldId id="413" r:id="rId37"/>
    <p:sldId id="312" r:id="rId38"/>
    <p:sldId id="415" r:id="rId39"/>
    <p:sldId id="446" r:id="rId40"/>
    <p:sldId id="313" r:id="rId41"/>
    <p:sldId id="267" r:id="rId42"/>
    <p:sldId id="292" r:id="rId43"/>
    <p:sldId id="31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0EB2"/>
    <a:srgbClr val="F1442D"/>
    <a:srgbClr val="FB2338"/>
    <a:srgbClr val="049603"/>
    <a:srgbClr val="709A11"/>
    <a:srgbClr val="C40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7F93B-F491-41C4-8FC1-BC2E87CE86C3}" type="datetimeFigureOut">
              <a:rPr lang="en-US" smtClean="0"/>
              <a:t>12/10/2023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8039A3-99E0-41C1-8132-177FABEBDE7F}" type="slidenum">
              <a:rPr lang="en-US" smtClean="0"/>
              <a:t>‹#›</a:t>
            </a:fld>
            <a:endParaRPr lang="en-US"/>
          </a:p>
        </p:txBody>
      </p:sp>
    </p:spTree>
    <p:extLst>
      <p:ext uri="{BB962C8B-B14F-4D97-AF65-F5344CB8AC3E}">
        <p14:creationId xmlns:p14="http://schemas.microsoft.com/office/powerpoint/2010/main" val="153507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81000" y="685800"/>
            <a:ext cx="6096000"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CF2B56D-5A7E-4B71-BE3B-D2E3E80FAF37}" type="slidenum">
              <a:rPr lang="en-US">
                <a:solidFill>
                  <a:prstClr val="black"/>
                </a:solidFill>
                <a:latin typeface="Arial" pitchFamily="34" charset="0"/>
              </a:rPr>
              <a:pPr/>
              <a:t>11</a:t>
            </a:fld>
            <a:endParaRPr lang="en-US">
              <a:solidFill>
                <a:prstClr val="black"/>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448" y="-90897"/>
            <a:ext cx="12613691" cy="70952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8165" indent="0" algn="ctr">
              <a:buNone/>
              <a:defRPr sz="1600"/>
            </a:lvl5pPr>
            <a:lvl6pPr marL="2285365"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
        <p:nvSpPr>
          <p:cNvPr id="8" name="Oval 7"/>
          <p:cNvSpPr/>
          <p:nvPr userDrawn="1"/>
        </p:nvSpPr>
        <p:spPr>
          <a:xfrm>
            <a:off x="2629382" y="193061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19" rIns="91411" bIns="45719" rtlCol="0" anchor="ctr"/>
          <a:lstStyle/>
          <a:p>
            <a:pPr algn="ctr" defTabSz="913765"/>
            <a:endParaRPr lang="en-US" sz="1865">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2" y="1"/>
            <a:ext cx="12184879"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2" y="1"/>
            <a:ext cx="12191999" cy="6863803"/>
          </a:xfrm>
          <a:prstGeom prst="rect">
            <a:avLst/>
          </a:prstGeom>
        </p:spPr>
      </p:pic>
      <p:sp>
        <p:nvSpPr>
          <p:cNvPr id="2" name="Title 1"/>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5365" indent="0">
              <a:buNone/>
              <a:defRPr sz="1065"/>
            </a:lvl6pPr>
            <a:lvl7pPr marL="2741930" indent="0">
              <a:buNone/>
              <a:defRPr sz="1065"/>
            </a:lvl7pPr>
            <a:lvl8pPr marL="3199130" indent="0">
              <a:buNone/>
              <a:defRPr sz="1065"/>
            </a:lvl8pPr>
            <a:lvl9pPr marL="3656330" indent="0">
              <a:buNone/>
              <a:defRPr sz="1065"/>
            </a:lvl9pPr>
          </a:lstStyle>
          <a:p>
            <a:pPr lvl="0"/>
            <a:r>
              <a:rPr lang="en-US"/>
              <a:t>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5365" indent="0">
              <a:buNone/>
              <a:defRPr sz="1065"/>
            </a:lvl6pPr>
            <a:lvl7pPr marL="2741930" indent="0">
              <a:buNone/>
              <a:defRPr sz="1065"/>
            </a:lvl7pPr>
            <a:lvl8pPr marL="3199130" indent="0">
              <a:buNone/>
              <a:defRPr sz="1065"/>
            </a:lvl8pPr>
            <a:lvl9pPr marL="3656330" indent="0">
              <a:buNone/>
              <a:defRPr sz="1065"/>
            </a:lvl9pPr>
          </a:lstStyle>
          <a:p>
            <a:pPr lvl="0"/>
            <a:r>
              <a:rPr lang="en-US"/>
              <a:t>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2" y="2005"/>
            <a:ext cx="12184879" cy="6853995"/>
          </a:xfrm>
          <a:prstGeom prst="rect">
            <a:avLst/>
          </a:prstGeom>
        </p:spPr>
      </p:pic>
      <p:sp>
        <p:nvSpPr>
          <p:cNvPr id="2" name="Vertical Title 1"/>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 y="0"/>
            <a:ext cx="12191999" cy="6858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5485-3F6B-4B03-A8C5-9120DD0115A9}"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7015485-3F6B-4B03-A8C5-9120DD0115A9}"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7015485-3F6B-4B03-A8C5-9120DD0115A9}"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7015485-3F6B-4B03-A8C5-9120DD0115A9}"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5485-3F6B-4B03-A8C5-9120DD0115A9}"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03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075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293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684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8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473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112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442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334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917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27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C8C52C-BA17-49B9-8B3D-A4E589809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29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86EA5-6235-47FE-901F-E20A736F87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093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348F1-2DA2-41FB-8271-2FC5B1E303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733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F1FFA4-A57F-46B3-A889-7BBA20F4A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08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689C40-240E-408B-968F-12C7273A5A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890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A2838E-B6E9-44D8-8AF8-1EDEE2D8F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02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D34B90-BB29-4BAB-8E9B-28BB05946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639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811DE6-8155-42A1-97E2-6296296DC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157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B2158-84A6-4629-9059-0BC8CDB95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071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07716E-970F-46A8-9D1C-FF161B0B5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345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45659-07A9-47DB-9175-8CE74ED76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291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7B53D4-C716-4B77-814C-32563620B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3673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E3241-299C-434B-94FC-A197B62916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028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AC68B-0553-4D8F-84AE-50DEFB5B2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46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E2FC8-6D35-42F0-8F79-35836CB4A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893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686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24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261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724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781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664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211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455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24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3149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99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t>12/10/2023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8558" tIns="34289" rIns="68558" bIns="34289"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t>12/10/2023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8558" tIns="34289" rIns="68558" bIns="34289"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558" tIns="34289" rIns="68558" bIns="34289"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8165" algn="l" defTabSz="913765" rtl="0" eaLnBrk="1" latinLnBrk="0" hangingPunct="1">
        <a:defRPr sz="1865" kern="1200">
          <a:solidFill>
            <a:schemeClr val="tx1"/>
          </a:solidFill>
          <a:latin typeface="+mn-lt"/>
          <a:ea typeface="+mn-ea"/>
          <a:cs typeface="+mn-cs"/>
        </a:defRPr>
      </a:lvl5pPr>
      <a:lvl6pPr marL="2285365"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9130" algn="l" defTabSz="913765" rtl="0" eaLnBrk="1" latinLnBrk="0" hangingPunct="1">
        <a:defRPr sz="1865" kern="1200">
          <a:solidFill>
            <a:schemeClr val="tx1"/>
          </a:solidFill>
          <a:latin typeface="+mn-lt"/>
          <a:ea typeface="+mn-ea"/>
          <a:cs typeface="+mn-cs"/>
        </a:defRPr>
      </a:lvl8pPr>
      <a:lvl9pPr marL="3656330" algn="l" defTabSz="913765"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5485-3F6B-4B03-A8C5-9120DD0115A9}" type="datetimeFigureOut">
              <a:rPr lang="en-US" smtClean="0"/>
              <a:t>12/10/2023</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D53E-6BFE-4477-907C-A87F66A6364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3363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3517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3517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13577B6E-2CDC-4930-BCE0-2F47B930F3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58631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02367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7.xml"/><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wmf"/></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1.xml"/><Relationship Id="rId7" Type="http://schemas.openxmlformats.org/officeDocument/2006/relationships/image" Target="../media/image1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1.xml"/><Relationship Id="rId5" Type="http://schemas.microsoft.com/office/2007/relationships/hdphoto" Target="../media/hdphoto1.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7.xml"/><Relationship Id="rId5" Type="http://schemas.openxmlformats.org/officeDocument/2006/relationships/image" Target="../media/image2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7.xml"/><Relationship Id="rId5" Type="http://schemas.openxmlformats.org/officeDocument/2006/relationships/image" Target="../media/image2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wmf"/><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Text Box 14"/>
          <p:cNvSpPr txBox="1">
            <a:spLocks noChangeArrowheads="1"/>
          </p:cNvSpPr>
          <p:nvPr/>
        </p:nvSpPr>
        <p:spPr bwMode="auto">
          <a:xfrm>
            <a:off x="1190625" y="3440430"/>
            <a:ext cx="100425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4" tIns="54397" rIns="108794" bIns="54397">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2430"/>
              </a:spcBef>
              <a:defRPr/>
            </a:pPr>
            <a:r>
              <a:rPr lang="en-US" sz="2995"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a:t>
            </a:r>
          </a:p>
          <a:p>
            <a:pPr algn="ctr" eaLnBrk="1" hangingPunct="1">
              <a:spcBef>
                <a:spcPts val="2430"/>
              </a:spcBef>
              <a:defRPr/>
            </a:pPr>
            <a:endParaRPr lang="en-US" sz="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 Box 18"/>
          <p:cNvSpPr txBox="1">
            <a:spLocks noChangeArrowheads="1"/>
          </p:cNvSpPr>
          <p:nvPr/>
        </p:nvSpPr>
        <p:spPr bwMode="auto">
          <a:xfrm>
            <a:off x="3676213" y="4196342"/>
            <a:ext cx="5118231" cy="52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4" tIns="54397" rIns="108794" bIns="5439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err="1">
                <a:solidFill>
                  <a:srgbClr val="FF0000"/>
                </a:solidFill>
                <a:effectLst>
                  <a:outerShdw blurRad="38100" dist="38100" dir="2700000" algn="tl">
                    <a:srgbClr val="000000">
                      <a:alpha val="43137"/>
                    </a:srgbClr>
                  </a:outerShdw>
                </a:effectLst>
                <a:latin typeface="Times New Roman" panose="02020603050405020304" pitchFamily="18" charset="0"/>
              </a:rPr>
              <a:t>Giáo</a:t>
            </a:r>
            <a:r>
              <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err="1">
                <a:solidFill>
                  <a:srgbClr val="FF0000"/>
                </a:solidFill>
                <a:effectLst>
                  <a:outerShdw blurRad="38100" dist="38100" dir="2700000" algn="tl">
                    <a:srgbClr val="000000">
                      <a:alpha val="43137"/>
                    </a:srgbClr>
                  </a:outerShdw>
                </a:effectLst>
                <a:latin typeface="Times New Roman" panose="02020603050405020304" pitchFamily="18" charset="0"/>
              </a:rPr>
              <a:t>viên</a:t>
            </a:r>
            <a:r>
              <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smtClean="0">
                <a:solidFill>
                  <a:srgbClr val="FF0000"/>
                </a:solidFill>
                <a:effectLst>
                  <a:outerShdw blurRad="38100" dist="38100" dir="2700000" algn="tl">
                    <a:srgbClr val="000000">
                      <a:alpha val="43137"/>
                    </a:srgbClr>
                  </a:outerShdw>
                </a:effectLst>
                <a:latin typeface="Times New Roman" panose="02020603050405020304" pitchFamily="18" charset="0"/>
              </a:rPr>
              <a:t>La </a:t>
            </a:r>
            <a:r>
              <a:rPr lang="en-US" altLang="en-US" sz="2695"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Văn</a:t>
            </a:r>
            <a:r>
              <a:rPr lang="en-US" altLang="en-US" sz="2695" b="1" i="1" dirty="0" smtClean="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Thái</a:t>
            </a:r>
            <a:endPar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pic>
        <p:nvPicPr>
          <p:cNvPr id="1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2783" y="4041968"/>
            <a:ext cx="4206806" cy="1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4015509" y="1372482"/>
            <a:ext cx="406407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392888" y="1438015"/>
            <a:ext cx="329480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3" name="Text Box 2"/>
          <p:cNvSpPr txBox="1"/>
          <p:nvPr/>
        </p:nvSpPr>
        <p:spPr>
          <a:xfrm>
            <a:off x="1952625" y="683260"/>
            <a:ext cx="7999095" cy="1241425"/>
          </a:xfrm>
          <a:prstGeom prst="rect">
            <a:avLst/>
          </a:prstGeom>
          <a:noFill/>
        </p:spPr>
        <p:txBody>
          <a:bodyPr wrap="square" rtlCol="0">
            <a:noAutofit/>
          </a:bodyPr>
          <a:lstStyle/>
          <a:p>
            <a:pPr algn="ctr" eaLnBrk="1" hangingPunct="1">
              <a:spcBef>
                <a:spcPct val="50000"/>
              </a:spcBef>
            </a:pPr>
            <a:r>
              <a:rPr lang="en-US" altLang="en-US" sz="3200" b="1" dirty="0">
                <a:ln w="9525">
                  <a:solidFill>
                    <a:srgbClr val="FF0000"/>
                  </a:solidFill>
                  <a:prstDash val="solid"/>
                </a:ln>
                <a:solidFill>
                  <a:srgbClr val="FF0000"/>
                </a:solidFill>
                <a:effectLst>
                  <a:glow rad="63500">
                    <a:schemeClr val="bg1">
                      <a:lumMod val="95000"/>
                      <a:alpha val="40000"/>
                    </a:schemeClr>
                  </a:glow>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TRƯỜNG TIỂU HỌC </a:t>
            </a:r>
            <a:r>
              <a:rPr lang="en-US" altLang="en-US" sz="3200" b="1" dirty="0" smtClean="0">
                <a:ln w="9525">
                  <a:solidFill>
                    <a:srgbClr val="FF0000"/>
                  </a:solidFill>
                  <a:prstDash val="solid"/>
                </a:ln>
                <a:solidFill>
                  <a:srgbClr val="FF0000"/>
                </a:solidFill>
                <a:effectLst>
                  <a:glow rad="63500">
                    <a:schemeClr val="bg1">
                      <a:lumMod val="95000"/>
                      <a:alpha val="40000"/>
                    </a:schemeClr>
                  </a:glow>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TRẦN QUỐC TOẢN</a:t>
            </a:r>
            <a:endParaRPr lang="en-US" sz="3200" dirty="0">
              <a:latin typeface="Times New Roman" panose="02020603050405020304" pitchFamily="18" charset="0"/>
              <a:cs typeface="Times New Roman" panose="02020603050405020304" pitchFamily="18" charset="0"/>
            </a:endParaRPr>
          </a:p>
        </p:txBody>
      </p:sp>
      <p:pic>
        <p:nvPicPr>
          <p:cNvPr id="33794" name="Picture 2" descr="Picture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8987" y="5618180"/>
            <a:ext cx="6400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1516380" y="2117090"/>
            <a:ext cx="9390380" cy="1322070"/>
          </a:xfrm>
          <a:prstGeom prst="rect">
            <a:avLst/>
          </a:prstGeom>
          <a:noFill/>
        </p:spPr>
        <p:txBody>
          <a:bodyPr wrap="square" rtlCol="0">
            <a:spAutoFit/>
          </a:bodyPr>
          <a:lstStyle/>
          <a:p>
            <a:pPr algn="ctr" eaLnBrk="1" hangingPunct="1">
              <a:spcBef>
                <a:spcPts val="0"/>
              </a:spcBef>
              <a:defRPr/>
            </a:pPr>
            <a:r>
              <a:rPr lang="en-US" sz="4000" b="1">
                <a:solidFill>
                  <a:srgbClr val="0000CC"/>
                </a:solidFill>
                <a:effectLst>
                  <a:outerShdw blurRad="38100" dist="38100" dir="2700000" algn="tl">
                    <a:srgbClr val="000000">
                      <a:alpha val="43137"/>
                    </a:srgbClr>
                  </a:outerShdw>
                </a:effectLst>
                <a:latin typeface="Times New Roman" panose="02020603050405020304" pitchFamily="18" charset="0"/>
                <a:sym typeface="+mn-ea"/>
              </a:rPr>
              <a:t>CHÀO MỪNG QUÝ THẦY CÔ</a:t>
            </a:r>
            <a:endParaRPr lang="en-US" sz="4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4000" b="1">
                <a:solidFill>
                  <a:srgbClr val="0000CC"/>
                </a:solidFill>
                <a:effectLst>
                  <a:outerShdw blurRad="38100" dist="38100" dir="2700000" algn="tl">
                    <a:srgbClr val="000000">
                      <a:alpha val="43137"/>
                    </a:srgbClr>
                  </a:outerShdw>
                </a:effectLst>
                <a:latin typeface="Times New Roman" panose="02020603050405020304" pitchFamily="18" charset="0"/>
                <a:sym typeface="+mn-ea"/>
              </a:rPr>
              <a:t>VỀ DỰ GIỜ THĂM LỚP</a:t>
            </a:r>
            <a:endParaRPr lang="en-US" sz="4000"/>
          </a:p>
        </p:txBody>
      </p:sp>
      <p:pic>
        <p:nvPicPr>
          <p:cNvPr id="8" name="Picture 7"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5584825" y="5475605"/>
            <a:ext cx="926465" cy="926465"/>
          </a:xfrm>
          <a:prstGeom prst="rect">
            <a:avLst/>
          </a:prstGeom>
        </p:spPr>
      </p:pic>
      <p:pic>
        <p:nvPicPr>
          <p:cNvPr id="9" name="Picture 8"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6164580" y="5157470"/>
            <a:ext cx="1244600" cy="1244600"/>
          </a:xfrm>
          <a:prstGeom prst="rect">
            <a:avLst/>
          </a:prstGeom>
        </p:spPr>
      </p:pic>
      <p:pic>
        <p:nvPicPr>
          <p:cNvPr id="10" name="Picture 9"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980565" y="5029835"/>
            <a:ext cx="1244600" cy="1244600"/>
          </a:xfrm>
          <a:prstGeom prst="rect">
            <a:avLst/>
          </a:prstGeom>
        </p:spPr>
      </p:pic>
      <p:pic>
        <p:nvPicPr>
          <p:cNvPr id="19" name="Picture 18" descr="882fbfa1548cebbebc0e3c6dbd42a942"/>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85420" y="5157470"/>
            <a:ext cx="1511300" cy="1555750"/>
          </a:xfrm>
          <a:prstGeom prst="rect">
            <a:avLst/>
          </a:prstGeom>
        </p:spPr>
      </p:pic>
      <p:pic>
        <p:nvPicPr>
          <p:cNvPr id="20" name="Picture 19"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4015740" y="4933950"/>
            <a:ext cx="1244600" cy="1244600"/>
          </a:xfrm>
          <a:prstGeom prst="rect">
            <a:avLst/>
          </a:prstGeom>
        </p:spPr>
      </p:pic>
      <p:pic>
        <p:nvPicPr>
          <p:cNvPr id="21" name="Picture 20" descr="882fbfa1548cebbebc0e3c6dbd42a942"/>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rot="10800000">
            <a:off x="10906760" y="95885"/>
            <a:ext cx="1511300" cy="1555750"/>
          </a:xfrm>
          <a:prstGeom prst="rect">
            <a:avLst/>
          </a:prstGeom>
        </p:spPr>
      </p:pic>
      <p:pic>
        <p:nvPicPr>
          <p:cNvPr id="18" name="Em yeu truo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11414125" y="617855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Heptagon 7"/>
          <p:cNvSpPr/>
          <p:nvPr/>
        </p:nvSpPr>
        <p:spPr>
          <a:xfrm>
            <a:off x="508097" y="466341"/>
            <a:ext cx="337820" cy="3765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9" name="Heptagon 8"/>
          <p:cNvSpPr/>
          <p:nvPr/>
        </p:nvSpPr>
        <p:spPr>
          <a:xfrm>
            <a:off x="530821" y="1739705"/>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noProof="0" dirty="0">
                <a:solidFill>
                  <a:prstClr val="white"/>
                </a:solidFill>
                <a:latin typeface="Arial" panose="020B0604020202020204" pitchFamily="34" charset="0"/>
              </a:rPr>
              <a:t>2</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Rectangle 12"/>
          <p:cNvSpPr/>
          <p:nvPr/>
        </p:nvSpPr>
        <p:spPr>
          <a:xfrm>
            <a:off x="880110" y="635"/>
            <a:ext cx="11311890"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Open Sans"/>
              </a:rPr>
              <a:t>Ba nàng công chúa</a:t>
            </a:r>
            <a:endParaRPr lang="vi-VN" sz="28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Vua </a:t>
            </a:r>
            <a:r>
              <a:rPr lang="vi-VN" sz="2000" dirty="0">
                <a:solidFill>
                  <a:srgbClr val="000000"/>
                </a:solidFill>
                <a:latin typeface="Open Sans"/>
              </a:rPr>
              <a:t>San-ta có ba nàng công chúa rất xinh đẹp và giỏi giang. Năm ấy, đất nước có giặc ngoại xâm mà vua tuổi đã cao, sức đã yếu. Ba nàng công chúa cùng nhau đến xin vua cha cho ra trận nhưng đức vua khoát tay, bảo:</a:t>
            </a:r>
          </a:p>
          <a:p>
            <a:pPr algn="just"/>
            <a:r>
              <a:rPr lang="en-US" sz="2000" dirty="0" smtClean="0">
                <a:solidFill>
                  <a:srgbClr val="000000"/>
                </a:solidFill>
                <a:latin typeface="Open Sans"/>
              </a:rPr>
              <a:t>     </a:t>
            </a:r>
            <a:r>
              <a:rPr lang="vi-VN" sz="2000" dirty="0" smtClean="0">
                <a:solidFill>
                  <a:srgbClr val="000000"/>
                </a:solidFill>
                <a:latin typeface="Open Sans"/>
              </a:rPr>
              <a:t>– </a:t>
            </a:r>
            <a:r>
              <a:rPr lang="vi-VN" sz="2000" dirty="0">
                <a:solidFill>
                  <a:srgbClr val="000000"/>
                </a:solidFill>
                <a:latin typeface="Open Sans"/>
              </a:rPr>
              <a:t>Các con mảnh mai như thế thì làm được gì nào</a:t>
            </a:r>
            <a:r>
              <a:rPr lang="vi-VN" sz="2000" dirty="0" smtClean="0">
                <a:solidFill>
                  <a:srgbClr val="000000"/>
                </a:solidFill>
                <a:latin typeface="Open Sans"/>
              </a:rPr>
              <a:t>?</a:t>
            </a:r>
            <a:endParaRPr lang="vi-VN" sz="20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Ba </a:t>
            </a:r>
            <a:r>
              <a:rPr lang="vi-VN" sz="2000" dirty="0">
                <a:solidFill>
                  <a:srgbClr val="000000"/>
                </a:solidFill>
                <a:latin typeface="Open Sans"/>
              </a:rPr>
              <a:t>nàng công chúa lẳng lặng từ biệt cha. Đến nơi bị giặc bao vây, công chúa cả ôm đàn lên mặt thành, bắt đầu hát. Nàng hát những làn điệu dân ca với giọng ấm áp, mê hồn. Lính giặc sửng sốt rồi chẳng ai bảo ai </a:t>
            </a:r>
            <a:r>
              <a:rPr lang="vi-VN" sz="2000" dirty="0" smtClean="0">
                <a:solidFill>
                  <a:srgbClr val="000000"/>
                </a:solidFill>
                <a:latin typeface="Open Sans"/>
              </a:rPr>
              <a:t>c</a:t>
            </a:r>
            <a:r>
              <a:rPr lang="en-US" sz="2000" dirty="0">
                <a:solidFill>
                  <a:srgbClr val="000000"/>
                </a:solidFill>
                <a:latin typeface="Open Sans"/>
              </a:rPr>
              <a:t>ù</a:t>
            </a:r>
            <a:r>
              <a:rPr lang="vi-VN" sz="2000" dirty="0" smtClean="0">
                <a:solidFill>
                  <a:srgbClr val="000000"/>
                </a:solidFill>
                <a:latin typeface="Open Sans"/>
              </a:rPr>
              <a:t>ng </a:t>
            </a:r>
            <a:r>
              <a:rPr lang="vi-VN" sz="2000" dirty="0">
                <a:solidFill>
                  <a:srgbClr val="000000"/>
                </a:solidFill>
                <a:latin typeface="Open Sans"/>
              </a:rPr>
              <a:t>hạ vũ khí, ngây người lắng nghe. Công chúa chuyển sang một điệu dân vũ, tất cả đều nhảy múa và hát theo.</a:t>
            </a:r>
            <a:r>
              <a:rPr lang="en-US" sz="2000" i="0" dirty="0" smtClean="0">
                <a:solidFill>
                  <a:srgbClr val="000000"/>
                </a:solidFill>
                <a:effectLst/>
                <a:latin typeface="Times New Roman" panose="02020603050405020304" pitchFamily="18" charset="0"/>
                <a:cs typeface="Times New Roman" panose="02020603050405020304" pitchFamily="18" charset="0"/>
              </a:rPr>
              <a:t>       </a:t>
            </a:r>
          </a:p>
          <a:p>
            <a:pPr algn="just"/>
            <a:r>
              <a:rPr lang="en-US" sz="2000" i="0" dirty="0" smtClean="0">
                <a:solidFill>
                  <a:srgbClr val="000000"/>
                </a:solidFill>
                <a:effectLst/>
                <a:latin typeface="Times New Roman" panose="02020603050405020304" pitchFamily="18" charset="0"/>
                <a:cs typeface="Times New Roman" panose="02020603050405020304" pitchFamily="18" charset="0"/>
              </a:rPr>
              <a:t>       </a:t>
            </a:r>
            <a:r>
              <a:rPr lang="vi-VN" sz="2000" dirty="0" smtClean="0">
                <a:solidFill>
                  <a:srgbClr val="000000"/>
                </a:solidFill>
                <a:latin typeface="Open Sans"/>
              </a:rPr>
              <a:t>Đêm </a:t>
            </a:r>
            <a:r>
              <a:rPr lang="vi-VN" sz="2000" dirty="0">
                <a:solidFill>
                  <a:srgbClr val="000000"/>
                </a:solidFill>
                <a:latin typeface="Open Sans"/>
              </a:rPr>
              <a:t>xuống, công chúa út thay chị kể chuyện cho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nghe. Đó là chuyện mẹ già tựa cửa mong con; người vợ, người con vắng chồng, vắng cha đang lam lũ, vất vả nơi quê nhà,... Câu chuyện của nàng khiến toàn bộ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muốn lập tức trở về quê hương.</a:t>
            </a:r>
          </a:p>
          <a:p>
            <a:pPr algn="just"/>
            <a:r>
              <a:rPr lang="en-US" sz="2000" dirty="0" smtClean="0">
                <a:solidFill>
                  <a:srgbClr val="000000"/>
                </a:solidFill>
                <a:latin typeface="Open Sans"/>
              </a:rPr>
              <a:t>       </a:t>
            </a:r>
            <a:r>
              <a:rPr lang="vi-VN" sz="2000" dirty="0" smtClean="0">
                <a:solidFill>
                  <a:srgbClr val="000000"/>
                </a:solidFill>
                <a:latin typeface="Open Sans"/>
              </a:rPr>
              <a:t>Hôm </a:t>
            </a:r>
            <a:r>
              <a:rPr lang="vi-VN" sz="2000" dirty="0">
                <a:solidFill>
                  <a:srgbClr val="000000"/>
                </a:solidFill>
                <a:latin typeface="Open Sans"/>
              </a:rPr>
              <a:t>sau, tướng giặc đành đầu hàng và xin đức vua cấp thêm ngựa xe, lương thực để chúng rút quân. Nhưng kho lương đã cạn, ngựa cũng đã chết gần hết. Biết làm sao đây!</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Open Sans"/>
              </a:rPr>
              <a:t>Lúc đó, công chúa hai vung bút vẽ hàng đoàn xe ngựa nối đuôi nhau. Nàng chấm bút vào mắt từng con ngựa. Lập tức, cả đoàn ngựa hí vang, những cỗ xe lương thực lăn bánh trước con mắt kinh ngạc của mọi người.</a:t>
            </a:r>
          </a:p>
          <a:p>
            <a:pPr algn="just"/>
            <a:r>
              <a:rPr lang="en-US" sz="2000" dirty="0" smtClean="0">
                <a:solidFill>
                  <a:srgbClr val="000000"/>
                </a:solidFill>
                <a:latin typeface="Open Sans"/>
              </a:rPr>
              <a:t>       </a:t>
            </a:r>
            <a:r>
              <a:rPr lang="vi-VN" sz="2000" dirty="0" smtClean="0">
                <a:solidFill>
                  <a:srgbClr val="000000"/>
                </a:solidFill>
                <a:latin typeface="Open Sans"/>
              </a:rPr>
              <a:t>Tiếng </a:t>
            </a:r>
            <a:r>
              <a:rPr lang="vi-VN" sz="2000" dirty="0">
                <a:solidFill>
                  <a:srgbClr val="000000"/>
                </a:solidFill>
                <a:latin typeface="Open Sans"/>
              </a:rPr>
              <a:t>đồn về ba nàng công chúa bay đi rất xa. Đức vua rất tự hào về ba </a:t>
            </a:r>
            <a:r>
              <a:rPr lang="vi-VN" sz="2000" dirty="0" smtClean="0">
                <a:solidFill>
                  <a:srgbClr val="000000"/>
                </a:solidFill>
                <a:latin typeface="Open Sans"/>
              </a:rPr>
              <a:t>cô</a:t>
            </a:r>
            <a:r>
              <a:rPr lang="en-US" sz="2000" dirty="0" smtClean="0">
                <a:solidFill>
                  <a:srgbClr val="000000"/>
                </a:solidFill>
                <a:latin typeface="Open Sans"/>
              </a:rPr>
              <a:t> </a:t>
            </a:r>
            <a:r>
              <a:rPr lang="vi-VN" sz="2000" dirty="0" smtClean="0">
                <a:solidFill>
                  <a:srgbClr val="000000"/>
                </a:solidFill>
                <a:latin typeface="Open Sans"/>
              </a:rPr>
              <a:t>con </a:t>
            </a:r>
            <a:r>
              <a:rPr lang="vi-VN" sz="2000" dirty="0">
                <a:solidFill>
                  <a:srgbClr val="000000"/>
                </a:solidFill>
                <a:latin typeface="Open Sans"/>
              </a:rPr>
              <a:t>gái, còn các vương quốc láng giềng thì từ đó sống với nhau rất thân </a:t>
            </a:r>
            <a:r>
              <a:rPr lang="vi-VN" sz="2000" dirty="0" smtClean="0">
                <a:solidFill>
                  <a:srgbClr val="000000"/>
                </a:solidFill>
                <a:latin typeface="Open Sans"/>
              </a:rPr>
              <a:t>ái,</a:t>
            </a:r>
            <a:r>
              <a:rPr lang="en-US" sz="2000" dirty="0" smtClean="0">
                <a:solidFill>
                  <a:srgbClr val="000000"/>
                </a:solidFill>
                <a:latin typeface="Open Sans"/>
              </a:rPr>
              <a:t> </a:t>
            </a:r>
            <a:r>
              <a:rPr lang="vi-VN" sz="2000" dirty="0" smtClean="0">
                <a:solidFill>
                  <a:srgbClr val="000000"/>
                </a:solidFill>
                <a:latin typeface="Open Sans"/>
              </a:rPr>
              <a:t>chan </a:t>
            </a:r>
            <a:r>
              <a:rPr lang="vi-VN" sz="2000" dirty="0">
                <a:solidFill>
                  <a:srgbClr val="000000"/>
                </a:solidFill>
                <a:latin typeface="Open Sans"/>
              </a:rPr>
              <a:t>hoà.</a:t>
            </a:r>
          </a:p>
          <a:p>
            <a:pPr algn="r"/>
            <a:r>
              <a:rPr lang="vi-VN" sz="2000" dirty="0">
                <a:solidFill>
                  <a:srgbClr val="000000"/>
                </a:solidFill>
                <a:latin typeface="Open Sans"/>
              </a:rPr>
              <a:t>Theo THU HẰNG</a:t>
            </a:r>
            <a:endParaRPr lang="vi-VN" sz="2000" b="0" i="0" dirty="0">
              <a:solidFill>
                <a:srgbClr val="000000"/>
              </a:solidFill>
              <a:effectLst/>
              <a:latin typeface="Open Sans"/>
            </a:endParaRPr>
          </a:p>
        </p:txBody>
      </p:sp>
      <p:sp>
        <p:nvSpPr>
          <p:cNvPr id="14" name="Heptagon 13"/>
          <p:cNvSpPr/>
          <p:nvPr/>
        </p:nvSpPr>
        <p:spPr>
          <a:xfrm>
            <a:off x="460858" y="2919381"/>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noProof="0" dirty="0">
                <a:solidFill>
                  <a:prstClr val="white"/>
                </a:solidFill>
                <a:latin typeface="Arial" panose="020B0604020202020204" pitchFamily="34" charset="0"/>
              </a:rPr>
              <a:t>3</a:t>
            </a:r>
            <a:endParaRPr kumimoji="0" lang="vi-VN" sz="24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15" name="Heptagon 14"/>
          <p:cNvSpPr/>
          <p:nvPr/>
        </p:nvSpPr>
        <p:spPr>
          <a:xfrm>
            <a:off x="482062" y="3819767"/>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noProof="0" dirty="0">
                <a:solidFill>
                  <a:prstClr val="white"/>
                </a:solidFill>
                <a:latin typeface="Arial" panose="020B0604020202020204" pitchFamily="34" charset="0"/>
              </a:rPr>
              <a:t>4</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Heptagon 6"/>
          <p:cNvSpPr/>
          <p:nvPr/>
        </p:nvSpPr>
        <p:spPr>
          <a:xfrm>
            <a:off x="523855" y="4465186"/>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noProof="0" dirty="0">
                <a:solidFill>
                  <a:prstClr val="white"/>
                </a:solidFill>
                <a:latin typeface="Arial" panose="020B0604020202020204" pitchFamily="34" charset="0"/>
              </a:rPr>
              <a:t>5</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Heptagon 9"/>
          <p:cNvSpPr/>
          <p:nvPr/>
        </p:nvSpPr>
        <p:spPr>
          <a:xfrm>
            <a:off x="549143" y="5315243"/>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dirty="0">
                <a:solidFill>
                  <a:prstClr val="white"/>
                </a:solidFill>
                <a:latin typeface="Arial" panose="020B0604020202020204" pitchFamily="34" charset="0"/>
              </a:rPr>
              <a:t>6</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 calcmode="lin" valueType="num">
                                      <p:cBhvr additive="base">
                                        <p:cTn id="3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anim calcmode="lin" valueType="num">
                                      <p:cBhvr additive="base">
                                        <p:cTn id="3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7600" y="1447803"/>
            <a:ext cx="1087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2400" b="1" dirty="0" smtClean="0">
                <a:solidFill>
                  <a:srgbClr val="FF3300"/>
                </a:solidFill>
              </a:rPr>
              <a:t>         </a:t>
            </a:r>
            <a:r>
              <a:rPr lang="en-US" sz="2400" b="1" u="sng" dirty="0" err="1" smtClean="0">
                <a:solidFill>
                  <a:srgbClr val="FF3300"/>
                </a:solidFill>
              </a:rPr>
              <a:t>Luyện</a:t>
            </a:r>
            <a:r>
              <a:rPr lang="en-US" sz="2400" b="1" u="sng" dirty="0" smtClean="0">
                <a:solidFill>
                  <a:srgbClr val="FF3300"/>
                </a:solidFill>
              </a:rPr>
              <a:t> </a:t>
            </a:r>
            <a:r>
              <a:rPr lang="en-US" sz="2400" b="1" u="sng" dirty="0" err="1" smtClean="0">
                <a:solidFill>
                  <a:srgbClr val="FF3300"/>
                </a:solidFill>
              </a:rPr>
              <a:t>đọc</a:t>
            </a:r>
            <a:r>
              <a:rPr lang="en-US" sz="2400" b="1" dirty="0" smtClean="0">
                <a:solidFill>
                  <a:srgbClr val="FF3300"/>
                </a:solidFill>
              </a:rPr>
              <a:t>                                                                                  </a:t>
            </a:r>
            <a:r>
              <a:rPr lang="en-US" sz="2400" b="1" u="sng" dirty="0" err="1" smtClean="0">
                <a:solidFill>
                  <a:srgbClr val="FF3300"/>
                </a:solidFill>
              </a:rPr>
              <a:t>Giải</a:t>
            </a:r>
            <a:r>
              <a:rPr lang="en-US" sz="2400" b="1" u="sng" dirty="0" smtClean="0">
                <a:solidFill>
                  <a:srgbClr val="FF3300"/>
                </a:solidFill>
              </a:rPr>
              <a:t> </a:t>
            </a:r>
            <a:r>
              <a:rPr lang="en-US" sz="2400" b="1" u="sng" dirty="0" err="1" smtClean="0">
                <a:solidFill>
                  <a:srgbClr val="FF3300"/>
                </a:solidFill>
              </a:rPr>
              <a:t>nghĩa</a:t>
            </a:r>
            <a:r>
              <a:rPr lang="en-US" sz="2400" b="1" u="sng" dirty="0" smtClean="0">
                <a:solidFill>
                  <a:srgbClr val="FF3300"/>
                </a:solidFill>
              </a:rPr>
              <a:t> </a:t>
            </a:r>
            <a:r>
              <a:rPr lang="en-US" sz="2400" b="1" u="sng" dirty="0" err="1" smtClean="0">
                <a:solidFill>
                  <a:srgbClr val="FF3300"/>
                </a:solidFill>
              </a:rPr>
              <a:t>từ</a:t>
            </a:r>
            <a:endParaRPr lang="en-US" sz="2400" b="1" u="sng" dirty="0" smtClean="0">
              <a:solidFill>
                <a:srgbClr val="FF3300"/>
              </a:solidFill>
            </a:endParaRPr>
          </a:p>
        </p:txBody>
      </p:sp>
      <p:sp>
        <p:nvSpPr>
          <p:cNvPr id="6147" name="Line 4"/>
          <p:cNvSpPr>
            <a:spLocks noChangeShapeType="1"/>
          </p:cNvSpPr>
          <p:nvPr/>
        </p:nvSpPr>
        <p:spPr bwMode="auto">
          <a:xfrm flipH="1">
            <a:off x="9186333" y="2032000"/>
            <a:ext cx="59267" cy="426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6148" name="Rectangle 15"/>
          <p:cNvSpPr>
            <a:spLocks noChangeArrowheads="1"/>
          </p:cNvSpPr>
          <p:nvPr/>
        </p:nvSpPr>
        <p:spPr bwMode="auto">
          <a:xfrm>
            <a:off x="0" y="0"/>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i="1" dirty="0" err="1" smtClean="0">
                <a:solidFill>
                  <a:srgbClr val="000000"/>
                </a:solidFill>
                <a:latin typeface="Times New Roman" pitchFamily="18" charset="0"/>
              </a:rPr>
              <a:t>Thứ</a:t>
            </a:r>
            <a:r>
              <a:rPr lang="en-US" sz="2400" b="1" i="1" dirty="0" smtClean="0">
                <a:solidFill>
                  <a:srgbClr val="000000"/>
                </a:solidFill>
                <a:latin typeface="Times New Roman" pitchFamily="18" charset="0"/>
              </a:rPr>
              <a:t>  </a:t>
            </a:r>
            <a:r>
              <a:rPr lang="en-US" sz="2400" b="1" i="1" dirty="0" err="1" smtClean="0">
                <a:solidFill>
                  <a:srgbClr val="000000"/>
                </a:solidFill>
                <a:latin typeface="Times New Roman" pitchFamily="18" charset="0"/>
              </a:rPr>
              <a:t>hai</a:t>
            </a:r>
            <a:r>
              <a:rPr lang="en-US" sz="2400" b="1" i="1" dirty="0" smtClean="0">
                <a:solidFill>
                  <a:srgbClr val="000000"/>
                </a:solidFill>
                <a:latin typeface="Times New Roman" pitchFamily="18" charset="0"/>
              </a:rPr>
              <a:t> </a:t>
            </a:r>
            <a:r>
              <a:rPr lang="en-US" sz="2400" b="1" i="1" dirty="0" err="1" smtClean="0">
                <a:solidFill>
                  <a:srgbClr val="000000"/>
                </a:solidFill>
                <a:latin typeface="Times New Roman" pitchFamily="18" charset="0"/>
              </a:rPr>
              <a:t>ngày</a:t>
            </a:r>
            <a:r>
              <a:rPr lang="en-US" sz="2400" b="1" i="1" dirty="0" smtClean="0">
                <a:solidFill>
                  <a:srgbClr val="000000"/>
                </a:solidFill>
                <a:latin typeface="Times New Roman" pitchFamily="18" charset="0"/>
              </a:rPr>
              <a:t> 11 </a:t>
            </a:r>
            <a:r>
              <a:rPr lang="en-US" sz="2400" b="1" i="1" dirty="0" err="1" smtClean="0">
                <a:solidFill>
                  <a:srgbClr val="000000"/>
                </a:solidFill>
                <a:latin typeface="Times New Roman" pitchFamily="18" charset="0"/>
              </a:rPr>
              <a:t>tháng</a:t>
            </a:r>
            <a:r>
              <a:rPr lang="en-US" sz="2400" b="1" i="1" dirty="0" smtClean="0">
                <a:solidFill>
                  <a:srgbClr val="000000"/>
                </a:solidFill>
                <a:latin typeface="Times New Roman" pitchFamily="18" charset="0"/>
              </a:rPr>
              <a:t> 12 </a:t>
            </a:r>
            <a:r>
              <a:rPr lang="en-US" sz="2400" b="1" i="1" dirty="0" err="1" smtClean="0">
                <a:solidFill>
                  <a:srgbClr val="000000"/>
                </a:solidFill>
                <a:latin typeface="Times New Roman" pitchFamily="18" charset="0"/>
              </a:rPr>
              <a:t>năm</a:t>
            </a:r>
            <a:r>
              <a:rPr lang="en-US" sz="2400" b="1" i="1" dirty="0" smtClean="0">
                <a:solidFill>
                  <a:srgbClr val="000000"/>
                </a:solidFill>
                <a:latin typeface="Times New Roman" pitchFamily="18" charset="0"/>
              </a:rPr>
              <a:t> 2023</a:t>
            </a:r>
          </a:p>
          <a:p>
            <a:pPr algn="ctr" fontAlgn="base">
              <a:spcBef>
                <a:spcPct val="0"/>
              </a:spcBef>
              <a:spcAft>
                <a:spcPct val="0"/>
              </a:spcAft>
            </a:pPr>
            <a:r>
              <a:rPr lang="en-US" sz="2800" b="1" u="sng" dirty="0" err="1" smtClean="0">
                <a:solidFill>
                  <a:srgbClr val="FF3300"/>
                </a:solidFill>
                <a:latin typeface="Times New Roman" pitchFamily="18" charset="0"/>
              </a:rPr>
              <a:t>Bài</a:t>
            </a:r>
            <a:r>
              <a:rPr lang="en-US" sz="2800" b="1" u="sng" dirty="0" smtClean="0">
                <a:solidFill>
                  <a:srgbClr val="FF3300"/>
                </a:solidFill>
                <a:latin typeface="Times New Roman" pitchFamily="18" charset="0"/>
              </a:rPr>
              <a:t> </a:t>
            </a:r>
            <a:r>
              <a:rPr lang="en-US" sz="2800" b="1" u="sng" dirty="0" err="1" smtClean="0">
                <a:solidFill>
                  <a:srgbClr val="FF3300"/>
                </a:solidFill>
                <a:latin typeface="Times New Roman" pitchFamily="18" charset="0"/>
              </a:rPr>
              <a:t>đọc</a:t>
            </a:r>
            <a:r>
              <a:rPr lang="en-US" sz="2800" b="1" u="sng" dirty="0" smtClean="0">
                <a:solidFill>
                  <a:srgbClr val="FF3300"/>
                </a:solidFill>
                <a:latin typeface="Times New Roman" pitchFamily="18" charset="0"/>
              </a:rPr>
              <a:t> 3</a:t>
            </a:r>
            <a:r>
              <a:rPr lang="en-US" sz="2800" b="1" dirty="0" smtClean="0">
                <a:solidFill>
                  <a:srgbClr val="FF3300"/>
                </a:solidFill>
                <a:latin typeface="Times New Roman" pitchFamily="18" charset="0"/>
              </a:rPr>
              <a:t>:    </a:t>
            </a:r>
            <a:r>
              <a:rPr lang="en-US" sz="4000" b="1" dirty="0">
                <a:solidFill>
                  <a:srgbClr val="3D0EB2"/>
                </a:solidFill>
                <a:latin typeface="Open Sans"/>
              </a:rPr>
              <a:t>Ba </a:t>
            </a:r>
            <a:r>
              <a:rPr lang="en-US" sz="4000" b="1" dirty="0" err="1">
                <a:solidFill>
                  <a:srgbClr val="3D0EB2"/>
                </a:solidFill>
                <a:latin typeface="Open Sans"/>
              </a:rPr>
              <a:t>nàng</a:t>
            </a:r>
            <a:r>
              <a:rPr lang="en-US" sz="4000" b="1" dirty="0">
                <a:solidFill>
                  <a:srgbClr val="3D0EB2"/>
                </a:solidFill>
                <a:latin typeface="Open Sans"/>
              </a:rPr>
              <a:t> </a:t>
            </a:r>
            <a:r>
              <a:rPr lang="en-US" sz="4000" b="1" dirty="0" err="1">
                <a:solidFill>
                  <a:srgbClr val="3D0EB2"/>
                </a:solidFill>
                <a:latin typeface="Open Sans"/>
              </a:rPr>
              <a:t>công</a:t>
            </a:r>
            <a:r>
              <a:rPr lang="en-US" sz="4000" b="1" dirty="0">
                <a:solidFill>
                  <a:srgbClr val="3D0EB2"/>
                </a:solidFill>
                <a:latin typeface="Open Sans"/>
              </a:rPr>
              <a:t> </a:t>
            </a:r>
            <a:r>
              <a:rPr lang="en-US" sz="4000" b="1" dirty="0" err="1">
                <a:solidFill>
                  <a:srgbClr val="3D0EB2"/>
                </a:solidFill>
                <a:latin typeface="Open Sans"/>
              </a:rPr>
              <a:t>chúa</a:t>
            </a:r>
            <a:endParaRPr lang="en-US" sz="4000" b="1" dirty="0" smtClean="0">
              <a:solidFill>
                <a:srgbClr val="3D0EB2"/>
              </a:solidFill>
              <a:latin typeface="Times New Roman" pitchFamily="18" charset="0"/>
            </a:endParaRPr>
          </a:p>
        </p:txBody>
      </p:sp>
      <p:sp>
        <p:nvSpPr>
          <p:cNvPr id="239655" name="Rectangle 39"/>
          <p:cNvSpPr>
            <a:spLocks noChangeArrowheads="1"/>
          </p:cNvSpPr>
          <p:nvPr/>
        </p:nvSpPr>
        <p:spPr bwMode="auto">
          <a:xfrm>
            <a:off x="711200" y="2012809"/>
            <a:ext cx="83507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vi-VN" sz="2800" dirty="0">
                <a:solidFill>
                  <a:srgbClr val="000000"/>
                </a:solidFill>
                <a:latin typeface="Open Sans"/>
              </a:rPr>
              <a:t>Nàng hát những làn điệu dân ca </a:t>
            </a:r>
            <a:r>
              <a:rPr lang="vi-VN" sz="2800" dirty="0" smtClean="0">
                <a:solidFill>
                  <a:srgbClr val="000000"/>
                </a:solidFill>
                <a:latin typeface="Open Sans"/>
              </a:rPr>
              <a:t>với </a:t>
            </a:r>
            <a:r>
              <a:rPr lang="vi-VN" sz="2800" dirty="0">
                <a:solidFill>
                  <a:srgbClr val="000000"/>
                </a:solidFill>
                <a:latin typeface="Open Sans"/>
              </a:rPr>
              <a:t>giọng ấm áp, mê </a:t>
            </a:r>
            <a:r>
              <a:rPr lang="vi-VN" sz="2800" dirty="0" smtClean="0">
                <a:solidFill>
                  <a:srgbClr val="000000"/>
                </a:solidFill>
                <a:latin typeface="Open Sans"/>
              </a:rPr>
              <a:t>hồn.</a:t>
            </a:r>
            <a:r>
              <a:rPr lang="en-US" sz="2800" dirty="0" smtClean="0">
                <a:solidFill>
                  <a:srgbClr val="000000"/>
                </a:solidFill>
                <a:latin typeface="Open Sans"/>
              </a:rPr>
              <a:t> </a:t>
            </a:r>
            <a:r>
              <a:rPr lang="vi-VN" sz="2800" dirty="0" smtClean="0">
                <a:solidFill>
                  <a:srgbClr val="000000"/>
                </a:solidFill>
                <a:latin typeface="Open Sans"/>
              </a:rPr>
              <a:t>Lính </a:t>
            </a:r>
            <a:r>
              <a:rPr lang="vi-VN" sz="2800" dirty="0">
                <a:solidFill>
                  <a:srgbClr val="000000"/>
                </a:solidFill>
                <a:latin typeface="Open Sans"/>
              </a:rPr>
              <a:t>giặc sửng sốt rồi chẳng ai bảo ai </a:t>
            </a:r>
            <a:r>
              <a:rPr lang="vi-VN" sz="2800" dirty="0" smtClean="0">
                <a:solidFill>
                  <a:srgbClr val="000000"/>
                </a:solidFill>
                <a:latin typeface="Open Sans"/>
              </a:rPr>
              <a:t>c</a:t>
            </a:r>
            <a:r>
              <a:rPr lang="en-US" sz="2800" dirty="0">
                <a:solidFill>
                  <a:srgbClr val="000000"/>
                </a:solidFill>
                <a:latin typeface="Open Sans"/>
              </a:rPr>
              <a:t>ù</a:t>
            </a:r>
            <a:r>
              <a:rPr lang="vi-VN" sz="2800" dirty="0" smtClean="0">
                <a:solidFill>
                  <a:srgbClr val="000000"/>
                </a:solidFill>
                <a:latin typeface="Open Sans"/>
              </a:rPr>
              <a:t>ng </a:t>
            </a:r>
            <a:r>
              <a:rPr lang="vi-VN" sz="2800" dirty="0">
                <a:solidFill>
                  <a:srgbClr val="000000"/>
                </a:solidFill>
                <a:latin typeface="Open Sans"/>
              </a:rPr>
              <a:t>hạ vũ khí, ngây người lắng nghe</a:t>
            </a:r>
            <a:r>
              <a:rPr lang="vi-VN" sz="2800" dirty="0" smtClean="0">
                <a:solidFill>
                  <a:srgbClr val="000000"/>
                </a:solidFill>
                <a:latin typeface="Open Sans"/>
              </a:rPr>
              <a:t>.</a:t>
            </a:r>
            <a:endParaRPr lang="en-US" sz="2800" dirty="0" smtClean="0">
              <a:solidFill>
                <a:srgbClr val="000000"/>
              </a:solidFill>
              <a:latin typeface="Open Sans"/>
            </a:endParaRPr>
          </a:p>
          <a:p>
            <a:pPr fontAlgn="base">
              <a:spcBef>
                <a:spcPct val="0"/>
              </a:spcBef>
              <a:spcAft>
                <a:spcPct val="0"/>
              </a:spcAft>
            </a:pPr>
            <a:endParaRPr lang="en-US" sz="2800" dirty="0" smtClean="0">
              <a:solidFill>
                <a:srgbClr val="000099"/>
              </a:solidFill>
              <a:latin typeface="Times New Roman" pitchFamily="18" charset="0"/>
            </a:endParaRPr>
          </a:p>
        </p:txBody>
      </p:sp>
      <p:sp>
        <p:nvSpPr>
          <p:cNvPr id="14" name="Line 28"/>
          <p:cNvSpPr>
            <a:spLocks noChangeShapeType="1"/>
          </p:cNvSpPr>
          <p:nvPr/>
        </p:nvSpPr>
        <p:spPr bwMode="auto">
          <a:xfrm flipH="1">
            <a:off x="5844730" y="2116992"/>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Line 28"/>
          <p:cNvSpPr>
            <a:spLocks noChangeShapeType="1"/>
          </p:cNvSpPr>
          <p:nvPr/>
        </p:nvSpPr>
        <p:spPr bwMode="auto">
          <a:xfrm flipH="1">
            <a:off x="5082730" y="253975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Line 28"/>
          <p:cNvSpPr>
            <a:spLocks noChangeShapeType="1"/>
          </p:cNvSpPr>
          <p:nvPr/>
        </p:nvSpPr>
        <p:spPr bwMode="auto">
          <a:xfrm flipH="1">
            <a:off x="8083837" y="253975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Rectangle 3"/>
          <p:cNvSpPr/>
          <p:nvPr/>
        </p:nvSpPr>
        <p:spPr>
          <a:xfrm>
            <a:off x="797169" y="3976411"/>
            <a:ext cx="8159262" cy="1815882"/>
          </a:xfrm>
          <a:prstGeom prst="rect">
            <a:avLst/>
          </a:prstGeom>
        </p:spPr>
        <p:txBody>
          <a:bodyPr wrap="square">
            <a:spAutoFit/>
          </a:bodyPr>
          <a:lstStyle/>
          <a:p>
            <a:r>
              <a:rPr lang="vi-VN" sz="2800" dirty="0">
                <a:solidFill>
                  <a:srgbClr val="000000"/>
                </a:solidFill>
                <a:latin typeface="Open Sans"/>
              </a:rPr>
              <a:t>Đó là chuyện mẹ già tựa cửa mong con; người vợ, người con vắng chồng, vắng cha đang lam lũ, vất vả nơi quê nhà,... Câu chuyện của nàng khiến toàn bộ </a:t>
            </a:r>
            <a:r>
              <a:rPr lang="vi-VN" sz="2800" dirty="0" smtClean="0">
                <a:solidFill>
                  <a:srgbClr val="000000"/>
                </a:solidFill>
                <a:latin typeface="Open Sans"/>
              </a:rPr>
              <a:t>l</a:t>
            </a:r>
            <a:r>
              <a:rPr lang="en-US" sz="2800" dirty="0">
                <a:solidFill>
                  <a:srgbClr val="000000"/>
                </a:solidFill>
                <a:latin typeface="Open Sans"/>
              </a:rPr>
              <a:t>í</a:t>
            </a:r>
            <a:r>
              <a:rPr lang="vi-VN" sz="2800" dirty="0" smtClean="0">
                <a:solidFill>
                  <a:srgbClr val="000000"/>
                </a:solidFill>
                <a:latin typeface="Open Sans"/>
              </a:rPr>
              <a:t>nh </a:t>
            </a:r>
            <a:r>
              <a:rPr lang="vi-VN" sz="2800" dirty="0">
                <a:solidFill>
                  <a:srgbClr val="000000"/>
                </a:solidFill>
                <a:latin typeface="Open Sans"/>
              </a:rPr>
              <a:t>giặc muốn lập tức trở về quê hương.</a:t>
            </a:r>
            <a:endParaRPr lang="en-US" sz="2800" dirty="0"/>
          </a:p>
        </p:txBody>
      </p:sp>
      <p:sp>
        <p:nvSpPr>
          <p:cNvPr id="18" name="Line 28"/>
          <p:cNvSpPr>
            <a:spLocks noChangeShapeType="1"/>
          </p:cNvSpPr>
          <p:nvPr/>
        </p:nvSpPr>
        <p:spPr bwMode="auto">
          <a:xfrm flipH="1">
            <a:off x="3067138" y="4498492"/>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Line 28"/>
          <p:cNvSpPr>
            <a:spLocks noChangeShapeType="1"/>
          </p:cNvSpPr>
          <p:nvPr/>
        </p:nvSpPr>
        <p:spPr bwMode="auto">
          <a:xfrm flipH="1">
            <a:off x="6676292" y="4503352"/>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Line 28"/>
          <p:cNvSpPr>
            <a:spLocks noChangeShapeType="1"/>
          </p:cNvSpPr>
          <p:nvPr/>
        </p:nvSpPr>
        <p:spPr bwMode="auto">
          <a:xfrm flipH="1">
            <a:off x="3458307" y="536881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extBox 4"/>
          <p:cNvSpPr txBox="1"/>
          <p:nvPr/>
        </p:nvSpPr>
        <p:spPr>
          <a:xfrm>
            <a:off x="9659815" y="2539750"/>
            <a:ext cx="2328985" cy="1815882"/>
          </a:xfrm>
          <a:prstGeom prst="rect">
            <a:avLst/>
          </a:prstGeom>
          <a:noFill/>
        </p:spPr>
        <p:txBody>
          <a:bodyPr wrap="square" rtlCol="0">
            <a:spAutoFit/>
          </a:bodyPr>
          <a:lstStyle/>
          <a:p>
            <a:r>
              <a:rPr lang="en-US" sz="2800" dirty="0" smtClean="0"/>
              <a:t>-</a:t>
            </a:r>
            <a:r>
              <a:rPr lang="en-US" sz="2800" dirty="0" err="1" smtClean="0"/>
              <a:t>Khoát</a:t>
            </a:r>
            <a:r>
              <a:rPr lang="en-US" sz="2800" dirty="0" smtClean="0"/>
              <a:t> </a:t>
            </a:r>
            <a:r>
              <a:rPr lang="en-US" sz="2800" dirty="0" err="1" smtClean="0"/>
              <a:t>tay</a:t>
            </a:r>
            <a:endParaRPr lang="en-US" sz="2800" dirty="0" smtClean="0"/>
          </a:p>
          <a:p>
            <a:r>
              <a:rPr lang="en-US" sz="2800" dirty="0" smtClean="0"/>
              <a:t>-</a:t>
            </a:r>
            <a:r>
              <a:rPr lang="en-US" sz="2800" dirty="0" err="1" smtClean="0"/>
              <a:t>Mảnh</a:t>
            </a:r>
            <a:r>
              <a:rPr lang="en-US" sz="2800" dirty="0" smtClean="0"/>
              <a:t> </a:t>
            </a:r>
            <a:r>
              <a:rPr lang="en-US" sz="2800" dirty="0" err="1" smtClean="0"/>
              <a:t>mai</a:t>
            </a:r>
            <a:endParaRPr lang="en-US" sz="2800" dirty="0" smtClean="0"/>
          </a:p>
          <a:p>
            <a:r>
              <a:rPr lang="en-US" sz="2800" dirty="0" smtClean="0"/>
              <a:t>-</a:t>
            </a:r>
            <a:r>
              <a:rPr lang="en-US" sz="2800" dirty="0" err="1" smtClean="0"/>
              <a:t>Dân</a:t>
            </a:r>
            <a:r>
              <a:rPr lang="en-US" sz="2800" dirty="0" smtClean="0"/>
              <a:t> </a:t>
            </a:r>
            <a:r>
              <a:rPr lang="en-US" sz="2800" dirty="0" err="1" smtClean="0"/>
              <a:t>vũ</a:t>
            </a:r>
            <a:endParaRPr lang="en-US" sz="2800" dirty="0" smtClean="0"/>
          </a:p>
          <a:p>
            <a:r>
              <a:rPr lang="en-US" sz="2800" dirty="0" smtClean="0"/>
              <a:t>-Lam </a:t>
            </a:r>
            <a:r>
              <a:rPr lang="en-US" sz="2800" dirty="0" err="1" smtClean="0"/>
              <a:t>lũ</a:t>
            </a:r>
            <a:endParaRPr lang="en-US" sz="2800" dirty="0"/>
          </a:p>
        </p:txBody>
      </p:sp>
    </p:spTree>
    <p:extLst>
      <p:ext uri="{BB962C8B-B14F-4D97-AF65-F5344CB8AC3E}">
        <p14:creationId xmlns:p14="http://schemas.microsoft.com/office/powerpoint/2010/main" val="35259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9655"/>
                                        </p:tgtEl>
                                        <p:attrNameLst>
                                          <p:attrName>style.visibility</p:attrName>
                                        </p:attrNameLst>
                                      </p:cBhvr>
                                      <p:to>
                                        <p:strVal val="visible"/>
                                      </p:to>
                                    </p:set>
                                    <p:anim calcmode="lin" valueType="num">
                                      <p:cBhvr additive="base">
                                        <p:cTn id="7" dur="500" fill="hold"/>
                                        <p:tgtEl>
                                          <p:spTgt spid="239655"/>
                                        </p:tgtEl>
                                        <p:attrNameLst>
                                          <p:attrName>ppt_x</p:attrName>
                                        </p:attrNameLst>
                                      </p:cBhvr>
                                      <p:tavLst>
                                        <p:tav tm="0">
                                          <p:val>
                                            <p:strVal val="#ppt_x"/>
                                          </p:val>
                                        </p:tav>
                                        <p:tav tm="100000">
                                          <p:val>
                                            <p:strVal val="#ppt_x"/>
                                          </p:val>
                                        </p:tav>
                                      </p:tavLst>
                                    </p:anim>
                                    <p:anim calcmode="lin" valueType="num">
                                      <p:cBhvr additive="base">
                                        <p:cTn id="8" dur="500" fill="hold"/>
                                        <p:tgtEl>
                                          <p:spTgt spid="2396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55" grpId="0"/>
      <p:bldP spid="14" grpId="0" animBg="1"/>
      <p:bldP spid="15" grpId="0" animBg="1"/>
      <p:bldP spid="16" grpId="0" animBg="1"/>
      <p:bldP spid="4" grpId="0"/>
      <p:bldP spid="18" grpId="0" animBg="1"/>
      <p:bldP spid="20" grpId="0" animBg="1"/>
      <p:bldP spid="21"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oogle Shape;1184;p63"/>
          <p:cNvGrpSpPr/>
          <p:nvPr/>
        </p:nvGrpSpPr>
        <p:grpSpPr>
          <a:xfrm rot="21193171">
            <a:off x="469551" y="1683636"/>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grpSp>
        <p:nvGrpSpPr>
          <p:cNvPr id="46" name="Google Shape;1608;p70"/>
          <p:cNvGrpSpPr/>
          <p:nvPr/>
        </p:nvGrpSpPr>
        <p:grpSpPr>
          <a:xfrm flipH="1">
            <a:off x="9768046" y="3926230"/>
            <a:ext cx="2156583"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133" name="Rectangle 132"/>
          <p:cNvSpPr/>
          <p:nvPr/>
        </p:nvSpPr>
        <p:spPr>
          <a:xfrm>
            <a:off x="1611573" y="3603065"/>
            <a:ext cx="8609772" cy="646331"/>
          </a:xfrm>
          <a:prstGeom prst="rect">
            <a:avLst/>
          </a:prstGeom>
        </p:spPr>
        <p:txBody>
          <a:bodyPr wrap="square">
            <a:spAutoFit/>
          </a:bodyPr>
          <a:lstStyle/>
          <a:p>
            <a:endParaRPr lang="en-US" sz="3600" dirty="0"/>
          </a:p>
        </p:txBody>
      </p:sp>
      <p:sp>
        <p:nvSpPr>
          <p:cNvPr id="134" name="Cloud 133"/>
          <p:cNvSpPr/>
          <p:nvPr/>
        </p:nvSpPr>
        <p:spPr>
          <a:xfrm>
            <a:off x="1862166" y="1446814"/>
            <a:ext cx="9026942" cy="312293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err="1" smtClean="0">
                <a:solidFill>
                  <a:srgbClr val="FF0000"/>
                </a:solidFill>
                <a:latin typeface="Times New Roman" panose="02020603050405020304" pitchFamily="18" charset="0"/>
                <a:cs typeface="Times New Roman" panose="02020603050405020304" pitchFamily="18" charset="0"/>
                <a:sym typeface="+mn-ea"/>
              </a:rPr>
              <a:t>Luyện</a:t>
            </a:r>
            <a:r>
              <a:rPr lang="en-US" altLang="en-US" sz="6000" b="1" dirty="0" smtClean="0">
                <a:solidFill>
                  <a:srgbClr val="FF0000"/>
                </a:solidFill>
                <a:latin typeface="Times New Roman" panose="02020603050405020304" pitchFamily="18" charset="0"/>
                <a:cs typeface="Times New Roman" panose="02020603050405020304" pitchFamily="18" charset="0"/>
                <a:sym typeface="+mn-ea"/>
              </a:rPr>
              <a:t> </a:t>
            </a:r>
            <a:r>
              <a:rPr lang="en-US" altLang="en-US" sz="6000" b="1" dirty="0" err="1" smtClean="0">
                <a:solidFill>
                  <a:srgbClr val="FF0000"/>
                </a:solidFill>
                <a:latin typeface="Times New Roman" panose="02020603050405020304" pitchFamily="18" charset="0"/>
                <a:cs typeface="Times New Roman" panose="02020603050405020304" pitchFamily="18" charset="0"/>
                <a:sym typeface="+mn-ea"/>
              </a:rPr>
              <a:t>đọc</a:t>
            </a:r>
            <a:r>
              <a:rPr lang="en-US" altLang="en-US" sz="6000" b="1" dirty="0" smtClean="0">
                <a:solidFill>
                  <a:srgbClr val="FF0000"/>
                </a:solidFill>
                <a:latin typeface="Times New Roman" panose="02020603050405020304" pitchFamily="18" charset="0"/>
                <a:cs typeface="Times New Roman" panose="02020603050405020304" pitchFamily="18" charset="0"/>
                <a:sym typeface="+mn-ea"/>
              </a:rPr>
              <a:t> </a:t>
            </a:r>
            <a:r>
              <a:rPr lang="en-US" altLang="en-US" sz="6000" b="1" dirty="0" err="1" smtClean="0">
                <a:solidFill>
                  <a:srgbClr val="FF0000"/>
                </a:solidFill>
                <a:latin typeface="Times New Roman" panose="02020603050405020304" pitchFamily="18" charset="0"/>
                <a:cs typeface="Times New Roman" panose="02020603050405020304" pitchFamily="18" charset="0"/>
                <a:sym typeface="+mn-ea"/>
              </a:rPr>
              <a:t>nhóm đôi</a:t>
            </a:r>
            <a:endParaRPr lang="en-US" sz="6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Heptagon 7"/>
          <p:cNvSpPr/>
          <p:nvPr/>
        </p:nvSpPr>
        <p:spPr>
          <a:xfrm>
            <a:off x="508097" y="466341"/>
            <a:ext cx="337820" cy="3765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vi-VN" sz="2600" b="1" kern="0" dirty="0">
                <a:solidFill>
                  <a:prstClr val="white"/>
                </a:solidFill>
              </a:rPr>
              <a:t>1</a:t>
            </a:r>
          </a:p>
        </p:txBody>
      </p:sp>
      <p:sp>
        <p:nvSpPr>
          <p:cNvPr id="9" name="Heptagon 8"/>
          <p:cNvSpPr/>
          <p:nvPr/>
        </p:nvSpPr>
        <p:spPr>
          <a:xfrm>
            <a:off x="508096" y="2853397"/>
            <a:ext cx="337185"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3</a:t>
            </a:r>
            <a:endParaRPr lang="vi-VN" sz="2600" b="1" kern="0" dirty="0">
              <a:solidFill>
                <a:prstClr val="white"/>
              </a:solidFill>
            </a:endParaRPr>
          </a:p>
        </p:txBody>
      </p:sp>
      <p:sp>
        <p:nvSpPr>
          <p:cNvPr id="13" name="Rectangle 12"/>
          <p:cNvSpPr/>
          <p:nvPr/>
        </p:nvSpPr>
        <p:spPr>
          <a:xfrm>
            <a:off x="880110" y="635"/>
            <a:ext cx="11311890"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Open Sans"/>
              </a:rPr>
              <a:t>Ba nàng công chúa</a:t>
            </a:r>
            <a:endParaRPr lang="vi-VN" sz="2800" dirty="0">
              <a:solidFill>
                <a:srgbClr val="000000"/>
              </a:solidFill>
              <a:latin typeface="Open Sans"/>
            </a:endParaRPr>
          </a:p>
          <a:p>
            <a:pPr algn="just"/>
            <a:r>
              <a:rPr lang="vi-VN" sz="2000" dirty="0">
                <a:solidFill>
                  <a:srgbClr val="000000"/>
                </a:solidFill>
                <a:latin typeface="Open Sans"/>
              </a:rPr>
              <a:t>Vua San-ta có ba nàng công chúa rất xinh đẹp và giỏi giang. Năm ấy, đất nước có giặc ngoại xâm mà vua tuổi đã cao, sức đã yếu. Ba nàng công chúa cùng nhau đến xin vua cha cho ra trận nhưng đức vua khoát tay, bảo:</a:t>
            </a:r>
          </a:p>
          <a:p>
            <a:pPr algn="just"/>
            <a:r>
              <a:rPr lang="vi-VN" sz="2000" dirty="0">
                <a:solidFill>
                  <a:srgbClr val="000000"/>
                </a:solidFill>
                <a:latin typeface="Open Sans"/>
              </a:rPr>
              <a:t>– Các con mảnh mai như thế thì làm được gì nào</a:t>
            </a:r>
            <a:r>
              <a:rPr lang="vi-VN" sz="2000" dirty="0" smtClean="0">
                <a:solidFill>
                  <a:srgbClr val="000000"/>
                </a:solidFill>
                <a:latin typeface="Open Sans"/>
              </a:rPr>
              <a:t>?</a:t>
            </a:r>
            <a:endParaRPr lang="vi-VN" sz="2000" dirty="0">
              <a:solidFill>
                <a:srgbClr val="000000"/>
              </a:solidFill>
              <a:latin typeface="Open Sans"/>
            </a:endParaRPr>
          </a:p>
          <a:p>
            <a:pPr algn="just"/>
            <a:r>
              <a:rPr lang="vi-VN" sz="2000" dirty="0">
                <a:solidFill>
                  <a:srgbClr val="000000"/>
                </a:solidFill>
                <a:latin typeface="Open Sans"/>
              </a:rPr>
              <a:t>Ba nàng công chúa lẳng lặng từ biệt cha. Đến nơi bị giặc bao vây, công chúa cả ôm đàn lên mặt thành, bắt đầu hát. Nàng hát những làn điệu dân ca với giọng ấm áp, mê hồn. Lính giặc sửng sốt rồi chẳng ai bảo ai cũng hạ vũ khí, ngây người lắng nghe. Công chúa chuyển sang một điệu dân vũ, tất cả đều nhảy múa và hát theo.</a:t>
            </a:r>
            <a:r>
              <a:rPr lang="en-US" sz="2000" dirty="0" smtClean="0">
                <a:solidFill>
                  <a:srgbClr val="000000"/>
                </a:solidFill>
                <a:latin typeface="Times New Roman" panose="02020603050405020304" pitchFamily="18" charset="0"/>
                <a:cs typeface="Times New Roman" panose="02020603050405020304" pitchFamily="18" charset="0"/>
              </a:rPr>
              <a:t>       </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Open Sans"/>
              </a:rPr>
              <a:t>Đêm </a:t>
            </a:r>
            <a:r>
              <a:rPr lang="vi-VN" sz="2000" dirty="0">
                <a:solidFill>
                  <a:srgbClr val="000000"/>
                </a:solidFill>
                <a:latin typeface="Open Sans"/>
              </a:rPr>
              <a:t>xuống, công chúa út thay chị kể chuyện cho lĩnh giặc nghe. Đó là chuyện mẹ già tựa cửa mong con; người vợ, người con vắng chồng, vắng cha đang lam lũ, vất vả nơi quê nhà,... Câu chuyện của nàng khiến toàn bộ lĩnh giặc muốn lập tức trở về quê hương.</a:t>
            </a:r>
          </a:p>
          <a:p>
            <a:pPr algn="just"/>
            <a:r>
              <a:rPr lang="en-US" sz="2000" dirty="0" smtClean="0">
                <a:solidFill>
                  <a:srgbClr val="000000"/>
                </a:solidFill>
                <a:latin typeface="Open Sans"/>
              </a:rPr>
              <a:t>       </a:t>
            </a:r>
            <a:r>
              <a:rPr lang="vi-VN" sz="2000" dirty="0" smtClean="0">
                <a:solidFill>
                  <a:srgbClr val="000000"/>
                </a:solidFill>
                <a:latin typeface="Open Sans"/>
              </a:rPr>
              <a:t>Hôm </a:t>
            </a:r>
            <a:r>
              <a:rPr lang="vi-VN" sz="2000" dirty="0">
                <a:solidFill>
                  <a:srgbClr val="000000"/>
                </a:solidFill>
                <a:latin typeface="Open Sans"/>
              </a:rPr>
              <a:t>sau, tướng giặc đành đầu hàng và xin đức vua cấp thêm ngựa xe, lương thực để chúng rút quân. Nhưng kho lương đã cạn, ngựa cũng đã chết gần hết. Biết làm sao đây!</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Open Sans"/>
              </a:rPr>
              <a:t>Lúc đó, công chúa hai vung bút vẽ hàng đoàn xe ngựa nối đuôi nhau. Nàng chấm bút vào mắt từng con ngựa. Lập tức, cả đoàn ngựa hí vang, những cỗ xe lương thực lăn bánh trước con mắt kinh ngạc của mọi người.</a:t>
            </a:r>
          </a:p>
          <a:p>
            <a:pPr algn="just"/>
            <a:r>
              <a:rPr lang="vi-VN" sz="2000" dirty="0">
                <a:solidFill>
                  <a:srgbClr val="000000"/>
                </a:solidFill>
                <a:latin typeface="Open Sans"/>
              </a:rPr>
              <a:t>Tiếng đồn về ba nàng công chúa bay đi rất xa. Đức vua rất tự hào về ba cô</a:t>
            </a:r>
          </a:p>
          <a:p>
            <a:pPr algn="just"/>
            <a:r>
              <a:rPr lang="vi-VN" sz="2000" dirty="0">
                <a:solidFill>
                  <a:srgbClr val="000000"/>
                </a:solidFill>
                <a:latin typeface="Open Sans"/>
              </a:rPr>
              <a:t>con gái, còn các vương quốc láng giềng thì từ đó sống với nhau rất thân ái,</a:t>
            </a:r>
          </a:p>
          <a:p>
            <a:pPr algn="just"/>
            <a:r>
              <a:rPr lang="vi-VN" sz="2000" dirty="0">
                <a:solidFill>
                  <a:srgbClr val="000000"/>
                </a:solidFill>
                <a:latin typeface="Open Sans"/>
              </a:rPr>
              <a:t>chan hoà.</a:t>
            </a:r>
          </a:p>
          <a:p>
            <a:pPr algn="r"/>
            <a:r>
              <a:rPr lang="vi-VN" sz="2000" dirty="0">
                <a:solidFill>
                  <a:srgbClr val="000000"/>
                </a:solidFill>
                <a:latin typeface="Open Sans"/>
              </a:rPr>
              <a:t>Theo THU HẰNG</a:t>
            </a:r>
          </a:p>
        </p:txBody>
      </p:sp>
      <p:sp>
        <p:nvSpPr>
          <p:cNvPr id="14" name="Heptagon 13"/>
          <p:cNvSpPr/>
          <p:nvPr/>
        </p:nvSpPr>
        <p:spPr>
          <a:xfrm>
            <a:off x="455392" y="3786889"/>
            <a:ext cx="367801" cy="36308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400" b="1" kern="0" dirty="0">
                <a:solidFill>
                  <a:prstClr val="white"/>
                </a:solidFill>
                <a:latin typeface="Arial" panose="020B0604020202020204" pitchFamily="34" charset="0"/>
              </a:rPr>
              <a:t>4</a:t>
            </a:r>
            <a:endParaRPr lang="vi-VN" sz="2400" b="1" kern="0" dirty="0">
              <a:solidFill>
                <a:prstClr val="white"/>
              </a:solidFill>
            </a:endParaRPr>
          </a:p>
        </p:txBody>
      </p:sp>
      <p:sp>
        <p:nvSpPr>
          <p:cNvPr id="15" name="Heptagon 14"/>
          <p:cNvSpPr/>
          <p:nvPr/>
        </p:nvSpPr>
        <p:spPr>
          <a:xfrm>
            <a:off x="481743" y="4394197"/>
            <a:ext cx="389890" cy="295034"/>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5</a:t>
            </a:r>
            <a:endParaRPr lang="vi-VN" sz="2600" b="1" kern="0" dirty="0">
              <a:solidFill>
                <a:prstClr val="white"/>
              </a:solidFill>
            </a:endParaRPr>
          </a:p>
        </p:txBody>
      </p:sp>
      <p:sp>
        <p:nvSpPr>
          <p:cNvPr id="7" name="Heptagon 6"/>
          <p:cNvSpPr/>
          <p:nvPr/>
        </p:nvSpPr>
        <p:spPr>
          <a:xfrm>
            <a:off x="553545" y="1716259"/>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vi-VN" sz="2600" b="1" kern="0" dirty="0">
                <a:solidFill>
                  <a:prstClr val="white"/>
                </a:solidFill>
              </a:rPr>
              <a:t>2</a:t>
            </a:r>
          </a:p>
        </p:txBody>
      </p:sp>
      <p:sp>
        <p:nvSpPr>
          <p:cNvPr id="10" name="Heptagon 9"/>
          <p:cNvSpPr/>
          <p:nvPr/>
        </p:nvSpPr>
        <p:spPr>
          <a:xfrm>
            <a:off x="530821" y="5326966"/>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6</a:t>
            </a:r>
            <a:endParaRPr lang="vi-VN" sz="2600" b="1" kern="0" dirty="0">
              <a:solidFill>
                <a:prstClr val="white"/>
              </a:solidFill>
            </a:endParaRPr>
          </a:p>
        </p:txBody>
      </p:sp>
      <p:sp>
        <p:nvSpPr>
          <p:cNvPr id="11" name="Cloud 10"/>
          <p:cNvSpPr/>
          <p:nvPr/>
        </p:nvSpPr>
        <p:spPr>
          <a:xfrm>
            <a:off x="0" y="0"/>
            <a:ext cx="4654062" cy="466342"/>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err="1" smtClean="0">
                <a:solidFill>
                  <a:srgbClr val="FF0000"/>
                </a:solidFill>
                <a:latin typeface="Times New Roman" panose="02020603050405020304" pitchFamily="18" charset="0"/>
                <a:cs typeface="Times New Roman" panose="02020603050405020304" pitchFamily="18" charset="0"/>
                <a:sym typeface="+mn-ea"/>
              </a:rPr>
              <a:t>Luyện</a:t>
            </a:r>
            <a:r>
              <a:rPr lang="en-US" altLang="en-US" sz="2400" b="1" dirty="0" smtClean="0">
                <a:solidFill>
                  <a:srgbClr val="FF0000"/>
                </a:solidFill>
                <a:latin typeface="Times New Roman" panose="02020603050405020304" pitchFamily="18" charset="0"/>
                <a:cs typeface="Times New Roman" panose="02020603050405020304" pitchFamily="18" charset="0"/>
                <a:sym typeface="+mn-ea"/>
              </a:rPr>
              <a:t> </a:t>
            </a:r>
            <a:r>
              <a:rPr lang="en-US" altLang="en-US" sz="2400" b="1" dirty="0" err="1" smtClean="0">
                <a:solidFill>
                  <a:srgbClr val="FF0000"/>
                </a:solidFill>
                <a:latin typeface="Times New Roman" panose="02020603050405020304" pitchFamily="18" charset="0"/>
                <a:cs typeface="Times New Roman" panose="02020603050405020304" pitchFamily="18" charset="0"/>
                <a:sym typeface="+mn-ea"/>
              </a:rPr>
              <a:t>đọc</a:t>
            </a:r>
            <a:r>
              <a:rPr lang="en-US" altLang="en-US" sz="2400" b="1" dirty="0" smtClean="0">
                <a:solidFill>
                  <a:srgbClr val="FF0000"/>
                </a:solidFill>
                <a:latin typeface="Times New Roman" panose="02020603050405020304" pitchFamily="18" charset="0"/>
                <a:cs typeface="Times New Roman" panose="02020603050405020304" pitchFamily="18" charset="0"/>
                <a:sym typeface="+mn-ea"/>
              </a:rPr>
              <a:t> </a:t>
            </a:r>
            <a:r>
              <a:rPr lang="en-US" altLang="en-US" sz="2400" b="1" dirty="0" err="1" smtClean="0">
                <a:solidFill>
                  <a:srgbClr val="FF0000"/>
                </a:solidFill>
                <a:latin typeface="Times New Roman" panose="02020603050405020304" pitchFamily="18" charset="0"/>
                <a:cs typeface="Times New Roman" panose="02020603050405020304" pitchFamily="18" charset="0"/>
                <a:sym typeface="+mn-ea"/>
              </a:rPr>
              <a:t>nhóm đôi</a:t>
            </a:r>
            <a:endParaRPr lang="en-US" sz="24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5662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 calcmode="lin" valueType="num">
                                      <p:cBhvr additive="base">
                                        <p:cTn id="3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anim calcmode="lin" valueType="num">
                                      <p:cBhvr additive="base">
                                        <p:cTn id="3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anim calcmode="lin" valueType="num">
                                      <p:cBhvr additive="base">
                                        <p:cTn id="4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anim calcmode="lin" valueType="num">
                                      <p:cBhvr additive="base">
                                        <p:cTn id="47"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Heptagon 7"/>
          <p:cNvSpPr/>
          <p:nvPr/>
        </p:nvSpPr>
        <p:spPr>
          <a:xfrm>
            <a:off x="508097" y="466341"/>
            <a:ext cx="337820" cy="3765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vi-VN" sz="2600" b="1" kern="0" dirty="0">
                <a:solidFill>
                  <a:prstClr val="white"/>
                </a:solidFill>
              </a:rPr>
              <a:t>1</a:t>
            </a:r>
          </a:p>
        </p:txBody>
      </p:sp>
      <p:sp>
        <p:nvSpPr>
          <p:cNvPr id="9" name="Heptagon 8"/>
          <p:cNvSpPr/>
          <p:nvPr/>
        </p:nvSpPr>
        <p:spPr>
          <a:xfrm>
            <a:off x="530821" y="1739705"/>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2</a:t>
            </a:r>
            <a:endParaRPr lang="vi-VN" sz="2600" b="1" kern="0" dirty="0">
              <a:solidFill>
                <a:prstClr val="white"/>
              </a:solidFill>
            </a:endParaRPr>
          </a:p>
        </p:txBody>
      </p:sp>
      <p:sp>
        <p:nvSpPr>
          <p:cNvPr id="13" name="Rectangle 12"/>
          <p:cNvSpPr/>
          <p:nvPr/>
        </p:nvSpPr>
        <p:spPr>
          <a:xfrm>
            <a:off x="880110" y="635"/>
            <a:ext cx="11311890"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Open Sans"/>
              </a:rPr>
              <a:t>Ba nàng công chúa</a:t>
            </a:r>
            <a:endParaRPr lang="vi-VN" sz="28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Vua </a:t>
            </a:r>
            <a:r>
              <a:rPr lang="vi-VN" sz="2000" dirty="0">
                <a:solidFill>
                  <a:srgbClr val="000000"/>
                </a:solidFill>
                <a:latin typeface="Open Sans"/>
              </a:rPr>
              <a:t>San-ta có ba nàng công chúa rất xinh đẹp và giỏi giang. Năm ấy, đất nước có giặc ngoại xâm mà vua tuổi đã cao, sức đã yếu. Ba nàng công chúa cùng nhau đến xin vua cha cho ra trận nhưng đức vua khoát tay, bảo:</a:t>
            </a:r>
          </a:p>
          <a:p>
            <a:pPr algn="just"/>
            <a:r>
              <a:rPr lang="en-US" sz="2000" dirty="0" smtClean="0">
                <a:solidFill>
                  <a:srgbClr val="000000"/>
                </a:solidFill>
                <a:latin typeface="Open Sans"/>
              </a:rPr>
              <a:t>     </a:t>
            </a:r>
            <a:r>
              <a:rPr lang="vi-VN" sz="2000" dirty="0" smtClean="0">
                <a:solidFill>
                  <a:srgbClr val="000000"/>
                </a:solidFill>
                <a:latin typeface="Open Sans"/>
              </a:rPr>
              <a:t>– </a:t>
            </a:r>
            <a:r>
              <a:rPr lang="vi-VN" sz="2000" dirty="0">
                <a:solidFill>
                  <a:srgbClr val="000000"/>
                </a:solidFill>
                <a:latin typeface="Open Sans"/>
              </a:rPr>
              <a:t>Các con mảnh mai như thế thì làm được gì nào</a:t>
            </a:r>
            <a:r>
              <a:rPr lang="vi-VN" sz="2000" dirty="0" smtClean="0">
                <a:solidFill>
                  <a:srgbClr val="000000"/>
                </a:solidFill>
                <a:latin typeface="Open Sans"/>
              </a:rPr>
              <a:t>?</a:t>
            </a:r>
            <a:endParaRPr lang="vi-VN" sz="20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Ba </a:t>
            </a:r>
            <a:r>
              <a:rPr lang="vi-VN" sz="2000" dirty="0">
                <a:solidFill>
                  <a:srgbClr val="000000"/>
                </a:solidFill>
                <a:latin typeface="Open Sans"/>
              </a:rPr>
              <a:t>nàng công chúa lẳng lặng từ biệt cha. Đến nơi bị giặc bao vây, công chúa cả ôm đàn lên mặt thành, bắt đầu hát. Nàng hát những làn điệu dân ca với giọng ấm áp, mê hồn. Lính giặc sửng sốt rồi chẳng ai bảo ai </a:t>
            </a:r>
            <a:r>
              <a:rPr lang="vi-VN" sz="2000" dirty="0" smtClean="0">
                <a:solidFill>
                  <a:srgbClr val="000000"/>
                </a:solidFill>
                <a:latin typeface="Open Sans"/>
              </a:rPr>
              <a:t>c</a:t>
            </a:r>
            <a:r>
              <a:rPr lang="en-US" sz="2000" dirty="0">
                <a:solidFill>
                  <a:srgbClr val="000000"/>
                </a:solidFill>
                <a:latin typeface="Open Sans"/>
              </a:rPr>
              <a:t>ù</a:t>
            </a:r>
            <a:r>
              <a:rPr lang="vi-VN" sz="2000" dirty="0" smtClean="0">
                <a:solidFill>
                  <a:srgbClr val="000000"/>
                </a:solidFill>
                <a:latin typeface="Open Sans"/>
              </a:rPr>
              <a:t>ng </a:t>
            </a:r>
            <a:r>
              <a:rPr lang="vi-VN" sz="2000" dirty="0">
                <a:solidFill>
                  <a:srgbClr val="000000"/>
                </a:solidFill>
                <a:latin typeface="Open Sans"/>
              </a:rPr>
              <a:t>hạ vũ khí, ngây người lắng nghe. Công chúa chuyển sang một điệu dân vũ, tất cả đều nhảy múa và hát theo.</a:t>
            </a:r>
            <a:r>
              <a:rPr lang="en-US" sz="2000" dirty="0" smtClean="0">
                <a:solidFill>
                  <a:srgbClr val="000000"/>
                </a:solidFill>
                <a:latin typeface="Times New Roman" panose="02020603050405020304" pitchFamily="18" charset="0"/>
                <a:cs typeface="Times New Roman" panose="02020603050405020304" pitchFamily="18" charset="0"/>
              </a:rPr>
              <a:t>       </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Open Sans"/>
              </a:rPr>
              <a:t>Đêm </a:t>
            </a:r>
            <a:r>
              <a:rPr lang="vi-VN" sz="2000" dirty="0">
                <a:solidFill>
                  <a:srgbClr val="000000"/>
                </a:solidFill>
                <a:latin typeface="Open Sans"/>
              </a:rPr>
              <a:t>xuống, công chúa út thay chị kể chuyện cho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nghe. Đó là chuyện mẹ già tựa cửa mong con; người vợ, người con vắng chồng, vắng cha đang lam lũ, vất vả nơi quê nhà,... Câu chuyện của nàng khiến toàn bộ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muốn lập tức trở về quê hương.</a:t>
            </a:r>
          </a:p>
          <a:p>
            <a:pPr algn="just"/>
            <a:r>
              <a:rPr lang="en-US" sz="2000" dirty="0" smtClean="0">
                <a:solidFill>
                  <a:srgbClr val="000000"/>
                </a:solidFill>
                <a:latin typeface="Open Sans"/>
              </a:rPr>
              <a:t>       </a:t>
            </a:r>
            <a:r>
              <a:rPr lang="vi-VN" sz="2000" dirty="0" smtClean="0">
                <a:solidFill>
                  <a:srgbClr val="000000"/>
                </a:solidFill>
                <a:latin typeface="Open Sans"/>
              </a:rPr>
              <a:t>Hôm </a:t>
            </a:r>
            <a:r>
              <a:rPr lang="vi-VN" sz="2000" dirty="0">
                <a:solidFill>
                  <a:srgbClr val="000000"/>
                </a:solidFill>
                <a:latin typeface="Open Sans"/>
              </a:rPr>
              <a:t>sau, tướng giặc đành đầu hàng và xin đức vua cấp thêm ngựa xe, lương thực để chúng rút quân. Nhưng kho lương đã cạn, ngựa cũng đã chết gần hết. Biết làm sao đây!</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Open Sans"/>
              </a:rPr>
              <a:t>Lúc đó, công chúa hai vung bút vẽ hàng đoàn xe ngựa nối đuôi nhau. Nàng chấm bút vào mắt từng con ngựa. Lập tức, cả đoàn ngựa hí vang, những cỗ xe lương thực lăn bánh trước con mắt kinh ngạc của mọi người.</a:t>
            </a:r>
          </a:p>
          <a:p>
            <a:pPr algn="just"/>
            <a:r>
              <a:rPr lang="en-US" sz="2000" dirty="0" smtClean="0">
                <a:solidFill>
                  <a:srgbClr val="000000"/>
                </a:solidFill>
                <a:latin typeface="Open Sans"/>
              </a:rPr>
              <a:t>       </a:t>
            </a:r>
            <a:r>
              <a:rPr lang="vi-VN" sz="2000" dirty="0" smtClean="0">
                <a:solidFill>
                  <a:srgbClr val="000000"/>
                </a:solidFill>
                <a:latin typeface="Open Sans"/>
              </a:rPr>
              <a:t>Tiếng </a:t>
            </a:r>
            <a:r>
              <a:rPr lang="vi-VN" sz="2000" dirty="0">
                <a:solidFill>
                  <a:srgbClr val="000000"/>
                </a:solidFill>
                <a:latin typeface="Open Sans"/>
              </a:rPr>
              <a:t>đồn về ba nàng công chúa bay đi rất xa. Đức vua rất tự hào về ba </a:t>
            </a:r>
            <a:r>
              <a:rPr lang="vi-VN" sz="2000" dirty="0" smtClean="0">
                <a:solidFill>
                  <a:srgbClr val="000000"/>
                </a:solidFill>
                <a:latin typeface="Open Sans"/>
              </a:rPr>
              <a:t>cô</a:t>
            </a:r>
            <a:r>
              <a:rPr lang="en-US" sz="2000" dirty="0" smtClean="0">
                <a:solidFill>
                  <a:srgbClr val="000000"/>
                </a:solidFill>
                <a:latin typeface="Open Sans"/>
              </a:rPr>
              <a:t> </a:t>
            </a:r>
            <a:r>
              <a:rPr lang="vi-VN" sz="2000" dirty="0" smtClean="0">
                <a:solidFill>
                  <a:srgbClr val="000000"/>
                </a:solidFill>
                <a:latin typeface="Open Sans"/>
              </a:rPr>
              <a:t>con </a:t>
            </a:r>
            <a:r>
              <a:rPr lang="vi-VN" sz="2000" dirty="0">
                <a:solidFill>
                  <a:srgbClr val="000000"/>
                </a:solidFill>
                <a:latin typeface="Open Sans"/>
              </a:rPr>
              <a:t>gái, còn các vương quốc láng giềng thì từ đó sống với nhau rất thân </a:t>
            </a:r>
            <a:r>
              <a:rPr lang="vi-VN" sz="2000" dirty="0" smtClean="0">
                <a:solidFill>
                  <a:srgbClr val="000000"/>
                </a:solidFill>
                <a:latin typeface="Open Sans"/>
              </a:rPr>
              <a:t>ái,</a:t>
            </a:r>
            <a:r>
              <a:rPr lang="en-US" sz="2000" dirty="0" smtClean="0">
                <a:solidFill>
                  <a:srgbClr val="000000"/>
                </a:solidFill>
                <a:latin typeface="Open Sans"/>
              </a:rPr>
              <a:t> </a:t>
            </a:r>
            <a:r>
              <a:rPr lang="vi-VN" sz="2000" dirty="0" smtClean="0">
                <a:solidFill>
                  <a:srgbClr val="000000"/>
                </a:solidFill>
                <a:latin typeface="Open Sans"/>
              </a:rPr>
              <a:t>chan </a:t>
            </a:r>
            <a:r>
              <a:rPr lang="vi-VN" sz="2000" dirty="0">
                <a:solidFill>
                  <a:srgbClr val="000000"/>
                </a:solidFill>
                <a:latin typeface="Open Sans"/>
              </a:rPr>
              <a:t>hoà.</a:t>
            </a:r>
          </a:p>
          <a:p>
            <a:pPr algn="r"/>
            <a:r>
              <a:rPr lang="vi-VN" sz="2000" dirty="0">
                <a:solidFill>
                  <a:srgbClr val="000000"/>
                </a:solidFill>
                <a:latin typeface="Open Sans"/>
              </a:rPr>
              <a:t>Theo THU HẰNG</a:t>
            </a:r>
          </a:p>
        </p:txBody>
      </p:sp>
      <p:sp>
        <p:nvSpPr>
          <p:cNvPr id="14" name="Heptagon 13"/>
          <p:cNvSpPr/>
          <p:nvPr/>
        </p:nvSpPr>
        <p:spPr>
          <a:xfrm>
            <a:off x="460858" y="2919381"/>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400" b="1" kern="0" dirty="0">
                <a:solidFill>
                  <a:prstClr val="white"/>
                </a:solidFill>
                <a:latin typeface="Arial" panose="020B0604020202020204" pitchFamily="34" charset="0"/>
              </a:rPr>
              <a:t>3</a:t>
            </a:r>
            <a:endParaRPr lang="vi-VN" sz="2400" b="1" kern="0" dirty="0">
              <a:solidFill>
                <a:prstClr val="white"/>
              </a:solidFill>
            </a:endParaRPr>
          </a:p>
        </p:txBody>
      </p:sp>
      <p:sp>
        <p:nvSpPr>
          <p:cNvPr id="15" name="Heptagon 14"/>
          <p:cNvSpPr/>
          <p:nvPr/>
        </p:nvSpPr>
        <p:spPr>
          <a:xfrm>
            <a:off x="482062" y="3819767"/>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4</a:t>
            </a:r>
            <a:endParaRPr lang="vi-VN" sz="2600" b="1" kern="0" dirty="0">
              <a:solidFill>
                <a:prstClr val="white"/>
              </a:solidFill>
            </a:endParaRPr>
          </a:p>
        </p:txBody>
      </p:sp>
      <p:sp>
        <p:nvSpPr>
          <p:cNvPr id="7" name="Heptagon 6"/>
          <p:cNvSpPr/>
          <p:nvPr/>
        </p:nvSpPr>
        <p:spPr>
          <a:xfrm>
            <a:off x="523855" y="4465186"/>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5</a:t>
            </a:r>
            <a:endParaRPr lang="vi-VN" sz="2600" b="1" kern="0" dirty="0">
              <a:solidFill>
                <a:prstClr val="white"/>
              </a:solidFill>
            </a:endParaRPr>
          </a:p>
        </p:txBody>
      </p:sp>
      <p:sp>
        <p:nvSpPr>
          <p:cNvPr id="10" name="Heptagon 9"/>
          <p:cNvSpPr/>
          <p:nvPr/>
        </p:nvSpPr>
        <p:spPr>
          <a:xfrm>
            <a:off x="549143" y="5315243"/>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6</a:t>
            </a:r>
            <a:endParaRPr lang="vi-VN" sz="2600" b="1" kern="0" dirty="0">
              <a:solidFill>
                <a:prstClr val="white"/>
              </a:solidFill>
            </a:endParaRPr>
          </a:p>
        </p:txBody>
      </p:sp>
    </p:spTree>
    <p:extLst>
      <p:ext uri="{BB962C8B-B14F-4D97-AF65-F5344CB8AC3E}">
        <p14:creationId xmlns:p14="http://schemas.microsoft.com/office/powerpoint/2010/main" val="36597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 calcmode="lin" valueType="num">
                                      <p:cBhvr additive="base">
                                        <p:cTn id="3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anim calcmode="lin" valueType="num">
                                      <p:cBhvr additive="base">
                                        <p:cTn id="3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39010" y="556895"/>
            <a:ext cx="9013825" cy="5376545"/>
          </a:xfrm>
          <a:prstGeom prst="rect">
            <a:avLst/>
          </a:prstGeom>
        </p:spPr>
      </p:pic>
      <p:sp>
        <p:nvSpPr>
          <p:cNvPr id="4" name="Rectangle 3"/>
          <p:cNvSpPr/>
          <p:nvPr/>
        </p:nvSpPr>
        <p:spPr>
          <a:xfrm>
            <a:off x="4555844" y="3245508"/>
            <a:ext cx="4312399" cy="1015663"/>
          </a:xfrm>
          <a:prstGeom prst="rect">
            <a:avLst/>
          </a:prstGeom>
        </p:spPr>
        <p:txBody>
          <a:bodyPr wrap="none">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6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DỤNG</a:t>
            </a:r>
            <a:endParaRPr kumimoji="0" lang="en-US" sz="6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extLst>
      <p:ext uri="{BB962C8B-B14F-4D97-AF65-F5344CB8AC3E}">
        <p14:creationId xmlns:p14="http://schemas.microsoft.com/office/powerpoint/2010/main" val="1156175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0510" y="405130"/>
            <a:ext cx="11569065" cy="2785745"/>
          </a:xfrm>
          <a:prstGeom prst="rect">
            <a:avLst/>
          </a:prstGeom>
          <a:noFill/>
        </p:spPr>
        <p:txBody>
          <a:bodyPr wrap="square" rtlCol="0">
            <a:noAutofit/>
          </a:bodyPr>
          <a:lstStyle/>
          <a:p>
            <a:pPr lvl="0" algn="ctr">
              <a:lnSpc>
                <a:spcPct val="150000"/>
              </a:lnSpc>
            </a:pPr>
            <a:r>
              <a:rPr lang="en-US" sz="3200" b="1" noProof="0" dirty="0" err="1" smtClean="0">
                <a:effectLst/>
                <a:uLnTx/>
                <a:uFillTx/>
                <a:latin typeface="Times New Roman" panose="02020603050405020304" pitchFamily="18" charset="0"/>
                <a:cs typeface="Times New Roman" panose="02020603050405020304" pitchFamily="18" charset="0"/>
                <a:sym typeface="+mn-ea"/>
              </a:rPr>
              <a:t>Thứ</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err="1" smtClean="0">
                <a:latin typeface="Times New Roman" panose="02020603050405020304" pitchFamily="18" charset="0"/>
                <a:cs typeface="Times New Roman" panose="02020603050405020304" pitchFamily="18" charset="0"/>
                <a:sym typeface="+mn-ea"/>
              </a:rPr>
              <a:t>hai</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ngày</a:t>
            </a:r>
            <a:r>
              <a:rPr lang="en-US" sz="3200" b="1" noProof="0" dirty="0" smtClean="0">
                <a:effectLst/>
                <a:uLnTx/>
                <a:uFillTx/>
                <a:latin typeface="Times New Roman" panose="02020603050405020304" pitchFamily="18" charset="0"/>
                <a:cs typeface="Times New Roman" panose="02020603050405020304" pitchFamily="18" charset="0"/>
                <a:sym typeface="+mn-ea"/>
              </a:rPr>
              <a:t>  11  </a:t>
            </a:r>
            <a:r>
              <a:rPr lang="en-US" sz="3200" b="1" noProof="0" dirty="0" err="1" smtClean="0">
                <a:effectLst/>
                <a:uLnTx/>
                <a:uFillTx/>
                <a:latin typeface="Times New Roman" panose="02020603050405020304" pitchFamily="18" charset="0"/>
                <a:cs typeface="Times New Roman" panose="02020603050405020304" pitchFamily="18" charset="0"/>
                <a:sym typeface="+mn-ea"/>
              </a:rPr>
              <a:t>tháng</a:t>
            </a:r>
            <a:r>
              <a:rPr lang="en-US" sz="3200" b="1" noProof="0" dirty="0" smtClean="0">
                <a:effectLst/>
                <a:uLnTx/>
                <a:uFillTx/>
                <a:latin typeface="Times New Roman" panose="02020603050405020304" pitchFamily="18" charset="0"/>
                <a:cs typeface="Times New Roman" panose="02020603050405020304" pitchFamily="18" charset="0"/>
                <a:sym typeface="+mn-ea"/>
              </a:rPr>
              <a:t>  12  năm  2023</a:t>
            </a:r>
            <a:r>
              <a:rPr lang="en-US" sz="4400" b="1" noProof="0" dirty="0" smtClean="0">
                <a:effectLst/>
                <a:uLnTx/>
                <a:uFillTx/>
                <a:latin typeface="Times New Roman" panose="02020603050405020304" pitchFamily="18" charset="0"/>
                <a:cs typeface="Times New Roman" panose="02020603050405020304" pitchFamily="18" charset="0"/>
                <a:sym typeface="+mn-ea"/>
              </a:rPr>
              <a:t/>
            </a:r>
            <a:br>
              <a:rPr lang="en-US" sz="4400" b="1" noProof="0" dirty="0" smtClean="0">
                <a:effectLst/>
                <a:uLnTx/>
                <a:uFillTx/>
                <a:latin typeface="Times New Roman" panose="02020603050405020304" pitchFamily="18" charset="0"/>
                <a:cs typeface="Times New Roman" panose="02020603050405020304" pitchFamily="18" charset="0"/>
                <a:sym typeface="+mn-ea"/>
              </a:rPr>
            </a:br>
            <a:r>
              <a:rPr lang="en-US" sz="40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Bài </a:t>
            </a:r>
            <a:r>
              <a:rPr lang="en-US" sz="4000" b="1" u="sng" noProof="0" dirty="0" err="1">
                <a:solidFill>
                  <a:srgbClr val="FF0000"/>
                </a:solidFill>
                <a:effectLst/>
                <a:uLnTx/>
                <a:uFillTx/>
                <a:latin typeface="Times New Roman" panose="02020603050405020304" pitchFamily="18" charset="0"/>
                <a:cs typeface="Times New Roman" panose="02020603050405020304" pitchFamily="18" charset="0"/>
                <a:sym typeface="+mn-ea"/>
              </a:rPr>
              <a:t>đọc</a:t>
            </a:r>
            <a:r>
              <a:rPr lang="en-US" sz="4000" b="1" u="sng" noProof="0" dirty="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u="sng" dirty="0">
                <a:solidFill>
                  <a:srgbClr val="FF0000"/>
                </a:solidFill>
                <a:latin typeface="Times New Roman" panose="02020603050405020304" pitchFamily="18" charset="0"/>
                <a:cs typeface="Times New Roman" panose="02020603050405020304" pitchFamily="18" charset="0"/>
                <a:sym typeface="+mn-ea"/>
              </a:rPr>
              <a:t>3</a:t>
            </a:r>
            <a:r>
              <a:rPr lang="en-US" sz="40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a:t>
            </a:r>
            <a: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dirty="0">
                <a:solidFill>
                  <a:srgbClr val="FF0000"/>
                </a:solidFill>
                <a:latin typeface="Times New Roman" panose="02020603050405020304" pitchFamily="18" charset="0"/>
                <a:cs typeface="Times New Roman" panose="02020603050405020304" pitchFamily="18" charset="0"/>
                <a:sym typeface="+mn-ea"/>
              </a:rPr>
              <a:t>Ba </a:t>
            </a:r>
            <a:r>
              <a:rPr lang="en-US" sz="4000" b="1" dirty="0" err="1">
                <a:solidFill>
                  <a:srgbClr val="FF0000"/>
                </a:solidFill>
                <a:latin typeface="Times New Roman" panose="02020603050405020304" pitchFamily="18" charset="0"/>
                <a:cs typeface="Times New Roman" panose="02020603050405020304" pitchFamily="18" charset="0"/>
                <a:sym typeface="+mn-ea"/>
              </a:rPr>
              <a:t>nàng</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công</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chúa</a:t>
            </a:r>
            <a:endParaRPr lang="en-US" sz="4000" b="1" dirty="0">
              <a:solidFill>
                <a:srgbClr val="FF0000"/>
              </a:solidFill>
              <a:latin typeface="Times New Roman" panose="02020603050405020304" pitchFamily="18" charset="0"/>
              <a:cs typeface="Times New Roman" panose="02020603050405020304" pitchFamily="18" charset="0"/>
              <a:sym typeface="+mn-ea"/>
            </a:endParaRPr>
          </a:p>
          <a:p>
            <a:pPr lvl="0" algn="ctr"/>
            <a:r>
              <a:rPr lang="en-US" sz="4000" b="1" dirty="0">
                <a:solidFill>
                  <a:srgbClr val="00B050"/>
                </a:solidFill>
                <a:latin typeface="Times New Roman" panose="02020603050405020304" pitchFamily="18" charset="0"/>
                <a:cs typeface="Times New Roman" panose="02020603050405020304" pitchFamily="18" charset="0"/>
                <a:sym typeface="+mn-ea"/>
              </a:rPr>
              <a:t>                                              </a:t>
            </a:r>
            <a:r>
              <a:rPr lang="en-US" sz="4000" b="1" i="1" dirty="0">
                <a:solidFill>
                  <a:srgbClr val="00B050"/>
                </a:solidFill>
                <a:latin typeface="Times New Roman" panose="02020603050405020304" pitchFamily="18" charset="0"/>
                <a:cs typeface="Times New Roman" panose="02020603050405020304" pitchFamily="18" charset="0"/>
                <a:sym typeface="+mn-ea"/>
              </a:rPr>
              <a:t>Theo Thu </a:t>
            </a:r>
            <a:r>
              <a:rPr lang="en-US" sz="4000" b="1" i="1" dirty="0" err="1">
                <a:solidFill>
                  <a:srgbClr val="00B050"/>
                </a:solidFill>
                <a:latin typeface="Times New Roman" panose="02020603050405020304" pitchFamily="18" charset="0"/>
                <a:cs typeface="Times New Roman" panose="02020603050405020304" pitchFamily="18" charset="0"/>
                <a:sym typeface="+mn-ea"/>
              </a:rPr>
              <a:t>Hằng</a:t>
            </a:r>
            <a:endParaRPr lang="en-US" sz="4000" b="1" i="1" dirty="0">
              <a:solidFill>
                <a:srgbClr val="00B050"/>
              </a:solidFill>
              <a:latin typeface="Times New Roman" panose="02020603050405020304" pitchFamily="18" charset="0"/>
              <a:cs typeface="Times New Roman" panose="02020603050405020304" pitchFamily="18" charset="0"/>
              <a:sym typeface="+mn-ea"/>
            </a:endParaRPr>
          </a:p>
        </p:txBody>
      </p:sp>
      <p:pic>
        <p:nvPicPr>
          <p:cNvPr id="3" name="Picture 18"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89" y="-105509"/>
            <a:ext cx="12383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09954" y="2895600"/>
            <a:ext cx="11153775" cy="1323439"/>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square">
            <a:spAutoFit/>
          </a:bodyPr>
          <a:lstStyle/>
          <a:p>
            <a:pPr eaLnBrk="0" hangingPunct="0">
              <a:spcBef>
                <a:spcPct val="50000"/>
              </a:spcBef>
              <a:defRPr/>
            </a:pPr>
            <a:r>
              <a:rPr lang="en-US" sz="2800" dirty="0">
                <a:solidFill>
                  <a:srgbClr val="006E00"/>
                </a:solidFill>
                <a:latin typeface="Times New Roman" panose="02020603050405020304" pitchFamily="18" charset="0"/>
                <a:cs typeface="Times New Roman" panose="02020603050405020304" pitchFamily="18" charset="0"/>
              </a:rPr>
              <a:t> </a:t>
            </a:r>
            <a:r>
              <a:rPr lang="vi-VN" sz="4000" b="1" dirty="0">
                <a:solidFill>
                  <a:srgbClr val="3D0EB2"/>
                </a:solidFill>
                <a:latin typeface="Open Sans"/>
              </a:rPr>
              <a:t>* </a:t>
            </a:r>
            <a:r>
              <a:rPr lang="en-US" sz="4000" b="1" dirty="0" smtClean="0">
                <a:latin typeface="Open Sans"/>
              </a:rPr>
              <a:t>Qua </a:t>
            </a:r>
            <a:r>
              <a:rPr lang="en-US" sz="4000" b="1" dirty="0" err="1" smtClean="0">
                <a:latin typeface="Open Sans"/>
              </a:rPr>
              <a:t>phần</a:t>
            </a:r>
            <a:r>
              <a:rPr lang="en-US" sz="4000" b="1" dirty="0" smtClean="0">
                <a:latin typeface="Open Sans"/>
              </a:rPr>
              <a:t> </a:t>
            </a:r>
            <a:r>
              <a:rPr lang="en-US" sz="4000" b="1" dirty="0" err="1" smtClean="0">
                <a:latin typeface="Open Sans"/>
              </a:rPr>
              <a:t>luyện</a:t>
            </a:r>
            <a:r>
              <a:rPr lang="en-US" sz="4000" b="1" dirty="0" smtClean="0">
                <a:latin typeface="Open Sans"/>
              </a:rPr>
              <a:t> </a:t>
            </a:r>
            <a:r>
              <a:rPr lang="en-US" sz="4000" b="1" dirty="0" err="1" smtClean="0">
                <a:latin typeface="Open Sans"/>
              </a:rPr>
              <a:t>đọc</a:t>
            </a:r>
            <a:r>
              <a:rPr lang="en-US" sz="4000" b="1" dirty="0" smtClean="0">
                <a:latin typeface="Open Sans"/>
              </a:rPr>
              <a:t> </a:t>
            </a:r>
            <a:r>
              <a:rPr lang="en-US" sz="4000" b="1" dirty="0" err="1" smtClean="0">
                <a:latin typeface="Open Sans"/>
              </a:rPr>
              <a:t>tiếng</a:t>
            </a:r>
            <a:r>
              <a:rPr lang="en-US" sz="4000" b="1" dirty="0" smtClean="0">
                <a:latin typeface="Open Sans"/>
              </a:rPr>
              <a:t>, </a:t>
            </a:r>
            <a:r>
              <a:rPr lang="en-US" sz="4000" b="1" dirty="0" err="1" smtClean="0">
                <a:latin typeface="Open Sans"/>
              </a:rPr>
              <a:t>các</a:t>
            </a:r>
            <a:r>
              <a:rPr lang="en-US" sz="4000" b="1" dirty="0" smtClean="0">
                <a:latin typeface="Open Sans"/>
              </a:rPr>
              <a:t> </a:t>
            </a:r>
            <a:r>
              <a:rPr lang="en-US" sz="4000" b="1" dirty="0" err="1" smtClean="0">
                <a:latin typeface="Open Sans"/>
              </a:rPr>
              <a:t>em</a:t>
            </a:r>
            <a:r>
              <a:rPr lang="en-US" sz="4000" b="1" dirty="0" smtClean="0">
                <a:latin typeface="Open Sans"/>
              </a:rPr>
              <a:t> </a:t>
            </a:r>
            <a:r>
              <a:rPr lang="en-US" sz="4000" b="1" dirty="0" err="1" smtClean="0">
                <a:latin typeface="Open Sans"/>
              </a:rPr>
              <a:t>cần</a:t>
            </a:r>
            <a:r>
              <a:rPr lang="en-US" sz="4000" b="1" dirty="0" smtClean="0">
                <a:latin typeface="Open Sans"/>
              </a:rPr>
              <a:t> </a:t>
            </a:r>
            <a:r>
              <a:rPr lang="en-US" sz="4000" b="1" dirty="0" err="1" smtClean="0">
                <a:latin typeface="Open Sans"/>
              </a:rPr>
              <a:t>chú</a:t>
            </a:r>
            <a:r>
              <a:rPr lang="en-US" sz="4000" b="1" dirty="0" smtClean="0">
                <a:latin typeface="Open Sans"/>
              </a:rPr>
              <a:t> ý </a:t>
            </a:r>
            <a:r>
              <a:rPr lang="en-US" sz="4000" b="1" dirty="0" err="1" smtClean="0">
                <a:latin typeface="Open Sans"/>
              </a:rPr>
              <a:t>đọc</a:t>
            </a:r>
            <a:r>
              <a:rPr lang="en-US" sz="4000" b="1" dirty="0" smtClean="0">
                <a:latin typeface="Open Sans"/>
              </a:rPr>
              <a:t> </a:t>
            </a:r>
            <a:r>
              <a:rPr lang="en-US" sz="4000" b="1" dirty="0" err="1" smtClean="0">
                <a:latin typeface="Open Sans"/>
              </a:rPr>
              <a:t>như</a:t>
            </a:r>
            <a:r>
              <a:rPr lang="en-US" sz="4000" b="1" dirty="0" smtClean="0">
                <a:latin typeface="Open Sans"/>
              </a:rPr>
              <a:t> </a:t>
            </a:r>
            <a:r>
              <a:rPr lang="en-US" sz="4000" b="1" dirty="0" err="1" smtClean="0">
                <a:latin typeface="Open Sans"/>
              </a:rPr>
              <a:t>thế</a:t>
            </a:r>
            <a:r>
              <a:rPr lang="en-US" sz="4000" b="1" dirty="0" smtClean="0">
                <a:latin typeface="Open Sans"/>
              </a:rPr>
              <a:t> </a:t>
            </a:r>
            <a:r>
              <a:rPr lang="en-US" sz="4000" b="1" dirty="0" err="1" smtClean="0">
                <a:latin typeface="Open Sans"/>
              </a:rPr>
              <a:t>nào</a:t>
            </a:r>
            <a:r>
              <a:rPr lang="en-US" sz="4000" b="1" dirty="0" smtClean="0">
                <a:latin typeface="Open Sans"/>
              </a:rPr>
              <a:t> </a:t>
            </a:r>
            <a:r>
              <a:rPr lang="en-US" sz="4000" b="1" dirty="0" smtClean="0">
                <a:latin typeface="Times New Roman" panose="02020603050405020304" pitchFamily="18" charset="0"/>
                <a:cs typeface="Times New Roman" panose="02020603050405020304" pitchFamily="18" charset="0"/>
                <a:sym typeface="+mn-ea"/>
              </a:rPr>
              <a:t>?</a:t>
            </a:r>
            <a:endParaRPr lang="vi-VN" sz="4000" b="0" i="0" dirty="0">
              <a:effectLst/>
              <a:latin typeface="Open Sans"/>
            </a:endParaRPr>
          </a:p>
        </p:txBody>
      </p:sp>
    </p:spTree>
    <p:extLst>
      <p:ext uri="{BB962C8B-B14F-4D97-AF65-F5344CB8AC3E}">
        <p14:creationId xmlns:p14="http://schemas.microsoft.com/office/powerpoint/2010/main" val="2636728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3850" y="-336058"/>
            <a:ext cx="11047833" cy="8614778"/>
            <a:chOff x="1312097" y="-336058"/>
            <a:chExt cx="10059586" cy="8614778"/>
          </a:xfrm>
        </p:grpSpPr>
        <p:pic>
          <p:nvPicPr>
            <p:cNvPr id="9" name="图片 17" descr="bd66326eaffb0a71b40a5d8bdbabb03d"/>
            <p:cNvPicPr>
              <a:picLocks noChangeAspect="1"/>
            </p:cNvPicPr>
            <p:nvPr/>
          </p:nvPicPr>
          <p:blipFill>
            <a:blip r:embed="rId2"/>
            <a:stretch>
              <a:fillRect/>
            </a:stretch>
          </p:blipFill>
          <p:spPr>
            <a:xfrm>
              <a:off x="1312097" y="381000"/>
              <a:ext cx="10059586" cy="7897720"/>
            </a:xfrm>
            <a:prstGeom prst="rect">
              <a:avLst/>
            </a:prstGeom>
          </p:spPr>
        </p:pic>
        <p:pic>
          <p:nvPicPr>
            <p:cNvPr id="3" name="淘宝网chenying0907出品 14" descr="未标题-1"/>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p:cNvSpPr txBox="1"/>
            <p:nvPr/>
          </p:nvSpPr>
          <p:spPr>
            <a:xfrm>
              <a:off x="4036714" y="3312769"/>
              <a:ext cx="461035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DẶN </a:t>
              </a:r>
              <a:r>
                <a:rPr kumimoji="0" lang="en-US" sz="6600" b="1" i="0"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DÒ</a:t>
              </a:r>
              <a:endParaRPr kumimoji="0" lang="en-US" sz="60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2837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1"/>
          <p:cNvSpPr txBox="1"/>
          <p:nvPr/>
        </p:nvSpPr>
        <p:spPr>
          <a:xfrm>
            <a:off x="1203325" y="944880"/>
            <a:ext cx="9603105" cy="2691130"/>
          </a:xfrm>
          <a:prstGeom prst="rect">
            <a:avLst/>
          </a:prstGeom>
          <a:noFill/>
        </p:spPr>
        <p:txBody>
          <a:bodyPr wrap="square" rtlCol="0" anchor="t">
            <a:prstTxWarp prst="textChevron">
              <a:avLst/>
            </a:prstTxWarp>
            <a:noAutofit/>
          </a:bodyPr>
          <a:lstStyle/>
          <a:p>
            <a:pPr algn="ct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quý</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thầy</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cô</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mạnh</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khỏe</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hạnh</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các em học tập tốt!</a:t>
            </a:r>
          </a:p>
        </p:txBody>
      </p:sp>
      <p:grpSp>
        <p:nvGrpSpPr>
          <p:cNvPr id="23" name="Group 22"/>
          <p:cNvGrpSpPr/>
          <p:nvPr/>
        </p:nvGrpSpPr>
        <p:grpSpPr>
          <a:xfrm>
            <a:off x="0" y="160655"/>
            <a:ext cx="12106275" cy="6675120"/>
            <a:chOff x="-81830" y="183187"/>
            <a:chExt cx="12253204" cy="6674813"/>
          </a:xfrm>
        </p:grpSpPr>
        <p:pic>
          <p:nvPicPr>
            <p:cNvPr id="24" name="Picture 23" descr="blumen-pflanzen085"/>
            <p:cNvPicPr>
              <a:picLocks noChangeAspect="1" noChangeArrowheads="1" noCrop="1"/>
            </p:cNvPicPr>
            <p:nvPr/>
          </p:nvPicPr>
          <p:blipFill>
            <a:blip r:embed="rId2"/>
            <a:srcRect/>
            <a:stretch>
              <a:fillRect/>
            </a:stretch>
          </p:blipFill>
          <p:spPr bwMode="auto">
            <a:xfrm>
              <a:off x="0" y="183187"/>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781" y="335587"/>
              <a:ext cx="1001776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HOLLY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296412" y="2256682"/>
              <a:ext cx="4649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yworld0138"/>
            <p:cNvPicPr>
              <a:picLocks noChangeAspect="1" noChangeArrowheads="1" noCrop="1"/>
            </p:cNvPicPr>
            <p:nvPr/>
          </p:nvPicPr>
          <p:blipFill>
            <a:blip r:embed="rId5"/>
            <a:srcRect/>
            <a:stretch>
              <a:fillRect/>
            </a:stretch>
          </p:blipFill>
          <p:spPr bwMode="auto">
            <a:xfrm>
              <a:off x="11071237" y="3657600"/>
              <a:ext cx="11001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5" y="6016390"/>
              <a:ext cx="1114652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HOLLY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99580" y="3412378"/>
              <a:ext cx="5486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6"/>
          <a:stretch>
            <a:fillRect/>
          </a:stretch>
        </p:blipFill>
        <p:spPr>
          <a:xfrm>
            <a:off x="3769360" y="3041015"/>
            <a:ext cx="3627120" cy="2794000"/>
          </a:xfrm>
          <a:prstGeom prst="rect">
            <a:avLst/>
          </a:prstGeom>
        </p:spPr>
      </p:pic>
    </p:spTree>
    <p:extLst>
      <p:ext uri="{BB962C8B-B14F-4D97-AF65-F5344CB8AC3E}">
        <p14:creationId xmlns:p14="http://schemas.microsoft.com/office/powerpoint/2010/main" val="3341991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0" presetClass="emph" presetSubtype="0" fill="hold" grpId="0" nodeType="afterEffect">
                                  <p:stCondLst>
                                    <p:cond delay="0"/>
                                  </p:stCondLst>
                                  <p:iterate type="lt">
                                    <p:tmPct val="10000"/>
                                  </p:iterate>
                                  <p:childTnLst>
                                    <p:set>
                                      <p:cBhvr override="childStyle">
                                        <p:cTn id="11" dur="500" autoRev="1" fill="hold"/>
                                        <p:tgtEl>
                                          <p:spTgt spid="22"/>
                                        </p:tgtEl>
                                        <p:attrNameLst>
                                          <p:attrName>style.color</p:attrName>
                                        </p:attrNameLst>
                                      </p:cBhvr>
                                      <p:to>
                                        <p:clrVal>
                                          <a:srgbClr val="FB2338"/>
                                        </p:clrVal>
                                      </p:to>
                                    </p:set>
                                    <p:set>
                                      <p:cBhvr>
                                        <p:cTn id="12" dur="500" autoRev="1" fill="hold"/>
                                        <p:tgtEl>
                                          <p:spTgt spid="22"/>
                                        </p:tgtEl>
                                        <p:attrNameLst>
                                          <p:attrName>fillcolor</p:attrName>
                                        </p:attrNameLst>
                                      </p:cBhvr>
                                      <p:to>
                                        <p:clrVal>
                                          <a:srgbClr val="FB2338"/>
                                        </p:clrVal>
                                      </p:to>
                                    </p:set>
                                    <p:set>
                                      <p:cBhvr>
                                        <p:cTn id="13" dur="500" autoRev="1"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4"/>
          <p:cNvSpPr txBox="1">
            <a:spLocks noChangeArrowheads="1"/>
          </p:cNvSpPr>
          <p:nvPr/>
        </p:nvSpPr>
        <p:spPr bwMode="auto">
          <a:xfrm>
            <a:off x="1190625" y="3440430"/>
            <a:ext cx="100425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4" tIns="54397" rIns="108794" bIns="54397">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2430"/>
              </a:spcBef>
              <a:defRPr/>
            </a:pPr>
            <a:r>
              <a:rPr lang="en-US" sz="2995"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a:t>
            </a:r>
          </a:p>
          <a:p>
            <a:pPr algn="ctr" eaLnBrk="1" hangingPunct="1">
              <a:spcBef>
                <a:spcPts val="2430"/>
              </a:spcBef>
              <a:defRPr/>
            </a:pPr>
            <a:endParaRPr lang="en-US" sz="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 Box 18"/>
          <p:cNvSpPr txBox="1">
            <a:spLocks noChangeArrowheads="1"/>
          </p:cNvSpPr>
          <p:nvPr/>
        </p:nvSpPr>
        <p:spPr bwMode="auto">
          <a:xfrm>
            <a:off x="3676213" y="4196342"/>
            <a:ext cx="5118231" cy="52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4" tIns="54397" rIns="108794" bIns="5439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err="1">
                <a:solidFill>
                  <a:srgbClr val="FF0000"/>
                </a:solidFill>
                <a:effectLst>
                  <a:outerShdw blurRad="38100" dist="38100" dir="2700000" algn="tl">
                    <a:srgbClr val="000000">
                      <a:alpha val="43137"/>
                    </a:srgbClr>
                  </a:outerShdw>
                </a:effectLst>
                <a:latin typeface="Times New Roman" panose="02020603050405020304" pitchFamily="18" charset="0"/>
              </a:rPr>
              <a:t>Giáo</a:t>
            </a:r>
            <a:r>
              <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err="1">
                <a:solidFill>
                  <a:srgbClr val="FF0000"/>
                </a:solidFill>
                <a:effectLst>
                  <a:outerShdw blurRad="38100" dist="38100" dir="2700000" algn="tl">
                    <a:srgbClr val="000000">
                      <a:alpha val="43137"/>
                    </a:srgbClr>
                  </a:outerShdw>
                </a:effectLst>
                <a:latin typeface="Times New Roman" panose="02020603050405020304" pitchFamily="18" charset="0"/>
              </a:rPr>
              <a:t>viên</a:t>
            </a:r>
            <a:r>
              <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smtClean="0">
                <a:solidFill>
                  <a:srgbClr val="FF0000"/>
                </a:solidFill>
                <a:effectLst>
                  <a:outerShdw blurRad="38100" dist="38100" dir="2700000" algn="tl">
                    <a:srgbClr val="000000">
                      <a:alpha val="43137"/>
                    </a:srgbClr>
                  </a:outerShdw>
                </a:effectLst>
                <a:latin typeface="Times New Roman" panose="02020603050405020304" pitchFamily="18" charset="0"/>
              </a:rPr>
              <a:t>La </a:t>
            </a:r>
            <a:r>
              <a:rPr lang="en-US" altLang="en-US" sz="2695"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Văn</a:t>
            </a:r>
            <a:r>
              <a:rPr lang="en-US" altLang="en-US" sz="2695" b="1" i="1" dirty="0" smtClean="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2695"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Thái</a:t>
            </a:r>
            <a:endParaRPr lang="en-US" altLang="en-US" sz="2695" b="1" i="1"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pic>
        <p:nvPicPr>
          <p:cNvPr id="1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783" y="4041968"/>
            <a:ext cx="4206806" cy="1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4015509" y="1372482"/>
            <a:ext cx="406407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392888" y="1438015"/>
            <a:ext cx="329480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3" name="Text Box 2"/>
          <p:cNvSpPr txBox="1"/>
          <p:nvPr/>
        </p:nvSpPr>
        <p:spPr>
          <a:xfrm>
            <a:off x="1952625" y="683260"/>
            <a:ext cx="7999095" cy="1241425"/>
          </a:xfrm>
          <a:prstGeom prst="rect">
            <a:avLst/>
          </a:prstGeom>
          <a:noFill/>
        </p:spPr>
        <p:txBody>
          <a:bodyPr wrap="square" rtlCol="0">
            <a:noAutofit/>
          </a:bodyPr>
          <a:lstStyle/>
          <a:p>
            <a:pPr algn="ctr" eaLnBrk="1" hangingPunct="1">
              <a:spcBef>
                <a:spcPct val="50000"/>
              </a:spcBef>
            </a:pPr>
            <a:r>
              <a:rPr lang="en-US" altLang="en-US" sz="3200" b="1" dirty="0">
                <a:ln w="9525">
                  <a:solidFill>
                    <a:srgbClr val="FF0000"/>
                  </a:solidFill>
                  <a:prstDash val="solid"/>
                </a:ln>
                <a:solidFill>
                  <a:srgbClr val="FF0000"/>
                </a:solidFill>
                <a:effectLst>
                  <a:glow rad="63500">
                    <a:schemeClr val="bg1">
                      <a:lumMod val="95000"/>
                      <a:alpha val="40000"/>
                    </a:schemeClr>
                  </a:glow>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TRƯỜNG TIỂU HỌC </a:t>
            </a:r>
            <a:r>
              <a:rPr lang="en-US" altLang="en-US" sz="3200" b="1" dirty="0" smtClean="0">
                <a:ln w="9525">
                  <a:solidFill>
                    <a:srgbClr val="FF0000"/>
                  </a:solidFill>
                  <a:prstDash val="solid"/>
                </a:ln>
                <a:solidFill>
                  <a:srgbClr val="FF0000"/>
                </a:solidFill>
                <a:effectLst>
                  <a:glow rad="63500">
                    <a:schemeClr val="bg1">
                      <a:lumMod val="95000"/>
                      <a:alpha val="40000"/>
                    </a:schemeClr>
                  </a:glow>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TRẦN QUỐC TOẢN</a:t>
            </a:r>
            <a:endParaRPr lang="en-US" sz="3200" dirty="0">
              <a:latin typeface="Times New Roman" panose="02020603050405020304" pitchFamily="18" charset="0"/>
              <a:cs typeface="Times New Roman" panose="02020603050405020304" pitchFamily="18" charset="0"/>
            </a:endParaRPr>
          </a:p>
        </p:txBody>
      </p:sp>
      <p:pic>
        <p:nvPicPr>
          <p:cNvPr id="33794" name="Picture 2" descr="Picture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8987" y="5618180"/>
            <a:ext cx="6400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1516380" y="2117090"/>
            <a:ext cx="9390380" cy="1322070"/>
          </a:xfrm>
          <a:prstGeom prst="rect">
            <a:avLst/>
          </a:prstGeom>
          <a:noFill/>
        </p:spPr>
        <p:txBody>
          <a:bodyPr wrap="square" rtlCol="0">
            <a:spAutoFit/>
          </a:bodyPr>
          <a:lstStyle/>
          <a:p>
            <a:pPr algn="ctr" eaLnBrk="1" hangingPunct="1">
              <a:spcBef>
                <a:spcPts val="0"/>
              </a:spcBef>
              <a:defRPr/>
            </a:pPr>
            <a:r>
              <a:rPr lang="en-US" sz="4000" b="1">
                <a:solidFill>
                  <a:srgbClr val="0000CC"/>
                </a:solidFill>
                <a:effectLst>
                  <a:outerShdw blurRad="38100" dist="38100" dir="2700000" algn="tl">
                    <a:srgbClr val="000000">
                      <a:alpha val="43137"/>
                    </a:srgbClr>
                  </a:outerShdw>
                </a:effectLst>
                <a:latin typeface="Times New Roman" panose="02020603050405020304" pitchFamily="18" charset="0"/>
                <a:sym typeface="+mn-ea"/>
              </a:rPr>
              <a:t>CHÀO MỪNG QUÝ THẦY CÔ</a:t>
            </a:r>
            <a:endParaRPr lang="en-US" sz="4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4000" b="1">
                <a:solidFill>
                  <a:srgbClr val="0000CC"/>
                </a:solidFill>
                <a:effectLst>
                  <a:outerShdw blurRad="38100" dist="38100" dir="2700000" algn="tl">
                    <a:srgbClr val="000000">
                      <a:alpha val="43137"/>
                    </a:srgbClr>
                  </a:outerShdw>
                </a:effectLst>
                <a:latin typeface="Times New Roman" panose="02020603050405020304" pitchFamily="18" charset="0"/>
                <a:sym typeface="+mn-ea"/>
              </a:rPr>
              <a:t>VỀ DỰ GIỜ THĂM LỚP</a:t>
            </a:r>
            <a:endParaRPr lang="en-US" sz="4000"/>
          </a:p>
        </p:txBody>
      </p:sp>
      <p:pic>
        <p:nvPicPr>
          <p:cNvPr id="8" name="Picture 7" descr="istockphoto-1182596919-612x6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584825" y="5475605"/>
            <a:ext cx="926465" cy="926465"/>
          </a:xfrm>
          <a:prstGeom prst="rect">
            <a:avLst/>
          </a:prstGeom>
        </p:spPr>
      </p:pic>
      <p:pic>
        <p:nvPicPr>
          <p:cNvPr id="9" name="Picture 8" descr="istockphoto-1182596919-612x6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164580" y="5157470"/>
            <a:ext cx="1244600" cy="1244600"/>
          </a:xfrm>
          <a:prstGeom prst="rect">
            <a:avLst/>
          </a:prstGeom>
        </p:spPr>
      </p:pic>
      <p:pic>
        <p:nvPicPr>
          <p:cNvPr id="10" name="Picture 9" descr="istockphoto-1182596919-612x6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980565" y="5029835"/>
            <a:ext cx="1244600" cy="1244600"/>
          </a:xfrm>
          <a:prstGeom prst="rect">
            <a:avLst/>
          </a:prstGeom>
        </p:spPr>
      </p:pic>
      <p:pic>
        <p:nvPicPr>
          <p:cNvPr id="19" name="Picture 18" descr="882fbfa1548cebbebc0e3c6dbd42a94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85420" y="5157470"/>
            <a:ext cx="1511300" cy="1555750"/>
          </a:xfrm>
          <a:prstGeom prst="rect">
            <a:avLst/>
          </a:prstGeom>
        </p:spPr>
      </p:pic>
      <p:pic>
        <p:nvPicPr>
          <p:cNvPr id="20" name="Picture 19" descr="istockphoto-1182596919-612x6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015740" y="4933950"/>
            <a:ext cx="1244600" cy="1244600"/>
          </a:xfrm>
          <a:prstGeom prst="rect">
            <a:avLst/>
          </a:prstGeom>
        </p:spPr>
      </p:pic>
      <p:pic>
        <p:nvPicPr>
          <p:cNvPr id="21" name="Picture 20" descr="882fbfa1548cebbebc0e3c6dbd42a94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rot="10800000">
            <a:off x="10906760" y="95885"/>
            <a:ext cx="1511300" cy="1555750"/>
          </a:xfrm>
          <a:prstGeom prst="rect">
            <a:avLst/>
          </a:prstGeom>
        </p:spPr>
      </p:pic>
      <p:pic>
        <p:nvPicPr>
          <p:cNvPr id="18" name="Em yeu truo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1414125" y="617855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94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5" name="组合 23"/>
          <p:cNvGrpSpPr/>
          <p:nvPr/>
        </p:nvGrpSpPr>
        <p:grpSpPr>
          <a:xfrm>
            <a:off x="2373746" y="-787035"/>
            <a:ext cx="7281866" cy="5915526"/>
            <a:chOff x="3084810" y="-335112"/>
            <a:chExt cx="5809496" cy="5760000"/>
          </a:xfrm>
        </p:grpSpPr>
        <p:grpSp>
          <p:nvGrpSpPr>
            <p:cNvPr id="6" name="组合 16"/>
            <p:cNvGrpSpPr/>
            <p:nvPr/>
          </p:nvGrpSpPr>
          <p:grpSpPr>
            <a:xfrm>
              <a:off x="3297693" y="-335112"/>
              <a:ext cx="5596613" cy="5760000"/>
              <a:chOff x="3297693" y="-335112"/>
              <a:chExt cx="5596613" cy="5760000"/>
            </a:xfrm>
          </p:grpSpPr>
          <p:cxnSp>
            <p:nvCxnSpPr>
              <p:cNvPr id="8" name="直接连接符 15"/>
              <p:cNvCxnSpPr/>
              <p:nvPr/>
            </p:nvCxnSpPr>
            <p:spPr>
              <a:xfrm>
                <a:off x="6154058" y="-335112"/>
                <a:ext cx="0" cy="5760000"/>
              </a:xfrm>
              <a:prstGeom prst="line">
                <a:avLst/>
              </a:prstGeom>
              <a:noFill/>
              <a:ln w="76200" cap="rnd" cmpd="sng" algn="ctr">
                <a:solidFill>
                  <a:srgbClr val="F7E3AD"/>
                </a:solidFill>
                <a:prstDash val="solid"/>
                <a:miter lim="800000"/>
              </a:ln>
              <a:effectLst/>
            </p:spPr>
          </p:cxnSp>
          <p:pic>
            <p:nvPicPr>
              <p:cNvPr id="9"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1" name="Rectangle 10"/>
          <p:cNvSpPr/>
          <p:nvPr/>
        </p:nvSpPr>
        <p:spPr>
          <a:xfrm>
            <a:off x="0" y="2498725"/>
            <a:ext cx="12192635" cy="3537585"/>
          </a:xfrm>
          <a:prstGeom prst="rect">
            <a:avLst/>
          </a:prstGeom>
          <a:noFill/>
        </p:spPr>
        <p:txBody>
          <a:bodyPr wrap="square" lIns="51372" tIns="25700" rIns="51372" bIns="25700">
            <a:noAutofit/>
            <a:scene3d>
              <a:camera prst="orthographicFront"/>
              <a:lightRig rig="soft" dir="t">
                <a:rot lat="0" lon="0" rev="15600000"/>
              </a:lightRig>
            </a:scene3d>
            <a:sp3d extrusionH="57150" prstMaterial="softEdge">
              <a:bevelT w="25400" h="38100"/>
            </a:sp3d>
          </a:bodyPr>
          <a:lstStyle/>
          <a:p>
            <a:pPr algn="ctr" defTabSz="685165">
              <a:defRPr/>
            </a:pP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Khởi</a:t>
            </a:r>
            <a:r>
              <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động</a:t>
            </a:r>
            <a:endPar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5" name="组合 23"/>
          <p:cNvGrpSpPr/>
          <p:nvPr/>
        </p:nvGrpSpPr>
        <p:grpSpPr>
          <a:xfrm>
            <a:off x="2373746" y="-787035"/>
            <a:ext cx="7281866" cy="5915526"/>
            <a:chOff x="3084810" y="-335112"/>
            <a:chExt cx="5809496" cy="5760000"/>
          </a:xfrm>
        </p:grpSpPr>
        <p:grpSp>
          <p:nvGrpSpPr>
            <p:cNvPr id="6" name="组合 16"/>
            <p:cNvGrpSpPr/>
            <p:nvPr/>
          </p:nvGrpSpPr>
          <p:grpSpPr>
            <a:xfrm>
              <a:off x="3297693" y="-335112"/>
              <a:ext cx="5596613" cy="5760000"/>
              <a:chOff x="3297693" y="-335112"/>
              <a:chExt cx="5596613" cy="5760000"/>
            </a:xfrm>
          </p:grpSpPr>
          <p:cxnSp>
            <p:nvCxnSpPr>
              <p:cNvPr id="8" name="直接连接符 15"/>
              <p:cNvCxnSpPr/>
              <p:nvPr/>
            </p:nvCxnSpPr>
            <p:spPr>
              <a:xfrm>
                <a:off x="6154058" y="-335112"/>
                <a:ext cx="0" cy="5760000"/>
              </a:xfrm>
              <a:prstGeom prst="line">
                <a:avLst/>
              </a:prstGeom>
              <a:noFill/>
              <a:ln w="76200" cap="rnd" cmpd="sng" algn="ctr">
                <a:solidFill>
                  <a:srgbClr val="F7E3AD"/>
                </a:solidFill>
                <a:prstDash val="solid"/>
                <a:miter lim="800000"/>
              </a:ln>
              <a:effectLst/>
            </p:spPr>
          </p:cxnSp>
          <p:pic>
            <p:nvPicPr>
              <p:cNvPr id="9"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1" name="Rectangle 10"/>
          <p:cNvSpPr/>
          <p:nvPr/>
        </p:nvSpPr>
        <p:spPr>
          <a:xfrm>
            <a:off x="0" y="2498725"/>
            <a:ext cx="12192635" cy="3537585"/>
          </a:xfrm>
          <a:prstGeom prst="rect">
            <a:avLst/>
          </a:prstGeom>
          <a:noFill/>
        </p:spPr>
        <p:txBody>
          <a:bodyPr wrap="square" lIns="51372" tIns="25700" rIns="51372" bIns="25700">
            <a:noAutofit/>
            <a:scene3d>
              <a:camera prst="orthographicFront"/>
              <a:lightRig rig="soft" dir="t">
                <a:rot lat="0" lon="0" rev="15600000"/>
              </a:lightRig>
            </a:scene3d>
            <a:sp3d extrusionH="57150" prstMaterial="softEdge">
              <a:bevelT w="25400" h="38100"/>
            </a:sp3d>
          </a:bodyPr>
          <a:lstStyle/>
          <a:p>
            <a:pPr algn="ctr" defTabSz="685165">
              <a:defRPr/>
            </a:pP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Khởi</a:t>
            </a:r>
            <a:r>
              <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động</a:t>
            </a:r>
            <a:endPar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1141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80110" y="635"/>
            <a:ext cx="11311890"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Open Sans"/>
              </a:rPr>
              <a:t>Ba nàng công chúa</a:t>
            </a:r>
            <a:endParaRPr lang="vi-VN" sz="28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Vua </a:t>
            </a:r>
            <a:r>
              <a:rPr lang="vi-VN" sz="2000" dirty="0">
                <a:solidFill>
                  <a:srgbClr val="000000"/>
                </a:solidFill>
                <a:latin typeface="Open Sans"/>
              </a:rPr>
              <a:t>San-ta có ba nàng công chúa rất xinh đẹp và giỏi giang. Năm ấy, đất nước có giặc ngoại xâm mà vua tuổi đã cao, sức đã yếu. Ba nàng công chúa cùng nhau đến xin vua cha cho ra trận nhưng đức vua khoát tay, bảo:</a:t>
            </a:r>
          </a:p>
          <a:p>
            <a:pPr algn="just"/>
            <a:r>
              <a:rPr lang="en-US" sz="2000" dirty="0" smtClean="0">
                <a:solidFill>
                  <a:srgbClr val="000000"/>
                </a:solidFill>
                <a:latin typeface="Open Sans"/>
              </a:rPr>
              <a:t>     </a:t>
            </a:r>
            <a:r>
              <a:rPr lang="vi-VN" sz="2000" dirty="0" smtClean="0">
                <a:solidFill>
                  <a:srgbClr val="000000"/>
                </a:solidFill>
                <a:latin typeface="Open Sans"/>
              </a:rPr>
              <a:t>– </a:t>
            </a:r>
            <a:r>
              <a:rPr lang="vi-VN" sz="2000" dirty="0">
                <a:solidFill>
                  <a:srgbClr val="000000"/>
                </a:solidFill>
                <a:latin typeface="Open Sans"/>
              </a:rPr>
              <a:t>Các con mảnh mai như thế thì làm được gì nào</a:t>
            </a:r>
            <a:r>
              <a:rPr lang="vi-VN" sz="2000" dirty="0" smtClean="0">
                <a:solidFill>
                  <a:srgbClr val="000000"/>
                </a:solidFill>
                <a:latin typeface="Open Sans"/>
              </a:rPr>
              <a:t>?</a:t>
            </a:r>
            <a:endParaRPr lang="vi-VN" sz="20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Ba </a:t>
            </a:r>
            <a:r>
              <a:rPr lang="vi-VN" sz="2000" dirty="0">
                <a:solidFill>
                  <a:srgbClr val="000000"/>
                </a:solidFill>
                <a:latin typeface="Open Sans"/>
              </a:rPr>
              <a:t>nàng công chúa lẳng lặng từ biệt cha. Đến nơi bị giặc bao vây, công chúa cả ôm đàn lên mặt thành, bắt đầu hát. Nàng hát những làn điệu dân ca với giọng ấm áp, mê hồn. Lính giặc sửng sốt rồi chẳng ai bảo ai </a:t>
            </a:r>
            <a:r>
              <a:rPr lang="vi-VN" sz="2000" dirty="0" smtClean="0">
                <a:solidFill>
                  <a:srgbClr val="000000"/>
                </a:solidFill>
                <a:latin typeface="Open Sans"/>
              </a:rPr>
              <a:t>c</a:t>
            </a:r>
            <a:r>
              <a:rPr lang="en-US" sz="2000" dirty="0">
                <a:solidFill>
                  <a:srgbClr val="000000"/>
                </a:solidFill>
                <a:latin typeface="Open Sans"/>
              </a:rPr>
              <a:t>ù</a:t>
            </a:r>
            <a:r>
              <a:rPr lang="vi-VN" sz="2000" dirty="0" smtClean="0">
                <a:solidFill>
                  <a:srgbClr val="000000"/>
                </a:solidFill>
                <a:latin typeface="Open Sans"/>
              </a:rPr>
              <a:t>ng </a:t>
            </a:r>
            <a:r>
              <a:rPr lang="vi-VN" sz="2000" dirty="0">
                <a:solidFill>
                  <a:srgbClr val="000000"/>
                </a:solidFill>
                <a:latin typeface="Open Sans"/>
              </a:rPr>
              <a:t>hạ vũ khí, ngây người lắng nghe. Công chúa chuyển sang một điệu dân vũ, tất cả đều nhảy múa và hát theo.</a:t>
            </a:r>
            <a:r>
              <a:rPr lang="en-US" sz="2000" i="0" dirty="0" smtClean="0">
                <a:solidFill>
                  <a:srgbClr val="000000"/>
                </a:solidFill>
                <a:effectLst/>
                <a:latin typeface="Times New Roman" panose="02020603050405020304" pitchFamily="18" charset="0"/>
                <a:cs typeface="Times New Roman" panose="02020603050405020304" pitchFamily="18" charset="0"/>
              </a:rPr>
              <a:t>       </a:t>
            </a:r>
          </a:p>
          <a:p>
            <a:pPr algn="just"/>
            <a:r>
              <a:rPr lang="en-US" sz="2000" i="0" dirty="0" smtClean="0">
                <a:solidFill>
                  <a:srgbClr val="000000"/>
                </a:solidFill>
                <a:effectLst/>
                <a:latin typeface="Times New Roman" panose="02020603050405020304" pitchFamily="18" charset="0"/>
                <a:cs typeface="Times New Roman" panose="02020603050405020304" pitchFamily="18" charset="0"/>
              </a:rPr>
              <a:t>       </a:t>
            </a:r>
            <a:r>
              <a:rPr lang="vi-VN" sz="2000" dirty="0" smtClean="0">
                <a:solidFill>
                  <a:srgbClr val="000000"/>
                </a:solidFill>
                <a:latin typeface="Open Sans"/>
              </a:rPr>
              <a:t>Đêm </a:t>
            </a:r>
            <a:r>
              <a:rPr lang="vi-VN" sz="2000" dirty="0">
                <a:solidFill>
                  <a:srgbClr val="000000"/>
                </a:solidFill>
                <a:latin typeface="Open Sans"/>
              </a:rPr>
              <a:t>xuống, công chúa út thay chị kể chuyện cho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nghe. Đó là chuyện mẹ già tựa cửa mong con; người vợ, người con vắng chồng, vắng cha đang lam lũ, vất vả nơi quê nhà,... Câu chuyện của nàng khiến toàn bộ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muốn lập tức trở về quê hương.</a:t>
            </a:r>
          </a:p>
          <a:p>
            <a:pPr algn="just"/>
            <a:r>
              <a:rPr lang="en-US" sz="2000" dirty="0" smtClean="0">
                <a:solidFill>
                  <a:srgbClr val="000000"/>
                </a:solidFill>
                <a:latin typeface="Open Sans"/>
              </a:rPr>
              <a:t>       </a:t>
            </a:r>
            <a:r>
              <a:rPr lang="vi-VN" sz="2000" dirty="0" smtClean="0">
                <a:solidFill>
                  <a:srgbClr val="000000"/>
                </a:solidFill>
                <a:latin typeface="Open Sans"/>
              </a:rPr>
              <a:t>Hôm </a:t>
            </a:r>
            <a:r>
              <a:rPr lang="vi-VN" sz="2000" dirty="0">
                <a:solidFill>
                  <a:srgbClr val="000000"/>
                </a:solidFill>
                <a:latin typeface="Open Sans"/>
              </a:rPr>
              <a:t>sau, tướng giặc đành đầu hàng và xin đức vua cấp thêm ngựa xe, lương thực để chúng rút quân. Nhưng kho lương đã cạn, ngựa cũng đã chết gần hết. Biết làm sao đây!</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Open Sans"/>
              </a:rPr>
              <a:t>Lúc đó, công chúa hai vung bút vẽ hàng đoàn xe ngựa nối đuôi nhau. Nàng chấm bút vào mắt từng con ngựa. Lập tức, cả đoàn ngựa hí vang, những cỗ xe lương thực lăn bánh trước con mắt kinh ngạc của mọi người.</a:t>
            </a:r>
          </a:p>
          <a:p>
            <a:pPr algn="just"/>
            <a:r>
              <a:rPr lang="en-US" sz="2000" dirty="0" smtClean="0">
                <a:solidFill>
                  <a:srgbClr val="000000"/>
                </a:solidFill>
                <a:latin typeface="Open Sans"/>
              </a:rPr>
              <a:t>       </a:t>
            </a:r>
            <a:r>
              <a:rPr lang="vi-VN" sz="2000" dirty="0" smtClean="0">
                <a:solidFill>
                  <a:srgbClr val="000000"/>
                </a:solidFill>
                <a:latin typeface="Open Sans"/>
              </a:rPr>
              <a:t>Tiếng </a:t>
            </a:r>
            <a:r>
              <a:rPr lang="vi-VN" sz="2000" dirty="0">
                <a:solidFill>
                  <a:srgbClr val="000000"/>
                </a:solidFill>
                <a:latin typeface="Open Sans"/>
              </a:rPr>
              <a:t>đồn về ba nàng công chúa bay đi rất xa. Đức vua rất tự hào về ba </a:t>
            </a:r>
            <a:r>
              <a:rPr lang="vi-VN" sz="2000" dirty="0" smtClean="0">
                <a:solidFill>
                  <a:srgbClr val="000000"/>
                </a:solidFill>
                <a:latin typeface="Open Sans"/>
              </a:rPr>
              <a:t>cô</a:t>
            </a:r>
            <a:r>
              <a:rPr lang="en-US" sz="2000" dirty="0" smtClean="0">
                <a:solidFill>
                  <a:srgbClr val="000000"/>
                </a:solidFill>
                <a:latin typeface="Open Sans"/>
              </a:rPr>
              <a:t> </a:t>
            </a:r>
            <a:r>
              <a:rPr lang="vi-VN" sz="2000" dirty="0" smtClean="0">
                <a:solidFill>
                  <a:srgbClr val="000000"/>
                </a:solidFill>
                <a:latin typeface="Open Sans"/>
              </a:rPr>
              <a:t>con </a:t>
            </a:r>
            <a:r>
              <a:rPr lang="vi-VN" sz="2000" dirty="0">
                <a:solidFill>
                  <a:srgbClr val="000000"/>
                </a:solidFill>
                <a:latin typeface="Open Sans"/>
              </a:rPr>
              <a:t>gái, còn các vương quốc láng giềng thì từ đó sống với nhau rất thân </a:t>
            </a:r>
            <a:r>
              <a:rPr lang="vi-VN" sz="2000" dirty="0" smtClean="0">
                <a:solidFill>
                  <a:srgbClr val="000000"/>
                </a:solidFill>
                <a:latin typeface="Open Sans"/>
              </a:rPr>
              <a:t>ái,</a:t>
            </a:r>
            <a:r>
              <a:rPr lang="en-US" sz="2000" dirty="0" smtClean="0">
                <a:solidFill>
                  <a:srgbClr val="000000"/>
                </a:solidFill>
                <a:latin typeface="Open Sans"/>
              </a:rPr>
              <a:t> </a:t>
            </a:r>
            <a:r>
              <a:rPr lang="vi-VN" sz="2000" dirty="0" smtClean="0">
                <a:solidFill>
                  <a:srgbClr val="000000"/>
                </a:solidFill>
                <a:latin typeface="Open Sans"/>
              </a:rPr>
              <a:t>chan hoà</a:t>
            </a:r>
            <a:r>
              <a:rPr lang="en-US" sz="2000" dirty="0" smtClean="0">
                <a:solidFill>
                  <a:srgbClr val="000000"/>
                </a:solidFill>
                <a:latin typeface="Open Sans"/>
              </a:rPr>
              <a:t>.</a:t>
            </a:r>
          </a:p>
          <a:p>
            <a:pPr algn="just"/>
            <a:r>
              <a:rPr lang="en-US" sz="2000" dirty="0">
                <a:solidFill>
                  <a:srgbClr val="000000"/>
                </a:solidFill>
                <a:latin typeface="Open Sans"/>
              </a:rPr>
              <a:t> </a:t>
            </a:r>
            <a:r>
              <a:rPr lang="en-US" sz="2000" dirty="0" smtClean="0">
                <a:solidFill>
                  <a:srgbClr val="000000"/>
                </a:solidFill>
                <a:latin typeface="Open Sans"/>
              </a:rPr>
              <a:t>                                                                                                                                </a:t>
            </a:r>
            <a:r>
              <a:rPr lang="vi-VN" sz="2000" dirty="0" smtClean="0">
                <a:solidFill>
                  <a:srgbClr val="000000"/>
                </a:solidFill>
                <a:latin typeface="Open Sans"/>
              </a:rPr>
              <a:t>Theo T</a:t>
            </a:r>
            <a:r>
              <a:rPr lang="en-US" sz="2000" dirty="0" err="1" smtClean="0">
                <a:solidFill>
                  <a:srgbClr val="000000"/>
                </a:solidFill>
                <a:latin typeface="Open Sans"/>
              </a:rPr>
              <a:t>hu</a:t>
            </a:r>
            <a:r>
              <a:rPr lang="vi-VN" sz="2000" dirty="0" smtClean="0">
                <a:solidFill>
                  <a:srgbClr val="000000"/>
                </a:solidFill>
                <a:latin typeface="Open Sans"/>
              </a:rPr>
              <a:t> H</a:t>
            </a:r>
            <a:r>
              <a:rPr lang="en-US" sz="2000" dirty="0" err="1" smtClean="0">
                <a:solidFill>
                  <a:srgbClr val="000000"/>
                </a:solidFill>
                <a:latin typeface="Open Sans"/>
              </a:rPr>
              <a:t>ằng</a:t>
            </a:r>
            <a:endParaRPr lang="vi-VN" sz="2000" b="0" i="0" dirty="0">
              <a:solidFill>
                <a:srgbClr val="000000"/>
              </a:solidFill>
              <a:effectLst/>
              <a:latin typeface="Open Sans"/>
            </a:endParaRPr>
          </a:p>
        </p:txBody>
      </p:sp>
      <p:sp>
        <p:nvSpPr>
          <p:cNvPr id="14" name="Heptagon 13"/>
          <p:cNvSpPr/>
          <p:nvPr/>
        </p:nvSpPr>
        <p:spPr>
          <a:xfrm>
            <a:off x="460858" y="2919381"/>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noProof="0" dirty="0">
                <a:solidFill>
                  <a:prstClr val="white"/>
                </a:solidFill>
                <a:latin typeface="Arial" panose="020B0604020202020204" pitchFamily="34" charset="0"/>
              </a:rPr>
              <a:t>3</a:t>
            </a:r>
            <a:endParaRPr kumimoji="0" lang="vi-VN" sz="24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15" name="Heptagon 14"/>
          <p:cNvSpPr/>
          <p:nvPr/>
        </p:nvSpPr>
        <p:spPr>
          <a:xfrm>
            <a:off x="482062" y="3819767"/>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noProof="0" dirty="0">
                <a:solidFill>
                  <a:prstClr val="white"/>
                </a:solidFill>
                <a:latin typeface="Arial" panose="020B0604020202020204" pitchFamily="34" charset="0"/>
              </a:rPr>
              <a:t>4</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Heptagon 11"/>
          <p:cNvSpPr/>
          <p:nvPr/>
        </p:nvSpPr>
        <p:spPr>
          <a:xfrm>
            <a:off x="500384" y="4400887"/>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dirty="0">
                <a:solidFill>
                  <a:prstClr val="white"/>
                </a:solidFill>
                <a:latin typeface="Arial" panose="020B0604020202020204" pitchFamily="34" charset="0"/>
              </a:rPr>
              <a:t>5</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Heptagon 15"/>
          <p:cNvSpPr/>
          <p:nvPr/>
        </p:nvSpPr>
        <p:spPr>
          <a:xfrm>
            <a:off x="508097" y="5289569"/>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600" b="1" kern="0" dirty="0">
                <a:solidFill>
                  <a:prstClr val="white"/>
                </a:solidFill>
                <a:latin typeface="Arial" panose="020B0604020202020204" pitchFamily="34" charset="0"/>
              </a:rPr>
              <a:t>6</a:t>
            </a:r>
            <a:endPar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Heptagon 17"/>
          <p:cNvSpPr/>
          <p:nvPr/>
        </p:nvSpPr>
        <p:spPr>
          <a:xfrm>
            <a:off x="469365" y="1676064"/>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dirty="0">
                <a:solidFill>
                  <a:prstClr val="white"/>
                </a:solidFill>
                <a:latin typeface="Arial" panose="020B0604020202020204" pitchFamily="34" charset="0"/>
              </a:rPr>
              <a:t>2</a:t>
            </a:r>
            <a:endParaRPr kumimoji="0" lang="vi-VN" sz="24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19" name="Heptagon 18"/>
          <p:cNvSpPr/>
          <p:nvPr/>
        </p:nvSpPr>
        <p:spPr>
          <a:xfrm>
            <a:off x="489585" y="402604"/>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dirty="0">
                <a:solidFill>
                  <a:prstClr val="white"/>
                </a:solidFill>
                <a:latin typeface="Arial" panose="020B0604020202020204" pitchFamily="34" charset="0"/>
              </a:rPr>
              <a:t>1</a:t>
            </a:r>
            <a:endParaRPr kumimoji="0" lang="vi-VN" sz="2400" b="1" i="0" u="none" strike="noStrike" kern="0" cap="none" spc="0" normalizeH="0" baseline="0" noProof="0" dirty="0">
              <a:ln>
                <a:noFill/>
              </a:ln>
              <a:solidFill>
                <a:prstClr val="white"/>
              </a:solidFill>
              <a:effectLst/>
              <a:uLnTx/>
              <a:uFillTx/>
              <a:latin typeface="Arial" panose="020B0604020202020204" pitchFamily="34" charset="0"/>
            </a:endParaRPr>
          </a:p>
        </p:txBody>
      </p:sp>
    </p:spTree>
    <p:extLst>
      <p:ext uri="{BB962C8B-B14F-4D97-AF65-F5344CB8AC3E}">
        <p14:creationId xmlns:p14="http://schemas.microsoft.com/office/powerpoint/2010/main" val="4264001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0510" y="405130"/>
            <a:ext cx="11569065" cy="2785745"/>
          </a:xfrm>
          <a:prstGeom prst="rect">
            <a:avLst/>
          </a:prstGeom>
          <a:noFill/>
        </p:spPr>
        <p:txBody>
          <a:bodyPr wrap="square" rtlCol="0">
            <a:noAutofit/>
          </a:bodyPr>
          <a:lstStyle/>
          <a:p>
            <a:pPr algn="ctr">
              <a:lnSpc>
                <a:spcPct val="150000"/>
              </a:lnSpc>
            </a:pPr>
            <a:r>
              <a:rPr lang="en-US" sz="3200" b="1" noProof="0" dirty="0" err="1" smtClean="0">
                <a:effectLst/>
                <a:uLnTx/>
                <a:uFillTx/>
                <a:latin typeface="Times New Roman" panose="02020603050405020304" pitchFamily="18" charset="0"/>
                <a:cs typeface="Times New Roman" panose="02020603050405020304" pitchFamily="18" charset="0"/>
                <a:sym typeface="+mn-ea"/>
              </a:rPr>
              <a:t>Thứ</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err="1" smtClean="0">
                <a:latin typeface="Times New Roman" panose="02020603050405020304" pitchFamily="18" charset="0"/>
                <a:cs typeface="Times New Roman" panose="02020603050405020304" pitchFamily="18" charset="0"/>
                <a:sym typeface="+mn-ea"/>
              </a:rPr>
              <a:t>hai</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ngày</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11</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tháng</a:t>
            </a:r>
            <a:r>
              <a:rPr lang="en-US" sz="3200" b="1" noProof="0" dirty="0" smtClean="0">
                <a:effectLst/>
                <a:uLnTx/>
                <a:uFillTx/>
                <a:latin typeface="Times New Roman" panose="02020603050405020304" pitchFamily="18" charset="0"/>
                <a:cs typeface="Times New Roman" panose="02020603050405020304" pitchFamily="18" charset="0"/>
                <a:sym typeface="+mn-ea"/>
              </a:rPr>
              <a:t>  12  năm  2023</a:t>
            </a:r>
            <a:r>
              <a:rPr lang="en-US" sz="4400" b="1" noProof="0" dirty="0" smtClean="0">
                <a:effectLst/>
                <a:uLnTx/>
                <a:uFillTx/>
                <a:latin typeface="Times New Roman" panose="02020603050405020304" pitchFamily="18" charset="0"/>
                <a:cs typeface="Times New Roman" panose="02020603050405020304" pitchFamily="18" charset="0"/>
                <a:sym typeface="+mn-ea"/>
              </a:rPr>
              <a:t/>
            </a:r>
            <a:br>
              <a:rPr lang="en-US" sz="4400" b="1" noProof="0" dirty="0" smtClean="0">
                <a:effectLst/>
                <a:uLnTx/>
                <a:uFillTx/>
                <a:latin typeface="Times New Roman" panose="02020603050405020304" pitchFamily="18" charset="0"/>
                <a:cs typeface="Times New Roman" panose="02020603050405020304" pitchFamily="18" charset="0"/>
                <a:sym typeface="+mn-ea"/>
              </a:rPr>
            </a:br>
            <a:r>
              <a:rPr lang="en-US" sz="36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Bài </a:t>
            </a:r>
            <a:r>
              <a:rPr lang="en-US" sz="3600" b="1" u="sng" noProof="0" dirty="0" err="1">
                <a:solidFill>
                  <a:srgbClr val="FF0000"/>
                </a:solidFill>
                <a:effectLst/>
                <a:uLnTx/>
                <a:uFillTx/>
                <a:latin typeface="Times New Roman" panose="02020603050405020304" pitchFamily="18" charset="0"/>
                <a:cs typeface="Times New Roman" panose="02020603050405020304" pitchFamily="18" charset="0"/>
                <a:sym typeface="+mn-ea"/>
              </a:rPr>
              <a:t>đọc</a:t>
            </a:r>
            <a:r>
              <a:rPr lang="en-US" sz="3600" b="1" u="sng" noProof="0" dirty="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600" b="1" u="sng" dirty="0">
                <a:solidFill>
                  <a:srgbClr val="FF0000"/>
                </a:solidFill>
                <a:latin typeface="Times New Roman" panose="02020603050405020304" pitchFamily="18" charset="0"/>
                <a:cs typeface="Times New Roman" panose="02020603050405020304" pitchFamily="18" charset="0"/>
                <a:sym typeface="+mn-ea"/>
              </a:rPr>
              <a:t>3</a:t>
            </a:r>
            <a:r>
              <a:rPr lang="en-US" sz="36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a:t>
            </a:r>
            <a:r>
              <a:rPr lang="en-US" sz="36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Ba </a:t>
            </a:r>
            <a:r>
              <a:rPr lang="en-US" sz="3600" b="1"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nàng</a:t>
            </a:r>
            <a:r>
              <a:rPr lang="en-US" sz="36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600" b="1"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công</a:t>
            </a:r>
            <a:r>
              <a:rPr lang="en-US" sz="36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600" b="1"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chúa</a:t>
            </a:r>
            <a:endParaRPr lang="en-US" sz="4400" b="1" noProof="0" dirty="0" smtClean="0">
              <a:solidFill>
                <a:srgbClr val="FF0000"/>
              </a:solidFill>
              <a:effectLst/>
              <a:uLnTx/>
              <a:uFillTx/>
              <a:latin typeface="Times New Roman" panose="02020603050405020304" pitchFamily="18" charset="0"/>
              <a:cs typeface="Times New Roman" panose="02020603050405020304" pitchFamily="18" charset="0"/>
              <a:sym typeface="+mn-ea"/>
            </a:endParaRPr>
          </a:p>
          <a:p>
            <a:pPr algn="ctr"/>
            <a:r>
              <a:rPr lang="en-US" sz="4000" b="1" noProof="0" dirty="0" smtClean="0">
                <a:solidFill>
                  <a:srgbClr val="00B050"/>
                </a:solidFill>
                <a:effectLst/>
                <a:uLnTx/>
                <a:uFillTx/>
                <a:latin typeface="Times New Roman" panose="02020603050405020304" pitchFamily="18" charset="0"/>
                <a:cs typeface="Times New Roman" panose="02020603050405020304" pitchFamily="18" charset="0"/>
                <a:sym typeface="+mn-ea"/>
              </a:rPr>
              <a:t>                                              </a:t>
            </a:r>
            <a:r>
              <a:rPr lang="en-US" sz="32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rPr>
              <a:t>Theo </a:t>
            </a:r>
            <a:r>
              <a:rPr lang="en-US" sz="3200" b="1" i="1" dirty="0" smtClean="0">
                <a:solidFill>
                  <a:srgbClr val="00B050"/>
                </a:solidFill>
                <a:latin typeface="Times New Roman" panose="02020603050405020304" pitchFamily="18" charset="0"/>
                <a:cs typeface="Times New Roman" panose="02020603050405020304" pitchFamily="18" charset="0"/>
                <a:sym typeface="+mn-ea"/>
              </a:rPr>
              <a:t>Thu </a:t>
            </a:r>
            <a:r>
              <a:rPr lang="en-US" sz="3200" b="1" i="1" dirty="0" err="1" smtClean="0">
                <a:solidFill>
                  <a:srgbClr val="00B050"/>
                </a:solidFill>
                <a:latin typeface="Times New Roman" panose="02020603050405020304" pitchFamily="18" charset="0"/>
                <a:cs typeface="Times New Roman" panose="02020603050405020304" pitchFamily="18" charset="0"/>
                <a:sym typeface="+mn-ea"/>
              </a:rPr>
              <a:t>Hằng</a:t>
            </a:r>
            <a:endParaRPr lang="en-US" sz="32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02155428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extLst>
      <p:ext uri="{BB962C8B-B14F-4D97-AF65-F5344CB8AC3E}">
        <p14:creationId xmlns:p14="http://schemas.microsoft.com/office/powerpoint/2010/main" val="2662250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345179"/>
            <a:ext cx="9865995" cy="5952490"/>
          </a:xfrm>
          <a:prstGeom prst="rect">
            <a:avLst/>
          </a:prstGeom>
        </p:spPr>
      </p:pic>
      <p:sp>
        <p:nvSpPr>
          <p:cNvPr id="4" name="Rectangle 3"/>
          <p:cNvSpPr/>
          <p:nvPr/>
        </p:nvSpPr>
        <p:spPr>
          <a:xfrm>
            <a:off x="-185099" y="3085987"/>
            <a:ext cx="12551410" cy="1322070"/>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HĐ2: </a:t>
            </a:r>
            <a:r>
              <a:rPr lang="en-US" sz="60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endParaRPr lang="en-US" sz="6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extLst>
      <p:ext uri="{BB962C8B-B14F-4D97-AF65-F5344CB8AC3E}">
        <p14:creationId xmlns:p14="http://schemas.microsoft.com/office/powerpoint/2010/main" val="2771965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ptagon 7"/>
          <p:cNvSpPr/>
          <p:nvPr/>
        </p:nvSpPr>
        <p:spPr>
          <a:xfrm>
            <a:off x="508097" y="466341"/>
            <a:ext cx="337820" cy="3765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vi-VN" sz="2600" b="1" kern="0" dirty="0">
                <a:solidFill>
                  <a:prstClr val="white"/>
                </a:solidFill>
              </a:rPr>
              <a:t>1</a:t>
            </a:r>
          </a:p>
        </p:txBody>
      </p:sp>
      <p:sp>
        <p:nvSpPr>
          <p:cNvPr id="9" name="Heptagon 8"/>
          <p:cNvSpPr/>
          <p:nvPr/>
        </p:nvSpPr>
        <p:spPr>
          <a:xfrm>
            <a:off x="530821" y="1739705"/>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2</a:t>
            </a:r>
            <a:endParaRPr lang="vi-VN" sz="2600" b="1" kern="0" dirty="0">
              <a:solidFill>
                <a:prstClr val="white"/>
              </a:solidFill>
            </a:endParaRPr>
          </a:p>
        </p:txBody>
      </p:sp>
      <p:sp>
        <p:nvSpPr>
          <p:cNvPr id="13" name="Rectangle 12"/>
          <p:cNvSpPr/>
          <p:nvPr/>
        </p:nvSpPr>
        <p:spPr>
          <a:xfrm>
            <a:off x="880110" y="635"/>
            <a:ext cx="11311890"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Open Sans"/>
              </a:rPr>
              <a:t>Ba nàng công chúa</a:t>
            </a:r>
            <a:endParaRPr lang="vi-VN" sz="28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Vua </a:t>
            </a:r>
            <a:r>
              <a:rPr lang="vi-VN" sz="2000" dirty="0">
                <a:solidFill>
                  <a:srgbClr val="000000"/>
                </a:solidFill>
                <a:latin typeface="Open Sans"/>
              </a:rPr>
              <a:t>San-ta có ba nàng công chúa rất xinh đẹp và giỏi giang. Năm ấy, đất nước có giặc ngoại xâm mà vua tuổi đã cao, sức đã yếu. Ba nàng công chúa cùng nhau đến xin vua cha cho ra trận nhưng đức vua khoát tay, bảo:</a:t>
            </a:r>
          </a:p>
          <a:p>
            <a:pPr algn="just"/>
            <a:r>
              <a:rPr lang="en-US" sz="2000" dirty="0" smtClean="0">
                <a:solidFill>
                  <a:srgbClr val="000000"/>
                </a:solidFill>
                <a:latin typeface="Open Sans"/>
              </a:rPr>
              <a:t>     </a:t>
            </a:r>
            <a:r>
              <a:rPr lang="vi-VN" sz="2000" dirty="0" smtClean="0">
                <a:solidFill>
                  <a:srgbClr val="000000"/>
                </a:solidFill>
                <a:latin typeface="Open Sans"/>
              </a:rPr>
              <a:t>– </a:t>
            </a:r>
            <a:r>
              <a:rPr lang="vi-VN" sz="2000" dirty="0">
                <a:solidFill>
                  <a:srgbClr val="000000"/>
                </a:solidFill>
                <a:latin typeface="Open Sans"/>
              </a:rPr>
              <a:t>Các con mảnh mai như thế thì làm được gì nào</a:t>
            </a:r>
            <a:r>
              <a:rPr lang="vi-VN" sz="2000" dirty="0" smtClean="0">
                <a:solidFill>
                  <a:srgbClr val="000000"/>
                </a:solidFill>
                <a:latin typeface="Open Sans"/>
              </a:rPr>
              <a:t>?</a:t>
            </a:r>
            <a:endParaRPr lang="vi-VN" sz="20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Ba </a:t>
            </a:r>
            <a:r>
              <a:rPr lang="vi-VN" sz="2000" dirty="0">
                <a:solidFill>
                  <a:srgbClr val="000000"/>
                </a:solidFill>
                <a:latin typeface="Open Sans"/>
              </a:rPr>
              <a:t>nàng công chúa lẳng lặng từ biệt cha. Đến nơi bị giặc bao vây, công chúa cả ôm đàn lên mặt thành, bắt đầu hát. Nàng hát những làn điệu dân ca với giọng ấm áp, mê hồn. Lính giặc sửng sốt rồi chẳng ai bảo ai </a:t>
            </a:r>
            <a:r>
              <a:rPr lang="vi-VN" sz="2000" dirty="0" smtClean="0">
                <a:solidFill>
                  <a:srgbClr val="000000"/>
                </a:solidFill>
                <a:latin typeface="Open Sans"/>
              </a:rPr>
              <a:t>c</a:t>
            </a:r>
            <a:r>
              <a:rPr lang="en-US" sz="2000" dirty="0">
                <a:solidFill>
                  <a:srgbClr val="000000"/>
                </a:solidFill>
                <a:latin typeface="Open Sans"/>
              </a:rPr>
              <a:t>ù</a:t>
            </a:r>
            <a:r>
              <a:rPr lang="vi-VN" sz="2000" dirty="0" smtClean="0">
                <a:solidFill>
                  <a:srgbClr val="000000"/>
                </a:solidFill>
                <a:latin typeface="Open Sans"/>
              </a:rPr>
              <a:t>ng </a:t>
            </a:r>
            <a:r>
              <a:rPr lang="vi-VN" sz="2000" dirty="0">
                <a:solidFill>
                  <a:srgbClr val="000000"/>
                </a:solidFill>
                <a:latin typeface="Open Sans"/>
              </a:rPr>
              <a:t>hạ vũ khí, ngây người lắng nghe. Công chúa chuyển sang một điệu dân vũ, tất cả đều nhảy múa và hát theo.</a:t>
            </a:r>
            <a:r>
              <a:rPr lang="en-US" sz="2000" dirty="0" smtClean="0">
                <a:solidFill>
                  <a:srgbClr val="000000"/>
                </a:solidFill>
                <a:latin typeface="Times New Roman" panose="02020603050405020304" pitchFamily="18" charset="0"/>
                <a:cs typeface="Times New Roman" panose="02020603050405020304" pitchFamily="18" charset="0"/>
              </a:rPr>
              <a:t>       </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Open Sans"/>
              </a:rPr>
              <a:t>Đêm </a:t>
            </a:r>
            <a:r>
              <a:rPr lang="vi-VN" sz="2000" dirty="0">
                <a:solidFill>
                  <a:srgbClr val="000000"/>
                </a:solidFill>
                <a:latin typeface="Open Sans"/>
              </a:rPr>
              <a:t>xuống, công chúa út thay chị kể chuyện cho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nghe. Đó là chuyện mẹ già tựa cửa mong con; người vợ, người con vắng chồng, vắng cha đang lam lũ, vất vả nơi quê nhà,... Câu chuyện của nàng khiến toàn bộ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muốn lập tức trở về quê hương.</a:t>
            </a:r>
          </a:p>
          <a:p>
            <a:pPr algn="just"/>
            <a:r>
              <a:rPr lang="en-US" sz="2000" dirty="0" smtClean="0">
                <a:solidFill>
                  <a:srgbClr val="000000"/>
                </a:solidFill>
                <a:latin typeface="Open Sans"/>
              </a:rPr>
              <a:t>       </a:t>
            </a:r>
            <a:r>
              <a:rPr lang="vi-VN" sz="2000" dirty="0" smtClean="0">
                <a:solidFill>
                  <a:srgbClr val="000000"/>
                </a:solidFill>
                <a:latin typeface="Open Sans"/>
              </a:rPr>
              <a:t>Hôm </a:t>
            </a:r>
            <a:r>
              <a:rPr lang="vi-VN" sz="2000" dirty="0">
                <a:solidFill>
                  <a:srgbClr val="000000"/>
                </a:solidFill>
                <a:latin typeface="Open Sans"/>
              </a:rPr>
              <a:t>sau, tướng giặc đành đầu hàng và xin đức vua cấp thêm ngựa xe, lương thực để chúng rút quân. Nhưng kho lương đã cạn, ngựa cũng đã chết gần hết. Biết làm sao đây!</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Open Sans"/>
              </a:rPr>
              <a:t>Lúc đó, công chúa hai vung bút vẽ hàng đoàn xe ngựa nối đuôi nhau. Nàng chấm bút vào mắt từng con ngựa. Lập tức, cả đoàn ngựa hí vang, những cỗ xe lương thực lăn bánh trước con mắt kinh ngạc của mọi người.</a:t>
            </a:r>
          </a:p>
          <a:p>
            <a:pPr algn="just"/>
            <a:r>
              <a:rPr lang="en-US" sz="2000" dirty="0" smtClean="0">
                <a:solidFill>
                  <a:srgbClr val="000000"/>
                </a:solidFill>
                <a:latin typeface="Open Sans"/>
              </a:rPr>
              <a:t>       </a:t>
            </a:r>
            <a:r>
              <a:rPr lang="vi-VN" sz="2000" dirty="0" smtClean="0">
                <a:solidFill>
                  <a:srgbClr val="000000"/>
                </a:solidFill>
                <a:latin typeface="Open Sans"/>
              </a:rPr>
              <a:t>Tiếng </a:t>
            </a:r>
            <a:r>
              <a:rPr lang="vi-VN" sz="2000" dirty="0">
                <a:solidFill>
                  <a:srgbClr val="000000"/>
                </a:solidFill>
                <a:latin typeface="Open Sans"/>
              </a:rPr>
              <a:t>đồn về ba nàng công chúa bay đi rất xa. Đức vua rất tự hào về ba </a:t>
            </a:r>
            <a:r>
              <a:rPr lang="vi-VN" sz="2000" dirty="0" smtClean="0">
                <a:solidFill>
                  <a:srgbClr val="000000"/>
                </a:solidFill>
                <a:latin typeface="Open Sans"/>
              </a:rPr>
              <a:t>cô</a:t>
            </a:r>
            <a:r>
              <a:rPr lang="en-US" sz="2000" dirty="0" smtClean="0">
                <a:solidFill>
                  <a:srgbClr val="000000"/>
                </a:solidFill>
                <a:latin typeface="Open Sans"/>
              </a:rPr>
              <a:t> </a:t>
            </a:r>
            <a:r>
              <a:rPr lang="vi-VN" sz="2000" dirty="0" smtClean="0">
                <a:solidFill>
                  <a:srgbClr val="000000"/>
                </a:solidFill>
                <a:latin typeface="Open Sans"/>
              </a:rPr>
              <a:t>con </a:t>
            </a:r>
            <a:r>
              <a:rPr lang="vi-VN" sz="2000" dirty="0">
                <a:solidFill>
                  <a:srgbClr val="000000"/>
                </a:solidFill>
                <a:latin typeface="Open Sans"/>
              </a:rPr>
              <a:t>gái, còn các vương quốc láng giềng thì từ đó sống với nhau rất thân </a:t>
            </a:r>
            <a:r>
              <a:rPr lang="vi-VN" sz="2000" dirty="0" smtClean="0">
                <a:solidFill>
                  <a:srgbClr val="000000"/>
                </a:solidFill>
                <a:latin typeface="Open Sans"/>
              </a:rPr>
              <a:t>ái,</a:t>
            </a:r>
            <a:r>
              <a:rPr lang="en-US" sz="2000" dirty="0" smtClean="0">
                <a:solidFill>
                  <a:srgbClr val="000000"/>
                </a:solidFill>
                <a:latin typeface="Open Sans"/>
              </a:rPr>
              <a:t> </a:t>
            </a:r>
            <a:r>
              <a:rPr lang="vi-VN" sz="2000" dirty="0" smtClean="0">
                <a:solidFill>
                  <a:srgbClr val="000000"/>
                </a:solidFill>
                <a:latin typeface="Open Sans"/>
              </a:rPr>
              <a:t>chan </a:t>
            </a:r>
            <a:r>
              <a:rPr lang="vi-VN" sz="2000" dirty="0">
                <a:solidFill>
                  <a:srgbClr val="000000"/>
                </a:solidFill>
                <a:latin typeface="Open Sans"/>
              </a:rPr>
              <a:t>hoà.</a:t>
            </a:r>
          </a:p>
          <a:p>
            <a:pPr algn="r"/>
            <a:r>
              <a:rPr lang="vi-VN" sz="2000" dirty="0">
                <a:solidFill>
                  <a:srgbClr val="000000"/>
                </a:solidFill>
                <a:latin typeface="Open Sans"/>
              </a:rPr>
              <a:t>Theo THU HẰNG</a:t>
            </a:r>
          </a:p>
        </p:txBody>
      </p:sp>
      <p:sp>
        <p:nvSpPr>
          <p:cNvPr id="14" name="Heptagon 13"/>
          <p:cNvSpPr/>
          <p:nvPr/>
        </p:nvSpPr>
        <p:spPr>
          <a:xfrm>
            <a:off x="460858" y="2919381"/>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400" b="1" kern="0" dirty="0">
                <a:solidFill>
                  <a:prstClr val="white"/>
                </a:solidFill>
                <a:latin typeface="Arial" panose="020B0604020202020204" pitchFamily="34" charset="0"/>
              </a:rPr>
              <a:t>3</a:t>
            </a:r>
            <a:endParaRPr lang="vi-VN" sz="2400" b="1" kern="0" dirty="0">
              <a:solidFill>
                <a:prstClr val="white"/>
              </a:solidFill>
            </a:endParaRPr>
          </a:p>
        </p:txBody>
      </p:sp>
      <p:sp>
        <p:nvSpPr>
          <p:cNvPr id="15" name="Heptagon 14"/>
          <p:cNvSpPr/>
          <p:nvPr/>
        </p:nvSpPr>
        <p:spPr>
          <a:xfrm>
            <a:off x="482062" y="3819767"/>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4</a:t>
            </a:r>
            <a:endParaRPr lang="vi-VN" sz="2600" b="1" kern="0" dirty="0">
              <a:solidFill>
                <a:prstClr val="white"/>
              </a:solidFill>
            </a:endParaRPr>
          </a:p>
        </p:txBody>
      </p:sp>
      <p:sp>
        <p:nvSpPr>
          <p:cNvPr id="7" name="Heptagon 6"/>
          <p:cNvSpPr/>
          <p:nvPr/>
        </p:nvSpPr>
        <p:spPr>
          <a:xfrm>
            <a:off x="523855" y="4465186"/>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5</a:t>
            </a:r>
            <a:endParaRPr lang="vi-VN" sz="2600" b="1" kern="0" dirty="0">
              <a:solidFill>
                <a:prstClr val="white"/>
              </a:solidFill>
            </a:endParaRPr>
          </a:p>
        </p:txBody>
      </p:sp>
      <p:sp>
        <p:nvSpPr>
          <p:cNvPr id="10" name="Heptagon 9"/>
          <p:cNvSpPr/>
          <p:nvPr/>
        </p:nvSpPr>
        <p:spPr>
          <a:xfrm>
            <a:off x="549143" y="5315243"/>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6</a:t>
            </a:r>
            <a:endParaRPr lang="vi-VN" sz="2600" b="1" kern="0" dirty="0">
              <a:solidFill>
                <a:prstClr val="white"/>
              </a:solidFill>
            </a:endParaRPr>
          </a:p>
        </p:txBody>
      </p:sp>
    </p:spTree>
    <p:extLst>
      <p:ext uri="{BB962C8B-B14F-4D97-AF65-F5344CB8AC3E}">
        <p14:creationId xmlns:p14="http://schemas.microsoft.com/office/powerpoint/2010/main" val="30227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 calcmode="lin" valueType="num">
                                      <p:cBhvr additive="base">
                                        <p:cTn id="3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anim calcmode="lin" valueType="num">
                                      <p:cBhvr additive="base">
                                        <p:cTn id="3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8" y="1801906"/>
            <a:ext cx="11691256" cy="5056093"/>
          </a:xfrm>
          <a:noFill/>
        </p:spPr>
        <p:txBody>
          <a:bodyPr>
            <a:noAutofit/>
          </a:bodyPr>
          <a:lstStyle/>
          <a:p>
            <a:pPr marL="0" indent="0" algn="just">
              <a:lnSpc>
                <a:spcPct val="100000"/>
              </a:lnSpc>
              <a:buNone/>
            </a:pPr>
            <a:endParaRPr lang="en-US" sz="2400" dirty="0" smtClean="0">
              <a:latin typeface="Times New Roman" panose="02020603050405020304" pitchFamily="18" charset="0"/>
              <a:cs typeface="Times New Roman" panose="02020603050405020304" pitchFamily="18" charset="0"/>
            </a:endParaRPr>
          </a:p>
          <a:p>
            <a:pPr marL="0" indent="0" algn="just">
              <a:lnSpc>
                <a:spcPct val="100000"/>
              </a:lnSpc>
              <a:buNone/>
            </a:pPr>
            <a:r>
              <a:rPr lang="en-US" sz="3200" dirty="0" smtClean="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a:t>
            </a:r>
            <a:r>
              <a:rPr lang="vi-VN" sz="3200" dirty="0">
                <a:solidFill>
                  <a:srgbClr val="000000"/>
                </a:solidFill>
                <a:latin typeface="Open Sans"/>
              </a:rPr>
              <a:t>Tìm những chi tiết nói lên quyết tâm bảo vệ đất nước của ba nàng công </a:t>
            </a:r>
            <a:r>
              <a:rPr lang="vi-VN" sz="3200" dirty="0" smtClean="0">
                <a:solidFill>
                  <a:srgbClr val="000000"/>
                </a:solidFill>
                <a:latin typeface="Open Sans"/>
              </a:rPr>
              <a:t>chúa</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indent="0" algn="just">
              <a:lnSpc>
                <a:spcPct val="100000"/>
              </a:lnSpc>
              <a:buNone/>
            </a:pPr>
            <a:r>
              <a:rPr lang="en-US" sz="3200" dirty="0">
                <a:latin typeface="Times New Roman" panose="02020603050405020304" pitchFamily="18" charset="0"/>
                <a:cs typeface="Times New Roman" panose="02020603050405020304" pitchFamily="18" charset="0"/>
              </a:rPr>
              <a:t>2. </a:t>
            </a:r>
            <a:r>
              <a:rPr lang="en-US" sz="3200" dirty="0" err="1">
                <a:solidFill>
                  <a:srgbClr val="000000"/>
                </a:solidFill>
                <a:latin typeface="Open Sans"/>
              </a:rPr>
              <a:t>Vì</a:t>
            </a:r>
            <a:r>
              <a:rPr lang="en-US" sz="3200" dirty="0">
                <a:solidFill>
                  <a:srgbClr val="000000"/>
                </a:solidFill>
                <a:latin typeface="Open Sans"/>
              </a:rPr>
              <a:t> </a:t>
            </a:r>
            <a:r>
              <a:rPr lang="en-US" sz="3200" dirty="0" err="1">
                <a:solidFill>
                  <a:srgbClr val="000000"/>
                </a:solidFill>
                <a:latin typeface="Open Sans"/>
              </a:rPr>
              <a:t>sao</a:t>
            </a:r>
            <a:r>
              <a:rPr lang="en-US" sz="3200" dirty="0">
                <a:solidFill>
                  <a:srgbClr val="000000"/>
                </a:solidFill>
                <a:latin typeface="Open Sans"/>
              </a:rPr>
              <a:t> </a:t>
            </a:r>
            <a:r>
              <a:rPr lang="en-US" sz="3200" dirty="0" err="1">
                <a:solidFill>
                  <a:srgbClr val="000000"/>
                </a:solidFill>
                <a:latin typeface="Open Sans"/>
              </a:rPr>
              <a:t>vua</a:t>
            </a:r>
            <a:r>
              <a:rPr lang="en-US" sz="3200" dirty="0">
                <a:solidFill>
                  <a:srgbClr val="000000"/>
                </a:solidFill>
                <a:latin typeface="Open Sans"/>
              </a:rPr>
              <a:t> cha </a:t>
            </a:r>
            <a:r>
              <a:rPr lang="en-US" sz="3200" dirty="0" err="1">
                <a:solidFill>
                  <a:srgbClr val="000000"/>
                </a:solidFill>
                <a:latin typeface="Open Sans"/>
              </a:rPr>
              <a:t>không</a:t>
            </a:r>
            <a:r>
              <a:rPr lang="en-US" sz="3200" dirty="0">
                <a:solidFill>
                  <a:srgbClr val="000000"/>
                </a:solidFill>
                <a:latin typeface="Open Sans"/>
              </a:rPr>
              <a:t> </a:t>
            </a:r>
            <a:r>
              <a:rPr lang="en-US" sz="3200" dirty="0" err="1">
                <a:solidFill>
                  <a:srgbClr val="000000"/>
                </a:solidFill>
                <a:latin typeface="Open Sans"/>
              </a:rPr>
              <a:t>muốn</a:t>
            </a:r>
            <a:r>
              <a:rPr lang="en-US" sz="3200" dirty="0">
                <a:solidFill>
                  <a:srgbClr val="000000"/>
                </a:solidFill>
                <a:latin typeface="Open Sans"/>
              </a:rPr>
              <a:t> </a:t>
            </a:r>
            <a:r>
              <a:rPr lang="en-US" sz="3200" dirty="0" err="1">
                <a:solidFill>
                  <a:srgbClr val="000000"/>
                </a:solidFill>
                <a:latin typeface="Open Sans"/>
              </a:rPr>
              <a:t>cho</a:t>
            </a:r>
            <a:r>
              <a:rPr lang="en-US" sz="3200" dirty="0">
                <a:solidFill>
                  <a:srgbClr val="000000"/>
                </a:solidFill>
                <a:latin typeface="Open Sans"/>
              </a:rPr>
              <a:t> </a:t>
            </a:r>
            <a:r>
              <a:rPr lang="en-US" sz="3200" dirty="0" err="1">
                <a:solidFill>
                  <a:srgbClr val="000000"/>
                </a:solidFill>
                <a:latin typeface="Open Sans"/>
              </a:rPr>
              <a:t>các</a:t>
            </a:r>
            <a:r>
              <a:rPr lang="en-US" sz="3200" dirty="0">
                <a:solidFill>
                  <a:srgbClr val="000000"/>
                </a:solidFill>
                <a:latin typeface="Open Sans"/>
              </a:rPr>
              <a:t> con </a:t>
            </a:r>
            <a:r>
              <a:rPr lang="en-US" sz="3200" dirty="0" err="1">
                <a:solidFill>
                  <a:srgbClr val="000000"/>
                </a:solidFill>
                <a:latin typeface="Open Sans"/>
              </a:rPr>
              <a:t>gái</a:t>
            </a:r>
            <a:r>
              <a:rPr lang="en-US" sz="3200" dirty="0">
                <a:solidFill>
                  <a:srgbClr val="000000"/>
                </a:solidFill>
                <a:latin typeface="Open Sans"/>
              </a:rPr>
              <a:t> </a:t>
            </a:r>
            <a:r>
              <a:rPr lang="en-US" sz="3200" dirty="0" err="1">
                <a:solidFill>
                  <a:srgbClr val="000000"/>
                </a:solidFill>
                <a:latin typeface="Open Sans"/>
              </a:rPr>
              <a:t>ra</a:t>
            </a:r>
            <a:r>
              <a:rPr lang="en-US" sz="3200" dirty="0">
                <a:solidFill>
                  <a:srgbClr val="000000"/>
                </a:solidFill>
                <a:latin typeface="Open Sans"/>
              </a:rPr>
              <a:t> </a:t>
            </a:r>
            <a:r>
              <a:rPr lang="en-US" sz="3200" dirty="0" err="1">
                <a:solidFill>
                  <a:srgbClr val="000000"/>
                </a:solidFill>
                <a:latin typeface="Open Sans"/>
              </a:rPr>
              <a:t>trận</a:t>
            </a:r>
            <a:r>
              <a:rPr lang="en-US" sz="3200" dirty="0" smtClean="0">
                <a:solidFill>
                  <a:srgbClr val="000000"/>
                </a:solidFill>
                <a:latin typeface="Open Sans"/>
              </a:rPr>
              <a:t>?</a:t>
            </a:r>
          </a:p>
          <a:p>
            <a:pPr marL="0" indent="0" algn="just">
              <a:lnSpc>
                <a:spcPct val="100000"/>
              </a:lnSpc>
              <a:buNone/>
            </a:pPr>
            <a:r>
              <a:rPr lang="en-US" sz="3200" dirty="0" smtClean="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 </a:t>
            </a:r>
            <a:r>
              <a:rPr lang="vi-VN" sz="3200" dirty="0">
                <a:solidFill>
                  <a:srgbClr val="000000"/>
                </a:solidFill>
                <a:latin typeface="Open Sans"/>
              </a:rPr>
              <a:t> Ba nàng công chúa đã trổ tài như thế nào để dẹp yên quân giặc?</a:t>
            </a:r>
            <a:endParaRPr lang="en-US" sz="3200" dirty="0">
              <a:latin typeface="Times New Roman" panose="02020603050405020304" pitchFamily="18" charset="0"/>
              <a:cs typeface="Times New Roman" panose="02020603050405020304" pitchFamily="18" charset="0"/>
            </a:endParaRPr>
          </a:p>
          <a:p>
            <a:pPr marL="0" indent="0" algn="just">
              <a:lnSpc>
                <a:spcPct val="100000"/>
              </a:lnSpc>
              <a:buNone/>
            </a:pPr>
            <a:r>
              <a:rPr lang="en-US" sz="3200" dirty="0">
                <a:latin typeface="Times New Roman" panose="02020603050405020304" pitchFamily="18" charset="0"/>
                <a:cs typeface="Times New Roman" panose="02020603050405020304" pitchFamily="18" charset="0"/>
              </a:rPr>
              <a:t>4. </a:t>
            </a:r>
            <a:r>
              <a:rPr lang="en-US" sz="3200" dirty="0" err="1">
                <a:solidFill>
                  <a:srgbClr val="000000"/>
                </a:solidFill>
                <a:latin typeface="Open Sans"/>
              </a:rPr>
              <a:t>Kết</a:t>
            </a:r>
            <a:r>
              <a:rPr lang="en-US" sz="3200" dirty="0">
                <a:solidFill>
                  <a:srgbClr val="000000"/>
                </a:solidFill>
                <a:latin typeface="Open Sans"/>
              </a:rPr>
              <a:t> </a:t>
            </a:r>
            <a:r>
              <a:rPr lang="en-US" sz="3200" dirty="0" err="1">
                <a:solidFill>
                  <a:srgbClr val="000000"/>
                </a:solidFill>
                <a:latin typeface="Open Sans"/>
              </a:rPr>
              <a:t>thúc</a:t>
            </a:r>
            <a:r>
              <a:rPr lang="en-US" sz="3200" dirty="0">
                <a:solidFill>
                  <a:srgbClr val="000000"/>
                </a:solidFill>
                <a:latin typeface="Open Sans"/>
              </a:rPr>
              <a:t> </a:t>
            </a:r>
            <a:r>
              <a:rPr lang="en-US" sz="3200" dirty="0" err="1">
                <a:solidFill>
                  <a:srgbClr val="000000"/>
                </a:solidFill>
                <a:latin typeface="Open Sans"/>
              </a:rPr>
              <a:t>câu</a:t>
            </a:r>
            <a:r>
              <a:rPr lang="en-US" sz="3200" dirty="0">
                <a:solidFill>
                  <a:srgbClr val="000000"/>
                </a:solidFill>
                <a:latin typeface="Open Sans"/>
              </a:rPr>
              <a:t> </a:t>
            </a:r>
            <a:r>
              <a:rPr lang="en-US" sz="3200" dirty="0" err="1">
                <a:solidFill>
                  <a:srgbClr val="000000"/>
                </a:solidFill>
                <a:latin typeface="Open Sans"/>
              </a:rPr>
              <a:t>chuyện</a:t>
            </a:r>
            <a:r>
              <a:rPr lang="en-US" sz="3200" dirty="0">
                <a:solidFill>
                  <a:srgbClr val="000000"/>
                </a:solidFill>
                <a:latin typeface="Open Sans"/>
              </a:rPr>
              <a:t> </a:t>
            </a:r>
            <a:r>
              <a:rPr lang="en-US" sz="3200" dirty="0" err="1">
                <a:solidFill>
                  <a:srgbClr val="000000"/>
                </a:solidFill>
                <a:latin typeface="Open Sans"/>
              </a:rPr>
              <a:t>gợi</a:t>
            </a:r>
            <a:r>
              <a:rPr lang="en-US" sz="3200" dirty="0">
                <a:solidFill>
                  <a:srgbClr val="000000"/>
                </a:solidFill>
                <a:latin typeface="Open Sans"/>
              </a:rPr>
              <a:t> </a:t>
            </a:r>
            <a:r>
              <a:rPr lang="en-US" sz="3200" dirty="0" err="1">
                <a:solidFill>
                  <a:srgbClr val="000000"/>
                </a:solidFill>
                <a:latin typeface="Open Sans"/>
              </a:rPr>
              <a:t>cho</a:t>
            </a:r>
            <a:r>
              <a:rPr lang="en-US" sz="3200" dirty="0">
                <a:solidFill>
                  <a:srgbClr val="000000"/>
                </a:solidFill>
                <a:latin typeface="Open Sans"/>
              </a:rPr>
              <a:t> </a:t>
            </a:r>
            <a:r>
              <a:rPr lang="en-US" sz="3200" dirty="0" err="1">
                <a:solidFill>
                  <a:srgbClr val="000000"/>
                </a:solidFill>
                <a:latin typeface="Open Sans"/>
              </a:rPr>
              <a:t>em</a:t>
            </a:r>
            <a:r>
              <a:rPr lang="en-US" sz="3200" dirty="0">
                <a:solidFill>
                  <a:srgbClr val="000000"/>
                </a:solidFill>
                <a:latin typeface="Open Sans"/>
              </a:rPr>
              <a:t> </a:t>
            </a:r>
            <a:r>
              <a:rPr lang="en-US" sz="3200" dirty="0" err="1">
                <a:solidFill>
                  <a:srgbClr val="000000"/>
                </a:solidFill>
                <a:latin typeface="Open Sans"/>
              </a:rPr>
              <a:t>suy</a:t>
            </a:r>
            <a:r>
              <a:rPr lang="en-US" sz="3200" dirty="0">
                <a:solidFill>
                  <a:srgbClr val="000000"/>
                </a:solidFill>
                <a:latin typeface="Open Sans"/>
              </a:rPr>
              <a:t> </a:t>
            </a:r>
            <a:r>
              <a:rPr lang="en-US" sz="3200" dirty="0" err="1">
                <a:solidFill>
                  <a:srgbClr val="000000"/>
                </a:solidFill>
                <a:latin typeface="Open Sans"/>
              </a:rPr>
              <a:t>nghĩ</a:t>
            </a:r>
            <a:r>
              <a:rPr lang="en-US" sz="3200" dirty="0">
                <a:solidFill>
                  <a:srgbClr val="000000"/>
                </a:solidFill>
                <a:latin typeface="Open Sans"/>
              </a:rPr>
              <a:t> </a:t>
            </a:r>
            <a:r>
              <a:rPr lang="en-US" sz="3200" dirty="0" err="1">
                <a:solidFill>
                  <a:srgbClr val="000000"/>
                </a:solidFill>
                <a:latin typeface="Open Sans"/>
              </a:rPr>
              <a:t>gì</a:t>
            </a:r>
            <a:r>
              <a:rPr lang="en-US" sz="3200" dirty="0">
                <a:solidFill>
                  <a:srgbClr val="000000"/>
                </a:solidFill>
                <a:latin typeface="Open Sans"/>
              </a:rPr>
              <a:t>?</a:t>
            </a:r>
            <a:endParaRPr lang="en-US" sz="3200" dirty="0">
              <a:latin typeface="Times New Roman" panose="02020603050405020304" pitchFamily="18" charset="0"/>
              <a:cs typeface="Times New Roman" panose="02020603050405020304" pitchFamily="18" charset="0"/>
            </a:endParaRPr>
          </a:p>
        </p:txBody>
      </p:sp>
      <p:sp>
        <p:nvSpPr>
          <p:cNvPr id="4" name="Text Box 3"/>
          <p:cNvSpPr txBox="1"/>
          <p:nvPr/>
        </p:nvSpPr>
        <p:spPr>
          <a:xfrm>
            <a:off x="149488" y="1"/>
            <a:ext cx="11128112" cy="1801906"/>
          </a:xfrm>
          <a:prstGeom prst="rect">
            <a:avLst/>
          </a:prstGeom>
          <a:noFill/>
        </p:spPr>
        <p:txBody>
          <a:bodyPr wrap="square" rtlCol="0">
            <a:noAutofit/>
          </a:bodyPr>
          <a:lstStyle/>
          <a:p>
            <a:pPr algn="ctr"/>
            <a:r>
              <a:rPr lang="en-US" sz="3200" b="1" noProof="0" dirty="0" err="1" smtClean="0">
                <a:effectLst/>
                <a:uLnTx/>
                <a:uFillTx/>
                <a:latin typeface="Times New Roman" panose="02020603050405020304" pitchFamily="18" charset="0"/>
                <a:cs typeface="Times New Roman" panose="02020603050405020304" pitchFamily="18" charset="0"/>
                <a:sym typeface="+mn-ea"/>
              </a:rPr>
              <a:t>Thứ</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err="1" smtClean="0">
                <a:latin typeface="Times New Roman" panose="02020603050405020304" pitchFamily="18" charset="0"/>
                <a:cs typeface="Times New Roman" panose="02020603050405020304" pitchFamily="18" charset="0"/>
                <a:sym typeface="+mn-ea"/>
              </a:rPr>
              <a:t>hai</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ngày</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11</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tháng</a:t>
            </a:r>
            <a:r>
              <a:rPr lang="en-US" sz="3200" b="1" noProof="0" dirty="0" smtClean="0">
                <a:effectLst/>
                <a:uLnTx/>
                <a:uFillTx/>
                <a:latin typeface="Times New Roman" panose="02020603050405020304" pitchFamily="18" charset="0"/>
                <a:cs typeface="Times New Roman" panose="02020603050405020304" pitchFamily="18" charset="0"/>
                <a:sym typeface="+mn-ea"/>
              </a:rPr>
              <a:t>  12  </a:t>
            </a:r>
            <a:r>
              <a:rPr lang="en-US" sz="3200" b="1" noProof="0" dirty="0" err="1" smtClean="0">
                <a:effectLst/>
                <a:uLnTx/>
                <a:uFillTx/>
                <a:latin typeface="Times New Roman" panose="02020603050405020304" pitchFamily="18" charset="0"/>
                <a:cs typeface="Times New Roman" panose="02020603050405020304" pitchFamily="18" charset="0"/>
                <a:sym typeface="+mn-ea"/>
              </a:rPr>
              <a:t>năm</a:t>
            </a:r>
            <a:r>
              <a:rPr lang="en-US" sz="3200" b="1" noProof="0" dirty="0" smtClean="0">
                <a:effectLst/>
                <a:uLnTx/>
                <a:uFillTx/>
                <a:latin typeface="Times New Roman" panose="02020603050405020304" pitchFamily="18" charset="0"/>
                <a:cs typeface="Times New Roman" panose="02020603050405020304" pitchFamily="18" charset="0"/>
                <a:sym typeface="+mn-ea"/>
              </a:rPr>
              <a:t>  2023</a:t>
            </a:r>
          </a:p>
          <a:p>
            <a:pPr algn="ctr"/>
            <a:r>
              <a:rPr lang="en-US" sz="32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200" b="1" u="sng"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Bài</a:t>
            </a:r>
            <a:r>
              <a:rPr lang="en-US" sz="32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200" b="1" u="sng" noProof="0" dirty="0" err="1">
                <a:solidFill>
                  <a:srgbClr val="FF0000"/>
                </a:solidFill>
                <a:effectLst/>
                <a:uLnTx/>
                <a:uFillTx/>
                <a:latin typeface="Times New Roman" panose="02020603050405020304" pitchFamily="18" charset="0"/>
                <a:cs typeface="Times New Roman" panose="02020603050405020304" pitchFamily="18" charset="0"/>
                <a:sym typeface="+mn-ea"/>
              </a:rPr>
              <a:t>đọc</a:t>
            </a:r>
            <a:r>
              <a:rPr lang="en-US" sz="3200" b="1" u="sng" noProof="0" dirty="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200" b="1" u="sng" dirty="0">
                <a:solidFill>
                  <a:srgbClr val="FF0000"/>
                </a:solidFill>
                <a:latin typeface="Times New Roman" panose="02020603050405020304" pitchFamily="18" charset="0"/>
                <a:cs typeface="Times New Roman" panose="02020603050405020304" pitchFamily="18" charset="0"/>
                <a:sym typeface="+mn-ea"/>
              </a:rPr>
              <a:t>3</a:t>
            </a:r>
            <a:r>
              <a:rPr lang="en-US" sz="32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a:t>
            </a:r>
            <a:r>
              <a:rPr lang="en-US" sz="32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dirty="0">
                <a:solidFill>
                  <a:srgbClr val="FF0000"/>
                </a:solidFill>
                <a:latin typeface="Open Sans"/>
              </a:rPr>
              <a:t>Ba </a:t>
            </a:r>
            <a:r>
              <a:rPr lang="en-US" sz="4000" b="1" dirty="0" err="1">
                <a:solidFill>
                  <a:srgbClr val="FF0000"/>
                </a:solidFill>
                <a:latin typeface="Open Sans"/>
              </a:rPr>
              <a:t>nàng</a:t>
            </a:r>
            <a:r>
              <a:rPr lang="en-US" sz="4000" b="1" dirty="0">
                <a:solidFill>
                  <a:srgbClr val="FF0000"/>
                </a:solidFill>
                <a:latin typeface="Open Sans"/>
              </a:rPr>
              <a:t> </a:t>
            </a:r>
            <a:r>
              <a:rPr lang="en-US" sz="4000" b="1" dirty="0" err="1">
                <a:solidFill>
                  <a:srgbClr val="FF0000"/>
                </a:solidFill>
                <a:latin typeface="Open Sans"/>
              </a:rPr>
              <a:t>công</a:t>
            </a:r>
            <a:r>
              <a:rPr lang="en-US" sz="4000" b="1" dirty="0">
                <a:solidFill>
                  <a:srgbClr val="FF0000"/>
                </a:solidFill>
                <a:latin typeface="Open Sans"/>
              </a:rPr>
              <a:t> </a:t>
            </a:r>
            <a:r>
              <a:rPr lang="en-US" sz="4000" b="1" dirty="0" err="1">
                <a:solidFill>
                  <a:srgbClr val="FF0000"/>
                </a:solidFill>
                <a:latin typeface="Open Sans"/>
              </a:rPr>
              <a:t>chúa</a:t>
            </a:r>
            <a: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2400" b="1" i="1" dirty="0">
                <a:solidFill>
                  <a:srgbClr val="00B050"/>
                </a:solidFill>
                <a:latin typeface="Times New Roman" panose="02020603050405020304" pitchFamily="18" charset="0"/>
                <a:cs typeface="Times New Roman" panose="02020603050405020304" pitchFamily="18" charset="0"/>
                <a:sym typeface="+mn-ea"/>
              </a:rPr>
              <a:t>T</a:t>
            </a:r>
            <a:r>
              <a:rPr lang="en-US" sz="2400" b="1" i="1" noProof="0" dirty="0" err="1" smtClean="0">
                <a:solidFill>
                  <a:srgbClr val="00B050"/>
                </a:solidFill>
                <a:effectLst/>
                <a:uLnTx/>
                <a:uFillTx/>
                <a:latin typeface="Times New Roman" panose="02020603050405020304" pitchFamily="18" charset="0"/>
                <a:cs typeface="Times New Roman" panose="02020603050405020304" pitchFamily="18" charset="0"/>
                <a:sym typeface="+mn-ea"/>
              </a:rPr>
              <a:t>heo</a:t>
            </a:r>
            <a:r>
              <a:rPr lang="en-US" sz="2400" b="1" i="1" noProof="0" smtClean="0">
                <a:solidFill>
                  <a:srgbClr val="00B050"/>
                </a:solidFill>
                <a:effectLst/>
                <a:uLnTx/>
                <a:uFillTx/>
                <a:latin typeface="Times New Roman" panose="02020603050405020304" pitchFamily="18" charset="0"/>
                <a:cs typeface="Times New Roman" panose="02020603050405020304" pitchFamily="18" charset="0"/>
                <a:sym typeface="+mn-ea"/>
              </a:rPr>
              <a:t>              Theo </a:t>
            </a:r>
            <a:r>
              <a:rPr lang="en-US" sz="2400" b="1" i="1" dirty="0" smtClean="0">
                <a:solidFill>
                  <a:srgbClr val="00B050"/>
                </a:solidFill>
                <a:latin typeface="Times New Roman" panose="02020603050405020304" pitchFamily="18" charset="0"/>
                <a:cs typeface="Times New Roman" panose="02020603050405020304" pitchFamily="18" charset="0"/>
                <a:sym typeface="+mn-ea"/>
              </a:rPr>
              <a:t>THU HẰNG</a:t>
            </a:r>
            <a:endParaRPr lang="en-US" sz="24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endParaRPr>
          </a:p>
        </p:txBody>
      </p:sp>
      <p:sp>
        <p:nvSpPr>
          <p:cNvPr id="8" name="Oval 7"/>
          <p:cNvSpPr/>
          <p:nvPr/>
        </p:nvSpPr>
        <p:spPr>
          <a:xfrm>
            <a:off x="899340" y="1149844"/>
            <a:ext cx="463273" cy="652063"/>
          </a:xfrm>
          <a:prstGeom prst="ellipse">
            <a:avLst/>
          </a:prstGeom>
          <a:solidFill>
            <a:srgbClr val="FFFF00"/>
          </a:solidFill>
          <a:ln w="38100">
            <a:solidFill>
              <a:srgbClr val="F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solidFill>
                  <a:srgbClr val="0033CC"/>
                </a:solidFill>
                <a:latin typeface="+mj-lt"/>
              </a:rPr>
              <a:t>?</a:t>
            </a:r>
            <a:endParaRPr lang="vi-VN" sz="4400" b="1" dirty="0">
              <a:solidFill>
                <a:srgbClr val="0033CC"/>
              </a:solidFill>
              <a:latin typeface="+mj-lt"/>
            </a:endParaRPr>
          </a:p>
        </p:txBody>
      </p:sp>
      <p:sp>
        <p:nvSpPr>
          <p:cNvPr id="9" name="AutoShape 11"/>
          <p:cNvSpPr>
            <a:spLocks noChangeArrowheads="1"/>
          </p:cNvSpPr>
          <p:nvPr/>
        </p:nvSpPr>
        <p:spPr bwMode="auto">
          <a:xfrm>
            <a:off x="8983578" y="209006"/>
            <a:ext cx="3127300" cy="1860425"/>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3200" b="1" dirty="0">
                <a:solidFill>
                  <a:srgbClr val="FFFF00"/>
                </a:solidFill>
                <a:latin typeface="Times New Roman" panose="02020603050405020304" pitchFamily="18" charset="0"/>
              </a:rPr>
              <a:t>Thảo luận </a:t>
            </a:r>
            <a:endParaRPr lang="en-US" altLang="vi-VN" sz="3200" b="1" dirty="0" smtClean="0">
              <a:solidFill>
                <a:srgbClr val="FFFF00"/>
              </a:solidFill>
              <a:latin typeface="Times New Roman" panose="02020603050405020304" pitchFamily="18" charset="0"/>
            </a:endParaRPr>
          </a:p>
          <a:p>
            <a:pPr algn="ctr"/>
            <a:r>
              <a:rPr lang="en-US" altLang="vi-VN" sz="3200" b="1" dirty="0" err="1" smtClean="0">
                <a:solidFill>
                  <a:srgbClr val="FFFF00"/>
                </a:solidFill>
                <a:latin typeface="Times New Roman" panose="02020603050405020304" pitchFamily="18" charset="0"/>
              </a:rPr>
              <a:t>Nhóm</a:t>
            </a:r>
            <a:r>
              <a:rPr lang="en-US" altLang="vi-VN" sz="3200" b="1" dirty="0" smtClean="0">
                <a:solidFill>
                  <a:srgbClr val="FFFF00"/>
                </a:solidFill>
                <a:latin typeface="Times New Roman" panose="02020603050405020304" pitchFamily="18" charset="0"/>
              </a:rPr>
              <a:t> 4</a:t>
            </a:r>
            <a:endParaRPr lang="en-US" altLang="vi-VN" sz="3200" b="1" dirty="0">
              <a:solidFill>
                <a:srgbClr val="FFFF00"/>
              </a:solidFill>
              <a:latin typeface="Times New Roman" panose="02020603050405020304" pitchFamily="18" charset="0"/>
            </a:endParaRPr>
          </a:p>
        </p:txBody>
      </p:sp>
      <p:pic>
        <p:nvPicPr>
          <p:cNvPr id="10" name="Picture 20"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6304821">
            <a:off x="10346012" y="934473"/>
            <a:ext cx="40243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8" presetClass="emph" presetSubtype="0" fill="hold" grpId="1" nodeType="afterEffect">
                                  <p:stCondLst>
                                    <p:cond delay="0"/>
                                  </p:stCondLst>
                                  <p:childTnLst>
                                    <p:animRot by="21600000">
                                      <p:cBhvr>
                                        <p:cTn id="19" dur="2000" fill="hold"/>
                                        <p:tgtEl>
                                          <p:spTgt spid="9"/>
                                        </p:tgtEl>
                                        <p:attrNameLst>
                                          <p:attrName>r</p:attrName>
                                        </p:attrNameLst>
                                      </p:cBhvr>
                                    </p:animRo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234419" y="1720580"/>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grpSp>
        <p:nvGrpSpPr>
          <p:cNvPr id="46" name="Google Shape;1608;p70"/>
          <p:cNvGrpSpPr/>
          <p:nvPr/>
        </p:nvGrpSpPr>
        <p:grpSpPr>
          <a:xfrm flipH="1">
            <a:off x="9916473" y="4259305"/>
            <a:ext cx="2156583"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133" name="Rectangle 132"/>
          <p:cNvSpPr/>
          <p:nvPr/>
        </p:nvSpPr>
        <p:spPr>
          <a:xfrm>
            <a:off x="1611573" y="3603065"/>
            <a:ext cx="8609772" cy="646331"/>
          </a:xfrm>
          <a:prstGeom prst="rect">
            <a:avLst/>
          </a:prstGeom>
        </p:spPr>
        <p:txBody>
          <a:bodyPr wrap="square">
            <a:spAutoFit/>
          </a:bodyPr>
          <a:lstStyle/>
          <a:p>
            <a:endParaRPr lang="en-US" sz="3600" dirty="0"/>
          </a:p>
        </p:txBody>
      </p:sp>
      <p:sp>
        <p:nvSpPr>
          <p:cNvPr id="134" name="Cloud 133"/>
          <p:cNvSpPr/>
          <p:nvPr/>
        </p:nvSpPr>
        <p:spPr>
          <a:xfrm>
            <a:off x="1614020" y="607956"/>
            <a:ext cx="9769475" cy="24130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4000" b="1" dirty="0">
                <a:solidFill>
                  <a:srgbClr val="FF0000"/>
                </a:solidFill>
                <a:latin typeface="+mj-lt"/>
              </a:rPr>
              <a:t>1</a:t>
            </a:r>
            <a:r>
              <a:rPr lang="en-US" altLang="vi-VN" sz="4000" b="1" dirty="0" smtClean="0">
                <a:solidFill>
                  <a:srgbClr val="FF0000"/>
                </a:solidFill>
                <a:latin typeface="+mj-lt"/>
              </a:rPr>
              <a:t>.</a:t>
            </a:r>
            <a:r>
              <a:rPr lang="en-US" sz="3600" dirty="0">
                <a:latin typeface="Times New Roman" panose="02020603050405020304" pitchFamily="18" charset="0"/>
                <a:cs typeface="Times New Roman" panose="02020603050405020304" pitchFamily="18" charset="0"/>
              </a:rPr>
              <a:t> </a:t>
            </a:r>
            <a:r>
              <a:rPr lang="vi-VN" sz="3200" dirty="0">
                <a:solidFill>
                  <a:srgbClr val="000000"/>
                </a:solidFill>
                <a:latin typeface="Open Sans"/>
              </a:rPr>
              <a:t>Tìm những chi tiết nói lên quyết tâm bảo vệ đất nước của ba nàng công chúa</a:t>
            </a:r>
            <a:r>
              <a:rPr lang="en-US" sz="3200" dirty="0">
                <a:solidFill>
                  <a:prstClr val="black"/>
                </a:solidFill>
                <a:latin typeface="Times New Roman" panose="02020603050405020304" pitchFamily="18" charset="0"/>
                <a:cs typeface="Times New Roman" panose="02020603050405020304" pitchFamily="18" charset="0"/>
              </a:rPr>
              <a:t>? </a:t>
            </a:r>
            <a:endParaRPr lang="en-US" sz="3200" b="1" dirty="0" smtClean="0">
              <a:solidFill>
                <a:srgbClr val="FF0000"/>
              </a:solidFill>
              <a:latin typeface="+mj-lt"/>
            </a:endParaRPr>
          </a:p>
        </p:txBody>
      </p:sp>
      <p:sp>
        <p:nvSpPr>
          <p:cNvPr id="3" name="Oval 2"/>
          <p:cNvSpPr/>
          <p:nvPr/>
        </p:nvSpPr>
        <p:spPr>
          <a:xfrm>
            <a:off x="1149570" y="3252830"/>
            <a:ext cx="9395305" cy="3190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latin typeface="Open Sans"/>
              </a:rPr>
              <a:t>Những chi tiết nói lên quyết tâm bảo vệ đất nước của ba nàng công chúa:</a:t>
            </a:r>
            <a:endParaRPr lang="en-US" sz="2400" dirty="0" smtClean="0">
              <a:solidFill>
                <a:srgbClr val="FF0000"/>
              </a:solidFill>
              <a:latin typeface="Open Sans"/>
            </a:endParaRPr>
          </a:p>
          <a:p>
            <a:pPr algn="just"/>
            <a:r>
              <a:rPr lang="vi-VN" sz="2800" dirty="0" smtClean="0">
                <a:solidFill>
                  <a:srgbClr val="FF0000"/>
                </a:solidFill>
                <a:latin typeface="Open Sans"/>
              </a:rPr>
              <a:t>+ </a:t>
            </a:r>
            <a:r>
              <a:rPr lang="vi-VN" sz="2800" dirty="0">
                <a:solidFill>
                  <a:srgbClr val="FF0000"/>
                </a:solidFill>
                <a:latin typeface="Open Sans"/>
              </a:rPr>
              <a:t>Ba nàng công chúa cùng nhau đến xin vua cha cho ra trận.</a:t>
            </a:r>
          </a:p>
          <a:p>
            <a:pPr algn="just"/>
            <a:r>
              <a:rPr lang="vi-VN" sz="2800" dirty="0">
                <a:solidFill>
                  <a:srgbClr val="FF0000"/>
                </a:solidFill>
                <a:latin typeface="Open Sans"/>
              </a:rPr>
              <a:t>+ Ba nàng công chúa lẳng lặng từ biệt cha. Đến nơi bị giặc bao vây.</a:t>
            </a:r>
            <a:endParaRPr lang="vi-VN" sz="2800" b="0" i="0" dirty="0">
              <a:solidFill>
                <a:srgbClr val="FF0000"/>
              </a:solidFill>
              <a:effectLst/>
              <a:latin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circle(in)">
                                      <p:cBhvr>
                                        <p:cTn id="7" dur="2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53328" y="234691"/>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p:cNvGrpSpPr/>
          <p:nvPr/>
        </p:nvGrpSpPr>
        <p:grpSpPr>
          <a:xfrm flipH="1">
            <a:off x="10531458" y="4196869"/>
            <a:ext cx="1540799"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4" name="Cloud 133"/>
          <p:cNvSpPr/>
          <p:nvPr/>
        </p:nvSpPr>
        <p:spPr>
          <a:xfrm>
            <a:off x="657083" y="767376"/>
            <a:ext cx="11072689" cy="253494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vi-VN" sz="3600" b="1" dirty="0" smtClean="0">
                <a:solidFill>
                  <a:srgbClr val="FF0000"/>
                </a:solidFill>
                <a:latin typeface="+mj-lt"/>
              </a:rPr>
              <a:t>2.</a:t>
            </a:r>
            <a:r>
              <a:rPr lang="en-US" sz="3600" dirty="0">
                <a:latin typeface="Times New Roman" panose="02020603050405020304" pitchFamily="18" charset="0"/>
                <a:cs typeface="Times New Roman" panose="02020603050405020304" pitchFamily="18" charset="0"/>
              </a:rPr>
              <a:t> </a:t>
            </a:r>
            <a:r>
              <a:rPr lang="en-US" sz="3200" dirty="0" err="1">
                <a:solidFill>
                  <a:srgbClr val="FF0000"/>
                </a:solidFill>
                <a:latin typeface="Open Sans"/>
              </a:rPr>
              <a:t>Vì</a:t>
            </a:r>
            <a:r>
              <a:rPr lang="en-US" sz="3200" dirty="0">
                <a:solidFill>
                  <a:srgbClr val="FF0000"/>
                </a:solidFill>
                <a:latin typeface="Open Sans"/>
              </a:rPr>
              <a:t> </a:t>
            </a:r>
            <a:r>
              <a:rPr lang="en-US" sz="3200" dirty="0" err="1">
                <a:solidFill>
                  <a:srgbClr val="FF0000"/>
                </a:solidFill>
                <a:latin typeface="Open Sans"/>
              </a:rPr>
              <a:t>sao</a:t>
            </a:r>
            <a:r>
              <a:rPr lang="en-US" sz="3200" dirty="0">
                <a:solidFill>
                  <a:srgbClr val="FF0000"/>
                </a:solidFill>
                <a:latin typeface="Open Sans"/>
              </a:rPr>
              <a:t> </a:t>
            </a:r>
            <a:r>
              <a:rPr lang="en-US" sz="3200" dirty="0" err="1">
                <a:solidFill>
                  <a:srgbClr val="FF0000"/>
                </a:solidFill>
                <a:latin typeface="Open Sans"/>
              </a:rPr>
              <a:t>vua</a:t>
            </a:r>
            <a:r>
              <a:rPr lang="en-US" sz="3200" dirty="0">
                <a:solidFill>
                  <a:srgbClr val="FF0000"/>
                </a:solidFill>
                <a:latin typeface="Open Sans"/>
              </a:rPr>
              <a:t> cha </a:t>
            </a:r>
            <a:r>
              <a:rPr lang="en-US" sz="3200" dirty="0" err="1">
                <a:solidFill>
                  <a:srgbClr val="FF0000"/>
                </a:solidFill>
                <a:latin typeface="Open Sans"/>
              </a:rPr>
              <a:t>không</a:t>
            </a:r>
            <a:r>
              <a:rPr lang="en-US" sz="3200" dirty="0">
                <a:solidFill>
                  <a:srgbClr val="FF0000"/>
                </a:solidFill>
                <a:latin typeface="Open Sans"/>
              </a:rPr>
              <a:t> </a:t>
            </a:r>
            <a:r>
              <a:rPr lang="en-US" sz="3200" dirty="0" err="1">
                <a:solidFill>
                  <a:srgbClr val="FF0000"/>
                </a:solidFill>
                <a:latin typeface="Open Sans"/>
              </a:rPr>
              <a:t>muốn</a:t>
            </a:r>
            <a:r>
              <a:rPr lang="en-US" sz="3200" dirty="0">
                <a:solidFill>
                  <a:srgbClr val="FF0000"/>
                </a:solidFill>
                <a:latin typeface="Open Sans"/>
              </a:rPr>
              <a:t> </a:t>
            </a:r>
            <a:r>
              <a:rPr lang="en-US" sz="3200" dirty="0" err="1">
                <a:solidFill>
                  <a:srgbClr val="FF0000"/>
                </a:solidFill>
                <a:latin typeface="Open Sans"/>
              </a:rPr>
              <a:t>cho</a:t>
            </a:r>
            <a:r>
              <a:rPr lang="en-US" sz="3200" dirty="0">
                <a:solidFill>
                  <a:srgbClr val="FF0000"/>
                </a:solidFill>
                <a:latin typeface="Open Sans"/>
              </a:rPr>
              <a:t> </a:t>
            </a:r>
            <a:r>
              <a:rPr lang="en-US" sz="3200" dirty="0" err="1">
                <a:solidFill>
                  <a:srgbClr val="FF0000"/>
                </a:solidFill>
                <a:latin typeface="Open Sans"/>
              </a:rPr>
              <a:t>các</a:t>
            </a:r>
            <a:r>
              <a:rPr lang="en-US" sz="3200" dirty="0">
                <a:solidFill>
                  <a:srgbClr val="FF0000"/>
                </a:solidFill>
                <a:latin typeface="Open Sans"/>
              </a:rPr>
              <a:t> con </a:t>
            </a:r>
            <a:r>
              <a:rPr lang="en-US" sz="3200" dirty="0" err="1">
                <a:solidFill>
                  <a:srgbClr val="FF0000"/>
                </a:solidFill>
                <a:latin typeface="Open Sans"/>
              </a:rPr>
              <a:t>gái</a:t>
            </a:r>
            <a:r>
              <a:rPr lang="en-US" sz="3200" dirty="0">
                <a:solidFill>
                  <a:srgbClr val="FF0000"/>
                </a:solidFill>
                <a:latin typeface="Open Sans"/>
              </a:rPr>
              <a:t> </a:t>
            </a:r>
            <a:r>
              <a:rPr lang="en-US" sz="3200" dirty="0" err="1">
                <a:solidFill>
                  <a:srgbClr val="FF0000"/>
                </a:solidFill>
                <a:latin typeface="Open Sans"/>
              </a:rPr>
              <a:t>ra</a:t>
            </a:r>
            <a:r>
              <a:rPr lang="en-US" sz="3200" dirty="0">
                <a:solidFill>
                  <a:srgbClr val="FF0000"/>
                </a:solidFill>
                <a:latin typeface="Open Sans"/>
              </a:rPr>
              <a:t> </a:t>
            </a:r>
            <a:r>
              <a:rPr lang="en-US" sz="3200" dirty="0" err="1">
                <a:solidFill>
                  <a:srgbClr val="FF0000"/>
                </a:solidFill>
                <a:latin typeface="Open Sans"/>
              </a:rPr>
              <a:t>trận</a:t>
            </a:r>
            <a:r>
              <a:rPr lang="en-US" sz="3200" dirty="0">
                <a:solidFill>
                  <a:srgbClr val="FF0000"/>
                </a:solidFill>
                <a:latin typeface="Open Sans"/>
              </a:rPr>
              <a:t>?</a:t>
            </a:r>
            <a:r>
              <a:rPr lang="en-US" altLang="vi-VN" sz="3600" b="1" dirty="0" smtClean="0">
                <a:solidFill>
                  <a:srgbClr val="FF0000"/>
                </a:solidFill>
                <a:latin typeface="+mj-lt"/>
              </a:rPr>
              <a:t> </a:t>
            </a:r>
            <a:endParaRPr kumimoji="0" lang="en-US" sz="3600" b="1" i="0" u="none" strike="noStrike" kern="1200" cap="none" spc="0" normalizeH="0" baseline="0" noProof="0" dirty="0" smtClean="0">
              <a:ln>
                <a:noFill/>
              </a:ln>
              <a:solidFill>
                <a:srgbClr val="FF0000"/>
              </a:solidFill>
              <a:effectLst/>
              <a:uLnTx/>
              <a:uFillTx/>
              <a:latin typeface="+mj-lt"/>
            </a:endParaRPr>
          </a:p>
        </p:txBody>
      </p:sp>
      <p:sp>
        <p:nvSpPr>
          <p:cNvPr id="131" name="Cloud 130"/>
          <p:cNvSpPr/>
          <p:nvPr/>
        </p:nvSpPr>
        <p:spPr>
          <a:xfrm>
            <a:off x="731752" y="3880338"/>
            <a:ext cx="9730807" cy="295033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0000"/>
                </a:solidFill>
                <a:latin typeface="Open Sans"/>
              </a:rPr>
              <a:t>Vua cha không muốn cho các con gái ra trận vì cho rằng, các cô mảnh mai không làm gì được bọn giặc nguy hiểm.</a:t>
            </a:r>
            <a:endParaRPr kumimoji="0" lang="en-US" sz="3600" b="1" i="0" u="none" strike="noStrike" kern="1200" cap="none" spc="0" normalizeH="0" baseline="0" noProof="0" dirty="0" smtClean="0">
              <a:ln>
                <a:noFill/>
              </a:ln>
              <a:solidFill>
                <a:srgbClr val="3D0EB2"/>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additive="base">
                                        <p:cTn id="13" dur="500" fill="hold"/>
                                        <p:tgtEl>
                                          <p:spTgt spid="131"/>
                                        </p:tgtEl>
                                        <p:attrNameLst>
                                          <p:attrName>ppt_x</p:attrName>
                                        </p:attrNameLst>
                                      </p:cBhvr>
                                      <p:tavLst>
                                        <p:tav tm="0">
                                          <p:val>
                                            <p:strVal val="#ppt_x"/>
                                          </p:val>
                                        </p:tav>
                                        <p:tav tm="100000">
                                          <p:val>
                                            <p:strVal val="#ppt_x"/>
                                          </p:val>
                                        </p:tav>
                                      </p:tavLst>
                                    </p:anim>
                                    <p:anim calcmode="lin" valueType="num">
                                      <p:cBhvr additive="base">
                                        <p:cTn id="1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195095" y="674365"/>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p:cNvGrpSpPr/>
          <p:nvPr/>
        </p:nvGrpSpPr>
        <p:grpSpPr>
          <a:xfrm flipH="1">
            <a:off x="9916473" y="4259305"/>
            <a:ext cx="2156583"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24660" y="98426"/>
            <a:ext cx="10323195" cy="253193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vi-VN" sz="3200" b="1" dirty="0">
                <a:solidFill>
                  <a:srgbClr val="FF0000"/>
                </a:solidFill>
                <a:latin typeface="+mj-lt"/>
              </a:rPr>
              <a:t>3</a:t>
            </a:r>
            <a:r>
              <a:rPr lang="en-US" altLang="vi-VN" sz="3200" b="1" dirty="0" smtClean="0">
                <a:solidFill>
                  <a:srgbClr val="FF0000"/>
                </a:solidFill>
                <a:latin typeface="+mj-lt"/>
              </a:rPr>
              <a:t>.</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Open Sans"/>
              </a:rPr>
              <a:t>Ba nàng công chúa đã trổ tài như thế nào để dẹp yên quân giặc?</a:t>
            </a:r>
            <a:endParaRPr kumimoji="0" lang="en-US" sz="4800" b="1" i="0" u="none" strike="noStrike" kern="1200" cap="none" spc="0" normalizeH="0" baseline="0" noProof="0" dirty="0" smtClean="0">
              <a:ln>
                <a:noFill/>
              </a:ln>
              <a:solidFill>
                <a:srgbClr val="FF0000"/>
              </a:solidFill>
              <a:effectLst/>
              <a:uLnTx/>
              <a:uFillTx/>
              <a:latin typeface="+mj-lt"/>
            </a:endParaRPr>
          </a:p>
        </p:txBody>
      </p:sp>
      <p:sp>
        <p:nvSpPr>
          <p:cNvPr id="131" name="Cloud 130"/>
          <p:cNvSpPr/>
          <p:nvPr/>
        </p:nvSpPr>
        <p:spPr>
          <a:xfrm>
            <a:off x="330176" y="2942492"/>
            <a:ext cx="10323195" cy="3731402"/>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0070C0"/>
                </a:solidFill>
                <a:latin typeface="Open Sans"/>
              </a:rPr>
              <a:t>Để dẹp yên quân giặc, ba nàng công chúa đã trổ tài:</a:t>
            </a:r>
          </a:p>
          <a:p>
            <a:pPr algn="just"/>
            <a:r>
              <a:rPr lang="vi-VN" sz="2200" dirty="0">
                <a:solidFill>
                  <a:srgbClr val="0070C0"/>
                </a:solidFill>
                <a:latin typeface="Open Sans"/>
              </a:rPr>
              <a:t>+ Công chúa cả</a:t>
            </a:r>
            <a:r>
              <a:rPr lang="vi-VN" sz="2200" dirty="0" smtClean="0">
                <a:solidFill>
                  <a:srgbClr val="0070C0"/>
                </a:solidFill>
                <a:latin typeface="Open Sans"/>
              </a:rPr>
              <a:t>: đàn</a:t>
            </a:r>
            <a:r>
              <a:rPr lang="en-US" sz="2200" dirty="0" smtClean="0">
                <a:solidFill>
                  <a:srgbClr val="0070C0"/>
                </a:solidFill>
                <a:latin typeface="Open Sans"/>
              </a:rPr>
              <a:t> </a:t>
            </a:r>
            <a:r>
              <a:rPr lang="en-US" sz="2200" dirty="0" err="1" smtClean="0">
                <a:solidFill>
                  <a:srgbClr val="0070C0"/>
                </a:solidFill>
                <a:latin typeface="Open Sans"/>
              </a:rPr>
              <a:t>và</a:t>
            </a:r>
            <a:r>
              <a:rPr lang="en-US" sz="2200" dirty="0" smtClean="0">
                <a:solidFill>
                  <a:srgbClr val="0070C0"/>
                </a:solidFill>
                <a:latin typeface="Open Sans"/>
              </a:rPr>
              <a:t> </a:t>
            </a:r>
            <a:r>
              <a:rPr lang="en-US" sz="2200" dirty="0" err="1" smtClean="0">
                <a:solidFill>
                  <a:srgbClr val="0070C0"/>
                </a:solidFill>
                <a:latin typeface="Open Sans"/>
              </a:rPr>
              <a:t>hát</a:t>
            </a:r>
            <a:r>
              <a:rPr lang="en-US" sz="2200" dirty="0" smtClean="0">
                <a:solidFill>
                  <a:srgbClr val="0070C0"/>
                </a:solidFill>
                <a:latin typeface="Open Sans"/>
              </a:rPr>
              <a:t> </a:t>
            </a:r>
            <a:r>
              <a:rPr lang="en-US" sz="2200" dirty="0" err="1" smtClean="0">
                <a:solidFill>
                  <a:srgbClr val="0070C0"/>
                </a:solidFill>
                <a:latin typeface="Open Sans"/>
              </a:rPr>
              <a:t>làm</a:t>
            </a:r>
            <a:r>
              <a:rPr lang="en-US" sz="2200" dirty="0" smtClean="0">
                <a:solidFill>
                  <a:srgbClr val="0070C0"/>
                </a:solidFill>
                <a:latin typeface="Open Sans"/>
              </a:rPr>
              <a:t> </a:t>
            </a:r>
            <a:r>
              <a:rPr lang="en-US" sz="2200" dirty="0" err="1" smtClean="0">
                <a:solidFill>
                  <a:srgbClr val="0070C0"/>
                </a:solidFill>
                <a:latin typeface="Open Sans"/>
              </a:rPr>
              <a:t>quân</a:t>
            </a:r>
            <a:r>
              <a:rPr lang="en-US" sz="2200" dirty="0" smtClean="0">
                <a:solidFill>
                  <a:srgbClr val="0070C0"/>
                </a:solidFill>
                <a:latin typeface="Open Sans"/>
              </a:rPr>
              <a:t> </a:t>
            </a:r>
            <a:r>
              <a:rPr lang="en-US" sz="2200" dirty="0" err="1" smtClean="0">
                <a:solidFill>
                  <a:srgbClr val="0070C0"/>
                </a:solidFill>
                <a:latin typeface="Open Sans"/>
              </a:rPr>
              <a:t>giặc</a:t>
            </a:r>
            <a:r>
              <a:rPr lang="en-US" sz="2200" dirty="0" smtClean="0">
                <a:solidFill>
                  <a:srgbClr val="0070C0"/>
                </a:solidFill>
                <a:latin typeface="Open Sans"/>
              </a:rPr>
              <a:t> </a:t>
            </a:r>
            <a:r>
              <a:rPr lang="en-US" sz="2200" dirty="0" err="1" smtClean="0">
                <a:solidFill>
                  <a:srgbClr val="0070C0"/>
                </a:solidFill>
                <a:latin typeface="Open Sans"/>
              </a:rPr>
              <a:t>quên</a:t>
            </a:r>
            <a:r>
              <a:rPr lang="en-US" sz="2200" dirty="0" smtClean="0">
                <a:solidFill>
                  <a:srgbClr val="0070C0"/>
                </a:solidFill>
                <a:latin typeface="Open Sans"/>
              </a:rPr>
              <a:t> </a:t>
            </a:r>
            <a:r>
              <a:rPr lang="en-US" sz="2200" dirty="0" err="1" smtClean="0">
                <a:solidFill>
                  <a:srgbClr val="0070C0"/>
                </a:solidFill>
                <a:latin typeface="Open Sans"/>
              </a:rPr>
              <a:t>chiến</a:t>
            </a:r>
            <a:r>
              <a:rPr lang="en-US" sz="2200" dirty="0" smtClean="0">
                <a:solidFill>
                  <a:srgbClr val="0070C0"/>
                </a:solidFill>
                <a:latin typeface="Open Sans"/>
              </a:rPr>
              <a:t> </a:t>
            </a:r>
            <a:r>
              <a:rPr lang="en-US" sz="2200" dirty="0" err="1" smtClean="0">
                <a:solidFill>
                  <a:srgbClr val="0070C0"/>
                </a:solidFill>
                <a:latin typeface="Open Sans"/>
              </a:rPr>
              <a:t>đấu</a:t>
            </a:r>
            <a:r>
              <a:rPr lang="en-US" sz="2200" dirty="0" smtClean="0">
                <a:solidFill>
                  <a:srgbClr val="0070C0"/>
                </a:solidFill>
                <a:latin typeface="Open Sans"/>
              </a:rPr>
              <a:t>, </a:t>
            </a:r>
            <a:r>
              <a:rPr lang="en-US" sz="2200" dirty="0" err="1" smtClean="0">
                <a:solidFill>
                  <a:srgbClr val="0070C0"/>
                </a:solidFill>
                <a:latin typeface="Open Sans"/>
              </a:rPr>
              <a:t>cùng</a:t>
            </a:r>
            <a:r>
              <a:rPr lang="en-US" sz="2200" dirty="0" smtClean="0">
                <a:solidFill>
                  <a:srgbClr val="0070C0"/>
                </a:solidFill>
                <a:latin typeface="Open Sans"/>
              </a:rPr>
              <a:t> </a:t>
            </a:r>
            <a:r>
              <a:rPr lang="en-US" sz="2200" dirty="0" err="1" smtClean="0">
                <a:solidFill>
                  <a:srgbClr val="0070C0"/>
                </a:solidFill>
                <a:latin typeface="Open Sans"/>
              </a:rPr>
              <a:t>hát</a:t>
            </a:r>
            <a:r>
              <a:rPr lang="en-US" sz="2200" dirty="0" smtClean="0">
                <a:solidFill>
                  <a:srgbClr val="0070C0"/>
                </a:solidFill>
                <a:latin typeface="Open Sans"/>
              </a:rPr>
              <a:t> </a:t>
            </a:r>
            <a:r>
              <a:rPr lang="en-US" sz="2200" dirty="0" err="1" smtClean="0">
                <a:solidFill>
                  <a:srgbClr val="0070C0"/>
                </a:solidFill>
                <a:latin typeface="Open Sans"/>
              </a:rPr>
              <a:t>hò</a:t>
            </a:r>
            <a:r>
              <a:rPr lang="en-US" sz="2200" dirty="0" smtClean="0">
                <a:solidFill>
                  <a:srgbClr val="0070C0"/>
                </a:solidFill>
                <a:latin typeface="Open Sans"/>
              </a:rPr>
              <a:t> </a:t>
            </a:r>
            <a:r>
              <a:rPr lang="en-US" sz="2200" dirty="0" err="1" smtClean="0">
                <a:solidFill>
                  <a:srgbClr val="0070C0"/>
                </a:solidFill>
                <a:latin typeface="Open Sans"/>
              </a:rPr>
              <a:t>nhảy</a:t>
            </a:r>
            <a:r>
              <a:rPr lang="en-US" sz="2200" dirty="0" smtClean="0">
                <a:solidFill>
                  <a:srgbClr val="0070C0"/>
                </a:solidFill>
                <a:latin typeface="Open Sans"/>
              </a:rPr>
              <a:t> </a:t>
            </a:r>
            <a:r>
              <a:rPr lang="en-US" sz="2200" dirty="0" err="1" smtClean="0">
                <a:solidFill>
                  <a:srgbClr val="0070C0"/>
                </a:solidFill>
                <a:latin typeface="Open Sans"/>
              </a:rPr>
              <a:t>múa</a:t>
            </a:r>
            <a:r>
              <a:rPr lang="vi-VN" sz="2200" dirty="0" smtClean="0">
                <a:solidFill>
                  <a:srgbClr val="0070C0"/>
                </a:solidFill>
                <a:latin typeface="Open Sans"/>
              </a:rPr>
              <a:t>.</a:t>
            </a:r>
            <a:endParaRPr lang="vi-VN" sz="2200" dirty="0">
              <a:solidFill>
                <a:srgbClr val="0070C0"/>
              </a:solidFill>
              <a:latin typeface="Open Sans"/>
            </a:endParaRPr>
          </a:p>
          <a:p>
            <a:pPr algn="just"/>
            <a:r>
              <a:rPr lang="vi-VN" sz="2200" dirty="0">
                <a:solidFill>
                  <a:srgbClr val="0070C0"/>
                </a:solidFill>
                <a:latin typeface="Open Sans"/>
              </a:rPr>
              <a:t>+ Công chúa út</a:t>
            </a:r>
            <a:r>
              <a:rPr lang="vi-VN" sz="2200" dirty="0" smtClean="0">
                <a:solidFill>
                  <a:srgbClr val="0070C0"/>
                </a:solidFill>
                <a:latin typeface="Open Sans"/>
              </a:rPr>
              <a:t>: </a:t>
            </a:r>
            <a:r>
              <a:rPr lang="vi-VN" sz="2200" dirty="0">
                <a:solidFill>
                  <a:srgbClr val="0070C0"/>
                </a:solidFill>
                <a:latin typeface="Open Sans"/>
              </a:rPr>
              <a:t>kể chuyện </a:t>
            </a:r>
            <a:r>
              <a:rPr lang="en-US" sz="2200" dirty="0" err="1" smtClean="0">
                <a:solidFill>
                  <a:srgbClr val="0070C0"/>
                </a:solidFill>
                <a:latin typeface="Open Sans"/>
              </a:rPr>
              <a:t>làm</a:t>
            </a:r>
            <a:r>
              <a:rPr lang="en-US" sz="2200" dirty="0" smtClean="0">
                <a:solidFill>
                  <a:srgbClr val="0070C0"/>
                </a:solidFill>
                <a:latin typeface="Open Sans"/>
              </a:rPr>
              <a:t> </a:t>
            </a:r>
            <a:r>
              <a:rPr lang="vi-VN" sz="2200" dirty="0" smtClean="0">
                <a:solidFill>
                  <a:srgbClr val="0070C0"/>
                </a:solidFill>
                <a:latin typeface="Open Sans"/>
              </a:rPr>
              <a:t>cho </a:t>
            </a:r>
            <a:r>
              <a:rPr lang="en-US" sz="2200" dirty="0" err="1" smtClean="0">
                <a:solidFill>
                  <a:srgbClr val="0070C0"/>
                </a:solidFill>
                <a:latin typeface="Open Sans"/>
              </a:rPr>
              <a:t>quân</a:t>
            </a:r>
            <a:r>
              <a:rPr lang="en-US" sz="2200" dirty="0" smtClean="0">
                <a:solidFill>
                  <a:srgbClr val="0070C0"/>
                </a:solidFill>
                <a:latin typeface="Open Sans"/>
              </a:rPr>
              <a:t> </a:t>
            </a:r>
            <a:r>
              <a:rPr lang="en-US" sz="2200" dirty="0" err="1" smtClean="0">
                <a:solidFill>
                  <a:srgbClr val="0070C0"/>
                </a:solidFill>
                <a:latin typeface="Open Sans"/>
              </a:rPr>
              <a:t>giặc</a:t>
            </a:r>
            <a:r>
              <a:rPr lang="en-US" sz="2200" dirty="0" smtClean="0">
                <a:solidFill>
                  <a:srgbClr val="0070C0"/>
                </a:solidFill>
                <a:latin typeface="Open Sans"/>
              </a:rPr>
              <a:t> </a:t>
            </a:r>
            <a:r>
              <a:rPr lang="en-US" sz="2200" dirty="0" err="1" smtClean="0">
                <a:solidFill>
                  <a:srgbClr val="0070C0"/>
                </a:solidFill>
                <a:latin typeface="Open Sans"/>
              </a:rPr>
              <a:t>nhớ</a:t>
            </a:r>
            <a:r>
              <a:rPr lang="en-US" sz="2200" dirty="0" smtClean="0">
                <a:solidFill>
                  <a:srgbClr val="0070C0"/>
                </a:solidFill>
                <a:latin typeface="Open Sans"/>
              </a:rPr>
              <a:t> </a:t>
            </a:r>
            <a:r>
              <a:rPr lang="en-US" sz="2200" dirty="0" err="1" smtClean="0">
                <a:solidFill>
                  <a:srgbClr val="0070C0"/>
                </a:solidFill>
                <a:latin typeface="Open Sans"/>
              </a:rPr>
              <a:t>nhà</a:t>
            </a:r>
            <a:r>
              <a:rPr lang="en-US" sz="2200" dirty="0" smtClean="0">
                <a:solidFill>
                  <a:srgbClr val="0070C0"/>
                </a:solidFill>
                <a:latin typeface="Open Sans"/>
              </a:rPr>
              <a:t>, </a:t>
            </a:r>
            <a:r>
              <a:rPr lang="en-US" sz="2200" dirty="0" err="1" smtClean="0">
                <a:solidFill>
                  <a:srgbClr val="0070C0"/>
                </a:solidFill>
                <a:latin typeface="Open Sans"/>
              </a:rPr>
              <a:t>nhớ</a:t>
            </a:r>
            <a:r>
              <a:rPr lang="en-US" sz="2200" dirty="0" smtClean="0">
                <a:solidFill>
                  <a:srgbClr val="0070C0"/>
                </a:solidFill>
                <a:latin typeface="Open Sans"/>
              </a:rPr>
              <a:t> </a:t>
            </a:r>
            <a:r>
              <a:rPr lang="en-US" sz="2200" dirty="0" err="1" smtClean="0">
                <a:solidFill>
                  <a:srgbClr val="0070C0"/>
                </a:solidFill>
                <a:latin typeface="Open Sans"/>
              </a:rPr>
              <a:t>quê</a:t>
            </a:r>
            <a:r>
              <a:rPr lang="en-US" sz="2200" dirty="0" smtClean="0">
                <a:solidFill>
                  <a:srgbClr val="0070C0"/>
                </a:solidFill>
                <a:latin typeface="Open Sans"/>
              </a:rPr>
              <a:t> </a:t>
            </a:r>
            <a:r>
              <a:rPr lang="en-US" sz="2200" dirty="0" err="1" smtClean="0">
                <a:solidFill>
                  <a:srgbClr val="0070C0"/>
                </a:solidFill>
                <a:latin typeface="Open Sans"/>
              </a:rPr>
              <a:t>hương</a:t>
            </a:r>
            <a:r>
              <a:rPr lang="en-US" sz="2200" dirty="0" smtClean="0">
                <a:solidFill>
                  <a:srgbClr val="0070C0"/>
                </a:solidFill>
                <a:latin typeface="Open Sans"/>
              </a:rPr>
              <a:t>, </a:t>
            </a:r>
            <a:r>
              <a:rPr lang="en-US" sz="2200" dirty="0" err="1" smtClean="0">
                <a:solidFill>
                  <a:srgbClr val="0070C0"/>
                </a:solidFill>
                <a:latin typeface="Open Sans"/>
              </a:rPr>
              <a:t>không</a:t>
            </a:r>
            <a:r>
              <a:rPr lang="en-US" sz="2200" dirty="0" smtClean="0">
                <a:solidFill>
                  <a:srgbClr val="0070C0"/>
                </a:solidFill>
                <a:latin typeface="Open Sans"/>
              </a:rPr>
              <a:t> </a:t>
            </a:r>
            <a:r>
              <a:rPr lang="en-US" sz="2200" dirty="0" err="1" smtClean="0">
                <a:solidFill>
                  <a:srgbClr val="0070C0"/>
                </a:solidFill>
                <a:latin typeface="Open Sans"/>
              </a:rPr>
              <a:t>muốn</a:t>
            </a:r>
            <a:r>
              <a:rPr lang="en-US" sz="2200" dirty="0" smtClean="0">
                <a:solidFill>
                  <a:srgbClr val="0070C0"/>
                </a:solidFill>
                <a:latin typeface="Open Sans"/>
              </a:rPr>
              <a:t> </a:t>
            </a:r>
            <a:r>
              <a:rPr lang="en-US" sz="2200" dirty="0" err="1" smtClean="0">
                <a:solidFill>
                  <a:srgbClr val="0070C0"/>
                </a:solidFill>
                <a:latin typeface="Open Sans"/>
              </a:rPr>
              <a:t>đánh</a:t>
            </a:r>
            <a:r>
              <a:rPr lang="en-US" sz="2200" dirty="0" smtClean="0">
                <a:solidFill>
                  <a:srgbClr val="0070C0"/>
                </a:solidFill>
                <a:latin typeface="Open Sans"/>
              </a:rPr>
              <a:t> </a:t>
            </a:r>
            <a:r>
              <a:rPr lang="en-US" sz="2200" dirty="0" err="1" smtClean="0">
                <a:solidFill>
                  <a:srgbClr val="0070C0"/>
                </a:solidFill>
                <a:latin typeface="Open Sans"/>
              </a:rPr>
              <a:t>nhau</a:t>
            </a:r>
            <a:r>
              <a:rPr lang="en-US" sz="2200" dirty="0" smtClean="0">
                <a:solidFill>
                  <a:srgbClr val="0070C0"/>
                </a:solidFill>
                <a:latin typeface="Open Sans"/>
              </a:rPr>
              <a:t>.</a:t>
            </a:r>
            <a:endParaRPr lang="vi-VN" sz="2200" dirty="0">
              <a:solidFill>
                <a:srgbClr val="0070C0"/>
              </a:solidFill>
              <a:latin typeface="Open Sans"/>
            </a:endParaRPr>
          </a:p>
          <a:p>
            <a:pPr algn="just"/>
            <a:r>
              <a:rPr lang="vi-VN" sz="2200" dirty="0">
                <a:solidFill>
                  <a:srgbClr val="0070C0"/>
                </a:solidFill>
                <a:latin typeface="Open Sans"/>
              </a:rPr>
              <a:t>+ Công chúa hai: vung </a:t>
            </a:r>
            <a:r>
              <a:rPr lang="vi-VN" sz="2200" dirty="0" smtClean="0">
                <a:solidFill>
                  <a:srgbClr val="0070C0"/>
                </a:solidFill>
                <a:latin typeface="Open Sans"/>
              </a:rPr>
              <a:t>bút</a:t>
            </a:r>
            <a:r>
              <a:rPr lang="en-US" sz="2200" dirty="0" smtClean="0">
                <a:solidFill>
                  <a:srgbClr val="0070C0"/>
                </a:solidFill>
                <a:latin typeface="Open Sans"/>
              </a:rPr>
              <a:t> </a:t>
            </a:r>
            <a:r>
              <a:rPr lang="en-US" sz="2200" dirty="0" err="1" smtClean="0">
                <a:solidFill>
                  <a:srgbClr val="0070C0"/>
                </a:solidFill>
                <a:latin typeface="Open Sans"/>
              </a:rPr>
              <a:t>vẽ</a:t>
            </a:r>
            <a:r>
              <a:rPr lang="vi-VN" sz="2200" dirty="0" smtClean="0">
                <a:solidFill>
                  <a:srgbClr val="0070C0"/>
                </a:solidFill>
                <a:latin typeface="Open Sans"/>
              </a:rPr>
              <a:t> ngựa</a:t>
            </a:r>
            <a:r>
              <a:rPr lang="en-US" sz="2200" dirty="0" smtClean="0">
                <a:solidFill>
                  <a:srgbClr val="0070C0"/>
                </a:solidFill>
                <a:latin typeface="Open Sans"/>
              </a:rPr>
              <a:t>, </a:t>
            </a:r>
            <a:r>
              <a:rPr lang="en-US" sz="2200" dirty="0" err="1" smtClean="0">
                <a:solidFill>
                  <a:srgbClr val="0070C0"/>
                </a:solidFill>
                <a:latin typeface="Open Sans"/>
              </a:rPr>
              <a:t>lương</a:t>
            </a:r>
            <a:r>
              <a:rPr lang="en-US" sz="2200" dirty="0" smtClean="0">
                <a:solidFill>
                  <a:srgbClr val="0070C0"/>
                </a:solidFill>
                <a:latin typeface="Open Sans"/>
              </a:rPr>
              <a:t> </a:t>
            </a:r>
            <a:r>
              <a:rPr lang="en-US" sz="2200" dirty="0" err="1" smtClean="0">
                <a:solidFill>
                  <a:srgbClr val="0070C0"/>
                </a:solidFill>
                <a:latin typeface="Open Sans"/>
              </a:rPr>
              <a:t>thực</a:t>
            </a:r>
            <a:r>
              <a:rPr lang="en-US" sz="2200" dirty="0" smtClean="0">
                <a:solidFill>
                  <a:srgbClr val="0070C0"/>
                </a:solidFill>
                <a:latin typeface="Open Sans"/>
              </a:rPr>
              <a:t> </a:t>
            </a:r>
            <a:r>
              <a:rPr lang="en-US" sz="2200" dirty="0" err="1" smtClean="0">
                <a:solidFill>
                  <a:srgbClr val="0070C0"/>
                </a:solidFill>
                <a:latin typeface="Open Sans"/>
              </a:rPr>
              <a:t>cung</a:t>
            </a:r>
            <a:r>
              <a:rPr lang="en-US" sz="2200" dirty="0" smtClean="0">
                <a:solidFill>
                  <a:srgbClr val="0070C0"/>
                </a:solidFill>
                <a:latin typeface="Open Sans"/>
              </a:rPr>
              <a:t> </a:t>
            </a:r>
            <a:r>
              <a:rPr lang="en-US" sz="2200" dirty="0" err="1" smtClean="0">
                <a:solidFill>
                  <a:srgbClr val="0070C0"/>
                </a:solidFill>
                <a:latin typeface="Open Sans"/>
              </a:rPr>
              <a:t>cấp</a:t>
            </a:r>
            <a:r>
              <a:rPr lang="vi-VN" sz="2200" dirty="0" smtClean="0">
                <a:solidFill>
                  <a:srgbClr val="0070C0"/>
                </a:solidFill>
                <a:latin typeface="Open Sans"/>
              </a:rPr>
              <a:t> </a:t>
            </a:r>
            <a:r>
              <a:rPr lang="vi-VN" sz="2200" dirty="0">
                <a:solidFill>
                  <a:srgbClr val="0070C0"/>
                </a:solidFill>
                <a:latin typeface="Open Sans"/>
              </a:rPr>
              <a:t>cho quân giặc về nước.</a:t>
            </a:r>
            <a:endParaRPr lang="vi-VN" sz="2200" b="0" i="0" dirty="0">
              <a:solidFill>
                <a:srgbClr val="0070C0"/>
              </a:solidFill>
              <a:effectLst/>
              <a:latin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additive="base">
                                        <p:cTn id="13" dur="500" fill="hold"/>
                                        <p:tgtEl>
                                          <p:spTgt spid="131"/>
                                        </p:tgtEl>
                                        <p:attrNameLst>
                                          <p:attrName>ppt_x</p:attrName>
                                        </p:attrNameLst>
                                      </p:cBhvr>
                                      <p:tavLst>
                                        <p:tav tm="0">
                                          <p:val>
                                            <p:strVal val="#ppt_x"/>
                                          </p:val>
                                        </p:tav>
                                        <p:tav tm="100000">
                                          <p:val>
                                            <p:strVal val="#ppt_x"/>
                                          </p:val>
                                        </p:tav>
                                      </p:tavLst>
                                    </p:anim>
                                    <p:anim calcmode="lin" valueType="num">
                                      <p:cBhvr additive="base">
                                        <p:cTn id="1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4" name="Picture 33" descr="images (1)">
            <a:hlinkClick r:id="rId3" action="ppaction://hlinksldjump"/>
          </p:cNvPr>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0528300" y="3887470"/>
            <a:ext cx="1400810" cy="1497330"/>
          </a:xfrm>
          <a:prstGeom prst="rect">
            <a:avLst/>
          </a:prstGeom>
        </p:spPr>
      </p:pic>
      <p:sp>
        <p:nvSpPr>
          <p:cNvPr id="9" name="Text Box 8"/>
          <p:cNvSpPr txBox="1"/>
          <p:nvPr/>
        </p:nvSpPr>
        <p:spPr>
          <a:xfrm>
            <a:off x="3290570" y="1018540"/>
            <a:ext cx="5713095" cy="583565"/>
          </a:xfrm>
          <a:prstGeom prst="rect">
            <a:avLst/>
          </a:prstGeom>
          <a:noFill/>
        </p:spPr>
        <p:txBody>
          <a:bodyPr wrap="square" rtlCol="0">
            <a:spAutoFit/>
          </a:bodyPr>
          <a:lstStyle/>
          <a:p>
            <a:pPr algn="ctr"/>
            <a:r>
              <a:rPr lang="en-US" sz="3200" b="1">
                <a:highlight>
                  <a:srgbClr val="FFFF00"/>
                </a:highlight>
                <a:latin typeface="Arial" panose="020B0604020202020204" pitchFamily="34" charset="0"/>
                <a:cs typeface="Arial" panose="020B0604020202020204" pitchFamily="34" charset="0"/>
              </a:rPr>
              <a:t>TRÒ CHƠI Ô CỬA BÍ MẬT </a:t>
            </a:r>
          </a:p>
        </p:txBody>
      </p:sp>
      <p:pic>
        <p:nvPicPr>
          <p:cNvPr id="23" name="Picture 22">
            <a:hlinkClick r:id="rId5" action="ppaction://hlinksldjump"/>
          </p:cNvPr>
          <p:cNvPicPr>
            <a:picLocks noChangeAspect="1"/>
          </p:cNvPicPr>
          <p:nvPr/>
        </p:nvPicPr>
        <p:blipFill>
          <a:blip r:embed="rId6"/>
          <a:stretch>
            <a:fillRect/>
          </a:stretch>
        </p:blipFill>
        <p:spPr>
          <a:xfrm>
            <a:off x="4517948" y="1901190"/>
            <a:ext cx="1486535" cy="1209675"/>
          </a:xfrm>
          <a:prstGeom prst="rect">
            <a:avLst/>
          </a:prstGeom>
        </p:spPr>
      </p:pic>
      <p:pic>
        <p:nvPicPr>
          <p:cNvPr id="24" name="Picture 23">
            <a:hlinkClick r:id="rId7" action="ppaction://hlinksldjump"/>
          </p:cNvPr>
          <p:cNvPicPr>
            <a:picLocks noChangeAspect="1"/>
          </p:cNvPicPr>
          <p:nvPr/>
        </p:nvPicPr>
        <p:blipFill>
          <a:blip r:embed="rId8"/>
          <a:stretch>
            <a:fillRect/>
          </a:stretch>
        </p:blipFill>
        <p:spPr>
          <a:xfrm>
            <a:off x="5899708" y="1894840"/>
            <a:ext cx="1543050" cy="1152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23"/>
                                        </p:tgtEl>
                                        <p:attrNameLst>
                                          <p:attrName>style.visibility</p:attrName>
                                        </p:attrNameLst>
                                      </p:cBhvr>
                                      <p:to>
                                        <p:strVal val="visible"/>
                                      </p:to>
                                    </p:set>
                                    <p:animEffect transition="in" filter="box(in)">
                                      <p:cBhvr>
                                        <p:cTn id="7" dur="1000"/>
                                        <p:tgtEl>
                                          <p:spTgt spid="23"/>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000" fill="hold">
                                          <p:stCondLst>
                                            <p:cond delay="0"/>
                                          </p:stCondLst>
                                        </p:cTn>
                                        <p:tgtEl>
                                          <p:spTgt spid="24"/>
                                        </p:tgtEl>
                                        <p:attrNameLst>
                                          <p:attrName>style.visibility</p:attrName>
                                        </p:attrNameLst>
                                      </p:cBhvr>
                                      <p:to>
                                        <p:strVal val="visible"/>
                                      </p:to>
                                    </p:set>
                                    <p:animEffect transition="in" filter="box(in)">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1000"/>
                                        <p:tgtEl>
                                          <p:spTgt spid="23"/>
                                        </p:tgtEl>
                                      </p:cBhvr>
                                    </p:animEffect>
                                    <p:set>
                                      <p:cBhvr>
                                        <p:cTn id="1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1000"/>
                                        <p:tgtEl>
                                          <p:spTgt spid="24"/>
                                        </p:tgtEl>
                                      </p:cBhvr>
                                    </p:animEffect>
                                    <p:set>
                                      <p:cBhvr>
                                        <p:cTn id="2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9415" y="1043354"/>
            <a:ext cx="7924800" cy="523220"/>
          </a:xfrm>
          <a:prstGeom prst="rect">
            <a:avLst/>
          </a:prstGeom>
          <a:noFill/>
        </p:spPr>
        <p:txBody>
          <a:bodyPr wrap="square" rtlCol="0">
            <a:spAutoFit/>
          </a:bodyPr>
          <a:lstStyle/>
          <a:p>
            <a:r>
              <a:rPr lang="en-US" altLang="vi-VN" sz="2800" b="1" dirty="0">
                <a:solidFill>
                  <a:prstClr val="black"/>
                </a:solidFill>
                <a:latin typeface="Calibri Light"/>
              </a:rPr>
              <a:t>4.</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a:solidFill>
                  <a:srgbClr val="000000"/>
                </a:solidFill>
                <a:latin typeface="Open Sans"/>
              </a:rPr>
              <a:t> </a:t>
            </a:r>
            <a:r>
              <a:rPr lang="en-US" sz="2800" dirty="0" err="1">
                <a:solidFill>
                  <a:srgbClr val="000000"/>
                </a:solidFill>
                <a:latin typeface="Open Sans"/>
              </a:rPr>
              <a:t>Kết</a:t>
            </a:r>
            <a:r>
              <a:rPr lang="en-US" sz="2800" dirty="0">
                <a:solidFill>
                  <a:srgbClr val="000000"/>
                </a:solidFill>
                <a:latin typeface="Open Sans"/>
              </a:rPr>
              <a:t> </a:t>
            </a:r>
            <a:r>
              <a:rPr lang="en-US" sz="2800" dirty="0" err="1">
                <a:solidFill>
                  <a:srgbClr val="000000"/>
                </a:solidFill>
                <a:latin typeface="Open Sans"/>
              </a:rPr>
              <a:t>thúc</a:t>
            </a:r>
            <a:r>
              <a:rPr lang="en-US" sz="2800" dirty="0">
                <a:solidFill>
                  <a:srgbClr val="000000"/>
                </a:solidFill>
                <a:latin typeface="Open Sans"/>
              </a:rPr>
              <a:t> </a:t>
            </a:r>
            <a:r>
              <a:rPr lang="en-US" sz="2800" dirty="0" err="1">
                <a:solidFill>
                  <a:srgbClr val="000000"/>
                </a:solidFill>
                <a:latin typeface="Open Sans"/>
              </a:rPr>
              <a:t>câu</a:t>
            </a:r>
            <a:r>
              <a:rPr lang="en-US" sz="2800" dirty="0">
                <a:solidFill>
                  <a:srgbClr val="000000"/>
                </a:solidFill>
                <a:latin typeface="Open Sans"/>
              </a:rPr>
              <a:t> </a:t>
            </a:r>
            <a:r>
              <a:rPr lang="en-US" sz="2800" dirty="0" err="1">
                <a:solidFill>
                  <a:srgbClr val="000000"/>
                </a:solidFill>
                <a:latin typeface="Open Sans"/>
              </a:rPr>
              <a:t>chuyện</a:t>
            </a:r>
            <a:r>
              <a:rPr lang="en-US" sz="2800" dirty="0">
                <a:solidFill>
                  <a:srgbClr val="000000"/>
                </a:solidFill>
                <a:latin typeface="Open Sans"/>
              </a:rPr>
              <a:t> </a:t>
            </a:r>
            <a:r>
              <a:rPr lang="en-US" sz="2800" dirty="0" err="1">
                <a:solidFill>
                  <a:srgbClr val="000000"/>
                </a:solidFill>
                <a:latin typeface="Open Sans"/>
              </a:rPr>
              <a:t>gợi</a:t>
            </a:r>
            <a:r>
              <a:rPr lang="en-US" sz="2800" dirty="0">
                <a:solidFill>
                  <a:srgbClr val="000000"/>
                </a:solidFill>
                <a:latin typeface="Open Sans"/>
              </a:rPr>
              <a:t> </a:t>
            </a:r>
            <a:r>
              <a:rPr lang="en-US" sz="2800" dirty="0" err="1">
                <a:solidFill>
                  <a:srgbClr val="000000"/>
                </a:solidFill>
                <a:latin typeface="Open Sans"/>
              </a:rPr>
              <a:t>cho</a:t>
            </a:r>
            <a:r>
              <a:rPr lang="en-US" sz="2800" dirty="0">
                <a:solidFill>
                  <a:srgbClr val="000000"/>
                </a:solidFill>
                <a:latin typeface="Open Sans"/>
              </a:rPr>
              <a:t> </a:t>
            </a:r>
            <a:r>
              <a:rPr lang="en-US" sz="2800" dirty="0" err="1">
                <a:solidFill>
                  <a:srgbClr val="000000"/>
                </a:solidFill>
                <a:latin typeface="Open Sans"/>
              </a:rPr>
              <a:t>em</a:t>
            </a:r>
            <a:r>
              <a:rPr lang="en-US" sz="2800" dirty="0">
                <a:solidFill>
                  <a:srgbClr val="000000"/>
                </a:solidFill>
                <a:latin typeface="Open Sans"/>
              </a:rPr>
              <a:t> </a:t>
            </a:r>
            <a:r>
              <a:rPr lang="en-US" sz="2800" dirty="0" err="1">
                <a:solidFill>
                  <a:srgbClr val="000000"/>
                </a:solidFill>
                <a:latin typeface="Open Sans"/>
              </a:rPr>
              <a:t>suy</a:t>
            </a:r>
            <a:r>
              <a:rPr lang="en-US" sz="2800" dirty="0">
                <a:solidFill>
                  <a:srgbClr val="000000"/>
                </a:solidFill>
                <a:latin typeface="Open Sans"/>
              </a:rPr>
              <a:t> </a:t>
            </a:r>
            <a:r>
              <a:rPr lang="en-US" sz="2800" dirty="0" err="1">
                <a:solidFill>
                  <a:srgbClr val="000000"/>
                </a:solidFill>
                <a:latin typeface="Open Sans"/>
              </a:rPr>
              <a:t>nghĩ</a:t>
            </a:r>
            <a:r>
              <a:rPr lang="en-US" sz="2800" dirty="0">
                <a:solidFill>
                  <a:srgbClr val="000000"/>
                </a:solidFill>
                <a:latin typeface="Open Sans"/>
              </a:rPr>
              <a:t> </a:t>
            </a:r>
            <a:r>
              <a:rPr lang="en-US" sz="2800" dirty="0" err="1">
                <a:solidFill>
                  <a:srgbClr val="000000"/>
                </a:solidFill>
                <a:latin typeface="Open Sans"/>
              </a:rPr>
              <a:t>gì</a:t>
            </a:r>
            <a:r>
              <a:rPr lang="en-US" sz="2800" dirty="0">
                <a:solidFill>
                  <a:srgbClr val="000000"/>
                </a:solidFill>
                <a:latin typeface="Open Sans"/>
              </a:rPr>
              <a:t>?</a:t>
            </a:r>
            <a:endParaRPr lang="en-US" dirty="0"/>
          </a:p>
        </p:txBody>
      </p:sp>
      <p:sp>
        <p:nvSpPr>
          <p:cNvPr id="6" name="TextBox 5"/>
          <p:cNvSpPr txBox="1"/>
          <p:nvPr/>
        </p:nvSpPr>
        <p:spPr>
          <a:xfrm>
            <a:off x="2965938" y="2414954"/>
            <a:ext cx="7186247" cy="2308324"/>
          </a:xfrm>
          <a:prstGeom prst="rect">
            <a:avLst/>
          </a:prstGeom>
          <a:noFill/>
        </p:spPr>
        <p:txBody>
          <a:bodyPr wrap="square" rtlCol="0">
            <a:spAutoFit/>
          </a:bodyPr>
          <a:lstStyle/>
          <a:p>
            <a:pPr lvl="0" algn="just"/>
            <a:r>
              <a:rPr lang="vi-VN" sz="2800" dirty="0">
                <a:solidFill>
                  <a:srgbClr val="F1442D"/>
                </a:solidFill>
                <a:latin typeface="Open Sans"/>
              </a:rPr>
              <a:t>Kết thúc câu chuyện gợi cho em </a:t>
            </a:r>
            <a:r>
              <a:rPr lang="en-US" sz="2800" dirty="0" err="1" smtClean="0">
                <a:solidFill>
                  <a:srgbClr val="F1442D"/>
                </a:solidFill>
                <a:latin typeface="Open Sans"/>
              </a:rPr>
              <a:t>suy</a:t>
            </a:r>
            <a:r>
              <a:rPr lang="en-US" sz="2800" dirty="0" smtClean="0">
                <a:solidFill>
                  <a:srgbClr val="F1442D"/>
                </a:solidFill>
                <a:latin typeface="Open Sans"/>
              </a:rPr>
              <a:t> </a:t>
            </a:r>
            <a:r>
              <a:rPr lang="en-US" sz="2800" dirty="0" err="1" smtClean="0">
                <a:solidFill>
                  <a:srgbClr val="F1442D"/>
                </a:solidFill>
                <a:latin typeface="Open Sans"/>
              </a:rPr>
              <a:t>nghĩ</a:t>
            </a:r>
            <a:r>
              <a:rPr lang="en-US" sz="2800" dirty="0" smtClean="0">
                <a:solidFill>
                  <a:srgbClr val="F1442D"/>
                </a:solidFill>
                <a:latin typeface="Open Sans"/>
              </a:rPr>
              <a:t> </a:t>
            </a:r>
            <a:r>
              <a:rPr lang="en-US" sz="2800" dirty="0" err="1" smtClean="0">
                <a:solidFill>
                  <a:srgbClr val="F1442D"/>
                </a:solidFill>
                <a:latin typeface="Open Sans"/>
              </a:rPr>
              <a:t>bằng</a:t>
            </a:r>
            <a:r>
              <a:rPr lang="en-US" sz="2800" dirty="0" smtClean="0">
                <a:solidFill>
                  <a:srgbClr val="F1442D"/>
                </a:solidFill>
                <a:latin typeface="Open Sans"/>
              </a:rPr>
              <a:t> </a:t>
            </a:r>
            <a:r>
              <a:rPr lang="en-US" sz="2800" dirty="0" err="1" smtClean="0">
                <a:solidFill>
                  <a:srgbClr val="F1442D"/>
                </a:solidFill>
                <a:latin typeface="Open Sans"/>
              </a:rPr>
              <a:t>tài</a:t>
            </a:r>
            <a:r>
              <a:rPr lang="en-US" sz="2800" dirty="0" smtClean="0">
                <a:solidFill>
                  <a:srgbClr val="F1442D"/>
                </a:solidFill>
                <a:latin typeface="Open Sans"/>
              </a:rPr>
              <a:t> </a:t>
            </a:r>
            <a:r>
              <a:rPr lang="en-US" sz="2800" dirty="0" err="1" smtClean="0">
                <a:solidFill>
                  <a:srgbClr val="F1442D"/>
                </a:solidFill>
                <a:latin typeface="Open Sans"/>
              </a:rPr>
              <a:t>năng</a:t>
            </a:r>
            <a:r>
              <a:rPr lang="en-US" sz="2800" dirty="0" smtClean="0">
                <a:solidFill>
                  <a:srgbClr val="F1442D"/>
                </a:solidFill>
                <a:latin typeface="Open Sans"/>
              </a:rPr>
              <a:t> </a:t>
            </a:r>
            <a:r>
              <a:rPr lang="en-US" sz="2800" dirty="0" err="1" smtClean="0">
                <a:solidFill>
                  <a:srgbClr val="F1442D"/>
                </a:solidFill>
                <a:latin typeface="Open Sans"/>
              </a:rPr>
              <a:t>của</a:t>
            </a:r>
            <a:r>
              <a:rPr lang="en-US" sz="2800" dirty="0" smtClean="0">
                <a:solidFill>
                  <a:srgbClr val="F1442D"/>
                </a:solidFill>
                <a:latin typeface="Open Sans"/>
              </a:rPr>
              <a:t> </a:t>
            </a:r>
            <a:r>
              <a:rPr lang="en-US" sz="2800" dirty="0" err="1" smtClean="0">
                <a:solidFill>
                  <a:srgbClr val="F1442D"/>
                </a:solidFill>
                <a:latin typeface="Open Sans"/>
              </a:rPr>
              <a:t>mình</a:t>
            </a:r>
            <a:r>
              <a:rPr lang="en-US" sz="2800" dirty="0" smtClean="0">
                <a:solidFill>
                  <a:srgbClr val="F1442D"/>
                </a:solidFill>
                <a:latin typeface="Open Sans"/>
              </a:rPr>
              <a:t>, </a:t>
            </a:r>
            <a:r>
              <a:rPr lang="en-US" sz="2800" dirty="0" err="1" smtClean="0">
                <a:solidFill>
                  <a:srgbClr val="F1442D"/>
                </a:solidFill>
                <a:latin typeface="Open Sans"/>
              </a:rPr>
              <a:t>ba</a:t>
            </a:r>
            <a:r>
              <a:rPr lang="en-US" sz="2800" dirty="0" smtClean="0">
                <a:solidFill>
                  <a:srgbClr val="F1442D"/>
                </a:solidFill>
                <a:latin typeface="Open Sans"/>
              </a:rPr>
              <a:t> </a:t>
            </a:r>
            <a:r>
              <a:rPr lang="en-US" sz="2800" dirty="0" err="1" smtClean="0">
                <a:solidFill>
                  <a:srgbClr val="F1442D"/>
                </a:solidFill>
                <a:latin typeface="Open Sans"/>
              </a:rPr>
              <a:t>nàng</a:t>
            </a:r>
            <a:r>
              <a:rPr lang="en-US" sz="2800" dirty="0" smtClean="0">
                <a:solidFill>
                  <a:srgbClr val="F1442D"/>
                </a:solidFill>
                <a:latin typeface="Open Sans"/>
              </a:rPr>
              <a:t> </a:t>
            </a:r>
            <a:r>
              <a:rPr lang="en-US" sz="2800" dirty="0" err="1" smtClean="0">
                <a:solidFill>
                  <a:srgbClr val="F1442D"/>
                </a:solidFill>
                <a:latin typeface="Open Sans"/>
              </a:rPr>
              <a:t>công</a:t>
            </a:r>
            <a:r>
              <a:rPr lang="en-US" sz="2800" dirty="0" smtClean="0">
                <a:solidFill>
                  <a:srgbClr val="F1442D"/>
                </a:solidFill>
                <a:latin typeface="Open Sans"/>
              </a:rPr>
              <a:t> </a:t>
            </a:r>
            <a:r>
              <a:rPr lang="en-US" sz="2800" dirty="0" err="1" smtClean="0">
                <a:solidFill>
                  <a:srgbClr val="F1442D"/>
                </a:solidFill>
                <a:latin typeface="Open Sans"/>
              </a:rPr>
              <a:t>chúa</a:t>
            </a:r>
            <a:r>
              <a:rPr lang="en-US" sz="2800" dirty="0" smtClean="0">
                <a:solidFill>
                  <a:srgbClr val="F1442D"/>
                </a:solidFill>
                <a:latin typeface="Open Sans"/>
              </a:rPr>
              <a:t> </a:t>
            </a:r>
            <a:r>
              <a:rPr lang="en-US" sz="2800" dirty="0" err="1" smtClean="0">
                <a:solidFill>
                  <a:srgbClr val="F1442D"/>
                </a:solidFill>
                <a:latin typeface="Open Sans"/>
              </a:rPr>
              <a:t>làm</a:t>
            </a:r>
            <a:r>
              <a:rPr lang="en-US" sz="2800" dirty="0" smtClean="0">
                <a:solidFill>
                  <a:srgbClr val="F1442D"/>
                </a:solidFill>
                <a:latin typeface="Open Sans"/>
              </a:rPr>
              <a:t> </a:t>
            </a:r>
            <a:r>
              <a:rPr lang="en-US" sz="2800" dirty="0" err="1" smtClean="0">
                <a:solidFill>
                  <a:srgbClr val="F1442D"/>
                </a:solidFill>
                <a:latin typeface="Open Sans"/>
              </a:rPr>
              <a:t>cho</a:t>
            </a:r>
            <a:r>
              <a:rPr lang="en-US" sz="2800" dirty="0" smtClean="0">
                <a:solidFill>
                  <a:srgbClr val="F1442D"/>
                </a:solidFill>
                <a:latin typeface="Open Sans"/>
              </a:rPr>
              <a:t> </a:t>
            </a:r>
            <a:r>
              <a:rPr lang="en-US" sz="2800" dirty="0" err="1" smtClean="0">
                <a:solidFill>
                  <a:srgbClr val="F1442D"/>
                </a:solidFill>
                <a:latin typeface="Open Sans"/>
              </a:rPr>
              <a:t>vương</a:t>
            </a:r>
            <a:r>
              <a:rPr lang="en-US" sz="2800" dirty="0" smtClean="0">
                <a:solidFill>
                  <a:srgbClr val="F1442D"/>
                </a:solidFill>
                <a:latin typeface="Open Sans"/>
              </a:rPr>
              <a:t> </a:t>
            </a:r>
            <a:r>
              <a:rPr lang="en-US" sz="2800" dirty="0" err="1" smtClean="0">
                <a:solidFill>
                  <a:srgbClr val="F1442D"/>
                </a:solidFill>
                <a:latin typeface="Open Sans"/>
              </a:rPr>
              <a:t>quốc</a:t>
            </a:r>
            <a:r>
              <a:rPr lang="en-US" sz="2800" dirty="0" smtClean="0">
                <a:solidFill>
                  <a:srgbClr val="F1442D"/>
                </a:solidFill>
                <a:latin typeface="Open Sans"/>
              </a:rPr>
              <a:t> </a:t>
            </a:r>
            <a:r>
              <a:rPr lang="en-US" sz="2800" dirty="0" err="1" smtClean="0">
                <a:solidFill>
                  <a:srgbClr val="F1442D"/>
                </a:solidFill>
                <a:latin typeface="Open Sans"/>
              </a:rPr>
              <a:t>sạch</a:t>
            </a:r>
            <a:r>
              <a:rPr lang="en-US" sz="2800" dirty="0" smtClean="0">
                <a:solidFill>
                  <a:srgbClr val="F1442D"/>
                </a:solidFill>
                <a:latin typeface="Open Sans"/>
              </a:rPr>
              <a:t> </a:t>
            </a:r>
            <a:r>
              <a:rPr lang="en-US" sz="2800" dirty="0" err="1" smtClean="0">
                <a:solidFill>
                  <a:srgbClr val="F1442D"/>
                </a:solidFill>
                <a:latin typeface="Open Sans"/>
              </a:rPr>
              <a:t>bóng</a:t>
            </a:r>
            <a:r>
              <a:rPr lang="en-US" sz="2800" dirty="0" smtClean="0">
                <a:solidFill>
                  <a:srgbClr val="F1442D"/>
                </a:solidFill>
                <a:latin typeface="Open Sans"/>
              </a:rPr>
              <a:t> </a:t>
            </a:r>
            <a:r>
              <a:rPr lang="en-US" sz="2800" dirty="0" err="1" smtClean="0">
                <a:solidFill>
                  <a:srgbClr val="F1442D"/>
                </a:solidFill>
                <a:latin typeface="Open Sans"/>
              </a:rPr>
              <a:t>giặc</a:t>
            </a:r>
            <a:r>
              <a:rPr lang="en-US" sz="2800" dirty="0" smtClean="0">
                <a:solidFill>
                  <a:srgbClr val="F1442D"/>
                </a:solidFill>
                <a:latin typeface="Open Sans"/>
              </a:rPr>
              <a:t>, </a:t>
            </a:r>
            <a:r>
              <a:rPr lang="en-US" sz="2800" dirty="0" err="1" smtClean="0">
                <a:solidFill>
                  <a:srgbClr val="F1442D"/>
                </a:solidFill>
                <a:latin typeface="Open Sans"/>
              </a:rPr>
              <a:t>các</a:t>
            </a:r>
            <a:r>
              <a:rPr lang="en-US" sz="2800" dirty="0" smtClean="0">
                <a:solidFill>
                  <a:srgbClr val="F1442D"/>
                </a:solidFill>
                <a:latin typeface="Open Sans"/>
              </a:rPr>
              <a:t> </a:t>
            </a:r>
            <a:r>
              <a:rPr lang="en-US" sz="2800" dirty="0" err="1" smtClean="0">
                <a:solidFill>
                  <a:srgbClr val="F1442D"/>
                </a:solidFill>
                <a:latin typeface="Open Sans"/>
              </a:rPr>
              <a:t>nước</a:t>
            </a:r>
            <a:r>
              <a:rPr lang="en-US" sz="2800" dirty="0" smtClean="0">
                <a:solidFill>
                  <a:srgbClr val="F1442D"/>
                </a:solidFill>
                <a:latin typeface="Open Sans"/>
              </a:rPr>
              <a:t> </a:t>
            </a:r>
            <a:r>
              <a:rPr lang="en-US" sz="2800" dirty="0" err="1" smtClean="0">
                <a:solidFill>
                  <a:srgbClr val="F1442D"/>
                </a:solidFill>
                <a:latin typeface="Open Sans"/>
              </a:rPr>
              <a:t>láng</a:t>
            </a:r>
            <a:r>
              <a:rPr lang="en-US" sz="2800" dirty="0" smtClean="0">
                <a:solidFill>
                  <a:srgbClr val="F1442D"/>
                </a:solidFill>
                <a:latin typeface="Open Sans"/>
              </a:rPr>
              <a:t> </a:t>
            </a:r>
            <a:r>
              <a:rPr lang="en-US" sz="2800" dirty="0" err="1" smtClean="0">
                <a:solidFill>
                  <a:srgbClr val="F1442D"/>
                </a:solidFill>
                <a:latin typeface="Open Sans"/>
              </a:rPr>
              <a:t>giềng</a:t>
            </a:r>
            <a:r>
              <a:rPr lang="en-US" sz="2800" dirty="0" smtClean="0">
                <a:solidFill>
                  <a:srgbClr val="F1442D"/>
                </a:solidFill>
                <a:latin typeface="Open Sans"/>
              </a:rPr>
              <a:t> </a:t>
            </a:r>
            <a:r>
              <a:rPr lang="en-US" sz="2800" dirty="0" err="1" smtClean="0">
                <a:solidFill>
                  <a:srgbClr val="F1442D"/>
                </a:solidFill>
                <a:latin typeface="Open Sans"/>
              </a:rPr>
              <a:t>và</a:t>
            </a:r>
            <a:r>
              <a:rPr lang="en-US" sz="2800" dirty="0" smtClean="0">
                <a:solidFill>
                  <a:srgbClr val="F1442D"/>
                </a:solidFill>
                <a:latin typeface="Open Sans"/>
              </a:rPr>
              <a:t> </a:t>
            </a:r>
            <a:r>
              <a:rPr lang="en-US" sz="2800" dirty="0" err="1" smtClean="0">
                <a:solidFill>
                  <a:srgbClr val="F1442D"/>
                </a:solidFill>
                <a:latin typeface="Open Sans"/>
              </a:rPr>
              <a:t>người</a:t>
            </a:r>
            <a:r>
              <a:rPr lang="en-US" sz="2800" dirty="0" smtClean="0">
                <a:solidFill>
                  <a:srgbClr val="F1442D"/>
                </a:solidFill>
                <a:latin typeface="Open Sans"/>
              </a:rPr>
              <a:t> </a:t>
            </a:r>
            <a:r>
              <a:rPr lang="en-US" sz="2800" dirty="0" err="1" smtClean="0">
                <a:solidFill>
                  <a:srgbClr val="F1442D"/>
                </a:solidFill>
                <a:latin typeface="Open Sans"/>
              </a:rPr>
              <a:t>dân</a:t>
            </a:r>
            <a:r>
              <a:rPr lang="en-US" sz="2800" dirty="0" smtClean="0">
                <a:solidFill>
                  <a:srgbClr val="F1442D"/>
                </a:solidFill>
                <a:latin typeface="Open Sans"/>
              </a:rPr>
              <a:t> </a:t>
            </a:r>
            <a:r>
              <a:rPr lang="en-US" sz="2800" dirty="0" err="1" smtClean="0">
                <a:solidFill>
                  <a:srgbClr val="F1442D"/>
                </a:solidFill>
                <a:latin typeface="Open Sans"/>
              </a:rPr>
              <a:t>sống</a:t>
            </a:r>
            <a:r>
              <a:rPr lang="en-US" sz="2800" dirty="0" smtClean="0">
                <a:solidFill>
                  <a:srgbClr val="F1442D"/>
                </a:solidFill>
                <a:latin typeface="Open Sans"/>
              </a:rPr>
              <a:t> </a:t>
            </a:r>
            <a:r>
              <a:rPr lang="en-US" sz="2800" dirty="0" err="1" smtClean="0">
                <a:solidFill>
                  <a:srgbClr val="F1442D"/>
                </a:solidFill>
                <a:latin typeface="Open Sans"/>
              </a:rPr>
              <a:t>chan</a:t>
            </a:r>
            <a:r>
              <a:rPr lang="en-US" sz="2800" dirty="0" smtClean="0">
                <a:solidFill>
                  <a:srgbClr val="F1442D"/>
                </a:solidFill>
                <a:latin typeface="Open Sans"/>
              </a:rPr>
              <a:t> </a:t>
            </a:r>
            <a:r>
              <a:rPr lang="en-US" sz="2800" dirty="0" err="1" smtClean="0">
                <a:solidFill>
                  <a:srgbClr val="F1442D"/>
                </a:solidFill>
                <a:latin typeface="Open Sans"/>
              </a:rPr>
              <a:t>hòa</a:t>
            </a:r>
            <a:r>
              <a:rPr lang="en-US" sz="2800" dirty="0" smtClean="0">
                <a:solidFill>
                  <a:srgbClr val="F1442D"/>
                </a:solidFill>
                <a:latin typeface="Open Sans"/>
              </a:rPr>
              <a:t>, </a:t>
            </a:r>
            <a:r>
              <a:rPr lang="en-US" sz="2800" dirty="0" err="1" smtClean="0">
                <a:solidFill>
                  <a:srgbClr val="F1442D"/>
                </a:solidFill>
                <a:latin typeface="Open Sans"/>
              </a:rPr>
              <a:t>thân</a:t>
            </a:r>
            <a:r>
              <a:rPr lang="en-US" sz="2800" dirty="0" smtClean="0">
                <a:solidFill>
                  <a:srgbClr val="F1442D"/>
                </a:solidFill>
                <a:latin typeface="Open Sans"/>
              </a:rPr>
              <a:t> </a:t>
            </a:r>
            <a:r>
              <a:rPr lang="en-US" sz="2800" dirty="0" err="1" smtClean="0">
                <a:solidFill>
                  <a:srgbClr val="F1442D"/>
                </a:solidFill>
                <a:latin typeface="Open Sans"/>
              </a:rPr>
              <a:t>ái</a:t>
            </a:r>
            <a:r>
              <a:rPr lang="vi-VN" sz="2800" dirty="0" smtClean="0">
                <a:solidFill>
                  <a:srgbClr val="F1442D"/>
                </a:solidFill>
                <a:latin typeface="Open Sans"/>
              </a:rPr>
              <a:t>.</a:t>
            </a:r>
            <a:r>
              <a:rPr lang="en-US" altLang="vi-VN" sz="3200" b="1" dirty="0" smtClean="0">
                <a:solidFill>
                  <a:srgbClr val="F1442D"/>
                </a:solidFill>
                <a:latin typeface="Calibri Light"/>
              </a:rPr>
              <a:t> </a:t>
            </a:r>
            <a:endParaRPr lang="en-US" sz="3200" b="1" dirty="0">
              <a:solidFill>
                <a:srgbClr val="F1442D"/>
              </a:solidFill>
              <a:latin typeface="Calibri Light"/>
            </a:endParaRPr>
          </a:p>
        </p:txBody>
      </p:sp>
    </p:spTree>
    <p:extLst>
      <p:ext uri="{BB962C8B-B14F-4D97-AF65-F5344CB8AC3E}">
        <p14:creationId xmlns:p14="http://schemas.microsoft.com/office/powerpoint/2010/main" val="36325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0510" y="405130"/>
            <a:ext cx="11569065" cy="2785745"/>
          </a:xfrm>
          <a:prstGeom prst="rect">
            <a:avLst/>
          </a:prstGeom>
          <a:noFill/>
        </p:spPr>
        <p:txBody>
          <a:bodyPr wrap="square" rtlCol="0">
            <a:noAutofit/>
          </a:bodyPr>
          <a:lstStyle/>
          <a:p>
            <a:pPr lvl="0" algn="ctr">
              <a:lnSpc>
                <a:spcPct val="150000"/>
              </a:lnSpc>
            </a:pPr>
            <a:r>
              <a:rPr lang="en-US" sz="3200" b="1" noProof="0" dirty="0" err="1" smtClean="0">
                <a:effectLst/>
                <a:uLnTx/>
                <a:uFillTx/>
                <a:latin typeface="Times New Roman" panose="02020603050405020304" pitchFamily="18" charset="0"/>
                <a:cs typeface="Times New Roman" panose="02020603050405020304" pitchFamily="18" charset="0"/>
                <a:sym typeface="+mn-ea"/>
              </a:rPr>
              <a:t>Thứ</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err="1" smtClean="0">
                <a:latin typeface="Times New Roman" panose="02020603050405020304" pitchFamily="18" charset="0"/>
                <a:cs typeface="Times New Roman" panose="02020603050405020304" pitchFamily="18" charset="0"/>
                <a:sym typeface="+mn-ea"/>
              </a:rPr>
              <a:t>hai</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ngày</a:t>
            </a:r>
            <a:r>
              <a:rPr lang="en-US" sz="3200" b="1" noProof="0" dirty="0" smtClean="0">
                <a:effectLst/>
                <a:uLnTx/>
                <a:uFillTx/>
                <a:latin typeface="Times New Roman" panose="02020603050405020304" pitchFamily="18" charset="0"/>
                <a:cs typeface="Times New Roman" panose="02020603050405020304" pitchFamily="18" charset="0"/>
                <a:sym typeface="+mn-ea"/>
              </a:rPr>
              <a:t>  11  </a:t>
            </a:r>
            <a:r>
              <a:rPr lang="en-US" sz="3200" b="1" noProof="0" dirty="0" err="1" smtClean="0">
                <a:effectLst/>
                <a:uLnTx/>
                <a:uFillTx/>
                <a:latin typeface="Times New Roman" panose="02020603050405020304" pitchFamily="18" charset="0"/>
                <a:cs typeface="Times New Roman" panose="02020603050405020304" pitchFamily="18" charset="0"/>
                <a:sym typeface="+mn-ea"/>
              </a:rPr>
              <a:t>tháng</a:t>
            </a:r>
            <a:r>
              <a:rPr lang="en-US" sz="3200" b="1" noProof="0" dirty="0" smtClean="0">
                <a:effectLst/>
                <a:uLnTx/>
                <a:uFillTx/>
                <a:latin typeface="Times New Roman" panose="02020603050405020304" pitchFamily="18" charset="0"/>
                <a:cs typeface="Times New Roman" panose="02020603050405020304" pitchFamily="18" charset="0"/>
                <a:sym typeface="+mn-ea"/>
              </a:rPr>
              <a:t>  12  năm  2023</a:t>
            </a:r>
            <a:r>
              <a:rPr lang="en-US" sz="4400" b="1" noProof="0" dirty="0" smtClean="0">
                <a:effectLst/>
                <a:uLnTx/>
                <a:uFillTx/>
                <a:latin typeface="Times New Roman" panose="02020603050405020304" pitchFamily="18" charset="0"/>
                <a:cs typeface="Times New Roman" panose="02020603050405020304" pitchFamily="18" charset="0"/>
                <a:sym typeface="+mn-ea"/>
              </a:rPr>
              <a:t/>
            </a:r>
            <a:br>
              <a:rPr lang="en-US" sz="4400" b="1" noProof="0" dirty="0" smtClean="0">
                <a:effectLst/>
                <a:uLnTx/>
                <a:uFillTx/>
                <a:latin typeface="Times New Roman" panose="02020603050405020304" pitchFamily="18" charset="0"/>
                <a:cs typeface="Times New Roman" panose="02020603050405020304" pitchFamily="18" charset="0"/>
                <a:sym typeface="+mn-ea"/>
              </a:rPr>
            </a:br>
            <a:r>
              <a:rPr lang="en-US" sz="40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Bài </a:t>
            </a:r>
            <a:r>
              <a:rPr lang="en-US" sz="4000" b="1" u="sng" noProof="0" dirty="0" err="1">
                <a:solidFill>
                  <a:srgbClr val="FF0000"/>
                </a:solidFill>
                <a:effectLst/>
                <a:uLnTx/>
                <a:uFillTx/>
                <a:latin typeface="Times New Roman" panose="02020603050405020304" pitchFamily="18" charset="0"/>
                <a:cs typeface="Times New Roman" panose="02020603050405020304" pitchFamily="18" charset="0"/>
                <a:sym typeface="+mn-ea"/>
              </a:rPr>
              <a:t>đọc</a:t>
            </a:r>
            <a:r>
              <a:rPr lang="en-US" sz="4000" b="1" u="sng" noProof="0" dirty="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u="sng" dirty="0">
                <a:solidFill>
                  <a:srgbClr val="FF0000"/>
                </a:solidFill>
                <a:latin typeface="Times New Roman" panose="02020603050405020304" pitchFamily="18" charset="0"/>
                <a:cs typeface="Times New Roman" panose="02020603050405020304" pitchFamily="18" charset="0"/>
                <a:sym typeface="+mn-ea"/>
              </a:rPr>
              <a:t>3</a:t>
            </a:r>
            <a:r>
              <a:rPr lang="en-US" sz="40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a:t>
            </a:r>
            <a: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dirty="0">
                <a:solidFill>
                  <a:srgbClr val="FF0000"/>
                </a:solidFill>
                <a:latin typeface="Times New Roman" panose="02020603050405020304" pitchFamily="18" charset="0"/>
                <a:cs typeface="Times New Roman" panose="02020603050405020304" pitchFamily="18" charset="0"/>
                <a:sym typeface="+mn-ea"/>
              </a:rPr>
              <a:t>Ba </a:t>
            </a:r>
            <a:r>
              <a:rPr lang="en-US" sz="4000" b="1" dirty="0" err="1">
                <a:solidFill>
                  <a:srgbClr val="FF0000"/>
                </a:solidFill>
                <a:latin typeface="Times New Roman" panose="02020603050405020304" pitchFamily="18" charset="0"/>
                <a:cs typeface="Times New Roman" panose="02020603050405020304" pitchFamily="18" charset="0"/>
                <a:sym typeface="+mn-ea"/>
              </a:rPr>
              <a:t>nàng</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công</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chúa</a:t>
            </a:r>
            <a:endParaRPr lang="en-US" sz="4000" b="1" dirty="0">
              <a:solidFill>
                <a:srgbClr val="FF0000"/>
              </a:solidFill>
              <a:latin typeface="Times New Roman" panose="02020603050405020304" pitchFamily="18" charset="0"/>
              <a:cs typeface="Times New Roman" panose="02020603050405020304" pitchFamily="18" charset="0"/>
              <a:sym typeface="+mn-ea"/>
            </a:endParaRPr>
          </a:p>
          <a:p>
            <a:pPr lvl="0" algn="ctr"/>
            <a:r>
              <a:rPr lang="en-US" sz="4000" b="1" dirty="0">
                <a:solidFill>
                  <a:srgbClr val="00B050"/>
                </a:solidFill>
                <a:latin typeface="Times New Roman" panose="02020603050405020304" pitchFamily="18" charset="0"/>
                <a:cs typeface="Times New Roman" panose="02020603050405020304" pitchFamily="18" charset="0"/>
                <a:sym typeface="+mn-ea"/>
              </a:rPr>
              <a:t>                                              </a:t>
            </a:r>
            <a:r>
              <a:rPr lang="en-US" sz="4000" b="1" i="1" dirty="0">
                <a:solidFill>
                  <a:srgbClr val="00B050"/>
                </a:solidFill>
                <a:latin typeface="Times New Roman" panose="02020603050405020304" pitchFamily="18" charset="0"/>
                <a:cs typeface="Times New Roman" panose="02020603050405020304" pitchFamily="18" charset="0"/>
                <a:sym typeface="+mn-ea"/>
              </a:rPr>
              <a:t>Theo Thu </a:t>
            </a:r>
            <a:r>
              <a:rPr lang="en-US" sz="4000" b="1" i="1" dirty="0" err="1">
                <a:solidFill>
                  <a:srgbClr val="00B050"/>
                </a:solidFill>
                <a:latin typeface="Times New Roman" panose="02020603050405020304" pitchFamily="18" charset="0"/>
                <a:cs typeface="Times New Roman" panose="02020603050405020304" pitchFamily="18" charset="0"/>
                <a:sym typeface="+mn-ea"/>
              </a:rPr>
              <a:t>Hằng</a:t>
            </a:r>
            <a:endParaRPr lang="en-US" sz="4000" b="1" i="1" dirty="0">
              <a:solidFill>
                <a:srgbClr val="00B050"/>
              </a:solidFill>
              <a:latin typeface="Times New Roman" panose="02020603050405020304" pitchFamily="18" charset="0"/>
              <a:cs typeface="Times New Roman" panose="02020603050405020304" pitchFamily="18" charset="0"/>
              <a:sym typeface="+mn-ea"/>
            </a:endParaRPr>
          </a:p>
        </p:txBody>
      </p:sp>
      <p:pic>
        <p:nvPicPr>
          <p:cNvPr id="3" name="Picture 18"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89" y="-105509"/>
            <a:ext cx="12383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09954" y="2895600"/>
            <a:ext cx="11153775" cy="2739211"/>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square">
            <a:spAutoFit/>
          </a:bodyPr>
          <a:lstStyle/>
          <a:p>
            <a:pPr eaLnBrk="0" hangingPunct="0">
              <a:spcBef>
                <a:spcPct val="50000"/>
              </a:spcBef>
              <a:defRPr/>
            </a:pPr>
            <a:r>
              <a:rPr lang="en-US" sz="2800" dirty="0">
                <a:solidFill>
                  <a:srgbClr val="006E00"/>
                </a:solidFill>
                <a:latin typeface="Times New Roman" panose="02020603050405020304" pitchFamily="18" charset="0"/>
                <a:cs typeface="Times New Roman" panose="02020603050405020304" pitchFamily="18" charset="0"/>
              </a:rPr>
              <a:t> </a:t>
            </a:r>
            <a:r>
              <a:rPr lang="vi-VN" sz="4000" b="1" dirty="0">
                <a:solidFill>
                  <a:srgbClr val="3D0EB2"/>
                </a:solidFill>
                <a:latin typeface="Open Sans"/>
              </a:rPr>
              <a:t>* </a:t>
            </a:r>
            <a:r>
              <a:rPr lang="vi-VN" sz="4000" b="1" u="sng" dirty="0">
                <a:solidFill>
                  <a:srgbClr val="3D0EB2"/>
                </a:solidFill>
                <a:latin typeface="Open Sans"/>
              </a:rPr>
              <a:t>Nội </a:t>
            </a:r>
            <a:r>
              <a:rPr lang="vi-VN" sz="4000" b="1" u="sng" dirty="0" smtClean="0">
                <a:solidFill>
                  <a:srgbClr val="3D0EB2"/>
                </a:solidFill>
                <a:latin typeface="Open Sans"/>
              </a:rPr>
              <a:t>dung</a:t>
            </a:r>
            <a:r>
              <a:rPr lang="en-US" sz="4000" u="sng" dirty="0" smtClean="0">
                <a:solidFill>
                  <a:srgbClr val="3D0EB2"/>
                </a:solidFill>
                <a:latin typeface=".VnArial" pitchFamily="34" charset="0"/>
                <a:cs typeface="Arial" charset="0"/>
              </a:rPr>
              <a:t> </a:t>
            </a:r>
            <a:endParaRPr lang="en-US" sz="4000" u="sng" dirty="0">
              <a:solidFill>
                <a:srgbClr val="3D0EB2"/>
              </a:solidFill>
              <a:latin typeface=".VnArial" pitchFamily="34" charset="0"/>
              <a:cs typeface="Arial" charset="0"/>
            </a:endParaRPr>
          </a:p>
          <a:p>
            <a:pPr algn="just"/>
            <a:r>
              <a:rPr lang="en-US" sz="4400" b="1" dirty="0" smtClean="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smtClean="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Ca</a:t>
            </a:r>
            <a:r>
              <a:rPr lang="en-US" sz="4400" b="1" dirty="0" smtClean="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ngợi</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ba</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nàng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công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chúa</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đã</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sử</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dụng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tài</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năng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mình</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để</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mang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lại</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hòa</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bình</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cho</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đất</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nước</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và</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các</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nước</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láng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4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giềng</a:t>
            </a:r>
            <a:r>
              <a:rPr lang="en-US" sz="44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sz="2800" b="0" i="0" dirty="0">
              <a:solidFill>
                <a:srgbClr val="000000"/>
              </a:solidFill>
              <a:effectLst/>
              <a:latin typeface="Open Sans"/>
            </a:endParaRPr>
          </a:p>
        </p:txBody>
      </p:sp>
    </p:spTree>
    <p:extLst>
      <p:ext uri="{BB962C8B-B14F-4D97-AF65-F5344CB8AC3E}">
        <p14:creationId xmlns:p14="http://schemas.microsoft.com/office/powerpoint/2010/main" val="3129348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452670"/>
            <a:ext cx="3112747" cy="595266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9008924" cy="5376597"/>
          </a:xfrm>
          <a:prstGeom prst="rect">
            <a:avLst/>
          </a:prstGeom>
        </p:spPr>
      </p:pic>
      <p:sp>
        <p:nvSpPr>
          <p:cNvPr id="4" name="Rectangle 3"/>
          <p:cNvSpPr/>
          <p:nvPr/>
        </p:nvSpPr>
        <p:spPr>
          <a:xfrm>
            <a:off x="3640454" y="3279532"/>
            <a:ext cx="6689090" cy="768350"/>
          </a:xfrm>
          <a:prstGeom prst="rect">
            <a:avLst/>
          </a:prstGeom>
        </p:spPr>
        <p:txBody>
          <a:bodyPr wrap="none">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ĐỌC NÂNG CAO</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575312" y="2274897"/>
            <a:ext cx="11311890" cy="3176319"/>
          </a:xfrm>
          <a:prstGeom prst="rect">
            <a:avLst/>
          </a:prstGeom>
        </p:spPr>
        <p:txBody>
          <a:bodyPr wrap="square">
            <a:noAutofit/>
          </a:bodyPr>
          <a:lstStyle/>
          <a:p>
            <a:pPr algn="ctr"/>
            <a:r>
              <a:rPr lang="vi-VN" sz="2200" dirty="0" smtClean="0">
                <a:solidFill>
                  <a:srgbClr val="000000"/>
                </a:solidFill>
                <a:latin typeface="Times New Roman" panose="02020603050405020304" pitchFamily="18" charset="0"/>
                <a:cs typeface="Times New Roman" panose="02020603050405020304" pitchFamily="18" charset="0"/>
              </a:rPr>
              <a:t>   </a:t>
            </a:r>
            <a:endParaRPr lang="vi-VN" sz="2800" dirty="0" smtClean="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Vua San-ta có ba nàng công chúa rất xinh đẹp và giỏi giang. Năm ấy, đất nước có giặc ngoại </a:t>
            </a:r>
            <a:r>
              <a:rPr lang="vi-VN" sz="2000" dirty="0" smtClean="0">
                <a:solidFill>
                  <a:srgbClr val="000000"/>
                </a:solidFill>
                <a:latin typeface="Open Sans"/>
              </a:rPr>
              <a:t>xâm</a:t>
            </a:r>
            <a:r>
              <a:rPr lang="en-US" sz="2000" dirty="0" smtClean="0">
                <a:solidFill>
                  <a:srgbClr val="000000"/>
                </a:solidFill>
                <a:latin typeface="Open Sans"/>
              </a:rPr>
              <a:t>/</a:t>
            </a:r>
            <a:r>
              <a:rPr lang="vi-VN" sz="2000" dirty="0" smtClean="0">
                <a:solidFill>
                  <a:srgbClr val="000000"/>
                </a:solidFill>
                <a:latin typeface="Open Sans"/>
              </a:rPr>
              <a:t>mà </a:t>
            </a:r>
            <a:r>
              <a:rPr lang="vi-VN" sz="2000" dirty="0" smtClean="0">
                <a:solidFill>
                  <a:srgbClr val="000000"/>
                </a:solidFill>
                <a:latin typeface="Open Sans"/>
              </a:rPr>
              <a:t>vua tuổi đã cao, sức đã yếu. Ba nàng công chúa cùng nhau đến xin vua cha cho ra trận</a:t>
            </a:r>
            <a:r>
              <a:rPr lang="en-US" sz="2000" dirty="0" smtClean="0">
                <a:solidFill>
                  <a:srgbClr val="000000"/>
                </a:solidFill>
                <a:latin typeface="Open Sans"/>
              </a:rPr>
              <a:t>/</a:t>
            </a:r>
            <a:r>
              <a:rPr lang="vi-VN" sz="2000" dirty="0" smtClean="0">
                <a:solidFill>
                  <a:srgbClr val="000000"/>
                </a:solidFill>
                <a:latin typeface="Open Sans"/>
              </a:rPr>
              <a:t> nhưng đức vua khoát tay, bảo:</a:t>
            </a:r>
          </a:p>
          <a:p>
            <a:pPr algn="just"/>
            <a:r>
              <a:rPr lang="en-US" sz="2000" dirty="0" smtClean="0">
                <a:solidFill>
                  <a:srgbClr val="000000"/>
                </a:solidFill>
                <a:latin typeface="Open Sans"/>
              </a:rPr>
              <a:t>    </a:t>
            </a:r>
            <a:r>
              <a:rPr lang="vi-VN" sz="2000" dirty="0" smtClean="0">
                <a:solidFill>
                  <a:srgbClr val="000000"/>
                </a:solidFill>
                <a:latin typeface="Open Sans"/>
              </a:rPr>
              <a:t>– Các con mảnh mai như thế thì làm được gì nào?</a:t>
            </a:r>
          </a:p>
          <a:p>
            <a:pPr algn="just"/>
            <a:r>
              <a:rPr lang="en-US" sz="2000" dirty="0" smtClean="0">
                <a:solidFill>
                  <a:srgbClr val="000000"/>
                </a:solidFill>
                <a:latin typeface="Open Sans"/>
              </a:rPr>
              <a:t>    </a:t>
            </a:r>
            <a:r>
              <a:rPr lang="vi-VN" sz="2000" dirty="0" smtClean="0">
                <a:solidFill>
                  <a:srgbClr val="000000"/>
                </a:solidFill>
                <a:latin typeface="Open Sans"/>
              </a:rPr>
              <a:t>Ba nàng công chúa lẳng lặng từ biệt cha. Đến nơi bị giặc bao vây, công chúa cả ôm đàn lên mặt thành, bắt đầu hát. Nàng hát những làn điệu dân </a:t>
            </a:r>
            <a:r>
              <a:rPr lang="vi-VN" sz="2000" dirty="0" smtClean="0">
                <a:solidFill>
                  <a:srgbClr val="000000"/>
                </a:solidFill>
                <a:latin typeface="Open Sans"/>
              </a:rPr>
              <a:t>ca</a:t>
            </a:r>
            <a:r>
              <a:rPr lang="en-US" sz="2000" dirty="0" smtClean="0">
                <a:solidFill>
                  <a:srgbClr val="000000"/>
                </a:solidFill>
                <a:latin typeface="Open Sans"/>
              </a:rPr>
              <a:t>/</a:t>
            </a:r>
            <a:r>
              <a:rPr lang="vi-VN" sz="2000" dirty="0" smtClean="0">
                <a:solidFill>
                  <a:srgbClr val="000000"/>
                </a:solidFill>
                <a:latin typeface="Open Sans"/>
              </a:rPr>
              <a:t>với </a:t>
            </a:r>
            <a:r>
              <a:rPr lang="vi-VN" sz="2000" dirty="0" smtClean="0">
                <a:solidFill>
                  <a:srgbClr val="000000"/>
                </a:solidFill>
                <a:latin typeface="Open Sans"/>
              </a:rPr>
              <a:t>giọng ấm áp, mê hồn. Lính giặc sửng sốt</a:t>
            </a:r>
            <a:r>
              <a:rPr lang="en-US" sz="2000" dirty="0" smtClean="0">
                <a:solidFill>
                  <a:srgbClr val="000000"/>
                </a:solidFill>
                <a:latin typeface="Open Sans"/>
              </a:rPr>
              <a:t>/</a:t>
            </a:r>
            <a:r>
              <a:rPr lang="vi-VN" sz="2000" dirty="0" smtClean="0">
                <a:solidFill>
                  <a:srgbClr val="000000"/>
                </a:solidFill>
                <a:latin typeface="Open Sans"/>
              </a:rPr>
              <a:t> rồi chẳng ai bảo </a:t>
            </a:r>
            <a:r>
              <a:rPr lang="vi-VN" sz="2000" dirty="0" smtClean="0">
                <a:solidFill>
                  <a:srgbClr val="000000"/>
                </a:solidFill>
                <a:latin typeface="Open Sans"/>
              </a:rPr>
              <a:t>ai</a:t>
            </a:r>
            <a:r>
              <a:rPr lang="en-US" sz="2000" dirty="0" smtClean="0">
                <a:solidFill>
                  <a:srgbClr val="000000"/>
                </a:solidFill>
                <a:latin typeface="Open Sans"/>
              </a:rPr>
              <a:t>/</a:t>
            </a:r>
            <a:r>
              <a:rPr lang="vi-VN" sz="2000" dirty="0" smtClean="0">
                <a:solidFill>
                  <a:srgbClr val="000000"/>
                </a:solidFill>
                <a:latin typeface="Open Sans"/>
              </a:rPr>
              <a:t>c</a:t>
            </a:r>
            <a:r>
              <a:rPr lang="en-US" sz="2000" dirty="0" err="1">
                <a:solidFill>
                  <a:srgbClr val="000000"/>
                </a:solidFill>
                <a:latin typeface="Open Sans"/>
              </a:rPr>
              <a:t>ù</a:t>
            </a:r>
            <a:r>
              <a:rPr lang="en-US" sz="2000" dirty="0" err="1" smtClean="0">
                <a:solidFill>
                  <a:srgbClr val="000000"/>
                </a:solidFill>
                <a:latin typeface="Open Sans"/>
              </a:rPr>
              <a:t>ng</a:t>
            </a:r>
            <a:r>
              <a:rPr lang="vi-VN" sz="2000" dirty="0" smtClean="0">
                <a:solidFill>
                  <a:srgbClr val="000000"/>
                </a:solidFill>
                <a:latin typeface="Open Sans"/>
              </a:rPr>
              <a:t> hạ vũ khí, ngây người lắng nghe. Công chúa chuyển sang một điệu dân vũ, tất cả đều nhảy múa và hát theo.</a:t>
            </a:r>
            <a:r>
              <a:rPr lang="en-US" sz="2000" dirty="0" smtClean="0">
                <a:solidFill>
                  <a:srgbClr val="000000"/>
                </a:solidFill>
                <a:latin typeface="Times New Roman" panose="02020603050405020304" pitchFamily="18" charset="0"/>
                <a:cs typeface="Times New Roman" panose="02020603050405020304" pitchFamily="18" charset="0"/>
              </a:rPr>
              <a:t>       </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endParaRPr lang="vi-VN" sz="2000" dirty="0">
              <a:solidFill>
                <a:srgbClr val="000000"/>
              </a:solidFill>
              <a:latin typeface="Open Sans"/>
            </a:endParaRPr>
          </a:p>
        </p:txBody>
      </p:sp>
      <p:sp>
        <p:nvSpPr>
          <p:cNvPr id="2" name="Rectangle 1"/>
          <p:cNvSpPr/>
          <p:nvPr/>
        </p:nvSpPr>
        <p:spPr>
          <a:xfrm>
            <a:off x="2749501" y="1274870"/>
            <a:ext cx="7345281" cy="830997"/>
          </a:xfrm>
          <a:prstGeom prst="rect">
            <a:avLst/>
          </a:prstGeom>
        </p:spPr>
        <p:txBody>
          <a:bodyPr wrap="none">
            <a:spAutoFit/>
          </a:bodyPr>
          <a:lstStyle/>
          <a:p>
            <a:r>
              <a:rPr lang="en-US" sz="48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NÂNG CAO</a:t>
            </a:r>
            <a:endParaRPr lang="en-US" sz="4800" dirty="0"/>
          </a:p>
        </p:txBody>
      </p:sp>
    </p:spTree>
    <p:extLst>
      <p:ext uri="{BB962C8B-B14F-4D97-AF65-F5344CB8AC3E}">
        <p14:creationId xmlns:p14="http://schemas.microsoft.com/office/powerpoint/2010/main" val="41018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ptagon 7"/>
          <p:cNvSpPr/>
          <p:nvPr/>
        </p:nvSpPr>
        <p:spPr>
          <a:xfrm>
            <a:off x="508097" y="466341"/>
            <a:ext cx="337820" cy="3765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vi-VN" sz="2600" b="1" kern="0" dirty="0">
                <a:solidFill>
                  <a:prstClr val="white"/>
                </a:solidFill>
              </a:rPr>
              <a:t>1</a:t>
            </a:r>
          </a:p>
        </p:txBody>
      </p:sp>
      <p:sp>
        <p:nvSpPr>
          <p:cNvPr id="9" name="Heptagon 8"/>
          <p:cNvSpPr/>
          <p:nvPr/>
        </p:nvSpPr>
        <p:spPr>
          <a:xfrm>
            <a:off x="530821" y="1739705"/>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2</a:t>
            </a:r>
            <a:endParaRPr lang="vi-VN" sz="2600" b="1" kern="0" dirty="0">
              <a:solidFill>
                <a:prstClr val="white"/>
              </a:solidFill>
            </a:endParaRPr>
          </a:p>
        </p:txBody>
      </p:sp>
      <p:sp>
        <p:nvSpPr>
          <p:cNvPr id="13" name="Rectangle 12"/>
          <p:cNvSpPr/>
          <p:nvPr/>
        </p:nvSpPr>
        <p:spPr>
          <a:xfrm>
            <a:off x="880110" y="635"/>
            <a:ext cx="11311890"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Open Sans"/>
              </a:rPr>
              <a:t>Ba nàng công chúa</a:t>
            </a:r>
            <a:endParaRPr lang="vi-VN" sz="28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Vua </a:t>
            </a:r>
            <a:r>
              <a:rPr lang="vi-VN" sz="2000" dirty="0">
                <a:solidFill>
                  <a:srgbClr val="000000"/>
                </a:solidFill>
                <a:latin typeface="Open Sans"/>
              </a:rPr>
              <a:t>San-ta có ba nàng công chúa rất xinh đẹp và giỏi giang. Năm ấy, đất nước có giặc ngoại xâm mà vua tuổi đã cao, sức đã yếu. Ba nàng công chúa cùng nhau đến xin vua cha cho ra trận nhưng đức vua khoát tay, bảo:</a:t>
            </a:r>
          </a:p>
          <a:p>
            <a:pPr algn="just"/>
            <a:r>
              <a:rPr lang="en-US" sz="2000" dirty="0" smtClean="0">
                <a:solidFill>
                  <a:srgbClr val="000000"/>
                </a:solidFill>
                <a:latin typeface="Open Sans"/>
              </a:rPr>
              <a:t>     </a:t>
            </a:r>
            <a:r>
              <a:rPr lang="vi-VN" sz="2000" dirty="0" smtClean="0">
                <a:solidFill>
                  <a:srgbClr val="000000"/>
                </a:solidFill>
                <a:latin typeface="Open Sans"/>
              </a:rPr>
              <a:t>– </a:t>
            </a:r>
            <a:r>
              <a:rPr lang="vi-VN" sz="2000" dirty="0">
                <a:solidFill>
                  <a:srgbClr val="000000"/>
                </a:solidFill>
                <a:latin typeface="Open Sans"/>
              </a:rPr>
              <a:t>Các con mảnh mai như thế thì làm được gì nào</a:t>
            </a:r>
            <a:r>
              <a:rPr lang="vi-VN" sz="2000" dirty="0" smtClean="0">
                <a:solidFill>
                  <a:srgbClr val="000000"/>
                </a:solidFill>
                <a:latin typeface="Open Sans"/>
              </a:rPr>
              <a:t>?</a:t>
            </a:r>
            <a:endParaRPr lang="vi-VN" sz="2000" dirty="0">
              <a:solidFill>
                <a:srgbClr val="000000"/>
              </a:solidFill>
              <a:latin typeface="Open Sans"/>
            </a:endParaRPr>
          </a:p>
          <a:p>
            <a:pPr algn="just"/>
            <a:r>
              <a:rPr lang="en-US" sz="2000" dirty="0" smtClean="0">
                <a:solidFill>
                  <a:srgbClr val="000000"/>
                </a:solidFill>
                <a:latin typeface="Open Sans"/>
              </a:rPr>
              <a:t>     </a:t>
            </a:r>
            <a:r>
              <a:rPr lang="vi-VN" sz="2000" dirty="0" smtClean="0">
                <a:solidFill>
                  <a:srgbClr val="000000"/>
                </a:solidFill>
                <a:latin typeface="Open Sans"/>
              </a:rPr>
              <a:t>Ba </a:t>
            </a:r>
            <a:r>
              <a:rPr lang="vi-VN" sz="2000" dirty="0">
                <a:solidFill>
                  <a:srgbClr val="000000"/>
                </a:solidFill>
                <a:latin typeface="Open Sans"/>
              </a:rPr>
              <a:t>nàng công chúa lẳng lặng từ biệt cha. Đến nơi bị giặc bao vây, công chúa cả ôm đàn lên mặt thành, bắt đầu hát. Nàng hát những làn điệu dân ca với giọng ấm áp, mê hồn. Lính giặc sửng sốt rồi chẳng ai bảo ai </a:t>
            </a:r>
            <a:r>
              <a:rPr lang="vi-VN" sz="2000" dirty="0" smtClean="0">
                <a:solidFill>
                  <a:srgbClr val="000000"/>
                </a:solidFill>
                <a:latin typeface="Open Sans"/>
              </a:rPr>
              <a:t>c</a:t>
            </a:r>
            <a:r>
              <a:rPr lang="en-US" sz="2000" dirty="0">
                <a:solidFill>
                  <a:srgbClr val="000000"/>
                </a:solidFill>
                <a:latin typeface="Open Sans"/>
              </a:rPr>
              <a:t>ù</a:t>
            </a:r>
            <a:r>
              <a:rPr lang="vi-VN" sz="2000" dirty="0" smtClean="0">
                <a:solidFill>
                  <a:srgbClr val="000000"/>
                </a:solidFill>
                <a:latin typeface="Open Sans"/>
              </a:rPr>
              <a:t>ng </a:t>
            </a:r>
            <a:r>
              <a:rPr lang="vi-VN" sz="2000" dirty="0">
                <a:solidFill>
                  <a:srgbClr val="000000"/>
                </a:solidFill>
                <a:latin typeface="Open Sans"/>
              </a:rPr>
              <a:t>hạ vũ khí, ngây người lắng nghe. Công chúa chuyển sang một điệu dân vũ, tất cả đều nhảy múa và hát theo.</a:t>
            </a:r>
            <a:r>
              <a:rPr lang="en-US" sz="2000" dirty="0" smtClean="0">
                <a:solidFill>
                  <a:srgbClr val="000000"/>
                </a:solidFill>
                <a:latin typeface="Times New Roman" panose="02020603050405020304" pitchFamily="18" charset="0"/>
                <a:cs typeface="Times New Roman" panose="02020603050405020304" pitchFamily="18" charset="0"/>
              </a:rPr>
              <a:t>       </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Open Sans"/>
              </a:rPr>
              <a:t>Đêm </a:t>
            </a:r>
            <a:r>
              <a:rPr lang="vi-VN" sz="2000" dirty="0">
                <a:solidFill>
                  <a:srgbClr val="000000"/>
                </a:solidFill>
                <a:latin typeface="Open Sans"/>
              </a:rPr>
              <a:t>xuống, công chúa út thay chị kể chuyện cho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nghe. Đó là chuyện mẹ già tựa cửa mong con; người vợ, người con vắng chồng, vắng cha đang lam lũ, vất vả nơi quê nhà,... Câu chuyện của nàng khiến toàn bộ </a:t>
            </a:r>
            <a:r>
              <a:rPr lang="vi-VN" sz="2000" dirty="0" smtClean="0">
                <a:solidFill>
                  <a:srgbClr val="000000"/>
                </a:solidFill>
                <a:latin typeface="Open Sans"/>
              </a:rPr>
              <a:t>l</a:t>
            </a:r>
            <a:r>
              <a:rPr lang="en-US" sz="2000" dirty="0">
                <a:solidFill>
                  <a:srgbClr val="000000"/>
                </a:solidFill>
                <a:latin typeface="Open Sans"/>
              </a:rPr>
              <a:t>í</a:t>
            </a:r>
            <a:r>
              <a:rPr lang="vi-VN" sz="2000" dirty="0" smtClean="0">
                <a:solidFill>
                  <a:srgbClr val="000000"/>
                </a:solidFill>
                <a:latin typeface="Open Sans"/>
              </a:rPr>
              <a:t>nh </a:t>
            </a:r>
            <a:r>
              <a:rPr lang="vi-VN" sz="2000" dirty="0">
                <a:solidFill>
                  <a:srgbClr val="000000"/>
                </a:solidFill>
                <a:latin typeface="Open Sans"/>
              </a:rPr>
              <a:t>giặc muốn lập tức trở về quê hương.</a:t>
            </a:r>
          </a:p>
          <a:p>
            <a:pPr algn="just"/>
            <a:r>
              <a:rPr lang="en-US" sz="2000" dirty="0" smtClean="0">
                <a:solidFill>
                  <a:srgbClr val="000000"/>
                </a:solidFill>
                <a:latin typeface="Open Sans"/>
              </a:rPr>
              <a:t>       </a:t>
            </a:r>
            <a:r>
              <a:rPr lang="vi-VN" sz="2000" dirty="0" smtClean="0">
                <a:solidFill>
                  <a:srgbClr val="000000"/>
                </a:solidFill>
                <a:latin typeface="Open Sans"/>
              </a:rPr>
              <a:t>Hôm </a:t>
            </a:r>
            <a:r>
              <a:rPr lang="vi-VN" sz="2000" dirty="0">
                <a:solidFill>
                  <a:srgbClr val="000000"/>
                </a:solidFill>
                <a:latin typeface="Open Sans"/>
              </a:rPr>
              <a:t>sau, tướng giặc đành đầu hàng và xin đức vua cấp thêm ngựa xe, lương thực để chúng rút quân. Nhưng kho lương đã cạn, ngựa cũng đã chết gần hết. Biết làm sao đây!</a:t>
            </a:r>
          </a:p>
          <a:p>
            <a:pPr algn="just"/>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Open Sans"/>
              </a:rPr>
              <a:t>Lúc đó, công chúa hai vung bút vẽ hàng đoàn xe ngựa nối đuôi nhau. Nàng chấm bút vào mắt từng con ngựa. Lập tức, cả đoàn ngựa hí vang, những cỗ xe lương thực lăn bánh trước con mắt kinh ngạc của mọi người.</a:t>
            </a:r>
          </a:p>
          <a:p>
            <a:pPr algn="just"/>
            <a:r>
              <a:rPr lang="en-US" sz="2000" dirty="0" smtClean="0">
                <a:solidFill>
                  <a:srgbClr val="000000"/>
                </a:solidFill>
                <a:latin typeface="Open Sans"/>
              </a:rPr>
              <a:t>       </a:t>
            </a:r>
            <a:r>
              <a:rPr lang="vi-VN" sz="2000" dirty="0" smtClean="0">
                <a:solidFill>
                  <a:srgbClr val="000000"/>
                </a:solidFill>
                <a:latin typeface="Open Sans"/>
              </a:rPr>
              <a:t>Tiếng </a:t>
            </a:r>
            <a:r>
              <a:rPr lang="vi-VN" sz="2000" dirty="0">
                <a:solidFill>
                  <a:srgbClr val="000000"/>
                </a:solidFill>
                <a:latin typeface="Open Sans"/>
              </a:rPr>
              <a:t>đồn về ba nàng công chúa bay đi rất xa. Đức vua rất tự hào về ba </a:t>
            </a:r>
            <a:r>
              <a:rPr lang="vi-VN" sz="2000" dirty="0" smtClean="0">
                <a:solidFill>
                  <a:srgbClr val="000000"/>
                </a:solidFill>
                <a:latin typeface="Open Sans"/>
              </a:rPr>
              <a:t>cô</a:t>
            </a:r>
            <a:r>
              <a:rPr lang="en-US" sz="2000" dirty="0" smtClean="0">
                <a:solidFill>
                  <a:srgbClr val="000000"/>
                </a:solidFill>
                <a:latin typeface="Open Sans"/>
              </a:rPr>
              <a:t> </a:t>
            </a:r>
            <a:r>
              <a:rPr lang="vi-VN" sz="2000" dirty="0" smtClean="0">
                <a:solidFill>
                  <a:srgbClr val="000000"/>
                </a:solidFill>
                <a:latin typeface="Open Sans"/>
              </a:rPr>
              <a:t>con </a:t>
            </a:r>
            <a:r>
              <a:rPr lang="vi-VN" sz="2000" dirty="0">
                <a:solidFill>
                  <a:srgbClr val="000000"/>
                </a:solidFill>
                <a:latin typeface="Open Sans"/>
              </a:rPr>
              <a:t>gái, còn các vương quốc láng giềng thì từ đó sống với nhau rất thân </a:t>
            </a:r>
            <a:r>
              <a:rPr lang="vi-VN" sz="2000" dirty="0" smtClean="0">
                <a:solidFill>
                  <a:srgbClr val="000000"/>
                </a:solidFill>
                <a:latin typeface="Open Sans"/>
              </a:rPr>
              <a:t>ái,</a:t>
            </a:r>
            <a:r>
              <a:rPr lang="en-US" sz="2000" dirty="0" smtClean="0">
                <a:solidFill>
                  <a:srgbClr val="000000"/>
                </a:solidFill>
                <a:latin typeface="Open Sans"/>
              </a:rPr>
              <a:t> </a:t>
            </a:r>
            <a:r>
              <a:rPr lang="vi-VN" sz="2000" dirty="0" smtClean="0">
                <a:solidFill>
                  <a:srgbClr val="000000"/>
                </a:solidFill>
                <a:latin typeface="Open Sans"/>
              </a:rPr>
              <a:t>chan </a:t>
            </a:r>
            <a:r>
              <a:rPr lang="vi-VN" sz="2000" dirty="0">
                <a:solidFill>
                  <a:srgbClr val="000000"/>
                </a:solidFill>
                <a:latin typeface="Open Sans"/>
              </a:rPr>
              <a:t>hoà.</a:t>
            </a:r>
          </a:p>
          <a:p>
            <a:pPr algn="r"/>
            <a:r>
              <a:rPr lang="vi-VN" sz="2000" dirty="0">
                <a:solidFill>
                  <a:srgbClr val="000000"/>
                </a:solidFill>
                <a:latin typeface="Open Sans"/>
              </a:rPr>
              <a:t>Theo THU HẰNG</a:t>
            </a:r>
          </a:p>
        </p:txBody>
      </p:sp>
      <p:sp>
        <p:nvSpPr>
          <p:cNvPr id="14" name="Heptagon 13"/>
          <p:cNvSpPr/>
          <p:nvPr/>
        </p:nvSpPr>
        <p:spPr>
          <a:xfrm>
            <a:off x="460858" y="2919381"/>
            <a:ext cx="390525" cy="36576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400" b="1" kern="0" dirty="0">
                <a:solidFill>
                  <a:prstClr val="white"/>
                </a:solidFill>
                <a:latin typeface="Arial" panose="020B0604020202020204" pitchFamily="34" charset="0"/>
              </a:rPr>
              <a:t>3</a:t>
            </a:r>
            <a:endParaRPr lang="vi-VN" sz="2400" b="1" kern="0" dirty="0">
              <a:solidFill>
                <a:prstClr val="white"/>
              </a:solidFill>
            </a:endParaRPr>
          </a:p>
        </p:txBody>
      </p:sp>
      <p:sp>
        <p:nvSpPr>
          <p:cNvPr id="15" name="Heptagon 14"/>
          <p:cNvSpPr/>
          <p:nvPr/>
        </p:nvSpPr>
        <p:spPr>
          <a:xfrm>
            <a:off x="482062" y="3819767"/>
            <a:ext cx="389890" cy="379730"/>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4</a:t>
            </a:r>
            <a:endParaRPr lang="vi-VN" sz="2600" b="1" kern="0" dirty="0">
              <a:solidFill>
                <a:prstClr val="white"/>
              </a:solidFill>
            </a:endParaRPr>
          </a:p>
        </p:txBody>
      </p:sp>
      <p:sp>
        <p:nvSpPr>
          <p:cNvPr id="7" name="Heptagon 6"/>
          <p:cNvSpPr/>
          <p:nvPr/>
        </p:nvSpPr>
        <p:spPr>
          <a:xfrm>
            <a:off x="523855" y="4465186"/>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5</a:t>
            </a:r>
            <a:endParaRPr lang="vi-VN" sz="2600" b="1" kern="0" dirty="0">
              <a:solidFill>
                <a:prstClr val="white"/>
              </a:solidFill>
            </a:endParaRPr>
          </a:p>
        </p:txBody>
      </p:sp>
      <p:sp>
        <p:nvSpPr>
          <p:cNvPr id="10" name="Heptagon 9"/>
          <p:cNvSpPr/>
          <p:nvPr/>
        </p:nvSpPr>
        <p:spPr>
          <a:xfrm>
            <a:off x="549143" y="5315243"/>
            <a:ext cx="292372" cy="30583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algn="ctr">
              <a:defRPr/>
            </a:pPr>
            <a:r>
              <a:rPr lang="en-US" sz="2600" b="1" kern="0" dirty="0">
                <a:solidFill>
                  <a:prstClr val="white"/>
                </a:solidFill>
                <a:latin typeface="Arial" panose="020B0604020202020204" pitchFamily="34" charset="0"/>
              </a:rPr>
              <a:t>6</a:t>
            </a:r>
            <a:endParaRPr lang="vi-VN" sz="2600" b="1" kern="0" dirty="0">
              <a:solidFill>
                <a:prstClr val="white"/>
              </a:solidFill>
            </a:endParaRPr>
          </a:p>
        </p:txBody>
      </p:sp>
    </p:spTree>
    <p:extLst>
      <p:ext uri="{BB962C8B-B14F-4D97-AF65-F5344CB8AC3E}">
        <p14:creationId xmlns:p14="http://schemas.microsoft.com/office/powerpoint/2010/main" val="421772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 calcmode="lin" valueType="num">
                                      <p:cBhvr additive="base">
                                        <p:cTn id="3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anim calcmode="lin" valueType="num">
                                      <p:cBhvr additive="base">
                                        <p:cTn id="3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39010" y="556895"/>
            <a:ext cx="9013825" cy="5376545"/>
          </a:xfrm>
          <a:prstGeom prst="rect">
            <a:avLst/>
          </a:prstGeom>
        </p:spPr>
      </p:pic>
      <p:sp>
        <p:nvSpPr>
          <p:cNvPr id="4" name="Rectangle 3"/>
          <p:cNvSpPr/>
          <p:nvPr/>
        </p:nvSpPr>
        <p:spPr>
          <a:xfrm>
            <a:off x="4555844" y="3245508"/>
            <a:ext cx="4312399" cy="1015663"/>
          </a:xfrm>
          <a:prstGeom prst="rect">
            <a:avLst/>
          </a:prstGeom>
        </p:spPr>
        <p:txBody>
          <a:bodyPr wrap="none">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6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DỤNG</a:t>
            </a:r>
            <a:endParaRPr kumimoji="0" lang="en-US" sz="6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139289" y="2426437"/>
            <a:ext cx="10459152" cy="1323439"/>
          </a:xfrm>
          <a:prstGeom prst="rect">
            <a:avLst/>
          </a:prstGeom>
        </p:spPr>
        <p:txBody>
          <a:bodyPr wrap="square">
            <a:spAutoFit/>
          </a:bodyPr>
          <a:lstStyle/>
          <a:p>
            <a:pPr>
              <a:spcAft>
                <a:spcPts val="0"/>
              </a:spcAft>
            </a:pP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Em</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đã</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biết</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những</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câu</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chuyện</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nào</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nói</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về</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tài</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năng</a:t>
            </a:r>
            <a:r>
              <a:rPr lang="en-US" sz="4000" b="1" i="1" dirty="0" smtClean="0">
                <a:solidFill>
                  <a:srgbClr val="3D0EB2"/>
                </a:solidFill>
                <a:latin typeface="Times New Roman" panose="02020603050405020304" pitchFamily="18" charset="0"/>
                <a:ea typeface="Times New Roman" panose="02020603050405020304" pitchFamily="18" charset="0"/>
              </a:rPr>
              <a:t> </a:t>
            </a:r>
            <a:r>
              <a:rPr lang="en-US" sz="4000" b="1" i="1" dirty="0" err="1" smtClean="0">
                <a:solidFill>
                  <a:srgbClr val="3D0EB2"/>
                </a:solidFill>
                <a:latin typeface="Times New Roman" panose="02020603050405020304" pitchFamily="18" charset="0"/>
                <a:ea typeface="Times New Roman" panose="02020603050405020304" pitchFamily="18" charset="0"/>
              </a:rPr>
              <a:t>của</a:t>
            </a:r>
            <a:r>
              <a:rPr lang="en-US" sz="4000" b="1" i="1" dirty="0" smtClean="0">
                <a:solidFill>
                  <a:srgbClr val="3D0EB2"/>
                </a:solidFill>
                <a:latin typeface="Times New Roman" panose="02020603050405020304" pitchFamily="18" charset="0"/>
                <a:ea typeface="Times New Roman" panose="02020603050405020304" pitchFamily="18" charset="0"/>
              </a:rPr>
              <a:t> con </a:t>
            </a:r>
            <a:r>
              <a:rPr lang="en-US" sz="4000" b="1" i="1" dirty="0" err="1" smtClean="0">
                <a:solidFill>
                  <a:srgbClr val="3D0EB2"/>
                </a:solidFill>
                <a:latin typeface="Times New Roman" panose="02020603050405020304" pitchFamily="18" charset="0"/>
                <a:ea typeface="Times New Roman" panose="02020603050405020304" pitchFamily="18" charset="0"/>
              </a:rPr>
              <a:t>người</a:t>
            </a:r>
            <a:r>
              <a:rPr lang="en-US" sz="4000" b="1" i="1" dirty="0" smtClean="0">
                <a:solidFill>
                  <a:srgbClr val="3D0EB2"/>
                </a:solidFill>
                <a:latin typeface="Times New Roman" panose="02020603050405020304" pitchFamily="18" charset="0"/>
                <a:ea typeface="Times New Roman" panose="02020603050405020304" pitchFamily="18" charset="0"/>
              </a:rPr>
              <a:t> ? </a:t>
            </a:r>
            <a:endParaRPr lang="en-US" sz="4000" b="1" i="1" dirty="0">
              <a:solidFill>
                <a:srgbClr val="3D0EB2"/>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378000" y="-250745"/>
            <a:ext cx="5284737" cy="3152227"/>
          </a:xfrm>
          <a:prstGeom prst="rect">
            <a:avLst/>
          </a:prstGeom>
        </p:spPr>
      </p:pic>
      <p:sp>
        <p:nvSpPr>
          <p:cNvPr id="4" name="Rectangle 3"/>
          <p:cNvSpPr/>
          <p:nvPr/>
        </p:nvSpPr>
        <p:spPr>
          <a:xfrm>
            <a:off x="4633670" y="1240245"/>
            <a:ext cx="2933816" cy="707886"/>
          </a:xfrm>
          <a:prstGeom prst="rect">
            <a:avLst/>
          </a:prstGeom>
        </p:spPr>
        <p:txBody>
          <a:bodyPr wrap="none">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4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DỤNG</a:t>
            </a:r>
            <a:endParaRPr kumimoji="0" lang="en-US" sz="4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139289" y="4754893"/>
            <a:ext cx="10459152" cy="707886"/>
          </a:xfrm>
          <a:prstGeom prst="rect">
            <a:avLst/>
          </a:prstGeom>
        </p:spPr>
        <p:txBody>
          <a:bodyPr wrap="square">
            <a:spAutoFit/>
          </a:bodyPr>
          <a:lstStyle/>
          <a:p>
            <a:pPr>
              <a:spcAft>
                <a:spcPts val="0"/>
              </a:spcAft>
            </a:pPr>
            <a:endParaRPr lang="en-US" sz="4000" b="1" i="1" dirty="0">
              <a:solidFill>
                <a:srgbClr val="3D0EB2"/>
              </a:solidFill>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1207478" y="3903789"/>
            <a:ext cx="9765323" cy="1938992"/>
          </a:xfrm>
          <a:prstGeom prst="rect">
            <a:avLst/>
          </a:prstGeom>
          <a:noFill/>
        </p:spPr>
        <p:txBody>
          <a:bodyPr wrap="square" rtlCol="0">
            <a:spAutoFit/>
          </a:bodyPr>
          <a:lstStyle/>
          <a:p>
            <a:pPr lvl="0" algn="just"/>
            <a:r>
              <a:rPr lang="en-US" sz="4000" b="1" dirty="0" smtClean="0">
                <a:solidFill>
                  <a:srgbClr val="3D0EB2"/>
                </a:solidFill>
                <a:latin typeface="Times New Roman" panose="02020603050405020304" pitchFamily="18" charset="0"/>
                <a:cs typeface="Times New Roman" panose="02020603050405020304" pitchFamily="18" charset="0"/>
                <a:sym typeface="+mn-ea"/>
              </a:rPr>
              <a:t>    </a:t>
            </a:r>
            <a:r>
              <a:rPr lang="en-US" sz="4000" b="1" u="sng" dirty="0" err="1" smtClean="0">
                <a:solidFill>
                  <a:srgbClr val="3D0EB2"/>
                </a:solidFill>
                <a:latin typeface="Times New Roman" panose="02020603050405020304" pitchFamily="18" charset="0"/>
                <a:cs typeface="Times New Roman" panose="02020603050405020304" pitchFamily="18" charset="0"/>
                <a:sym typeface="+mn-ea"/>
              </a:rPr>
              <a:t>Nội</a:t>
            </a:r>
            <a:r>
              <a:rPr lang="en-US" sz="4000" b="1" u="sng" dirty="0" smtClean="0">
                <a:solidFill>
                  <a:srgbClr val="3D0EB2"/>
                </a:solidFill>
                <a:latin typeface="Times New Roman" panose="02020603050405020304" pitchFamily="18" charset="0"/>
                <a:cs typeface="Times New Roman" panose="02020603050405020304" pitchFamily="18" charset="0"/>
                <a:sym typeface="+mn-ea"/>
              </a:rPr>
              <a:t> </a:t>
            </a:r>
            <a:r>
              <a:rPr lang="en-US" sz="4000" b="1" u="sng" dirty="0">
                <a:solidFill>
                  <a:srgbClr val="3D0EB2"/>
                </a:solidFill>
                <a:latin typeface="Times New Roman" panose="02020603050405020304" pitchFamily="18" charset="0"/>
                <a:cs typeface="Times New Roman" panose="02020603050405020304" pitchFamily="18" charset="0"/>
                <a:sym typeface="+mn-ea"/>
              </a:rPr>
              <a:t>dung</a:t>
            </a:r>
            <a:r>
              <a:rPr lang="en-US" sz="4000" b="1" dirty="0">
                <a:solidFill>
                  <a:srgbClr val="3D0EB2"/>
                </a:solidFill>
                <a:latin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Ca</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ngợi</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ba</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nàng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công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chúa</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đã</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sử</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dụng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tài</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năng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mình</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để</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mang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lại</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hòa</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bình</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cho</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đất</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nước</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và</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các</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nước</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láng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giềng</a:t>
            </a:r>
            <a:r>
              <a:rPr lang="en-US" sz="4000" b="1" dirty="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sz="4000" dirty="0">
              <a:solidFill>
                <a:srgbClr val="000000"/>
              </a:solidFill>
              <a:latin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3850" y="-336058"/>
            <a:ext cx="11047833" cy="8614778"/>
            <a:chOff x="1312097" y="-336058"/>
            <a:chExt cx="10059586" cy="8614778"/>
          </a:xfrm>
        </p:grpSpPr>
        <p:pic>
          <p:nvPicPr>
            <p:cNvPr id="9" name="图片 17" descr="bd66326eaffb0a71b40a5d8bdbabb03d"/>
            <p:cNvPicPr>
              <a:picLocks noChangeAspect="1"/>
            </p:cNvPicPr>
            <p:nvPr/>
          </p:nvPicPr>
          <p:blipFill>
            <a:blip r:embed="rId2"/>
            <a:stretch>
              <a:fillRect/>
            </a:stretch>
          </p:blipFill>
          <p:spPr>
            <a:xfrm>
              <a:off x="1312097" y="381000"/>
              <a:ext cx="10059586" cy="7897720"/>
            </a:xfrm>
            <a:prstGeom prst="rect">
              <a:avLst/>
            </a:prstGeom>
          </p:spPr>
        </p:pic>
        <p:pic>
          <p:nvPicPr>
            <p:cNvPr id="3" name="淘宝网chenying0907出品 14" descr="未标题-1"/>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p:cNvSpPr txBox="1"/>
            <p:nvPr/>
          </p:nvSpPr>
          <p:spPr>
            <a:xfrm>
              <a:off x="4036714" y="3312769"/>
              <a:ext cx="461035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DẶN </a:t>
              </a:r>
              <a:r>
                <a:rPr kumimoji="0" lang="en-US" sz="6600" b="1" i="0"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DÒ</a:t>
              </a:r>
              <a:endParaRPr kumimoji="0" lang="en-US" sz="60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63000"/>
          </a:blip>
          <a:stretch>
            <a:fillRect l="3000" t="8000" r="4000" b="6000"/>
          </a:stretch>
        </a:blipFill>
        <a:effectLst/>
      </p:bgPr>
    </p:bg>
    <p:spTree>
      <p:nvGrpSpPr>
        <p:cNvPr id="1" name=""/>
        <p:cNvGrpSpPr/>
        <p:nvPr/>
      </p:nvGrpSpPr>
      <p:grpSpPr>
        <a:xfrm>
          <a:off x="0" y="0"/>
          <a:ext cx="0" cy="0"/>
          <a:chOff x="0" y="0"/>
          <a:chExt cx="0" cy="0"/>
        </a:xfrm>
      </p:grpSpPr>
      <p:sp>
        <p:nvSpPr>
          <p:cNvPr id="22" name="Text Box 21"/>
          <p:cNvSpPr txBox="1"/>
          <p:nvPr/>
        </p:nvSpPr>
        <p:spPr>
          <a:xfrm>
            <a:off x="1203325" y="944880"/>
            <a:ext cx="9603105" cy="2691130"/>
          </a:xfrm>
          <a:prstGeom prst="rect">
            <a:avLst/>
          </a:prstGeom>
          <a:noFill/>
        </p:spPr>
        <p:txBody>
          <a:bodyPr wrap="square" rtlCol="0" anchor="t">
            <a:prstTxWarp prst="textChevron">
              <a:avLst/>
            </a:prstTxWarp>
            <a:noAutofit/>
          </a:bodyPr>
          <a:lstStyle/>
          <a:p>
            <a:pPr algn="ct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quý</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thầy</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cô</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mạnh</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khỏe</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hạnh</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các em học tập tốt!</a:t>
            </a:r>
          </a:p>
        </p:txBody>
      </p:sp>
      <p:grpSp>
        <p:nvGrpSpPr>
          <p:cNvPr id="23" name="Group 22"/>
          <p:cNvGrpSpPr/>
          <p:nvPr/>
        </p:nvGrpSpPr>
        <p:grpSpPr>
          <a:xfrm>
            <a:off x="0" y="160655"/>
            <a:ext cx="12106275" cy="6675120"/>
            <a:chOff x="-81830" y="183187"/>
            <a:chExt cx="12253204" cy="6674813"/>
          </a:xfrm>
        </p:grpSpPr>
        <p:pic>
          <p:nvPicPr>
            <p:cNvPr id="24" name="Picture 23" descr="blumen-pflanzen085"/>
            <p:cNvPicPr>
              <a:picLocks noChangeAspect="1" noChangeArrowheads="1" noCrop="1"/>
            </p:cNvPicPr>
            <p:nvPr/>
          </p:nvPicPr>
          <p:blipFill>
            <a:blip r:embed="rId3"/>
            <a:srcRect/>
            <a:stretch>
              <a:fillRect/>
            </a:stretch>
          </p:blipFill>
          <p:spPr bwMode="auto">
            <a:xfrm>
              <a:off x="0" y="183187"/>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781" y="335587"/>
              <a:ext cx="1001776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HOLLY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296412" y="2256682"/>
              <a:ext cx="4649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yworld0138"/>
            <p:cNvPicPr>
              <a:picLocks noChangeAspect="1" noChangeArrowheads="1" noCrop="1"/>
            </p:cNvPicPr>
            <p:nvPr/>
          </p:nvPicPr>
          <p:blipFill>
            <a:blip r:embed="rId6"/>
            <a:srcRect/>
            <a:stretch>
              <a:fillRect/>
            </a:stretch>
          </p:blipFill>
          <p:spPr bwMode="auto">
            <a:xfrm>
              <a:off x="11071237" y="3657600"/>
              <a:ext cx="11001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85" y="6016390"/>
              <a:ext cx="1114652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HOLLY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399580" y="3412378"/>
              <a:ext cx="5486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7"/>
          <a:stretch>
            <a:fillRect/>
          </a:stretch>
        </p:blipFill>
        <p:spPr>
          <a:xfrm>
            <a:off x="3769360" y="3041015"/>
            <a:ext cx="3627120" cy="2794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0" presetClass="emph" presetSubtype="0" fill="hold" grpId="0" nodeType="afterEffect">
                                  <p:stCondLst>
                                    <p:cond delay="0"/>
                                  </p:stCondLst>
                                  <p:iterate type="lt">
                                    <p:tmPct val="10000"/>
                                  </p:iterate>
                                  <p:childTnLst>
                                    <p:set>
                                      <p:cBhvr override="childStyle">
                                        <p:cTn id="11" dur="500" autoRev="1" fill="hold"/>
                                        <p:tgtEl>
                                          <p:spTgt spid="22"/>
                                        </p:tgtEl>
                                        <p:attrNameLst>
                                          <p:attrName>style.color</p:attrName>
                                        </p:attrNameLst>
                                      </p:cBhvr>
                                      <p:to>
                                        <p:clrVal>
                                          <a:srgbClr val="FB2338"/>
                                        </p:clrVal>
                                      </p:to>
                                    </p:set>
                                    <p:set>
                                      <p:cBhvr>
                                        <p:cTn id="12" dur="500" autoRev="1" fill="hold"/>
                                        <p:tgtEl>
                                          <p:spTgt spid="22"/>
                                        </p:tgtEl>
                                        <p:attrNameLst>
                                          <p:attrName>fillcolor</p:attrName>
                                        </p:attrNameLst>
                                      </p:cBhvr>
                                      <p:to>
                                        <p:clrVal>
                                          <a:srgbClr val="FB2338"/>
                                        </p:clrVal>
                                      </p:to>
                                    </p:set>
                                    <p:set>
                                      <p:cBhvr>
                                        <p:cTn id="13" dur="500" autoRev="1"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29" name="Content Placeholder 28">
            <a:hlinkClick r:id="rId3" action="ppaction://hlinksldjump"/>
          </p:cNvPr>
          <p:cNvPicPr>
            <a:picLocks noGrp="1" noChangeAspect="1"/>
          </p:cNvPicPr>
          <p:nvPr>
            <p:ph idx="1"/>
          </p:nvPr>
        </p:nvPicPr>
        <p:blipFill>
          <a:blip r:embed="rId4"/>
          <a:stretch>
            <a:fillRect/>
          </a:stretch>
        </p:blipFill>
        <p:spPr>
          <a:xfrm>
            <a:off x="4038600" y="209550"/>
            <a:ext cx="2560955" cy="2243455"/>
          </a:xfrm>
          <a:prstGeom prst="rect">
            <a:avLst/>
          </a:prstGeom>
        </p:spPr>
      </p:pic>
      <p:sp>
        <p:nvSpPr>
          <p:cNvPr id="5" name="Text Box 4"/>
          <p:cNvSpPr txBox="1"/>
          <p:nvPr/>
        </p:nvSpPr>
        <p:spPr>
          <a:xfrm>
            <a:off x="2333670" y="2912473"/>
            <a:ext cx="8531769" cy="3046988"/>
          </a:xfrm>
          <a:prstGeom prst="rect">
            <a:avLst/>
          </a:prstGeom>
          <a:noFill/>
        </p:spPr>
        <p:txBody>
          <a:bodyPr wrap="square" rtlCol="0">
            <a:spAutoFit/>
          </a:bodyPr>
          <a:lstStyle/>
          <a:p>
            <a:pPr marL="457200" indent="-457200">
              <a:buFontTx/>
              <a:buChar char="-"/>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gn="ct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ruộng</a:t>
            </a:r>
            <a:r>
              <a:rPr lang="en-US" sz="3200" b="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FontTx/>
              <a:buChar char="-"/>
            </a:pPr>
            <a:r>
              <a:rPr lang="en-US" sz="3200" dirty="0" smtClean="0">
                <a:latin typeface="Times New Roman" panose="02020603050405020304" pitchFamily="18" charset="0"/>
                <a:cs typeface="Times New Roman" panose="02020603050405020304" pitchFamily="18" charset="0"/>
              </a:rPr>
              <a:t>Trả </a:t>
            </a:r>
            <a:r>
              <a:rPr lang="en-US" sz="3200" dirty="0">
                <a:latin typeface="Times New Roman" panose="02020603050405020304" pitchFamily="18" charset="0"/>
                <a:cs typeface="Times New Roman" panose="02020603050405020304" pitchFamily="18" charset="0"/>
              </a:rPr>
              <a:t>lời câu hỏi:  </a:t>
            </a:r>
            <a:endParaRPr lang="en-US" sz="3200" dirty="0" smtClean="0">
              <a:latin typeface="Times New Roman" panose="02020603050405020304" pitchFamily="18" charset="0"/>
              <a:cs typeface="Times New Roman" panose="02020603050405020304" pitchFamily="18" charset="0"/>
            </a:endParaRPr>
          </a:p>
          <a:p>
            <a:pPr algn="ctr"/>
            <a:r>
              <a:rPr lang="en-US" sz="3200" b="1" i="1" dirty="0" err="1" smtClean="0">
                <a:solidFill>
                  <a:srgbClr val="049603"/>
                </a:solidFill>
                <a:latin typeface="Times New Roman" panose="02020603050405020304" pitchFamily="18" charset="0"/>
                <a:cs typeface="Times New Roman" panose="02020603050405020304" pitchFamily="18" charset="0"/>
              </a:rPr>
              <a:t>Tìm</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trong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đoạn</a:t>
            </a:r>
            <a:r>
              <a:rPr lang="en-US" sz="3200" b="1" i="1" dirty="0" smtClean="0">
                <a:solidFill>
                  <a:srgbClr val="049603"/>
                </a:solidFill>
                <a:latin typeface="Times New Roman" panose="02020603050405020304" pitchFamily="18" charset="0"/>
                <a:cs typeface="Times New Roman" panose="02020603050405020304" pitchFamily="18" charset="0"/>
              </a:rPr>
              <a:t> 1 </a:t>
            </a:r>
            <a:r>
              <a:rPr lang="en-US" sz="3200" b="1" i="1" dirty="0" err="1" smtClean="0">
                <a:solidFill>
                  <a:srgbClr val="049603"/>
                </a:solidFill>
                <a:latin typeface="Times New Roman" panose="02020603050405020304" pitchFamily="18" charset="0"/>
                <a:cs typeface="Times New Roman" panose="02020603050405020304" pitchFamily="18" charset="0"/>
              </a:rPr>
              <a:t>những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tên</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gọi</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thể</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hiện</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sự</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đánh</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giá</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đối</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với</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tài</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năng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và</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đóng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góp</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của</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ông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a:solidFill>
                  <a:srgbClr val="049603"/>
                </a:solidFill>
                <a:latin typeface="Times New Roman" panose="02020603050405020304" pitchFamily="18" charset="0"/>
                <a:cs typeface="Times New Roman" panose="02020603050405020304" pitchFamily="18" charset="0"/>
              </a:rPr>
              <a:t>L</a:t>
            </a:r>
            <a:r>
              <a:rPr lang="en-US" sz="3200" b="1" i="1" dirty="0" err="1" smtClean="0">
                <a:solidFill>
                  <a:srgbClr val="049603"/>
                </a:solidFill>
                <a:latin typeface="Times New Roman" panose="02020603050405020304" pitchFamily="18" charset="0"/>
                <a:cs typeface="Times New Roman" panose="02020603050405020304" pitchFamily="18" charset="0"/>
              </a:rPr>
              <a:t>ương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Định</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Của</a:t>
            </a:r>
            <a:r>
              <a:rPr lang="en-US" sz="3200" b="1" i="1" dirty="0" smtClean="0">
                <a:solidFill>
                  <a:srgbClr val="049603"/>
                </a:solidFill>
                <a:latin typeface="Times New Roman" panose="02020603050405020304" pitchFamily="18" charset="0"/>
                <a:cs typeface="Times New Roman" panose="02020603050405020304" pitchFamily="18" charset="0"/>
              </a:rPr>
              <a:t> ?</a:t>
            </a:r>
            <a:endParaRPr lang="en-US" sz="3200" b="1" i="1" dirty="0">
              <a:solidFill>
                <a:srgbClr val="049603"/>
              </a:solidFill>
              <a:latin typeface="Times New Roman" panose="02020603050405020304" pitchFamily="18" charset="0"/>
              <a:cs typeface="Times New Roman" panose="02020603050405020304" pitchFamily="18" charset="0"/>
            </a:endParaRPr>
          </a:p>
        </p:txBody>
      </p:sp>
      <p:pic>
        <p:nvPicPr>
          <p:cNvPr id="34" name="Picture 33" descr="images (1)">
            <a:hlinkClick r:id="rId5" action="ppaction://hlinksldjump"/>
          </p:cNvPr>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10528300" y="5360670"/>
            <a:ext cx="1400810" cy="149733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31" name="Content Placeholder 30">
            <a:hlinkClick r:id="rId3" action="ppaction://hlinksldjump"/>
          </p:cNvPr>
          <p:cNvPicPr>
            <a:picLocks noGrp="1" noChangeAspect="1"/>
          </p:cNvPicPr>
          <p:nvPr>
            <p:ph idx="1"/>
          </p:nvPr>
        </p:nvPicPr>
        <p:blipFill>
          <a:blip r:embed="rId4"/>
          <a:stretch>
            <a:fillRect/>
          </a:stretch>
        </p:blipFill>
        <p:spPr>
          <a:xfrm>
            <a:off x="4653280" y="355600"/>
            <a:ext cx="2275840" cy="1699895"/>
          </a:xfrm>
          <a:prstGeom prst="rect">
            <a:avLst/>
          </a:prstGeom>
        </p:spPr>
      </p:pic>
      <p:pic>
        <p:nvPicPr>
          <p:cNvPr id="34" name="Picture 33" descr="images (1)">
            <a:hlinkClick r:id="rId5" action="ppaction://hlinksldjump"/>
          </p:cNvPr>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10528300" y="5360670"/>
            <a:ext cx="1400810" cy="1497330"/>
          </a:xfrm>
          <a:prstGeom prst="rect">
            <a:avLst/>
          </a:prstGeom>
        </p:spPr>
      </p:pic>
      <p:sp>
        <p:nvSpPr>
          <p:cNvPr id="6" name="Text Box 4"/>
          <p:cNvSpPr txBox="1"/>
          <p:nvPr/>
        </p:nvSpPr>
        <p:spPr>
          <a:xfrm>
            <a:off x="2338252" y="2821947"/>
            <a:ext cx="8657816" cy="2554545"/>
          </a:xfrm>
          <a:prstGeom prst="rect">
            <a:avLst/>
          </a:prstGeom>
          <a:noFill/>
        </p:spPr>
        <p:txBody>
          <a:bodyPr wrap="square" rtlCol="0">
            <a:spAutoFit/>
          </a:bodyPr>
          <a:lstStyle/>
          <a:p>
            <a:pPr marL="457200" indent="-457200">
              <a:buFontTx/>
              <a:buChar char="-"/>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p>
          <a:p>
            <a:pPr algn="ct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ruộng</a:t>
            </a:r>
            <a:r>
              <a:rPr lang="en-US" sz="3200" b="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FontTx/>
              <a:buChar char="-"/>
            </a:pPr>
            <a:r>
              <a:rPr lang="en-US" sz="3200" dirty="0" smtClean="0">
                <a:latin typeface="Times New Roman" panose="02020603050405020304" pitchFamily="18" charset="0"/>
                <a:cs typeface="Times New Roman" panose="02020603050405020304" pitchFamily="18" charset="0"/>
              </a:rPr>
              <a:t>Trả </a:t>
            </a:r>
            <a:r>
              <a:rPr lang="en-US" sz="3200" dirty="0">
                <a:latin typeface="Times New Roman" panose="02020603050405020304" pitchFamily="18" charset="0"/>
                <a:cs typeface="Times New Roman" panose="02020603050405020304" pitchFamily="18" charset="0"/>
              </a:rPr>
              <a:t>lời câu hỏi:  </a:t>
            </a:r>
            <a:endParaRPr lang="en-US" sz="3200" dirty="0" smtClean="0">
              <a:latin typeface="Times New Roman" panose="02020603050405020304" pitchFamily="18" charset="0"/>
              <a:cs typeface="Times New Roman" panose="02020603050405020304" pitchFamily="18" charset="0"/>
            </a:endParaRPr>
          </a:p>
          <a:p>
            <a:pPr algn="ctr"/>
            <a:r>
              <a:rPr lang="en-US" sz="3200" b="1" i="1" dirty="0" smtClean="0">
                <a:solidFill>
                  <a:srgbClr val="049603"/>
                </a:solidFill>
                <a:latin typeface="Times New Roman" panose="02020603050405020304" pitchFamily="18" charset="0"/>
                <a:cs typeface="Times New Roman" panose="02020603050405020304" pitchFamily="18" charset="0"/>
              </a:rPr>
              <a:t>Qua </a:t>
            </a:r>
            <a:r>
              <a:rPr lang="en-US" sz="3200" b="1" i="1" dirty="0" err="1" smtClean="0">
                <a:solidFill>
                  <a:srgbClr val="049603"/>
                </a:solidFill>
                <a:latin typeface="Times New Roman" panose="02020603050405020304" pitchFamily="18" charset="0"/>
                <a:cs typeface="Times New Roman" panose="02020603050405020304" pitchFamily="18" charset="0"/>
              </a:rPr>
              <a:t>bài</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học</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em</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thấy</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Lương</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Định</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Của</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là</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nhà</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bác</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học</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như</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thế</a:t>
            </a:r>
            <a:r>
              <a:rPr lang="en-US" sz="3200" b="1" i="1" dirty="0" smtClean="0">
                <a:solidFill>
                  <a:srgbClr val="049603"/>
                </a:solidFill>
                <a:latin typeface="Times New Roman" panose="02020603050405020304" pitchFamily="18" charset="0"/>
                <a:cs typeface="Times New Roman" panose="02020603050405020304" pitchFamily="18" charset="0"/>
              </a:rPr>
              <a:t> </a:t>
            </a:r>
            <a:r>
              <a:rPr lang="en-US" sz="3200" b="1" i="1" dirty="0" err="1" smtClean="0">
                <a:solidFill>
                  <a:srgbClr val="049603"/>
                </a:solidFill>
                <a:latin typeface="Times New Roman" panose="02020603050405020304" pitchFamily="18" charset="0"/>
                <a:cs typeface="Times New Roman" panose="02020603050405020304" pitchFamily="18" charset="0"/>
              </a:rPr>
              <a:t>nào</a:t>
            </a:r>
            <a:r>
              <a:rPr lang="en-US" sz="3200" b="1" i="1" dirty="0" smtClean="0">
                <a:solidFill>
                  <a:srgbClr val="049603"/>
                </a:solidFill>
                <a:latin typeface="Times New Roman" panose="02020603050405020304" pitchFamily="18" charset="0"/>
                <a:cs typeface="Times New Roman" panose="02020603050405020304" pitchFamily="18" charset="0"/>
              </a:rPr>
              <a:t>?</a:t>
            </a:r>
            <a:endParaRPr lang="en-US" sz="3200" b="1" i="1" dirty="0">
              <a:solidFill>
                <a:srgbClr val="049603"/>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flipH="1">
            <a:off x="12191999" y="7746272"/>
            <a:ext cx="139336" cy="418013"/>
          </a:xfrm>
        </p:spPr>
        <p:txBody>
          <a:bodyPr>
            <a:normAutofit fontScale="92500" lnSpcReduction="10000"/>
          </a:bodyPr>
          <a:lstStyle/>
          <a:p>
            <a:pPr marL="0" indent="0">
              <a:buNone/>
            </a:pPr>
            <a:endParaRPr lang="en-US" dirty="0"/>
          </a:p>
        </p:txBody>
      </p:sp>
      <p:pic>
        <p:nvPicPr>
          <p:cNvPr id="1026" name="Picture 2" descr="C:\Users\HP\Desktop\doc-ba-nang-cong-chua.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04092" y="-128953"/>
            <a:ext cx="11336216" cy="669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70510" y="405130"/>
            <a:ext cx="11569065" cy="2785745"/>
          </a:xfrm>
          <a:prstGeom prst="rect">
            <a:avLst/>
          </a:prstGeom>
          <a:noFill/>
        </p:spPr>
        <p:txBody>
          <a:bodyPr wrap="square" rtlCol="0">
            <a:noAutofit/>
          </a:bodyPr>
          <a:lstStyle/>
          <a:p>
            <a:pPr algn="ctr">
              <a:lnSpc>
                <a:spcPct val="150000"/>
              </a:lnSpc>
            </a:pPr>
            <a:r>
              <a:rPr lang="en-US" sz="3200" b="1" noProof="0" dirty="0" err="1" smtClean="0">
                <a:effectLst/>
                <a:uLnTx/>
                <a:uFillTx/>
                <a:latin typeface="Times New Roman" panose="02020603050405020304" pitchFamily="18" charset="0"/>
                <a:cs typeface="Times New Roman" panose="02020603050405020304" pitchFamily="18" charset="0"/>
                <a:sym typeface="+mn-ea"/>
              </a:rPr>
              <a:t>Thứ</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err="1" smtClean="0">
                <a:latin typeface="Times New Roman" panose="02020603050405020304" pitchFamily="18" charset="0"/>
                <a:cs typeface="Times New Roman" panose="02020603050405020304" pitchFamily="18" charset="0"/>
                <a:sym typeface="+mn-ea"/>
              </a:rPr>
              <a:t>hai</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ngày</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11</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tháng</a:t>
            </a:r>
            <a:r>
              <a:rPr lang="en-US" sz="3200" b="1" noProof="0" dirty="0" smtClean="0">
                <a:effectLst/>
                <a:uLnTx/>
                <a:uFillTx/>
                <a:latin typeface="Times New Roman" panose="02020603050405020304" pitchFamily="18" charset="0"/>
                <a:cs typeface="Times New Roman" panose="02020603050405020304" pitchFamily="18" charset="0"/>
                <a:sym typeface="+mn-ea"/>
              </a:rPr>
              <a:t>  12  năm  2023</a:t>
            </a:r>
            <a:r>
              <a:rPr lang="en-US" sz="4400" b="1" noProof="0" dirty="0" smtClean="0">
                <a:effectLst/>
                <a:uLnTx/>
                <a:uFillTx/>
                <a:latin typeface="Times New Roman" panose="02020603050405020304" pitchFamily="18" charset="0"/>
                <a:cs typeface="Times New Roman" panose="02020603050405020304" pitchFamily="18" charset="0"/>
                <a:sym typeface="+mn-ea"/>
              </a:rPr>
              <a:t/>
            </a:r>
            <a:br>
              <a:rPr lang="en-US" sz="4400" b="1" noProof="0" dirty="0" smtClean="0">
                <a:effectLst/>
                <a:uLnTx/>
                <a:uFillTx/>
                <a:latin typeface="Times New Roman" panose="02020603050405020304" pitchFamily="18" charset="0"/>
                <a:cs typeface="Times New Roman" panose="02020603050405020304" pitchFamily="18" charset="0"/>
                <a:sym typeface="+mn-ea"/>
              </a:rPr>
            </a:br>
            <a:r>
              <a:rPr lang="en-US" sz="36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Bài </a:t>
            </a:r>
            <a:r>
              <a:rPr lang="en-US" sz="3600" b="1" u="sng" noProof="0" dirty="0" err="1">
                <a:solidFill>
                  <a:srgbClr val="FF0000"/>
                </a:solidFill>
                <a:effectLst/>
                <a:uLnTx/>
                <a:uFillTx/>
                <a:latin typeface="Times New Roman" panose="02020603050405020304" pitchFamily="18" charset="0"/>
                <a:cs typeface="Times New Roman" panose="02020603050405020304" pitchFamily="18" charset="0"/>
                <a:sym typeface="+mn-ea"/>
              </a:rPr>
              <a:t>đọc</a:t>
            </a:r>
            <a:r>
              <a:rPr lang="en-US" sz="3600" b="1" u="sng" noProof="0" dirty="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600" b="1" u="sng" dirty="0">
                <a:solidFill>
                  <a:srgbClr val="FF0000"/>
                </a:solidFill>
                <a:latin typeface="Times New Roman" panose="02020603050405020304" pitchFamily="18" charset="0"/>
                <a:cs typeface="Times New Roman" panose="02020603050405020304" pitchFamily="18" charset="0"/>
                <a:sym typeface="+mn-ea"/>
              </a:rPr>
              <a:t>3</a:t>
            </a:r>
            <a:r>
              <a:rPr lang="en-US" sz="36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a:t>
            </a:r>
            <a:r>
              <a:rPr lang="en-US" sz="36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Ba </a:t>
            </a:r>
            <a:r>
              <a:rPr lang="en-US" sz="3600" b="1"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nàng</a:t>
            </a:r>
            <a:r>
              <a:rPr lang="en-US" sz="36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600" b="1"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công</a:t>
            </a:r>
            <a:r>
              <a:rPr lang="en-US" sz="36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3600" b="1"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chúa</a:t>
            </a:r>
            <a:endParaRPr lang="en-US" sz="4400" b="1" noProof="0" dirty="0" smtClean="0">
              <a:solidFill>
                <a:srgbClr val="FF0000"/>
              </a:solidFill>
              <a:effectLst/>
              <a:uLnTx/>
              <a:uFillTx/>
              <a:latin typeface="Times New Roman" panose="02020603050405020304" pitchFamily="18" charset="0"/>
              <a:cs typeface="Times New Roman" panose="02020603050405020304" pitchFamily="18" charset="0"/>
              <a:sym typeface="+mn-ea"/>
            </a:endParaRPr>
          </a:p>
          <a:p>
            <a:pPr algn="ctr"/>
            <a:r>
              <a:rPr lang="en-US" sz="4000" b="1" noProof="0" dirty="0" smtClean="0">
                <a:solidFill>
                  <a:srgbClr val="00B050"/>
                </a:solidFill>
                <a:effectLst/>
                <a:uLnTx/>
                <a:uFillTx/>
                <a:latin typeface="Times New Roman" panose="02020603050405020304" pitchFamily="18" charset="0"/>
                <a:cs typeface="Times New Roman" panose="02020603050405020304" pitchFamily="18" charset="0"/>
                <a:sym typeface="+mn-ea"/>
              </a:rPr>
              <a:t>                                              </a:t>
            </a:r>
            <a:r>
              <a:rPr lang="en-US" sz="32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rPr>
              <a:t>Theo </a:t>
            </a:r>
            <a:r>
              <a:rPr lang="en-US" sz="3200" b="1" i="1" dirty="0" smtClean="0">
                <a:solidFill>
                  <a:srgbClr val="00B050"/>
                </a:solidFill>
                <a:latin typeface="Times New Roman" panose="02020603050405020304" pitchFamily="18" charset="0"/>
                <a:cs typeface="Times New Roman" panose="02020603050405020304" pitchFamily="18" charset="0"/>
                <a:sym typeface="+mn-ea"/>
              </a:rPr>
              <a:t>Thu </a:t>
            </a:r>
            <a:r>
              <a:rPr lang="en-US" sz="3200" b="1" i="1" dirty="0" err="1" smtClean="0">
                <a:solidFill>
                  <a:srgbClr val="00B050"/>
                </a:solidFill>
                <a:latin typeface="Times New Roman" panose="02020603050405020304" pitchFamily="18" charset="0"/>
                <a:cs typeface="Times New Roman" panose="02020603050405020304" pitchFamily="18" charset="0"/>
                <a:sym typeface="+mn-ea"/>
              </a:rPr>
              <a:t>Hằng</a:t>
            </a:r>
            <a:endParaRPr lang="en-US" sz="32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345179"/>
            <a:ext cx="9865995" cy="5952490"/>
          </a:xfrm>
          <a:prstGeom prst="rect">
            <a:avLst/>
          </a:prstGeom>
        </p:spPr>
      </p:pic>
      <p:sp>
        <p:nvSpPr>
          <p:cNvPr id="4" name="Rectangle 3"/>
          <p:cNvSpPr/>
          <p:nvPr/>
        </p:nvSpPr>
        <p:spPr>
          <a:xfrm>
            <a:off x="-185099" y="3085987"/>
            <a:ext cx="12551410" cy="1322070"/>
          </a:xfrm>
          <a:prstGeom prst="rect">
            <a:avLst/>
          </a:prstGeom>
        </p:spPr>
        <p:txBody>
          <a:bodyPr wrap="square">
            <a:spAutoFit/>
          </a:bodyPr>
          <a:lstStyle/>
          <a:p>
            <a:pPr defTabSz="1218565">
              <a:defRPr/>
            </a:pPr>
            <a:r>
              <a:rPr lang="en-US" sz="8000" b="1" dirty="0" err="1">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HĐ1: Đọc thành tiếng</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1446</TotalTime>
  <Words>812</Words>
  <Application>Microsoft Office PowerPoint</Application>
  <PresentationFormat>Custom</PresentationFormat>
  <Paragraphs>181</Paragraphs>
  <Slides>38</Slides>
  <Notes>1</Notes>
  <HiddenSlides>0</HiddenSlides>
  <MMClips>2</MMClip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Office Theme</vt:lpstr>
      <vt:lpstr>4_Office Theme</vt:lpstr>
      <vt:lpstr>5_Office Theme</vt:lpstr>
      <vt:lpstr>1_Office Theme</vt:lpstr>
      <vt:lpstr>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194</cp:revision>
  <dcterms:created xsi:type="dcterms:W3CDTF">2023-08-24T02:45:00Z</dcterms:created>
  <dcterms:modified xsi:type="dcterms:W3CDTF">2023-12-10T09:24:57Z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C36AE905CD444C639D1ECE21D4E65E2B_13</vt:lpwstr>
  </property>
  <property fmtid="{D5CDD505-2E9C-101B-9397-08002B2CF9AE}" pid="3" name="KSOProductBuildVer">
    <vt:lpwstr>1033-12.2.0.13266</vt:lpwstr>
  </property>
</Properties>
</file>