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387" r:id="rId3"/>
    <p:sldId id="494" r:id="rId4"/>
    <p:sldId id="272" r:id="rId5"/>
    <p:sldId id="401" r:id="rId6"/>
    <p:sldId id="399" r:id="rId7"/>
    <p:sldId id="488" r:id="rId8"/>
    <p:sldId id="490" r:id="rId9"/>
    <p:sldId id="400" r:id="rId10"/>
    <p:sldId id="483" r:id="rId11"/>
    <p:sldId id="492" r:id="rId12"/>
    <p:sldId id="491" r:id="rId13"/>
    <p:sldId id="493" r:id="rId14"/>
    <p:sldId id="267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6AF80-5FCD-482F-9346-7E8472D4152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39E24-DB8B-4409-8849-08761BEEF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0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10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6D2C-29A5-646C-BBA2-A1E5D8873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0E299-A346-C63F-F2FA-B17C4E56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09BC-224C-C786-F167-5CFCAC3F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D0438-87EF-E5DC-2837-C4D851A2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7E829-3773-F996-0892-D700D5FF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4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691D-C09B-1DC8-6258-2DEC200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21F15-B6B7-AAB0-2D3A-29CF1ABA4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17916-0A0D-9A24-6172-B23DD4E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2A511-41A8-D155-DD6C-7E437A98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5C47-3320-711E-11FB-7A62DCBF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8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5A2345-AB28-AA0B-6E88-17BC1BF30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B5C1D-2318-0597-16AA-D212BDCB8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EA5B5-1E87-1817-DACF-2A8D2601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BBED6-F4EB-DB51-A06B-A54D5173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9FC7-736B-6AE7-040B-4DB960EB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77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9426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845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0371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366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0097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6514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9658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6153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F963-A2C8-E3F2-5383-0207AD28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1941-CCB1-47DB-A2DA-466BF2B5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790B2-DDC4-270D-3740-EC01851B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CAD9-4493-D2C2-8B94-02DC6E4B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F85AD-63A7-61DC-8522-E36D44E5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27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5717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8272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209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C720-2CBC-5C64-7A47-6E3A864A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DB92B-3D80-1218-8E72-711E0E27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6B584-9245-F2B4-4A19-F6FBC5F1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DC667-AD90-D68B-4F22-E5625DD2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C85A2-950D-C7DC-E99A-1CFD80F9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0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8D51-CEE0-C1B7-EDE6-A557C01F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65D2-850E-CD81-DCD6-2DC81346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DA073-EF57-03D3-8CE3-70902FDE5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28740-75E3-7B64-DE01-88DC1DB2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F28B8-C007-D5B4-45C2-D3E15E75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5EAC2-DE9C-0A8D-FB36-77C09C8D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6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74F6-5FA0-BA71-EBC9-FC3B4EA0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A28C3-D505-BB40-1BE8-012DDB877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3F855-3AF1-9B04-5EEE-B1431D12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FF79C-D3DB-FB3D-0EE7-6824E6E35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98717-6805-E8BF-85A7-D5B56F84E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ECFEC-AC87-553A-05C3-230E9177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1DB88-426A-3FE8-4880-ED9113DB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80988-6A3B-C154-FFCF-5DE045DC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9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A61D-BF1D-A6C9-3AE5-D48103DF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7D75C6-5CEC-0BC0-DB63-D918BAB8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43050-F410-0F84-8C17-5A4E10FB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56C7E-B1D8-EDEA-6E4E-931582B4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6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262C4-5F18-34BA-FD8F-1C4841A2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23883-6B76-BBE9-8569-CFFD4871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E8294-76D6-6DFA-D487-0D5A098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6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6EC3-54D8-418C-F933-5998C800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8B508-CEC6-098E-BFDF-AEDAF18B1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41BC9-991D-054E-6313-BBA1137A3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53EEC-ABCE-0D96-6A81-61E56B49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C2500-B376-3E6E-E3E7-D9CEA91B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40E37-4F10-97D8-9264-546D933D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4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CAD5-E90C-DE37-09A1-439FDB0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CE9436-29CC-689D-4EBA-512494201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A61B8-54F5-B008-E780-76EAE3DB4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7E185-F0AA-5DCC-146E-E61E02AC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55A5B-590A-28E2-B783-2C87B3C5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21389-081D-297F-F84D-A2B283DB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4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49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9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9E82659-B81B-FF92-85D0-3AA18E1475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2157483-BE9A-38CF-9524-800B614AB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4282"/>
            <a:ext cx="12192000" cy="4796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8A17A-064F-132F-ED81-95BF2E0BD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78" y="1504081"/>
            <a:ext cx="10108044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5883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1FE93AB-C9AA-910C-7BD6-167D8FCEC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8518F-EC3F-89EB-D795-3129CA3AD0F4}"/>
              </a:ext>
            </a:extLst>
          </p:cNvPr>
          <p:cNvSpPr/>
          <p:nvPr/>
        </p:nvSpPr>
        <p:spPr>
          <a:xfrm>
            <a:off x="394136" y="331076"/>
            <a:ext cx="11524595" cy="627467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4248B-976B-9A93-1327-8AD11431DCF8}"/>
              </a:ext>
            </a:extLst>
          </p:cNvPr>
          <p:cNvSpPr/>
          <p:nvPr/>
        </p:nvSpPr>
        <p:spPr>
          <a:xfrm>
            <a:off x="975360" y="6197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2317A-0643-125F-93F2-30E824F0B54F}"/>
              </a:ext>
            </a:extLst>
          </p:cNvPr>
          <p:cNvSpPr txBox="1"/>
          <p:nvPr/>
        </p:nvSpPr>
        <p:spPr>
          <a:xfrm>
            <a:off x="1656080" y="558800"/>
            <a:ext cx="943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Quan sát hình vẽ sơ đồ sân bóng và cho biết: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EE3FC-74C8-970F-61FB-D4B5B0B80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1427724"/>
            <a:ext cx="6396354" cy="4656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1D2DF-9981-392C-9D03-DA01142FA449}"/>
              </a:ext>
            </a:extLst>
          </p:cNvPr>
          <p:cNvSpPr txBox="1"/>
          <p:nvPr/>
        </p:nvSpPr>
        <p:spPr>
          <a:xfrm>
            <a:off x="7528560" y="1595120"/>
            <a:ext cx="3881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 Sân bóng trên được vẽ với tỉ lệ nào? Tỉ lệ đó cho ta biết điều gì?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7F32B-B296-C0DB-7D4F-F6041084C98A}"/>
              </a:ext>
            </a:extLst>
          </p:cNvPr>
          <p:cNvSpPr txBox="1"/>
          <p:nvPr/>
        </p:nvSpPr>
        <p:spPr>
          <a:xfrm>
            <a:off x="7609840" y="3108960"/>
            <a:ext cx="3992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Đo chiều dài, chiều rộng của sân bóng trên sơ đồ và tính chiều dài thật, chiều rộng thật của sân bóng.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119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1FE93AB-C9AA-910C-7BD6-167D8FCEC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8518F-EC3F-89EB-D795-3129CA3AD0F4}"/>
              </a:ext>
            </a:extLst>
          </p:cNvPr>
          <p:cNvSpPr/>
          <p:nvPr/>
        </p:nvSpPr>
        <p:spPr>
          <a:xfrm>
            <a:off x="0" y="44698"/>
            <a:ext cx="11524595" cy="627467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6A803-13EE-6145-B652-57B5424B0136}"/>
              </a:ext>
            </a:extLst>
          </p:cNvPr>
          <p:cNvSpPr txBox="1"/>
          <p:nvPr/>
        </p:nvSpPr>
        <p:spPr>
          <a:xfrm>
            <a:off x="1117600" y="447040"/>
            <a:ext cx="9916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srgbClr val="FF0066"/>
                </a:solidFill>
                <a:latin typeface="+mj-lt"/>
                <a:ea typeface="Cambria" panose="02040503050406030204" pitchFamily="18" charset="0"/>
              </a:rPr>
              <a:t>) Sân bóng trên được vẽ theo tỉ lệ 1 : 1 000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+mj-lt"/>
                <a:ea typeface="Cambria" panose="02040503050406030204" pitchFamily="18" charset="0"/>
              </a:rPr>
              <a:t>Tỉ lệ đó cho biết tỉ số giữa độ dài đo được trên bản đồ và độ dài thật đo được trên thực tế là 1 : 1 000.</a:t>
            </a:r>
            <a:r>
              <a:rPr lang="vi-VN" i="1" dirty="0">
                <a:latin typeface="+mj-lt"/>
              </a:rPr>
              <a:t> </a:t>
            </a:r>
            <a:r>
              <a:rPr lang="vi-VN" sz="3200" dirty="0">
                <a:solidFill>
                  <a:srgbClr val="FF006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Nói cách khác, độ dài thật dài gấp 1 000 lần so với độ dài đo được trên sơ đồ sân bóng.</a:t>
            </a:r>
            <a:endParaRPr lang="en-US" sz="3200" dirty="0">
              <a:solidFill>
                <a:srgbClr val="FF0066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C5AE5-DAAE-76F2-63BE-8CAB271AD48B}"/>
              </a:ext>
            </a:extLst>
          </p:cNvPr>
          <p:cNvSpPr txBox="1"/>
          <p:nvPr/>
        </p:nvSpPr>
        <p:spPr>
          <a:xfrm>
            <a:off x="558800" y="3225856"/>
            <a:ext cx="1107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sân bóng trên sơ đồ là 7,9 cm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rộng sân bóng trên sơ đồ là 5 cm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thật của sân bóng là: 7,9 × 1 000 = 7 900 (cm) = 79 m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rộng thật của sân bóng là: 5 × 1 000 = 5 000 (cm) = 50 m</a:t>
            </a:r>
            <a:endParaRPr lang="en-US" sz="32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0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2821175C-DB77-9ACD-418D-771B7135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9D2A4-4F5E-A309-E9BB-3B53C7C55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24" y="1056639"/>
            <a:ext cx="4461407" cy="3591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F0CD4-95B7-5445-6EDA-F96E47448FAF}"/>
              </a:ext>
            </a:extLst>
          </p:cNvPr>
          <p:cNvSpPr txBox="1"/>
          <p:nvPr/>
        </p:nvSpPr>
        <p:spPr>
          <a:xfrm>
            <a:off x="162560" y="6488668"/>
            <a:ext cx="41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Zalo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3270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641657" cy="6400800"/>
          </a:xfrm>
          <a:prstGeom prst="round2DiagRect">
            <a:avLst>
              <a:gd name="adj1" fmla="val 7712"/>
              <a:gd name="adj2" fmla="val 0"/>
            </a:avLst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12B10CA-054E-6F42-ABB0-89770D771DC8}"/>
              </a:ext>
            </a:extLst>
          </p:cNvPr>
          <p:cNvSpPr/>
          <p:nvPr/>
        </p:nvSpPr>
        <p:spPr>
          <a:xfrm>
            <a:off x="9606129" y="482600"/>
            <a:ext cx="1219200" cy="1980063"/>
          </a:xfrm>
          <a:custGeom>
            <a:avLst/>
            <a:gdLst/>
            <a:ahLst/>
            <a:cxnLst/>
            <a:rect l="l" t="t" r="r" b="b"/>
            <a:pathLst>
              <a:path w="1308058" h="2315148">
                <a:moveTo>
                  <a:pt x="0" y="0"/>
                </a:moveTo>
                <a:lnTo>
                  <a:pt x="1308058" y="0"/>
                </a:lnTo>
                <a:lnTo>
                  <a:pt x="1308058" y="2315148"/>
                </a:lnTo>
                <a:lnTo>
                  <a:pt x="0" y="231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953375A-3841-224A-753F-12AB5E5E28EE}"/>
              </a:ext>
            </a:extLst>
          </p:cNvPr>
          <p:cNvSpPr/>
          <p:nvPr/>
        </p:nvSpPr>
        <p:spPr>
          <a:xfrm>
            <a:off x="1092351" y="482600"/>
            <a:ext cx="1219199" cy="2286000"/>
          </a:xfrm>
          <a:custGeom>
            <a:avLst/>
            <a:gdLst/>
            <a:ahLst/>
            <a:cxnLst/>
            <a:rect l="l" t="t" r="r" b="b"/>
            <a:pathLst>
              <a:path w="1236858" h="2467548">
                <a:moveTo>
                  <a:pt x="0" y="0"/>
                </a:moveTo>
                <a:lnTo>
                  <a:pt x="1236858" y="0"/>
                </a:lnTo>
                <a:lnTo>
                  <a:pt x="1236858" y="2467548"/>
                </a:lnTo>
                <a:lnTo>
                  <a:pt x="0" y="2467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8A3D81-0C23-80A3-A62A-B1A150DCADB7}"/>
              </a:ext>
            </a:extLst>
          </p:cNvPr>
          <p:cNvSpPr/>
          <p:nvPr/>
        </p:nvSpPr>
        <p:spPr>
          <a:xfrm>
            <a:off x="2519077" y="1364893"/>
            <a:ext cx="6922187" cy="5045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i="1" dirty="0">
                <a:solidFill>
                  <a:prstClr val="black"/>
                </a:solidFill>
              </a:rPr>
              <a:t>Viết số thích hợp vào chỗ trống:</a:t>
            </a:r>
            <a:endParaRPr lang="vi-VN" sz="32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F8CA47-0E03-4A98-1DD6-8278FEC6A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584218"/>
              </p:ext>
            </p:extLst>
          </p:nvPr>
        </p:nvGraphicFramePr>
        <p:xfrm>
          <a:off x="2126614" y="2328734"/>
          <a:ext cx="8348346" cy="3234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6285">
                  <a:extLst>
                    <a:ext uri="{9D8B030D-6E8A-4147-A177-3AD203B41FA5}">
                      <a16:colId xmlns:a16="http://schemas.microsoft.com/office/drawing/2014/main" val="1919431489"/>
                    </a:ext>
                  </a:extLst>
                </a:gridCol>
                <a:gridCol w="2086285">
                  <a:extLst>
                    <a:ext uri="{9D8B030D-6E8A-4147-A177-3AD203B41FA5}">
                      <a16:colId xmlns:a16="http://schemas.microsoft.com/office/drawing/2014/main" val="3167022960"/>
                    </a:ext>
                  </a:extLst>
                </a:gridCol>
                <a:gridCol w="2087888">
                  <a:extLst>
                    <a:ext uri="{9D8B030D-6E8A-4147-A177-3AD203B41FA5}">
                      <a16:colId xmlns:a16="http://schemas.microsoft.com/office/drawing/2014/main" val="1795982152"/>
                    </a:ext>
                  </a:extLst>
                </a:gridCol>
                <a:gridCol w="2087888">
                  <a:extLst>
                    <a:ext uri="{9D8B030D-6E8A-4147-A177-3AD203B41FA5}">
                      <a16:colId xmlns:a16="http://schemas.microsoft.com/office/drawing/2014/main" val="3047870280"/>
                    </a:ext>
                  </a:extLst>
                </a:gridCol>
              </a:tblGrid>
              <a:tr h="7091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Tỉ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lệ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: 1 000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1: 300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: 10 000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334329"/>
                  </a:ext>
                </a:extLst>
              </a:tr>
              <a:tr h="12625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cm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17130"/>
                  </a:ext>
                </a:extLst>
              </a:tr>
              <a:tr h="12625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 dài thật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dm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04633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ED5D18C-B00D-573C-1DF9-C22D4036F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050" y="381965"/>
            <a:ext cx="7340220" cy="117663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1BB995-D436-074D-5533-F536C89440E2}"/>
              </a:ext>
            </a:extLst>
          </p:cNvPr>
          <p:cNvSpPr/>
          <p:nvPr/>
        </p:nvSpPr>
        <p:spPr>
          <a:xfrm>
            <a:off x="4348480" y="4450080"/>
            <a:ext cx="1798320" cy="629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8DD6BF-EC73-A82C-1041-B4C9DA8A5AAC}"/>
              </a:ext>
            </a:extLst>
          </p:cNvPr>
          <p:cNvSpPr/>
          <p:nvPr/>
        </p:nvSpPr>
        <p:spPr>
          <a:xfrm>
            <a:off x="6492240" y="3139440"/>
            <a:ext cx="1798320" cy="629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118DAB-8ED9-EB49-E638-E3E53D71F825}"/>
              </a:ext>
            </a:extLst>
          </p:cNvPr>
          <p:cNvSpPr/>
          <p:nvPr/>
        </p:nvSpPr>
        <p:spPr>
          <a:xfrm>
            <a:off x="8554720" y="4439920"/>
            <a:ext cx="1798320" cy="629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cm</a:t>
            </a:r>
          </a:p>
        </p:txBody>
      </p:sp>
    </p:spTree>
    <p:extLst>
      <p:ext uri="{BB962C8B-B14F-4D97-AF65-F5344CB8AC3E}">
        <p14:creationId xmlns:p14="http://schemas.microsoft.com/office/powerpoint/2010/main" val="281272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5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F1FCD52F-F063-ED5A-28D4-2DEDC3F0D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9" b="17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84" name="Google Shape;384;p19"/>
          <p:cNvGrpSpPr/>
          <p:nvPr/>
        </p:nvGrpSpPr>
        <p:grpSpPr>
          <a:xfrm>
            <a:off x="3563433" y="400756"/>
            <a:ext cx="4974772" cy="1107996"/>
            <a:chOff x="3608614" y="0"/>
            <a:chExt cx="4974772" cy="1107996"/>
          </a:xfrm>
        </p:grpSpPr>
        <p:sp>
          <p:nvSpPr>
            <p:cNvPr id="385" name="Google Shape;385;p19"/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DẶN DÒ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6" name="Google Shape;386;p19"/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DẶN DÒ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88" name="Google Shape;38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7208" flipH="1">
            <a:off x="627572" y="2699077"/>
            <a:ext cx="919996" cy="91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7208" flipH="1">
            <a:off x="627572" y="3680089"/>
            <a:ext cx="919996" cy="91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7208" flipH="1">
            <a:off x="627572" y="4661101"/>
            <a:ext cx="919996" cy="91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26798" y="1394063"/>
            <a:ext cx="4737630" cy="5063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C3D8EDF8-4BAA-7BFD-F51B-50E85C76D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FE7DDC-7617-0C75-1BDA-A1D184CE6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9" y="1564260"/>
            <a:ext cx="565148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50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ổ Quốc Việt Nam _ Tốp ca (Demo KaraOke)">
            <a:hlinkClick r:id="" action="ppaction://media"/>
            <a:extLst>
              <a:ext uri="{FF2B5EF4-FFF2-40B4-BE49-F238E27FC236}">
                <a16:creationId xmlns:a16="http://schemas.microsoft.com/office/drawing/2014/main" id="{525386E4-2E49-E732-E705-92E435D66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1FBF9AFB-F521-58B4-5A24-F410285BF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A04F69DA-0E24-EA20-D211-ABE88C9A1E5B}"/>
              </a:ext>
            </a:extLst>
          </p:cNvPr>
          <p:cNvSpPr/>
          <p:nvPr/>
        </p:nvSpPr>
        <p:spPr>
          <a:xfrm>
            <a:off x="610326" y="1659783"/>
            <a:ext cx="8566331" cy="2530190"/>
          </a:xfrm>
          <a:prstGeom prst="cloud">
            <a:avLst/>
          </a:prstGeom>
          <a:solidFill>
            <a:schemeClr val="bg1">
              <a:alpha val="9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vi-VN" sz="3200" dirty="0">
              <a:solidFill>
                <a:srgbClr val="0070C0"/>
              </a:solidFill>
              <a:latin typeface="Caribi"/>
            </a:endParaRPr>
          </a:p>
          <a:p>
            <a:pPr lvl="0" algn="ctr"/>
            <a:r>
              <a:rPr lang="vi-VN" sz="3200" dirty="0">
                <a:solidFill>
                  <a:srgbClr val="0070C0"/>
                </a:solidFill>
                <a:latin typeface="Caribi"/>
              </a:rPr>
              <a:t>Tranh gì to lớn lạ ghê</a:t>
            </a:r>
          </a:p>
          <a:p>
            <a:pPr lvl="0" algn="ctr"/>
            <a:r>
              <a:rPr lang="vi-VN" sz="3200" dirty="0">
                <a:solidFill>
                  <a:srgbClr val="0070C0"/>
                </a:solidFill>
                <a:latin typeface="+mj-lt"/>
              </a:rPr>
              <a:t>Vẽ hết Âu, Á, Mĩ, Phi trong này.</a:t>
            </a:r>
          </a:p>
          <a:p>
            <a:pPr lvl="0" algn="ctr"/>
            <a:r>
              <a:rPr lang="vi-VN" sz="3200" dirty="0">
                <a:solidFill>
                  <a:srgbClr val="0070C0"/>
                </a:solidFill>
                <a:latin typeface="+mj-lt"/>
              </a:rPr>
              <a:t>                                      (Là gì?)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25A4A-23F4-7020-1A1F-3C87920F0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02" y="144195"/>
            <a:ext cx="4291956" cy="177409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AD99AC8-4599-0016-F067-BE3B49947636}"/>
              </a:ext>
            </a:extLst>
          </p:cNvPr>
          <p:cNvSpPr/>
          <p:nvPr/>
        </p:nvSpPr>
        <p:spPr>
          <a:xfrm>
            <a:off x="1625847" y="5016450"/>
            <a:ext cx="4627458" cy="1497511"/>
          </a:xfrm>
          <a:prstGeom prst="wedgeRoundRectCallout">
            <a:avLst>
              <a:gd name="adj1" fmla="val 25930"/>
              <a:gd name="adj2" fmla="val -82358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Hình ảnh Bản đồ Hoạt Hình Bản đồ Màu Xanh Lá Cây Bản đồ Minh Họa Vị Trí Bản  đồ PNG , Bản đồ Vị Trí, Ngày Lễ, Du Lịch PNG miễn">
            <a:extLst>
              <a:ext uri="{FF2B5EF4-FFF2-40B4-BE49-F238E27FC236}">
                <a16:creationId xmlns:a16="http://schemas.microsoft.com/office/drawing/2014/main" id="{34EB0306-A31A-0C41-1140-4F1E33D0D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571240"/>
            <a:ext cx="3495040" cy="349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2821175C-DB77-9ACD-418D-771B7135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pic>
        <p:nvPicPr>
          <p:cNvPr id="17" name="Picture 34">
            <a:extLst>
              <a:ext uri="{FF2B5EF4-FFF2-40B4-BE49-F238E27FC236}">
                <a16:creationId xmlns:a16="http://schemas.microsoft.com/office/drawing/2014/main" id="{5C840CBF-CF44-6AF9-B006-86DFA416B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00229" y="743612"/>
            <a:ext cx="7191539" cy="6114388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60327A0-1F78-83FC-7E05-7FDBBD906505}"/>
              </a:ext>
            </a:extLst>
          </p:cNvPr>
          <p:cNvSpPr txBox="1"/>
          <p:nvPr/>
        </p:nvSpPr>
        <p:spPr>
          <a:xfrm>
            <a:off x="2592475" y="907209"/>
            <a:ext cx="705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B4E55-DAC1-E993-7CE1-5D3C5B927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918" y="1454864"/>
            <a:ext cx="3188484" cy="1103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7ABDB-DF4F-FC1A-6FA4-F1A6A0680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7" y="2471834"/>
            <a:ext cx="7364606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2821175C-DB77-9ACD-418D-771B7135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6545D29F-7745-87D4-4848-B5B7E66B0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1826404"/>
            <a:ext cx="5856678" cy="19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36E32600-99A3-5B61-97E7-0C12C5073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09862" y="284480"/>
            <a:ext cx="11707318" cy="6410959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07318"/>
                      <a:gd name="connsiteY0" fmla="*/ 1068515 h 6410959"/>
                      <a:gd name="connsiteX1" fmla="*/ 1068515 w 11707318"/>
                      <a:gd name="connsiteY1" fmla="*/ 0 h 6410959"/>
                      <a:gd name="connsiteX2" fmla="*/ 10638803 w 11707318"/>
                      <a:gd name="connsiteY2" fmla="*/ 0 h 6410959"/>
                      <a:gd name="connsiteX3" fmla="*/ 11707318 w 11707318"/>
                      <a:gd name="connsiteY3" fmla="*/ 1068515 h 6410959"/>
                      <a:gd name="connsiteX4" fmla="*/ 11707318 w 11707318"/>
                      <a:gd name="connsiteY4" fmla="*/ 5342444 h 6410959"/>
                      <a:gd name="connsiteX5" fmla="*/ 10638803 w 11707318"/>
                      <a:gd name="connsiteY5" fmla="*/ 6410959 h 6410959"/>
                      <a:gd name="connsiteX6" fmla="*/ 1068515 w 11707318"/>
                      <a:gd name="connsiteY6" fmla="*/ 6410959 h 6410959"/>
                      <a:gd name="connsiteX7" fmla="*/ 0 w 11707318"/>
                      <a:gd name="connsiteY7" fmla="*/ 5342444 h 6410959"/>
                      <a:gd name="connsiteX8" fmla="*/ 0 w 11707318"/>
                      <a:gd name="connsiteY8" fmla="*/ 1068515 h 6410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7318" h="6410959" fill="none" extrusionOk="0">
                        <a:moveTo>
                          <a:pt x="0" y="1068515"/>
                        </a:moveTo>
                        <a:cubicBezTo>
                          <a:pt x="1940" y="530901"/>
                          <a:pt x="496205" y="29898"/>
                          <a:pt x="1068515" y="0"/>
                        </a:cubicBezTo>
                        <a:cubicBezTo>
                          <a:pt x="3905308" y="72427"/>
                          <a:pt x="6669583" y="61419"/>
                          <a:pt x="10638803" y="0"/>
                        </a:cubicBezTo>
                        <a:cubicBezTo>
                          <a:pt x="11218351" y="-72813"/>
                          <a:pt x="11643758" y="459165"/>
                          <a:pt x="11707318" y="1068515"/>
                        </a:cubicBezTo>
                        <a:cubicBezTo>
                          <a:pt x="11808194" y="1497107"/>
                          <a:pt x="11600005" y="4160001"/>
                          <a:pt x="11707318" y="5342444"/>
                        </a:cubicBezTo>
                        <a:cubicBezTo>
                          <a:pt x="11726088" y="5837309"/>
                          <a:pt x="11196477" y="6374580"/>
                          <a:pt x="10638803" y="6410959"/>
                        </a:cubicBezTo>
                        <a:cubicBezTo>
                          <a:pt x="8283865" y="6440786"/>
                          <a:pt x="4693005" y="6331653"/>
                          <a:pt x="1068515" y="6410959"/>
                        </a:cubicBezTo>
                        <a:cubicBezTo>
                          <a:pt x="567947" y="6400835"/>
                          <a:pt x="-80126" y="5948413"/>
                          <a:pt x="0" y="5342444"/>
                        </a:cubicBezTo>
                        <a:cubicBezTo>
                          <a:pt x="50037" y="3982242"/>
                          <a:pt x="770" y="2047537"/>
                          <a:pt x="0" y="1068515"/>
                        </a:cubicBezTo>
                        <a:close/>
                      </a:path>
                      <a:path w="11707318" h="6410959" stroke="0" extrusionOk="0">
                        <a:moveTo>
                          <a:pt x="0" y="1068515"/>
                        </a:moveTo>
                        <a:cubicBezTo>
                          <a:pt x="91397" y="503303"/>
                          <a:pt x="486438" y="16768"/>
                          <a:pt x="1068515" y="0"/>
                        </a:cubicBezTo>
                        <a:cubicBezTo>
                          <a:pt x="3304213" y="123000"/>
                          <a:pt x="8436121" y="-96860"/>
                          <a:pt x="10638803" y="0"/>
                        </a:cubicBezTo>
                        <a:cubicBezTo>
                          <a:pt x="11146737" y="-62641"/>
                          <a:pt x="11727812" y="437073"/>
                          <a:pt x="11707318" y="1068515"/>
                        </a:cubicBezTo>
                        <a:cubicBezTo>
                          <a:pt x="11710491" y="3106617"/>
                          <a:pt x="11801585" y="4175531"/>
                          <a:pt x="11707318" y="5342444"/>
                        </a:cubicBezTo>
                        <a:cubicBezTo>
                          <a:pt x="11629966" y="5960592"/>
                          <a:pt x="11114598" y="6392248"/>
                          <a:pt x="10638803" y="6410959"/>
                        </a:cubicBezTo>
                        <a:cubicBezTo>
                          <a:pt x="8283606" y="6250252"/>
                          <a:pt x="5443232" y="6450626"/>
                          <a:pt x="1068515" y="6410959"/>
                        </a:cubicBezTo>
                        <a:cubicBezTo>
                          <a:pt x="427365" y="6400653"/>
                          <a:pt x="-92283" y="5890762"/>
                          <a:pt x="0" y="5342444"/>
                        </a:cubicBezTo>
                        <a:cubicBezTo>
                          <a:pt x="32216" y="4676565"/>
                          <a:pt x="57206" y="2286983"/>
                          <a:pt x="0" y="106851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32238-64C4-8483-3C4D-C82856681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4960655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75DC69-5009-369C-67AD-27D70ED15E36}"/>
              </a:ext>
            </a:extLst>
          </p:cNvPr>
          <p:cNvSpPr/>
          <p:nvPr/>
        </p:nvSpPr>
        <p:spPr>
          <a:xfrm>
            <a:off x="4988560" y="325120"/>
            <a:ext cx="7030720" cy="632968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6B522C-A725-057F-2D7D-424EA3D80D9D}"/>
                  </a:ext>
                </a:extLst>
              </p:cNvPr>
              <p:cNvSpPr txBox="1"/>
              <p:nvPr/>
            </p:nvSpPr>
            <p:spPr>
              <a:xfrm>
                <a:off x="5222240" y="589280"/>
                <a:ext cx="6522720" cy="5417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Ở góc trái phía dưới của bản đồ hành chính Việt Nam có ghi: “Tỉ lệ 1 : 10 000 000”. Tỉ lệ đó là tỉ lệ bản đồ.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 lệ bản đồ là tỉ số giữa độ dài đo được trên bản đồ và độ dài thật đo được trên thực tế.</a:t>
                </a:r>
              </a:p>
              <a:p>
                <a:pPr algn="just"/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 dụ: Với bản đồ có tỉ lệ 1 : 500</a:t>
                </a:r>
              </a:p>
              <a:p>
                <a:pPr algn="just"/>
                <a:r>
                  <a:rPr lang="en-US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Nếu biết độ dài trên bản đồ là 1 cm thì độ dài thật tương ứng là: 1 cm x 500 = 500 cm = 5 m</a:t>
                </a:r>
              </a:p>
              <a:p>
                <a:pPr algn="just"/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– Nếu biết độ dài thật trên thực tế là 20 m thì ta có 20 m = 2 000 cm, độ dài tương ứng trên bản đồ là:</a:t>
                </a:r>
                <a:r>
                  <a:rPr lang="en-US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2 000 cm: 500 = 4 cm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 lệ bản đồ có thể viết dưới dạng một phân số có tử số là 1.</a:t>
                </a:r>
                <a:endParaRPr lang="en-US" sz="24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400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Chẳng</a:t>
                </a:r>
                <a:r>
                  <a:rPr lang="en-US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hạn</a:t>
                </a:r>
                <a:r>
                  <a:rPr lang="en-US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</m:t>
                        </m:r>
                        <m: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000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</m:t>
                        </m:r>
                        <m: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;…</a:t>
                </a:r>
                <a:endParaRPr lang="vi-VN" sz="24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6B522C-A725-057F-2D7D-424EA3D80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2240" y="589280"/>
                <a:ext cx="6522720" cy="5417509"/>
              </a:xfrm>
              <a:prstGeom prst="rect">
                <a:avLst/>
              </a:prstGeom>
              <a:blipFill>
                <a:blip r:embed="rId5"/>
                <a:stretch>
                  <a:fillRect l="-1495" t="-901" r="-1402" b="-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36E32600-99A3-5B61-97E7-0C12C5073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09862" y="284480"/>
            <a:ext cx="11707318" cy="6410959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07318"/>
                      <a:gd name="connsiteY0" fmla="*/ 1068515 h 6410959"/>
                      <a:gd name="connsiteX1" fmla="*/ 1068515 w 11707318"/>
                      <a:gd name="connsiteY1" fmla="*/ 0 h 6410959"/>
                      <a:gd name="connsiteX2" fmla="*/ 10638803 w 11707318"/>
                      <a:gd name="connsiteY2" fmla="*/ 0 h 6410959"/>
                      <a:gd name="connsiteX3" fmla="*/ 11707318 w 11707318"/>
                      <a:gd name="connsiteY3" fmla="*/ 1068515 h 6410959"/>
                      <a:gd name="connsiteX4" fmla="*/ 11707318 w 11707318"/>
                      <a:gd name="connsiteY4" fmla="*/ 5342444 h 6410959"/>
                      <a:gd name="connsiteX5" fmla="*/ 10638803 w 11707318"/>
                      <a:gd name="connsiteY5" fmla="*/ 6410959 h 6410959"/>
                      <a:gd name="connsiteX6" fmla="*/ 1068515 w 11707318"/>
                      <a:gd name="connsiteY6" fmla="*/ 6410959 h 6410959"/>
                      <a:gd name="connsiteX7" fmla="*/ 0 w 11707318"/>
                      <a:gd name="connsiteY7" fmla="*/ 5342444 h 6410959"/>
                      <a:gd name="connsiteX8" fmla="*/ 0 w 11707318"/>
                      <a:gd name="connsiteY8" fmla="*/ 1068515 h 6410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7318" h="6410959" fill="none" extrusionOk="0">
                        <a:moveTo>
                          <a:pt x="0" y="1068515"/>
                        </a:moveTo>
                        <a:cubicBezTo>
                          <a:pt x="1940" y="530901"/>
                          <a:pt x="496205" y="29898"/>
                          <a:pt x="1068515" y="0"/>
                        </a:cubicBezTo>
                        <a:cubicBezTo>
                          <a:pt x="3905308" y="72427"/>
                          <a:pt x="6669583" y="61419"/>
                          <a:pt x="10638803" y="0"/>
                        </a:cubicBezTo>
                        <a:cubicBezTo>
                          <a:pt x="11218351" y="-72813"/>
                          <a:pt x="11643758" y="459165"/>
                          <a:pt x="11707318" y="1068515"/>
                        </a:cubicBezTo>
                        <a:cubicBezTo>
                          <a:pt x="11808194" y="1497107"/>
                          <a:pt x="11600005" y="4160001"/>
                          <a:pt x="11707318" y="5342444"/>
                        </a:cubicBezTo>
                        <a:cubicBezTo>
                          <a:pt x="11726088" y="5837309"/>
                          <a:pt x="11196477" y="6374580"/>
                          <a:pt x="10638803" y="6410959"/>
                        </a:cubicBezTo>
                        <a:cubicBezTo>
                          <a:pt x="8283865" y="6440786"/>
                          <a:pt x="4693005" y="6331653"/>
                          <a:pt x="1068515" y="6410959"/>
                        </a:cubicBezTo>
                        <a:cubicBezTo>
                          <a:pt x="567947" y="6400835"/>
                          <a:pt x="-80126" y="5948413"/>
                          <a:pt x="0" y="5342444"/>
                        </a:cubicBezTo>
                        <a:cubicBezTo>
                          <a:pt x="50037" y="3982242"/>
                          <a:pt x="770" y="2047537"/>
                          <a:pt x="0" y="1068515"/>
                        </a:cubicBezTo>
                        <a:close/>
                      </a:path>
                      <a:path w="11707318" h="6410959" stroke="0" extrusionOk="0">
                        <a:moveTo>
                          <a:pt x="0" y="1068515"/>
                        </a:moveTo>
                        <a:cubicBezTo>
                          <a:pt x="91397" y="503303"/>
                          <a:pt x="486438" y="16768"/>
                          <a:pt x="1068515" y="0"/>
                        </a:cubicBezTo>
                        <a:cubicBezTo>
                          <a:pt x="3304213" y="123000"/>
                          <a:pt x="8436121" y="-96860"/>
                          <a:pt x="10638803" y="0"/>
                        </a:cubicBezTo>
                        <a:cubicBezTo>
                          <a:pt x="11146737" y="-62641"/>
                          <a:pt x="11727812" y="437073"/>
                          <a:pt x="11707318" y="1068515"/>
                        </a:cubicBezTo>
                        <a:cubicBezTo>
                          <a:pt x="11710491" y="3106617"/>
                          <a:pt x="11801585" y="4175531"/>
                          <a:pt x="11707318" y="5342444"/>
                        </a:cubicBezTo>
                        <a:cubicBezTo>
                          <a:pt x="11629966" y="5960592"/>
                          <a:pt x="11114598" y="6392248"/>
                          <a:pt x="10638803" y="6410959"/>
                        </a:cubicBezTo>
                        <a:cubicBezTo>
                          <a:pt x="8283606" y="6250252"/>
                          <a:pt x="5443232" y="6450626"/>
                          <a:pt x="1068515" y="6410959"/>
                        </a:cubicBezTo>
                        <a:cubicBezTo>
                          <a:pt x="427365" y="6400653"/>
                          <a:pt x="-92283" y="5890762"/>
                          <a:pt x="0" y="5342444"/>
                        </a:cubicBezTo>
                        <a:cubicBezTo>
                          <a:pt x="32216" y="4676565"/>
                          <a:pt x="57206" y="2286983"/>
                          <a:pt x="0" y="106851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7DA185-FCD8-0874-9F05-660C23C11B9C}"/>
              </a:ext>
            </a:extLst>
          </p:cNvPr>
          <p:cNvSpPr/>
          <p:nvPr/>
        </p:nvSpPr>
        <p:spPr>
          <a:xfrm>
            <a:off x="1198880" y="2082800"/>
            <a:ext cx="9865360" cy="2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A488E-18DC-4F0F-2FC2-8828D324206E}"/>
              </a:ext>
            </a:extLst>
          </p:cNvPr>
          <p:cNvSpPr txBox="1"/>
          <p:nvPr/>
        </p:nvSpPr>
        <p:spPr>
          <a:xfrm>
            <a:off x="1656080" y="2296160"/>
            <a:ext cx="9062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Độ dài thật = độ dài trên bản đồ x tỉ lệ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Độ dài trên bản đồ = độ dài thật : tỉ lệ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(chú ý đổi về cùng đơn vị đo)</a:t>
            </a:r>
          </a:p>
        </p:txBody>
      </p:sp>
    </p:spTree>
    <p:extLst>
      <p:ext uri="{BB962C8B-B14F-4D97-AF65-F5344CB8AC3E}">
        <p14:creationId xmlns:p14="http://schemas.microsoft.com/office/powerpoint/2010/main" val="32758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2821175C-DB77-9ACD-418D-771B7135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D162FD1-FB0F-D459-1AF6-60ADBCE0F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40" y="1471460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1FE93AB-C9AA-910C-7BD6-167D8FCEC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8518F-EC3F-89EB-D795-3129CA3AD0F4}"/>
              </a:ext>
            </a:extLst>
          </p:cNvPr>
          <p:cNvSpPr/>
          <p:nvPr/>
        </p:nvSpPr>
        <p:spPr>
          <a:xfrm>
            <a:off x="394136" y="331076"/>
            <a:ext cx="11524595" cy="627467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B67CCF-3AD5-7B15-ACC1-FBB19F95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" y="843471"/>
            <a:ext cx="10830560" cy="29396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950E14-D0F7-016C-46D3-9B1765D4FD68}"/>
              </a:ext>
            </a:extLst>
          </p:cNvPr>
          <p:cNvSpPr/>
          <p:nvPr/>
        </p:nvSpPr>
        <p:spPr>
          <a:xfrm>
            <a:off x="4226560" y="3119120"/>
            <a:ext cx="660400" cy="43688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C26678-4E8D-A57E-5AC8-3403087683E4}"/>
              </a:ext>
            </a:extLst>
          </p:cNvPr>
          <p:cNvSpPr/>
          <p:nvPr/>
        </p:nvSpPr>
        <p:spPr>
          <a:xfrm>
            <a:off x="5963920" y="3129280"/>
            <a:ext cx="660400" cy="43688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7909B0-A399-1159-E5A3-C6D14DFBA6A0}"/>
              </a:ext>
            </a:extLst>
          </p:cNvPr>
          <p:cNvSpPr/>
          <p:nvPr/>
        </p:nvSpPr>
        <p:spPr>
          <a:xfrm>
            <a:off x="7609840" y="3129280"/>
            <a:ext cx="894080" cy="43688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E372EF-B394-A447-2FD5-91E5D17B5C7A}"/>
              </a:ext>
            </a:extLst>
          </p:cNvPr>
          <p:cNvSpPr/>
          <p:nvPr/>
        </p:nvSpPr>
        <p:spPr>
          <a:xfrm>
            <a:off x="9164320" y="3139440"/>
            <a:ext cx="1188720" cy="43688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4000000</a:t>
            </a:r>
          </a:p>
        </p:txBody>
      </p:sp>
    </p:spTree>
    <p:extLst>
      <p:ext uri="{BB962C8B-B14F-4D97-AF65-F5344CB8AC3E}">
        <p14:creationId xmlns:p14="http://schemas.microsoft.com/office/powerpoint/2010/main" val="69735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487</Words>
  <Application>Microsoft Office PowerPoint</Application>
  <PresentationFormat>Widescreen</PresentationFormat>
  <Paragraphs>50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Cambria</vt:lpstr>
      <vt:lpstr>Cambria Math</vt:lpstr>
      <vt:lpstr>Caribi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2024-10-28T03:25:15Z</dcterms:created>
  <dcterms:modified xsi:type="dcterms:W3CDTF">2025-02-14T12:50:06Z</dcterms:modified>
</cp:coreProperties>
</file>