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702" r:id="rId3"/>
  </p:sldMasterIdLst>
  <p:notesMasterIdLst>
    <p:notesMasterId r:id="rId26"/>
  </p:notesMasterIdLst>
  <p:sldIdLst>
    <p:sldId id="256" r:id="rId4"/>
    <p:sldId id="4152" r:id="rId5"/>
    <p:sldId id="4266" r:id="rId6"/>
    <p:sldId id="4324" r:id="rId7"/>
    <p:sldId id="4158" r:id="rId8"/>
    <p:sldId id="4298" r:id="rId9"/>
    <p:sldId id="4299" r:id="rId10"/>
    <p:sldId id="4245" r:id="rId11"/>
    <p:sldId id="4300" r:id="rId12"/>
    <p:sldId id="4301" r:id="rId13"/>
    <p:sldId id="4302" r:id="rId14"/>
    <p:sldId id="4303" r:id="rId15"/>
    <p:sldId id="4222" r:id="rId16"/>
    <p:sldId id="4246" r:id="rId17"/>
    <p:sldId id="4304" r:id="rId18"/>
    <p:sldId id="4305" r:id="rId19"/>
    <p:sldId id="4306" r:id="rId20"/>
    <p:sldId id="4276" r:id="rId21"/>
    <p:sldId id="4278" r:id="rId22"/>
    <p:sldId id="4169" r:id="rId23"/>
    <p:sldId id="4203" r:id="rId24"/>
    <p:sldId id="4320" r:id="rId25"/>
  </p:sldIdLst>
  <p:sldSz cx="12192000" cy="6858000"/>
  <p:notesSz cx="6858000" cy="9144000"/>
  <p:embeddedFontLst>
    <p:embeddedFont>
      <p:font typeface="Pangolin" panose="020B0604020202020204" charset="0"/>
      <p:regular r:id="rId27"/>
    </p:embeddedFont>
    <p:embeddedFont>
      <p:font typeface="Roboto" panose="02000000000000000000" pitchFamily="2" charset="0"/>
      <p:regular r:id="rId28"/>
      <p:bold r:id="rId29"/>
      <p:italic r:id="rId30"/>
      <p:boldItalic r:id="rId31"/>
    </p:embeddedFont>
    <p:embeddedFont>
      <p:font typeface="Roboto Black" panose="02000000000000000000" pitchFamily="2" charset="0"/>
      <p:regular r:id="rId32"/>
      <p:bold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BF"/>
    <a:srgbClr val="AAE1FA"/>
    <a:srgbClr val="F3F1F5"/>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52" autoAdjust="0"/>
  </p:normalViewPr>
  <p:slideViewPr>
    <p:cSldViewPr snapToGrid="0">
      <p:cViewPr varScale="1">
        <p:scale>
          <a:sx n="72" d="100"/>
          <a:sy n="72" d="100"/>
        </p:scale>
        <p:origin x="4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22/02/2025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Vịnh </a:t>
            </a:r>
            <a:r>
              <a:rPr lang="en-US" baseline="0"/>
              <a:t>Hạ Long </a:t>
            </a:r>
            <a:r>
              <a:rPr lang="vi-VN" baseline="0"/>
              <a:t>có tổng diện tích 1553 km2 gồm 1969 hòn đảo lớn nhỏ, tập trung ở hai vùng chính là vùng phía đông nam vịnh Bái Tử Long và vùng phía tây nam vịnh Hạ Long. Hàng trăm đảo đá, mỗi đảo mang một hình dáng khác nhau hết sức sinh động: hòn Đầu Người, hòn Rồng, hòn Lã Vọng, hòn Cánh Buồm, hòn Trống Mái, hòn Lư Hương...</a:t>
            </a:r>
          </a:p>
          <a:p>
            <a:r>
              <a:rPr lang="vi-VN" baseline="0"/>
              <a:t>Năm 1994, UNESCO đã chính thức công nhận vịnh Hạ Long là Di sản thiên nhiên thế giới bởi giá trị ngoại hạng về mặt cảnh quan.</a:t>
            </a:r>
            <a:r>
              <a:rPr lang="en-US" baseline="0"/>
              <a:t> </a:t>
            </a:r>
            <a:r>
              <a:rPr lang="vi-VN" baseline="0"/>
              <a:t>Năm 2000, vịnh Hạ Long tiếp tục được UNESCO công nhận lần thứ hai là Di sản địa chất thế giới vì những giá trị về địa chất, địa mạo</a:t>
            </a:r>
            <a:endParaRPr lang="en-US" baseline="0"/>
          </a:p>
          <a:p>
            <a:r>
              <a:rPr lang="vi-VN" baseline="0"/>
              <a:t>Hang Sơn Đoòng được coi là hang động tự nhiên lớn nhất thế giới đã biết. Hang này nằm trong quần thể hang động Phong Nha-Kẻ Bàng. Hang Sơn Đoòng là một phần của hệ thống ngầm nối với hơn 150 động khác ở Việt Nam gần biên giới với Lào</a:t>
            </a:r>
            <a:r>
              <a:rPr lang="en-US" baseline="0"/>
              <a:t>.</a:t>
            </a:r>
          </a:p>
          <a:p>
            <a:r>
              <a:rPr lang="vi-VN" baseline="0"/>
              <a:t>Cao nguyên đá Đồng Văn (hay sơn nguyên Đồng Văn) là một cao nguyên đá trải rộng trên bốn huyện Quản Bạ, Yên Minh, Đồng Văn, Mèo Vạc của tỉnh Hà Giang, Việt Nam. Ngày 3 tháng 10 năm 2010, hồ sơ "Công viên Địa chất Cao nguyên đá Đồng Văn" đã được Hội đồng tư vấn Mạng lưới Công viên Địa chất Toàn cầu (GGN) của UNESCO chính thức công nhận là Công viên địa chất toàn cầu. Đây hiện là danh hiệu duy nhất ở Việt Nam và thứ hai ở Đông Nam Á.</a:t>
            </a:r>
            <a:endParaRPr lang="en-US" baseline="0"/>
          </a:p>
          <a:p>
            <a:endParaRPr lang="vi-VN"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9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Hoặc giao như một bài tập về nhà cho HS sẽ mang đến trình bày trong buổi học sau. HS có thể cắt tranh, ảnh hoặc tự vẽ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673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Trong video trên cảnh báo chúng ta điều gì? Kể tên các hành động được cảnh báo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96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Hỏi HS sẽ khuyên bạn điều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74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758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 Chia sẽ xem em đã từng làm gì ở những nơi đã đến tham quan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997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thành 2 đội chơi trò chơi, 1 đội kể tên những việc nên làm, 1 đội kể tên những việc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70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6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a:t>
            </a:r>
            <a:r>
              <a:rPr lang="en-US" baseline="0"/>
              <a:t>cái</a:t>
            </a:r>
            <a:r>
              <a:rPr lang="vi-VN" baseline="0"/>
              <a:t> gì? (video trên nói về </a:t>
            </a:r>
            <a:r>
              <a:rPr lang="en-US" baseline="0"/>
              <a:t>các hình ảnh đẹp của quê hương Việt Nam và tình yêu quê hương đất nước</a:t>
            </a:r>
            <a:r>
              <a:rPr lang="vi-VN" baseline="0"/>
              <a:t>)</a:t>
            </a:r>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770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42404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kể</a:t>
            </a:r>
            <a:r>
              <a:rPr lang="en-US" baseline="0"/>
              <a:t> về chuyến đi chơi, du lịch, trải nghiệm của mình với gia đình, người thân, lớp học… Vì sao em nhớ đến nơi đó? Ở đó có những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41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 để HS nói những hiểu biết về nơi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884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r>
              <a:rPr lang="en-US" baseline="0"/>
              <a:t> </a:t>
            </a:r>
            <a:r>
              <a:rPr lang="en-US" sz="1200">
                <a:latin typeface="Roboto" panose="02000000000000000000" pitchFamily="2" charset="0"/>
                <a:ea typeface="Roboto" panose="02000000000000000000" pitchFamily="2" charset="0"/>
              </a:rPr>
              <a:t>N</a:t>
            </a:r>
            <a:r>
              <a:rPr lang="vi-VN" sz="1200">
                <a:latin typeface="Roboto" panose="02000000000000000000" pitchFamily="2" charset="0"/>
                <a:ea typeface="Roboto" panose="02000000000000000000" pitchFamily="2" charset="0"/>
              </a:rPr>
              <a:t>gày 31/7/2010 được công nhận là Di sản văn hóa thế giới, trở thành di sản thế giới thứ 10 của Việt Nam và thứ 900 của thế giới</a:t>
            </a:r>
            <a:endParaRPr kumimoji="0" lang="en-US" altLang="zh-CN" sz="12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Được hình thành và phát triển từ thế kỷ 16, Hội An - đô thị cổ nằm bên bờ sông Hoài thơ mộng, thuộc vùng đồng bằng ven biển tỉnh Quảng Nam, từng là một trong những thương cảng quốc tế sầm uất bậc nhất khu vực. Giai đoạn từ thế kỷ 16, đây là nơi tập trung hàng hóa của các thương nhân đến từ Trung Quốc, Nhật Bản, Hà Lan, Ấn Độ, Tây Ban Nha… Chính vì vậy, Hội An được coi là điểm hội tụ và giao thoa của những nền văn hóa Đông -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257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48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36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54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2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57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66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60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04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54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3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0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674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id="{E41F56FB-92AD-F3EB-B752-46BB01830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EAD65E-26DF-5BF5-9238-77749705C4A9}"/>
              </a:ext>
            </a:extLst>
          </p:cNvPr>
          <p:cNvSpPr txBox="1">
            <a:spLocks/>
          </p:cNvSpPr>
          <p:nvPr/>
        </p:nvSpPr>
        <p:spPr>
          <a:xfrm>
            <a:off x="1550360" y="1324435"/>
            <a:ext cx="10058400" cy="210456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700" b="1" dirty="0" err="1">
                <a:solidFill>
                  <a:srgbClr val="0070C0"/>
                </a:solidFill>
                <a:latin typeface="Times New Roman" panose="02020603050405020304" pitchFamily="18" charset="0"/>
                <a:cs typeface="Times New Roman" panose="02020603050405020304" pitchFamily="18" charset="0"/>
              </a:rPr>
              <a:t>Thứ</a:t>
            </a:r>
            <a:r>
              <a:rPr lang="en-US" sz="6700" b="1" dirty="0">
                <a:solidFill>
                  <a:srgbClr val="0070C0"/>
                </a:solidFill>
                <a:latin typeface="Times New Roman" panose="02020603050405020304" pitchFamily="18" charset="0"/>
                <a:cs typeface="Times New Roman" panose="02020603050405020304" pitchFamily="18" charset="0"/>
              </a:rPr>
              <a:t> </a:t>
            </a:r>
            <a:r>
              <a:rPr lang="en-US" sz="6700" b="1" dirty="0" err="1">
                <a:solidFill>
                  <a:srgbClr val="0070C0"/>
                </a:solidFill>
                <a:latin typeface="Times New Roman" panose="02020603050405020304" pitchFamily="18" charset="0"/>
                <a:cs typeface="Times New Roman" panose="02020603050405020304" pitchFamily="18" charset="0"/>
              </a:rPr>
              <a:t>bảy</a:t>
            </a:r>
            <a:r>
              <a:rPr lang="en-US" sz="6700" b="1" dirty="0">
                <a:solidFill>
                  <a:srgbClr val="0070C0"/>
                </a:solidFill>
                <a:latin typeface="Times New Roman" panose="02020603050405020304" pitchFamily="18" charset="0"/>
                <a:cs typeface="Times New Roman" panose="02020603050405020304" pitchFamily="18" charset="0"/>
              </a:rPr>
              <a:t> </a:t>
            </a:r>
            <a:r>
              <a:rPr lang="en-US" sz="6700" b="1" dirty="0" err="1">
                <a:solidFill>
                  <a:srgbClr val="0070C0"/>
                </a:solidFill>
                <a:latin typeface="Times New Roman" panose="02020603050405020304" pitchFamily="18" charset="0"/>
                <a:cs typeface="Times New Roman" panose="02020603050405020304" pitchFamily="18" charset="0"/>
              </a:rPr>
              <a:t>ngày</a:t>
            </a:r>
            <a:r>
              <a:rPr lang="en-US" sz="6700" b="1" dirty="0">
                <a:solidFill>
                  <a:srgbClr val="0070C0"/>
                </a:solidFill>
                <a:latin typeface="Times New Roman" panose="02020603050405020304" pitchFamily="18" charset="0"/>
                <a:cs typeface="Times New Roman" panose="02020603050405020304" pitchFamily="18" charset="0"/>
              </a:rPr>
              <a:t> 28 </a:t>
            </a:r>
            <a:r>
              <a:rPr lang="en-US" sz="6700" b="1" dirty="0" err="1">
                <a:solidFill>
                  <a:srgbClr val="0070C0"/>
                </a:solidFill>
                <a:latin typeface="Times New Roman" panose="02020603050405020304" pitchFamily="18" charset="0"/>
                <a:cs typeface="Times New Roman" panose="02020603050405020304" pitchFamily="18" charset="0"/>
              </a:rPr>
              <a:t>tháng</a:t>
            </a:r>
            <a:r>
              <a:rPr lang="en-US" sz="6700" b="1" dirty="0">
                <a:solidFill>
                  <a:srgbClr val="0070C0"/>
                </a:solidFill>
                <a:latin typeface="Times New Roman" panose="02020603050405020304" pitchFamily="18" charset="0"/>
                <a:cs typeface="Times New Roman" panose="02020603050405020304" pitchFamily="18" charset="0"/>
              </a:rPr>
              <a:t> 12 </a:t>
            </a:r>
            <a:r>
              <a:rPr lang="en-US" sz="6700" b="1" dirty="0" err="1">
                <a:solidFill>
                  <a:srgbClr val="0070C0"/>
                </a:solidFill>
                <a:latin typeface="Times New Roman" panose="02020603050405020304" pitchFamily="18" charset="0"/>
                <a:cs typeface="Times New Roman" panose="02020603050405020304" pitchFamily="18" charset="0"/>
              </a:rPr>
              <a:t>năm</a:t>
            </a:r>
            <a:r>
              <a:rPr lang="en-US" sz="6700" b="1" dirty="0">
                <a:solidFill>
                  <a:srgbClr val="0070C0"/>
                </a:solidFill>
                <a:latin typeface="Times New Roman" panose="02020603050405020304" pitchFamily="18" charset="0"/>
                <a:cs typeface="Times New Roman" panose="02020603050405020304" pitchFamily="18" charset="0"/>
              </a:rPr>
              <a:t> 2024</a:t>
            </a:r>
          </a:p>
          <a:p>
            <a:pPr algn="ctr"/>
            <a:br>
              <a:rPr lang="en-US" sz="5200" dirty="0">
                <a:solidFill>
                  <a:srgbClr val="0070C0"/>
                </a:solidFill>
                <a:latin typeface="Times New Roman" panose="02020603050405020304" pitchFamily="18" charset="0"/>
                <a:cs typeface="Times New Roman" panose="02020603050405020304" pitchFamily="18" charset="0"/>
              </a:rPr>
            </a:br>
            <a:r>
              <a:rPr lang="en-US" sz="5200" dirty="0">
                <a:solidFill>
                  <a:srgbClr val="0070C0"/>
                </a:solidFill>
                <a:latin typeface="Times New Roman" panose="02020603050405020304" pitchFamily="18" charset="0"/>
                <a:cs typeface="Times New Roman" panose="02020603050405020304" pitchFamily="18" charset="0"/>
              </a:rPr>
              <a:t> </a:t>
            </a:r>
            <a:r>
              <a:rPr lang="en-US" sz="5200" dirty="0">
                <a:solidFill>
                  <a:srgbClr val="FF0000"/>
                </a:solidFill>
                <a:latin typeface="Times New Roman" panose="02020603050405020304" pitchFamily="18" charset="0"/>
                <a:cs typeface="Times New Roman" panose="02020603050405020304" pitchFamily="18" charset="0"/>
              </a:rPr>
              <a:t>TỰ NHIÊN XÃ HỘI</a:t>
            </a:r>
          </a:p>
          <a:p>
            <a:pPr algn="ctr"/>
            <a:endParaRPr lang="en-US" sz="5200" dirty="0">
              <a:solidFill>
                <a:srgbClr val="FF0000"/>
              </a:solidFill>
              <a:latin typeface="Times New Roman" panose="02020603050405020304" pitchFamily="18" charset="0"/>
              <a:cs typeface="Times New Roman" panose="02020603050405020304" pitchFamily="18" charset="0"/>
            </a:endParaRPr>
          </a:p>
          <a:p>
            <a:pPr algn="ctr"/>
            <a:r>
              <a:rPr lang="en-US" sz="5200" i="1" dirty="0">
                <a:solidFill>
                  <a:srgbClr val="0070C0"/>
                </a:solidFill>
                <a:latin typeface="Times New Roman" panose="02020603050405020304" pitchFamily="18" charset="0"/>
                <a:cs typeface="Times New Roman" panose="02020603050405020304" pitchFamily="18" charset="0"/>
              </a:rPr>
              <a:t>SHCMTNCBH- STEM</a:t>
            </a:r>
          </a:p>
        </p:txBody>
      </p:sp>
      <p:sp>
        <p:nvSpPr>
          <p:cNvPr id="2" name="TextBox 1">
            <a:extLst>
              <a:ext uri="{FF2B5EF4-FFF2-40B4-BE49-F238E27FC236}">
                <a16:creationId xmlns:a16="http://schemas.microsoft.com/office/drawing/2014/main" id="{074ADF43-5B78-99FD-65BF-8ACA8B61F308}"/>
              </a:ext>
            </a:extLst>
          </p:cNvPr>
          <p:cNvSpPr txBox="1"/>
          <p:nvPr/>
        </p:nvSpPr>
        <p:spPr>
          <a:xfrm>
            <a:off x="3361525" y="3553457"/>
            <a:ext cx="5611744" cy="1452384"/>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2800" i="1" dirty="0">
                <a:solidFill>
                  <a:schemeClr val="bg1"/>
                </a:solidFill>
                <a:latin typeface="Times New Roman" panose="02020603050405020304" pitchFamily="18" charset="0"/>
                <a:cs typeface="Times New Roman" panose="02020603050405020304" pitchFamily="18" charset="0"/>
              </a:rPr>
              <a:t>GV: MAI THỊ ĐIỆP</a:t>
            </a:r>
          </a:p>
          <a:p>
            <a:pPr algn="ctr" eaLnBrk="1" fontAlgn="auto" hangingPunct="1">
              <a:spcBef>
                <a:spcPts val="0"/>
              </a:spcBef>
              <a:spcAft>
                <a:spcPts val="0"/>
              </a:spcAft>
              <a:defRPr/>
            </a:pPr>
            <a:r>
              <a:rPr lang="en-US" sz="2800" i="1" dirty="0">
                <a:solidFill>
                  <a:schemeClr val="bg1"/>
                </a:solidFill>
                <a:latin typeface="Times New Roman" panose="02020603050405020304" pitchFamily="18" charset="0"/>
                <a:cs typeface="Times New Roman" panose="02020603050405020304" pitchFamily="18" charset="0"/>
              </a:rPr>
              <a:t>LỚP: 3C</a:t>
            </a:r>
          </a:p>
        </p:txBody>
      </p:sp>
    </p:spTree>
    <p:extLst>
      <p:ext uri="{BB962C8B-B14F-4D97-AF65-F5344CB8AC3E}">
        <p14:creationId xmlns:p14="http://schemas.microsoft.com/office/powerpoint/2010/main" val="161225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893" y="2141962"/>
            <a:ext cx="5407418"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73542" y="6260492"/>
            <a:ext cx="374871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Biển Mỹ Khê</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(Đà Nẵng)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26696" y="2420778"/>
            <a:ext cx="3183118" cy="1938992"/>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Có chiều dài 900m, thuộc vào loại nhộn nhịp nhất trong số các bãi tắm của Đà Nẵng,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13292" y="4847933"/>
            <a:ext cx="3209925" cy="1200329"/>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Là bãi biển lọt top 50 bãi biển đẹp nhất hành tinh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982583" y="2523803"/>
            <a:ext cx="3020686" cy="2308324"/>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Bãi biển có </a:t>
            </a:r>
            <a:r>
              <a:rPr lang="vi-VN" sz="2400">
                <a:latin typeface="Roboto" panose="02000000000000000000" pitchFamily="2" charset="0"/>
                <a:ea typeface="Roboto" panose="02000000000000000000" pitchFamily="2" charset="0"/>
              </a:rPr>
              <a:t>một màu xanh trải dài tới tận chân trời, với bãi cát trắng mịn cùng hàng dừa thơ mộng bao quanh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38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971349" y="2612288"/>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908312" y="3124819"/>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6200" y="2457450"/>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58" y="2648615"/>
            <a:ext cx="3410808" cy="2268187"/>
          </a:xfrm>
          <a:prstGeom prst="roundRect">
            <a:avLst>
              <a:gd name="adj" fmla="val 15273"/>
            </a:avLst>
          </a:prstGeom>
          <a:ln>
            <a:noFill/>
          </a:ln>
          <a:effectLst>
            <a:outerShdw blurRad="107950" dist="12700" dir="5400000" algn="ctr">
              <a:srgbClr val="000000"/>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86236" y="1310965"/>
            <a:ext cx="843888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Chia sẻ thêm thông tin về một số di tích lịch sử – văn hoá hoặc cảnh quan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thiên nhiên ở nước ta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18588" y="5107967"/>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Vịnh Hạ Long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Ninh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896" y="2839780"/>
            <a:ext cx="3398032" cy="2268187"/>
          </a:xfrm>
          <a:prstGeom prst="roundRect">
            <a:avLst>
              <a:gd name="adj" fmla="val 15273"/>
            </a:avLst>
          </a:prstGeom>
          <a:ln>
            <a:noFill/>
          </a:ln>
          <a:effectLst>
            <a:outerShdw blurRad="107950" dist="12700" dir="5400000" algn="ctr">
              <a:srgbClr val="000000"/>
            </a:outerShdw>
          </a:effectLst>
        </p:spPr>
      </p:pic>
      <p:sp>
        <p:nvSpPr>
          <p:cNvPr id="14" name="TextBox 13"/>
          <p:cNvSpPr txBox="1"/>
          <p:nvPr/>
        </p:nvSpPr>
        <p:spPr>
          <a:xfrm>
            <a:off x="4535311" y="5236612"/>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Hang Sơn Đoòng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Bình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7946412" y="5699727"/>
            <a:ext cx="3629025"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Cao nguyên đá Đồng Văn</a:t>
            </a:r>
          </a:p>
          <a:p>
            <a:pPr lvl="0" algn="ctr">
              <a:defRPr/>
            </a:pPr>
            <a:r>
              <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rPr>
              <a:t>(Hà</a:t>
            </a:r>
            <a:r>
              <a:rPr kumimoji="0" lang="en-US" altLang="zh-CN" sz="2400" b="0" i="0" u="none" strike="noStrike" kern="1200" cap="none" spc="0" normalizeH="0" noProof="0">
                <a:ln>
                  <a:noFill/>
                </a:ln>
                <a:effectLst/>
                <a:uLnTx/>
                <a:uFillTx/>
                <a:latin typeface="Roboto" panose="02000000000000000000" pitchFamily="2" charset="0"/>
                <a:ea typeface="Roboto" panose="02000000000000000000" pitchFamily="2" charset="0"/>
              </a:rPr>
              <a:t> Giang)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3333" y="3257076"/>
            <a:ext cx="3410808" cy="2264591"/>
          </a:xfrm>
          <a:prstGeom prst="roundRect">
            <a:avLst>
              <a:gd name="adj" fmla="val 15273"/>
            </a:avLst>
          </a:prstGeom>
          <a:ln>
            <a:noFill/>
          </a:ln>
          <a:effectLst>
            <a:outerShdw blurRad="107950" dist="12700" dir="5400000" algn="ctr">
              <a:srgbClr val="000000"/>
            </a:outerShdw>
          </a:effectLst>
        </p:spPr>
      </p:pic>
    </p:spTree>
    <p:extLst>
      <p:ext uri="{BB962C8B-B14F-4D97-AF65-F5344CB8AC3E}">
        <p14:creationId xmlns:p14="http://schemas.microsoft.com/office/powerpoint/2010/main" val="5492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4"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animBg="1"/>
      <p:bldP spid="117" grpId="0"/>
      <p:bldP spid="13" grpId="0"/>
      <p:bldP spid="9" grpId="0"/>
      <p:bldP spid="14" grpId="0"/>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871087" y="517030"/>
            <a:ext cx="8079713" cy="2554545"/>
          </a:xfrm>
          <a:prstGeom prst="rect">
            <a:avLst/>
          </a:prstGeom>
          <a:noFill/>
        </p:spPr>
        <p:txBody>
          <a:bodyPr wrap="square" rtlCol="0">
            <a:spAutoFit/>
          </a:bodyPr>
          <a:lstStyle/>
          <a:p>
            <a:pPr lvl="0" algn="ctr">
              <a:defRPr/>
            </a:pPr>
            <a:r>
              <a:rPr lang="vi-VN" sz="4000">
                <a:solidFill>
                  <a:srgbClr val="002060"/>
                </a:solidFill>
                <a:latin typeface="Roboto Black" panose="02000000000000000000" pitchFamily="2" charset="0"/>
                <a:ea typeface="Roboto Black" panose="02000000000000000000" pitchFamily="2" charset="0"/>
              </a:rPr>
              <a:t>SƯU TẦM TỪ 3 ĐẾN 5 TRANH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VỀ DI TÍCH LỊCH SỬ – VĂN HOÁ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HOẶC CẢNH QUAN THIÊN NHIÊN Ở ĐỊA PHƯƠNG ĐỂ GIỚI THIỆU</a:t>
            </a:r>
            <a:endParaRPr kumimoji="0" lang="en-US" altLang="zh-CN"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74348" y="3441241"/>
            <a:ext cx="9873189"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địa danh nổi tiếng trong nước và trên thế giới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974348" y="4109799"/>
            <a:ext cx="7769602"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khu du lịch nổi tiếng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974348" y="4778357"/>
            <a:ext cx="9388852"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di sản văn hoá phi vật thể: như nhã nhạc, cồng chiêng, ca trù, đơn ca, ví dặm, quan họ, lễ, hội…  </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35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28137" y="1438186"/>
            <a:ext cx="10044663" cy="4912457"/>
          </a:xfrm>
          <a:prstGeom prst="round2Diag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3" name="Rectangle 2"/>
          <p:cNvSpPr/>
          <p:nvPr/>
        </p:nvSpPr>
        <p:spPr>
          <a:xfrm>
            <a:off x="6199291" y="2515573"/>
            <a:ext cx="4552950" cy="3005951"/>
          </a:xfrm>
          <a:prstGeom prst="rect">
            <a:avLst/>
          </a:prstGeom>
        </p:spPr>
        <p:txBody>
          <a:bodyPr wrap="square">
            <a:spAutoFit/>
          </a:bodyPr>
          <a:lstStyle/>
          <a:p>
            <a:r>
              <a:rPr lang="en-US" sz="2400">
                <a:latin typeface="Roboto" panose="02000000000000000000" pitchFamily="2" charset="0"/>
                <a:ea typeface="Calibri" panose="020F0502020204030204" pitchFamily="34" charset="0"/>
                <a:cs typeface="Times New Roman" panose="02020603050405020304" pitchFamily="18" charset="0"/>
              </a:rPr>
              <a:t>Em hãy chia sẻ những đặc điểm nổi bật của địa danh đó</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76630" y="1772826"/>
            <a:ext cx="9381870" cy="461665"/>
          </a:xfrm>
          <a:prstGeom prst="rect">
            <a:avLst/>
          </a:prstGeom>
        </p:spPr>
        <p:txBody>
          <a:bodyPr wrap="square">
            <a:spAutoFit/>
          </a:bodyPr>
          <a:lstStyle/>
          <a:p>
            <a:r>
              <a:rPr lang="en-US" sz="2400" b="1">
                <a:latin typeface="Roboto" panose="02000000000000000000" pitchFamily="2" charset="0"/>
                <a:ea typeface="Calibri" panose="020F0502020204030204" pitchFamily="34" charset="0"/>
                <a:cs typeface="Times New Roman" panose="02020603050405020304" pitchFamily="18" charset="0"/>
              </a:rPr>
              <a:t>Vẽ Di tích lịch sử - văn hoá hoặc cảnh quan thiên nhiên mà em biết</a:t>
            </a:r>
            <a:r>
              <a:rPr lang="vi-VN" sz="2400" b="1">
                <a:latin typeface="Roboto" panose="02000000000000000000" pitchFamily="2" charset="0"/>
                <a:ea typeface="Calibri" panose="020F0502020204030204" pitchFamily="34" charset="0"/>
                <a:cs typeface="Times New Roman" panose="02020603050405020304" pitchFamily="18" charset="0"/>
              </a:rPr>
              <a:t>:</a:t>
            </a:r>
            <a:endParaRPr lang="en-US" sz="2400" b="1">
              <a:latin typeface="Roboto"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35196" y="2133460"/>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01" y="2076172"/>
              <a:ext cx="5868219" cy="3962953"/>
            </a:xfrm>
            <a:prstGeom prst="roundRect">
              <a:avLst>
                <a:gd name="adj" fmla="val 14985"/>
              </a:avLst>
            </a:prstGeom>
          </p:spPr>
        </p:pic>
      </p:grpSp>
      <p:sp>
        <p:nvSpPr>
          <p:cNvPr id="8" name="TextBox 7"/>
          <p:cNvSpPr txBox="1"/>
          <p:nvPr/>
        </p:nvSpPr>
        <p:spPr>
          <a:xfrm>
            <a:off x="7135790" y="2228572"/>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7135790" y="2827406"/>
            <a:ext cx="3551501" cy="830997"/>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vẽ bậy lên cột cổng đi tích</a:t>
            </a:r>
          </a:p>
        </p:txBody>
      </p:sp>
      <p:sp>
        <p:nvSpPr>
          <p:cNvPr id="10" name="TextBox 9"/>
          <p:cNvSpPr txBox="1"/>
          <p:nvPr/>
        </p:nvSpPr>
        <p:spPr>
          <a:xfrm>
            <a:off x="7135790"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135790" y="4782817"/>
            <a:ext cx="402751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lgn="ctr">
              <a:defRPr/>
            </a:pPr>
            <a:r>
              <a:rPr lang="en-US" sz="2400">
                <a:solidFill>
                  <a:srgbClr val="FF0000"/>
                </a:solidFill>
                <a:latin typeface="Roboto" panose="02000000000000000000" pitchFamily="2" charset="0"/>
                <a:ea typeface="Roboto" panose="02000000000000000000" pitchFamily="2" charset="0"/>
              </a:rPr>
              <a:t>Vì bạn phá hoại cảnh quan, phá hoại di tích</a:t>
            </a:r>
          </a:p>
        </p:txBody>
      </p:sp>
    </p:spTree>
    <p:extLst>
      <p:ext uri="{BB962C8B-B14F-4D97-AF65-F5344CB8AC3E}">
        <p14:creationId xmlns:p14="http://schemas.microsoft.com/office/powerpoint/2010/main" val="6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7" y="2076172"/>
              <a:ext cx="5854147" cy="3962953"/>
            </a:xfrm>
            <a:prstGeom prst="roundRect">
              <a:avLst>
                <a:gd name="adj" fmla="val 14985"/>
              </a:avLst>
            </a:prstGeom>
          </p:spPr>
        </p:pic>
      </p:grpSp>
      <p:sp>
        <p:nvSpPr>
          <p:cNvPr id="8" name="TextBox 7"/>
          <p:cNvSpPr txBox="1"/>
          <p:nvPr/>
        </p:nvSpPr>
        <p:spPr>
          <a:xfrm>
            <a:off x="974829" y="2289245"/>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350243" y="2975325"/>
            <a:ext cx="457996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trèo lên hiện vật</a:t>
            </a:r>
          </a:p>
        </p:txBody>
      </p:sp>
      <p:sp>
        <p:nvSpPr>
          <p:cNvPr id="10" name="TextBox 9"/>
          <p:cNvSpPr txBox="1"/>
          <p:nvPr/>
        </p:nvSpPr>
        <p:spPr>
          <a:xfrm>
            <a:off x="754117"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54118" y="4782817"/>
            <a:ext cx="3770258"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defRPr/>
            </a:pPr>
            <a:r>
              <a:rPr lang="en-US" sz="2400">
                <a:solidFill>
                  <a:srgbClr val="FF0000"/>
                </a:solidFill>
                <a:latin typeface="Roboto" panose="02000000000000000000" pitchFamily="2" charset="0"/>
                <a:ea typeface="Roboto" panose="02000000000000000000" pitchFamily="2" charset="0"/>
              </a:rPr>
              <a:t>Vì bạn vi phạm quy định cấm trèo lên hiện vật</a:t>
            </a:r>
          </a:p>
        </p:txBody>
      </p:sp>
    </p:spTree>
    <p:extLst>
      <p:ext uri="{BB962C8B-B14F-4D97-AF65-F5344CB8AC3E}">
        <p14:creationId xmlns:p14="http://schemas.microsoft.com/office/powerpoint/2010/main" val="3713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44" y="2076172"/>
              <a:ext cx="5816133" cy="3962953"/>
            </a:xfrm>
            <a:prstGeom prst="roundRect">
              <a:avLst>
                <a:gd name="adj" fmla="val 14985"/>
              </a:avLst>
            </a:prstGeom>
            <a:blipFill dpi="0" rotWithShape="1">
              <a:blip r:embed="rId4">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635990" y="2589880"/>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635990" y="39641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vất rác bừa bãi của bạn là sai. Em không nên học theo vì phải giữ gìn vệ sinh môi trường</a:t>
            </a:r>
          </a:p>
        </p:txBody>
      </p:sp>
    </p:spTree>
    <p:extLst>
      <p:ext uri="{BB962C8B-B14F-4D97-AF65-F5344CB8AC3E}">
        <p14:creationId xmlns:p14="http://schemas.microsoft.com/office/powerpoint/2010/main" val="287124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06621" y="2289245"/>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96" y="2076172"/>
              <a:ext cx="5806629" cy="3962953"/>
            </a:xfrm>
            <a:prstGeom prst="roundRect">
              <a:avLst>
                <a:gd name="adj" fmla="val 14985"/>
              </a:avLst>
            </a:prstGeom>
            <a:blipFill dpi="0" rotWithShape="1">
              <a:blip r:embed="rId5">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7414061" y="2720173"/>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7414061" y="42308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sờ vào hiện vật của bạn là sai. Em không nên học theo vì vi phạm quy định không sờ vào hiện vật</a:t>
            </a:r>
          </a:p>
        </p:txBody>
      </p:sp>
    </p:spTree>
    <p:extLst>
      <p:ext uri="{BB962C8B-B14F-4D97-AF65-F5344CB8AC3E}">
        <p14:creationId xmlns:p14="http://schemas.microsoft.com/office/powerpoint/2010/main" val="37554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2" y="2208705"/>
            <a:ext cx="12206812" cy="4649295"/>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44302" y="146602"/>
            <a:ext cx="9600938" cy="2062103"/>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NHỮNG VIỆC CẦN LÀM THỂ HIỆN SỰ TÔN TRỌNG VÀ CÓ Ý THỨC GIỮ VỆ SINH 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390169" y="3367293"/>
            <a:ext cx="5041147" cy="461665"/>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Ăn mặc chỉnh tề, lịch sự, kín đáo</a:t>
            </a:r>
          </a:p>
        </p:txBody>
      </p:sp>
      <p:sp>
        <p:nvSpPr>
          <p:cNvPr id="13" name="TextBox 12"/>
          <p:cNvSpPr txBox="1"/>
          <p:nvPr/>
        </p:nvSpPr>
        <p:spPr>
          <a:xfrm>
            <a:off x="390169" y="393197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giác thực hiện nội quy chung của khu di tích</a:t>
            </a:r>
            <a:endParaRPr lang="en-US"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6845125" y="4865991"/>
            <a:ext cx="4504430"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Hái hoa, bẻ cành, giẫm lên cỏ</a:t>
            </a:r>
            <a:endParaRPr lang="en-US"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6845125" y="3367293"/>
            <a:ext cx="4887839"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Viết, vẽ khắc tên mình lên tường</a:t>
            </a:r>
          </a:p>
        </p:txBody>
      </p:sp>
      <p:sp>
        <p:nvSpPr>
          <p:cNvPr id="15" name="TextBox 14"/>
          <p:cNvSpPr txBox="1"/>
          <p:nvPr/>
        </p:nvSpPr>
        <p:spPr>
          <a:xfrm>
            <a:off x="6845125" y="3931976"/>
            <a:ext cx="4887839"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Đùa nghịch, nói chuyện to tiếng trong khuôn viên khu di tích</a:t>
            </a:r>
          </a:p>
        </p:txBody>
      </p:sp>
      <p:sp>
        <p:nvSpPr>
          <p:cNvPr id="18" name="TextBox 17"/>
          <p:cNvSpPr txBox="1"/>
          <p:nvPr/>
        </p:nvSpPr>
        <p:spPr>
          <a:xfrm>
            <a:off x="1533402" y="2156669"/>
            <a:ext cx="1357863" cy="707886"/>
          </a:xfrm>
          <a:prstGeom prst="rect">
            <a:avLst/>
          </a:prstGeom>
          <a:noFill/>
        </p:spPr>
        <p:txBody>
          <a:bodyPr wrap="square" rtlCol="0">
            <a:spAutoFit/>
          </a:bodyPr>
          <a:lstStyle/>
          <a:p>
            <a:pPr lvl="0" algn="just">
              <a:defRPr/>
            </a:pPr>
            <a:r>
              <a:rPr lang="en-US" sz="4000" b="1">
                <a:solidFill>
                  <a:srgbClr val="00B050"/>
                </a:solidFill>
                <a:latin typeface="Roboto Black" panose="02000000000000000000" pitchFamily="2" charset="0"/>
                <a:ea typeface="Roboto Black" panose="02000000000000000000" pitchFamily="2" charset="0"/>
              </a:rPr>
              <a:t>Nên</a:t>
            </a:r>
          </a:p>
        </p:txBody>
      </p:sp>
      <p:sp>
        <p:nvSpPr>
          <p:cNvPr id="19" name="TextBox 18"/>
          <p:cNvSpPr txBox="1"/>
          <p:nvPr/>
        </p:nvSpPr>
        <p:spPr>
          <a:xfrm>
            <a:off x="7517912" y="2209037"/>
            <a:ext cx="2849200" cy="707886"/>
          </a:xfrm>
          <a:prstGeom prst="rect">
            <a:avLst/>
          </a:prstGeom>
          <a:noFill/>
        </p:spPr>
        <p:txBody>
          <a:bodyPr wrap="square" rtlCol="0">
            <a:spAutoFit/>
          </a:bodyPr>
          <a:lstStyle/>
          <a:p>
            <a:pPr lvl="0" algn="just">
              <a:defRPr/>
            </a:pPr>
            <a:r>
              <a:rPr lang="en-US" sz="4000" b="1">
                <a:solidFill>
                  <a:srgbClr val="FF0000"/>
                </a:solidFill>
                <a:latin typeface="Roboto Black" panose="02000000000000000000" pitchFamily="2" charset="0"/>
                <a:ea typeface="Roboto Black" panose="02000000000000000000" pitchFamily="2" charset="0"/>
              </a:rPr>
              <a:t>Không nên</a:t>
            </a:r>
          </a:p>
        </p:txBody>
      </p:sp>
      <p:sp>
        <p:nvSpPr>
          <p:cNvPr id="17" name="TextBox 16"/>
          <p:cNvSpPr txBox="1"/>
          <p:nvPr/>
        </p:nvSpPr>
        <p:spPr>
          <a:xfrm>
            <a:off x="390170" y="4865991"/>
            <a:ext cx="4886910"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Đi nhẹ, nói khẽ, không tự ý sờ vào hiện vật</a:t>
            </a:r>
            <a:endParaRPr lang="en-US"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390169" y="580000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Tìm hiểu lịch sử, giá trị của các cảnh quan</a:t>
            </a:r>
            <a:endParaRPr lang="en-US" sz="2400">
              <a:solidFill>
                <a:srgbClr val="002060"/>
              </a:solidFill>
              <a:latin typeface="Roboto" panose="02000000000000000000" pitchFamily="2" charset="0"/>
              <a:ea typeface="Roboto" panose="02000000000000000000" pitchFamily="2" charset="0"/>
            </a:endParaRPr>
          </a:p>
        </p:txBody>
      </p:sp>
      <p:sp>
        <p:nvSpPr>
          <p:cNvPr id="23" name="TextBox 22"/>
          <p:cNvSpPr txBox="1"/>
          <p:nvPr/>
        </p:nvSpPr>
        <p:spPr>
          <a:xfrm>
            <a:off x="6845124" y="5587633"/>
            <a:ext cx="4887839" cy="1200329"/>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ý sờ tay vào hiện vật khi không có sự cho phép của người quản lí</a:t>
            </a:r>
            <a:endParaRPr lang="en-US"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91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3" grpId="0"/>
      <p:bldP spid="14" grpId="0"/>
      <p:bldP spid="16" grpId="0"/>
      <p:bldP spid="15" grpId="0"/>
      <p:bldP spid="18" grpId="0"/>
      <p:bldP spid="19" grpId="0"/>
      <p:bldP spid="17"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954185" y="530779"/>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1" name="Rectangle 5"/>
          <p:cNvSpPr>
            <a:spLocks noChangeArrowheads="1"/>
          </p:cNvSpPr>
          <p:nvPr/>
        </p:nvSpPr>
        <p:spPr bwMode="auto">
          <a:xfrm>
            <a:off x="1475301" y="1356276"/>
            <a:ext cx="84940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2000" b="1">
                <a:latin typeface="Roboto" panose="02000000000000000000" pitchFamily="2" charset="0"/>
                <a:ea typeface="Roboto" panose="02000000000000000000" pitchFamily="2" charset="0"/>
                <a:cs typeface="Times New Roman" panose="02020603050405020304" pitchFamily="18" charset="0"/>
              </a:rPr>
              <a:t>Hãy nêu những việc nên và không nên làm khi đi tham quan các di tích lịch sử – văn hoá hoặc cảnh quan thiên nhiên:</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428671610"/>
              </p:ext>
            </p:extLst>
          </p:nvPr>
        </p:nvGraphicFramePr>
        <p:xfrm>
          <a:off x="1224064" y="2612662"/>
          <a:ext cx="8481482" cy="3967607"/>
        </p:xfrm>
        <a:graphic>
          <a:graphicData uri="http://schemas.openxmlformats.org/drawingml/2006/table">
            <a:tbl>
              <a:tblPr firstRow="1" firstCol="1" bandRow="1">
                <a:tableStyleId>{5C22544A-7EE6-4342-B048-85BDC9FD1C3A}</a:tableStyleId>
              </a:tblPr>
              <a:tblGrid>
                <a:gridCol w="4240741">
                  <a:extLst>
                    <a:ext uri="{9D8B030D-6E8A-4147-A177-3AD203B41FA5}">
                      <a16:colId xmlns:a16="http://schemas.microsoft.com/office/drawing/2014/main" val="1760337158"/>
                    </a:ext>
                  </a:extLst>
                </a:gridCol>
                <a:gridCol w="4240741">
                  <a:extLst>
                    <a:ext uri="{9D8B030D-6E8A-4147-A177-3AD203B41FA5}">
                      <a16:colId xmlns:a16="http://schemas.microsoft.com/office/drawing/2014/main" val="2027500441"/>
                    </a:ext>
                  </a:extLst>
                </a:gridCol>
              </a:tblGrid>
              <a:tr h="3501247">
                <a:tc>
                  <a:txBody>
                    <a:bodyPr/>
                    <a:lstStyle/>
                    <a:p>
                      <a:pPr algn="ctr">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endParaRPr lang="en-US" sz="1200">
                        <a:solidFill>
                          <a:schemeClr val="tx1"/>
                        </a:solidFill>
                        <a:effectLst/>
                      </a:endParaRP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Không 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84743632"/>
                  </a:ext>
                </a:extLst>
              </a:tr>
            </a:tbl>
          </a:graphicData>
        </a:graphic>
      </p:graphicFrame>
      <p:sp>
        <p:nvSpPr>
          <p:cNvPr id="23" name="TextBox 22"/>
          <p:cNvSpPr txBox="1"/>
          <p:nvPr/>
        </p:nvSpPr>
        <p:spPr>
          <a:xfrm>
            <a:off x="1199794" y="3291143"/>
            <a:ext cx="504114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sz="2000">
                <a:solidFill>
                  <a:srgbClr val="FF0000"/>
                </a:solidFill>
                <a:latin typeface="Roboto" panose="02000000000000000000" pitchFamily="2" charset="0"/>
                <a:ea typeface="Roboto" panose="02000000000000000000" pitchFamily="2" charset="0"/>
              </a:rPr>
              <a:t>Ăn mặc chỉnh tề, lịch sự, kín đáo</a:t>
            </a:r>
          </a:p>
        </p:txBody>
      </p:sp>
      <p:sp>
        <p:nvSpPr>
          <p:cNvPr id="29" name="TextBox 28"/>
          <p:cNvSpPr txBox="1"/>
          <p:nvPr/>
        </p:nvSpPr>
        <p:spPr>
          <a:xfrm>
            <a:off x="1199794" y="3636038"/>
            <a:ext cx="4886911"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giác thực hiện nội quy chung</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 của khu di tích</a:t>
            </a:r>
            <a:endParaRPr lang="en-US" sz="2000">
              <a:solidFill>
                <a:srgbClr val="FF0000"/>
              </a:solidFill>
              <a:latin typeface="Roboto" panose="02000000000000000000" pitchFamily="2" charset="0"/>
              <a:ea typeface="Roboto" panose="02000000000000000000" pitchFamily="2" charset="0"/>
            </a:endParaRPr>
          </a:p>
        </p:txBody>
      </p:sp>
      <p:sp>
        <p:nvSpPr>
          <p:cNvPr id="30" name="TextBox 29"/>
          <p:cNvSpPr txBox="1"/>
          <p:nvPr/>
        </p:nvSpPr>
        <p:spPr>
          <a:xfrm>
            <a:off x="5464805" y="4370407"/>
            <a:ext cx="4504430"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Hái hoa, bẻ cành, giẫm lên cỏ</a:t>
            </a:r>
            <a:endParaRPr lang="en-US" sz="2000">
              <a:solidFill>
                <a:srgbClr val="FF0000"/>
              </a:solidFill>
              <a:latin typeface="Roboto" panose="02000000000000000000" pitchFamily="2" charset="0"/>
              <a:ea typeface="Roboto" panose="02000000000000000000" pitchFamily="2" charset="0"/>
            </a:endParaRPr>
          </a:p>
        </p:txBody>
      </p:sp>
      <p:sp>
        <p:nvSpPr>
          <p:cNvPr id="31" name="TextBox 30"/>
          <p:cNvSpPr txBox="1"/>
          <p:nvPr/>
        </p:nvSpPr>
        <p:spPr>
          <a:xfrm>
            <a:off x="5457248" y="3258036"/>
            <a:ext cx="4887839"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Viết, vẽ khắc tên mình lên tường</a:t>
            </a:r>
          </a:p>
        </p:txBody>
      </p:sp>
      <p:sp>
        <p:nvSpPr>
          <p:cNvPr id="32" name="TextBox 31"/>
          <p:cNvSpPr txBox="1"/>
          <p:nvPr/>
        </p:nvSpPr>
        <p:spPr>
          <a:xfrm>
            <a:off x="5464805" y="3643780"/>
            <a:ext cx="4116690" cy="707886"/>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Đùa nghịch, nói chuyện to tiếng trong khuôn viên khu di tích</a:t>
            </a:r>
          </a:p>
        </p:txBody>
      </p:sp>
      <p:sp>
        <p:nvSpPr>
          <p:cNvPr id="33" name="TextBox 32"/>
          <p:cNvSpPr txBox="1"/>
          <p:nvPr/>
        </p:nvSpPr>
        <p:spPr>
          <a:xfrm>
            <a:off x="1199794" y="4427811"/>
            <a:ext cx="3980758"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Đi nhẹ, nói khẽ, không tự ý sờ </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vào hiện vật</a:t>
            </a:r>
            <a:endParaRPr lang="en-US" sz="2000">
              <a:solidFill>
                <a:srgbClr val="FF0000"/>
              </a:solidFill>
              <a:latin typeface="Roboto" panose="02000000000000000000" pitchFamily="2" charset="0"/>
              <a:ea typeface="Roboto" panose="02000000000000000000" pitchFamily="2" charset="0"/>
            </a:endParaRPr>
          </a:p>
        </p:txBody>
      </p:sp>
      <p:sp>
        <p:nvSpPr>
          <p:cNvPr id="34" name="TextBox 33"/>
          <p:cNvSpPr txBox="1"/>
          <p:nvPr/>
        </p:nvSpPr>
        <p:spPr>
          <a:xfrm>
            <a:off x="1199794" y="5111063"/>
            <a:ext cx="4105073"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Tìm hiểu lịch sử, giá trị của các cảnh quan</a:t>
            </a:r>
            <a:endParaRPr lang="en-US" sz="2000">
              <a:solidFill>
                <a:srgbClr val="FF0000"/>
              </a:solidFill>
              <a:latin typeface="Roboto" panose="02000000000000000000" pitchFamily="2" charset="0"/>
              <a:ea typeface="Roboto" panose="02000000000000000000" pitchFamily="2" charset="0"/>
            </a:endParaRPr>
          </a:p>
        </p:txBody>
      </p:sp>
      <p:sp>
        <p:nvSpPr>
          <p:cNvPr id="35" name="TextBox 34"/>
          <p:cNvSpPr txBox="1"/>
          <p:nvPr/>
        </p:nvSpPr>
        <p:spPr>
          <a:xfrm>
            <a:off x="5464805" y="5108309"/>
            <a:ext cx="3889813" cy="1015663"/>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ý sờ tay vào hiện vật khi không có sự cho phép của người quản lí</a:t>
            </a:r>
            <a:endParaRPr lang="en-US"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45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p:bldP spid="31" grpId="0"/>
      <p:bldP spid="32" grpId="0"/>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821" y="3545926"/>
            <a:ext cx="4980562" cy="3312074"/>
          </a:xfrm>
          <a:prstGeom prst="rect">
            <a:avLst/>
          </a:prstGeom>
          <a:effectLst>
            <a:softEdge rad="317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6623" y="-278581"/>
            <a:ext cx="5317342" cy="3323338"/>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1825842" y="2743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9693019" y="639633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741666" y="329686"/>
            <a:ext cx="6108888"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DI TÍCH LỊCH SỬ - VĂN HOÁ</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728" y="2315765"/>
            <a:ext cx="2304570" cy="1724679"/>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4902566" y="4176225"/>
            <a:ext cx="6715299"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VÀ CẢNH QUAN THIÊN NHIÊN</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87627" y="477484"/>
            <a:ext cx="574932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5" name="TextBox 14">
            <a:extLst>
              <a:ext uri="{FF2B5EF4-FFF2-40B4-BE49-F238E27FC236}">
                <a16:creationId xmlns:a16="http://schemas.microsoft.com/office/drawing/2014/main" id="{F47EDC76-93E4-69B2-B3EB-FFBB9F9285CB}"/>
              </a:ext>
            </a:extLst>
          </p:cNvPr>
          <p:cNvSpPr txBox="1"/>
          <p:nvPr/>
        </p:nvSpPr>
        <p:spPr>
          <a:xfrm>
            <a:off x="2667000" y="1470519"/>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2637249" y="2067563"/>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5" y="132203"/>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766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5594" y="1591476"/>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Du lịch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049" y="2714862"/>
            <a:ext cx="6780481" cy="3572853"/>
          </a:xfrm>
          <a:prstGeom prst="rect">
            <a:avLst/>
          </a:prstGeom>
        </p:spPr>
      </p:pic>
      <p:sp>
        <p:nvSpPr>
          <p:cNvPr id="4" name="TextBox 3"/>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74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684" y="2099414"/>
            <a:ext cx="6639803" cy="459021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220996" y="1034416"/>
            <a:ext cx="611973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về một nơi em đã được đến tham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quan và những điều em ấn tượng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về nơi đó</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0" name="Group 9"/>
          <p:cNvGrpSpPr/>
          <p:nvPr/>
        </p:nvGrpSpPr>
        <p:grpSpPr>
          <a:xfrm flipH="1">
            <a:off x="262578" y="1802457"/>
            <a:ext cx="4229476" cy="2371280"/>
            <a:chOff x="107980" y="3227354"/>
            <a:chExt cx="3784151" cy="2168323"/>
          </a:xfrm>
          <a:solidFill>
            <a:srgbClr val="BB8CBF"/>
          </a:solidFill>
        </p:grpSpPr>
        <p:sp>
          <p:nvSpPr>
            <p:cNvPr id="14"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397975" y="1944328"/>
            <a:ext cx="3538091" cy="2308324"/>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Mình đã được bố mẹ đưa đi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tham quan Thừa Thiên Huế.</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Mình rất ấn tượng về kinh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cổ kính và các đồ vật</a:t>
            </a:r>
          </a:p>
          <a:p>
            <a:pPr lvl="0" algn="ctr">
              <a:defRPr/>
            </a:pPr>
            <a:r>
              <a:rPr lang="vi-VN" sz="2400">
                <a:solidFill>
                  <a:srgbClr val="002060"/>
                </a:solidFill>
                <a:latin typeface="Roboto" panose="02000000000000000000" pitchFamily="2" charset="0"/>
                <a:ea typeface="Roboto" panose="02000000000000000000" pitchFamily="2" charset="0"/>
              </a:rPr>
              <a:t>được trưng bày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CHIA SẺ VỀ NƠI EM ĐÃ ĐƯỢC ĐẾN THAM QUA</a:t>
            </a:r>
            <a:r>
              <a:rPr lang="en-US" altLang="zh-CN" sz="3200" b="1">
                <a:solidFill>
                  <a:srgbClr val="002060"/>
                </a:solidFill>
                <a:latin typeface="Roboto" panose="02000000000000000000" pitchFamily="2" charset="0"/>
                <a:ea typeface="Roboto"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85" y="1853602"/>
            <a:ext cx="4000500" cy="2823579"/>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143" y="4027703"/>
            <a:ext cx="4212378" cy="2687422"/>
          </a:xfrm>
          <a:prstGeom prst="roundRect">
            <a:avLst>
              <a:gd name="adj" fmla="val 15273"/>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579" y="2045643"/>
            <a:ext cx="4241916" cy="2651197"/>
          </a:xfrm>
          <a:prstGeom prst="roundRect">
            <a:avLst>
              <a:gd name="adj" fmla="val 15273"/>
            </a:avLst>
          </a:prstGeom>
          <a:effectLst>
            <a:outerShdw blurRad="63500" sx="102000" sy="102000" algn="ctr" rotWithShape="0">
              <a:prstClr val="black">
                <a:alpha val="40000"/>
              </a:prstClr>
            </a:outerShdw>
          </a:effectLst>
        </p:spPr>
      </p:pic>
      <p:sp>
        <p:nvSpPr>
          <p:cNvPr id="18" name="TextBox 17"/>
          <p:cNvSpPr txBox="1"/>
          <p:nvPr/>
        </p:nvSpPr>
        <p:spPr>
          <a:xfrm>
            <a:off x="928137"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Cố đô Huế</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432181" y="3542323"/>
            <a:ext cx="31782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Thánh địa Mỹ Sơn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9222120"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Hồ Gươm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913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2222975"/>
            <a:ext cx="5350573" cy="2968149"/>
            <a:chOff x="5254248" y="2653042"/>
            <a:chExt cx="4544500" cy="2140926"/>
          </a:xfrm>
          <a:solidFill>
            <a:srgbClr val="AAE1FA"/>
          </a:solidFill>
        </p:grpSpPr>
        <p:sp>
          <p:nvSpPr>
            <p:cNvPr id="2" name="Isosceles Triangle 1"/>
            <p:cNvSpPr/>
            <p:nvPr/>
          </p:nvSpPr>
          <p:spPr>
            <a:xfrm rot="6225647">
              <a:off x="8694568" y="2968309"/>
              <a:ext cx="844046" cy="1364315"/>
            </a:xfrm>
            <a:custGeom>
              <a:avLst/>
              <a:gdLst>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998680"/>
                <a:gd name="connsiteY0" fmla="*/ 1364315 h 1364315"/>
                <a:gd name="connsiteX1" fmla="*/ 595538 w 998680"/>
                <a:gd name="connsiteY1" fmla="*/ 0 h 1364315"/>
                <a:gd name="connsiteX2" fmla="*/ 998680 w 998680"/>
                <a:gd name="connsiteY2" fmla="*/ 1361861 h 1364315"/>
                <a:gd name="connsiteX3" fmla="*/ 0 w 998680"/>
                <a:gd name="connsiteY3" fmla="*/ 1364315 h 1364315"/>
                <a:gd name="connsiteX0" fmla="*/ 0 w 795711"/>
                <a:gd name="connsiteY0" fmla="*/ 1364315 h 1364315"/>
                <a:gd name="connsiteX1" fmla="*/ 595538 w 795711"/>
                <a:gd name="connsiteY1" fmla="*/ 0 h 1364315"/>
                <a:gd name="connsiteX2" fmla="*/ 795711 w 795711"/>
                <a:gd name="connsiteY2" fmla="*/ 1293890 h 1364315"/>
                <a:gd name="connsiteX3" fmla="*/ 0 w 795711"/>
                <a:gd name="connsiteY3" fmla="*/ 1364315 h 1364315"/>
                <a:gd name="connsiteX0" fmla="*/ 0 w 844046"/>
                <a:gd name="connsiteY0" fmla="*/ 1364315 h 1364315"/>
                <a:gd name="connsiteX1" fmla="*/ 595538 w 844046"/>
                <a:gd name="connsiteY1" fmla="*/ 0 h 1364315"/>
                <a:gd name="connsiteX2" fmla="*/ 844046 w 844046"/>
                <a:gd name="connsiteY2" fmla="*/ 1331086 h 1364315"/>
                <a:gd name="connsiteX3" fmla="*/ 0 w 844046"/>
                <a:gd name="connsiteY3" fmla="*/ 1364315 h 1364315"/>
              </a:gdLst>
              <a:ahLst/>
              <a:cxnLst>
                <a:cxn ang="0">
                  <a:pos x="connsiteX0" y="connsiteY0"/>
                </a:cxn>
                <a:cxn ang="0">
                  <a:pos x="connsiteX1" y="connsiteY1"/>
                </a:cxn>
                <a:cxn ang="0">
                  <a:pos x="connsiteX2" y="connsiteY2"/>
                </a:cxn>
                <a:cxn ang="0">
                  <a:pos x="connsiteX3" y="connsiteY3"/>
                </a:cxn>
              </a:cxnLst>
              <a:rect l="l" t="t" r="r" b="b"/>
              <a:pathLst>
                <a:path w="844046" h="1364315">
                  <a:moveTo>
                    <a:pt x="0" y="1364315"/>
                  </a:moveTo>
                  <a:cubicBezTo>
                    <a:pt x="80256" y="199750"/>
                    <a:pt x="424088" y="431800"/>
                    <a:pt x="595538" y="0"/>
                  </a:cubicBezTo>
                  <a:cubicBezTo>
                    <a:pt x="739925" y="454772"/>
                    <a:pt x="-111650" y="967131"/>
                    <a:pt x="844046" y="1331086"/>
                  </a:cubicBezTo>
                  <a:lnTo>
                    <a:pt x="0" y="1364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
            <p:cNvSpPr/>
            <p:nvPr/>
          </p:nvSpPr>
          <p:spPr>
            <a:xfrm rot="21293094" flipV="1">
              <a:off x="5254248" y="2653042"/>
              <a:ext cx="3754202" cy="2140926"/>
            </a:xfrm>
            <a:custGeom>
              <a:avLst/>
              <a:gdLst>
                <a:gd name="connsiteX0" fmla="*/ 0 w 2941607"/>
                <a:gd name="connsiteY0" fmla="*/ 1794294 h 1794294"/>
                <a:gd name="connsiteX1" fmla="*/ 448574 w 2941607"/>
                <a:gd name="connsiteY1" fmla="*/ 0 h 1794294"/>
                <a:gd name="connsiteX2" fmla="*/ 2493034 w 2941607"/>
                <a:gd name="connsiteY2" fmla="*/ 0 h 1794294"/>
                <a:gd name="connsiteX3" fmla="*/ 2941607 w 2941607"/>
                <a:gd name="connsiteY3" fmla="*/ 1794294 h 1794294"/>
                <a:gd name="connsiteX4" fmla="*/ 0 w 2941607"/>
                <a:gd name="connsiteY4" fmla="*/ 1794294 h 1794294"/>
                <a:gd name="connsiteX0" fmla="*/ 165491 w 3107098"/>
                <a:gd name="connsiteY0" fmla="*/ 2018580 h 2018580"/>
                <a:gd name="connsiteX1" fmla="*/ 614065 w 3107098"/>
                <a:gd name="connsiteY1" fmla="*/ 224286 h 2018580"/>
                <a:gd name="connsiteX2" fmla="*/ 2658525 w 3107098"/>
                <a:gd name="connsiteY2" fmla="*/ 224286 h 2018580"/>
                <a:gd name="connsiteX3" fmla="*/ 3107098 w 3107098"/>
                <a:gd name="connsiteY3" fmla="*/ 2018580 h 2018580"/>
                <a:gd name="connsiteX4" fmla="*/ 165491 w 3107098"/>
                <a:gd name="connsiteY4" fmla="*/ 2018580 h 2018580"/>
                <a:gd name="connsiteX0" fmla="*/ 165491 w 3107098"/>
                <a:gd name="connsiteY0" fmla="*/ 2139606 h 2139606"/>
                <a:gd name="connsiteX1" fmla="*/ 614065 w 3107098"/>
                <a:gd name="connsiteY1" fmla="*/ 345312 h 2139606"/>
                <a:gd name="connsiteX2" fmla="*/ 2658525 w 3107098"/>
                <a:gd name="connsiteY2" fmla="*/ 345312 h 2139606"/>
                <a:gd name="connsiteX3" fmla="*/ 3107098 w 3107098"/>
                <a:gd name="connsiteY3" fmla="*/ 2139606 h 2139606"/>
                <a:gd name="connsiteX4" fmla="*/ 165491 w 3107098"/>
                <a:gd name="connsiteY4" fmla="*/ 2139606 h 2139606"/>
                <a:gd name="connsiteX0" fmla="*/ 165491 w 3113131"/>
                <a:gd name="connsiteY0" fmla="*/ 2139606 h 2484918"/>
                <a:gd name="connsiteX1" fmla="*/ 614065 w 3113131"/>
                <a:gd name="connsiteY1" fmla="*/ 345312 h 2484918"/>
                <a:gd name="connsiteX2" fmla="*/ 2658525 w 3113131"/>
                <a:gd name="connsiteY2" fmla="*/ 345312 h 2484918"/>
                <a:gd name="connsiteX3" fmla="*/ 3107098 w 3113131"/>
                <a:gd name="connsiteY3" fmla="*/ 2139606 h 2484918"/>
                <a:gd name="connsiteX4" fmla="*/ 165491 w 3113131"/>
                <a:gd name="connsiteY4" fmla="*/ 2139606 h 2484918"/>
                <a:gd name="connsiteX0" fmla="*/ 165491 w 3107098"/>
                <a:gd name="connsiteY0" fmla="*/ 2139606 h 2363892"/>
                <a:gd name="connsiteX1" fmla="*/ 614065 w 3107098"/>
                <a:gd name="connsiteY1" fmla="*/ 345312 h 2363892"/>
                <a:gd name="connsiteX2" fmla="*/ 2658525 w 3107098"/>
                <a:gd name="connsiteY2" fmla="*/ 345312 h 2363892"/>
                <a:gd name="connsiteX3" fmla="*/ 3107098 w 3107098"/>
                <a:gd name="connsiteY3" fmla="*/ 2139606 h 2363892"/>
                <a:gd name="connsiteX4" fmla="*/ 165491 w 3107098"/>
                <a:gd name="connsiteY4" fmla="*/ 2139606 h 2363892"/>
                <a:gd name="connsiteX0" fmla="*/ 165491 w 3108924"/>
                <a:gd name="connsiteY0" fmla="*/ 2139606 h 2637211"/>
                <a:gd name="connsiteX1" fmla="*/ 614065 w 3108924"/>
                <a:gd name="connsiteY1" fmla="*/ 345312 h 2637211"/>
                <a:gd name="connsiteX2" fmla="*/ 2658525 w 3108924"/>
                <a:gd name="connsiteY2" fmla="*/ 345312 h 2637211"/>
                <a:gd name="connsiteX3" fmla="*/ 3107098 w 3108924"/>
                <a:gd name="connsiteY3" fmla="*/ 2139606 h 2637211"/>
                <a:gd name="connsiteX4" fmla="*/ 165491 w 3108924"/>
                <a:gd name="connsiteY4" fmla="*/ 2139606 h 2637211"/>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49377 w 3289811"/>
                <a:gd name="connsiteY0" fmla="*/ 2473123 h 2615937"/>
                <a:gd name="connsiteX1" fmla="*/ 684216 w 3289811"/>
                <a:gd name="connsiteY1" fmla="*/ 411410 h 2615937"/>
                <a:gd name="connsiteX2" fmla="*/ 2607906 w 3289811"/>
                <a:gd name="connsiteY2" fmla="*/ 333772 h 2615937"/>
                <a:gd name="connsiteX3" fmla="*/ 3177249 w 3289811"/>
                <a:gd name="connsiteY3" fmla="*/ 2205704 h 2615937"/>
                <a:gd name="connsiteX4" fmla="*/ 149377 w 3289811"/>
                <a:gd name="connsiteY4" fmla="*/ 2473123 h 2615937"/>
                <a:gd name="connsiteX0" fmla="*/ 149377 w 3316371"/>
                <a:gd name="connsiteY0" fmla="*/ 2454606 h 2597420"/>
                <a:gd name="connsiteX1" fmla="*/ 684216 w 3316371"/>
                <a:gd name="connsiteY1" fmla="*/ 392893 h 2597420"/>
                <a:gd name="connsiteX2" fmla="*/ 2607906 w 3316371"/>
                <a:gd name="connsiteY2" fmla="*/ 315255 h 2597420"/>
                <a:gd name="connsiteX3" fmla="*/ 3177249 w 3316371"/>
                <a:gd name="connsiteY3" fmla="*/ 2187187 h 2597420"/>
                <a:gd name="connsiteX4" fmla="*/ 149377 w 3316371"/>
                <a:gd name="connsiteY4" fmla="*/ 2454606 h 2597420"/>
                <a:gd name="connsiteX0" fmla="*/ 149377 w 3340751"/>
                <a:gd name="connsiteY0" fmla="*/ 2436185 h 2578999"/>
                <a:gd name="connsiteX1" fmla="*/ 684216 w 3340751"/>
                <a:gd name="connsiteY1" fmla="*/ 374472 h 2578999"/>
                <a:gd name="connsiteX2" fmla="*/ 2607906 w 3340751"/>
                <a:gd name="connsiteY2" fmla="*/ 296834 h 2578999"/>
                <a:gd name="connsiteX3" fmla="*/ 3177249 w 3340751"/>
                <a:gd name="connsiteY3" fmla="*/ 2168766 h 2578999"/>
                <a:gd name="connsiteX4" fmla="*/ 149377 w 3340751"/>
                <a:gd name="connsiteY4" fmla="*/ 2436185 h 2578999"/>
                <a:gd name="connsiteX0" fmla="*/ 149377 w 3364609"/>
                <a:gd name="connsiteY0" fmla="*/ 2425189 h 2568003"/>
                <a:gd name="connsiteX1" fmla="*/ 684216 w 3364609"/>
                <a:gd name="connsiteY1" fmla="*/ 363476 h 2568003"/>
                <a:gd name="connsiteX2" fmla="*/ 2607906 w 3364609"/>
                <a:gd name="connsiteY2" fmla="*/ 285838 h 2568003"/>
                <a:gd name="connsiteX3" fmla="*/ 3177249 w 3364609"/>
                <a:gd name="connsiteY3" fmla="*/ 2157770 h 2568003"/>
                <a:gd name="connsiteX4" fmla="*/ 149377 w 3364609"/>
                <a:gd name="connsiteY4" fmla="*/ 2425189 h 256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609" h="2568003">
                  <a:moveTo>
                    <a:pt x="149377" y="2425189"/>
                  </a:moveTo>
                  <a:cubicBezTo>
                    <a:pt x="-266128" y="2126140"/>
                    <a:pt x="274461" y="720034"/>
                    <a:pt x="684216" y="363476"/>
                  </a:cubicBezTo>
                  <a:cubicBezTo>
                    <a:pt x="1093971" y="6918"/>
                    <a:pt x="1923545" y="-200117"/>
                    <a:pt x="2607906" y="285838"/>
                  </a:cubicBezTo>
                  <a:cubicBezTo>
                    <a:pt x="3292267" y="771793"/>
                    <a:pt x="3587004" y="1801212"/>
                    <a:pt x="3177249" y="2157770"/>
                  </a:cubicBezTo>
                  <a:cubicBezTo>
                    <a:pt x="2767494" y="2514328"/>
                    <a:pt x="564882" y="2724238"/>
                    <a:pt x="149377" y="24251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463469" y="2368857"/>
            <a:ext cx="3519858" cy="2308324"/>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máy chiếu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phim để giới thiệu di tích lịch sử</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 văn hoá hoặc cảnh quan thiên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nhiên của địa phương mình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25" y="2368857"/>
            <a:ext cx="4986728" cy="2900677"/>
          </a:xfrm>
          <a:prstGeom prst="rect">
            <a:avLst/>
          </a:prstGeom>
          <a:effectLst/>
        </p:spPr>
      </p:pic>
    </p:spTree>
    <p:extLst>
      <p:ext uri="{BB962C8B-B14F-4D97-AF65-F5344CB8AC3E}">
        <p14:creationId xmlns:p14="http://schemas.microsoft.com/office/powerpoint/2010/main" val="12193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3" y="2024255"/>
            <a:ext cx="5630874"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72558" y="6166312"/>
            <a:ext cx="5059374"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Hoàng thành Thăng Long</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200775" y="2051750"/>
            <a:ext cx="5521420"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a:t>
            </a:r>
            <a:r>
              <a:rPr lang="vi-VN" sz="2400">
                <a:latin typeface="Roboto" panose="02000000000000000000" pitchFamily="2" charset="0"/>
                <a:ea typeface="Roboto" panose="02000000000000000000" pitchFamily="2" charset="0"/>
              </a:rPr>
              <a:t>à quần thể di tích quan trọng bậc nhất trong hệ thống các di tích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00775" y="3094782"/>
            <a:ext cx="5521420" cy="1569660"/>
          </a:xfrm>
          <a:prstGeom prst="rect">
            <a:avLst/>
          </a:prstGeom>
          <a:noFill/>
        </p:spPr>
        <p:txBody>
          <a:bodyPr wrap="square" rtlCol="0">
            <a:spAutoFit/>
          </a:bodyPr>
          <a:lstStyle/>
          <a:p>
            <a:pPr lvl="0" algn="just">
              <a:defRPr/>
            </a:pPr>
            <a:r>
              <a:rPr lang="vi-VN" sz="2400">
                <a:latin typeface="Roboto" panose="02000000000000000000" pitchFamily="2" charset="0"/>
                <a:ea typeface="Roboto" panose="02000000000000000000" pitchFamily="2" charset="0"/>
              </a:rPr>
              <a:t>Đây là công trình kiến trúc đồ sộ được các triều vua xây dựng trong nhiều giai đoạn gắn liền lịch sử kinh thành Thăng Long, 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233342" y="4876478"/>
            <a:ext cx="5456285"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N</a:t>
            </a:r>
            <a:r>
              <a:rPr lang="vi-VN" sz="2400">
                <a:latin typeface="Roboto" panose="02000000000000000000" pitchFamily="2" charset="0"/>
                <a:ea typeface="Roboto" panose="02000000000000000000" pitchFamily="2" charset="0"/>
              </a:rPr>
              <a:t>gày 31/7/2010 được công nhận là Di sản văn </a:t>
            </a:r>
            <a:r>
              <a:rPr lang="en-US" sz="2400">
                <a:latin typeface="Roboto" panose="02000000000000000000" pitchFamily="2" charset="0"/>
                <a:ea typeface="Roboto" panose="02000000000000000000" pitchFamily="2" charset="0"/>
              </a:rPr>
              <a:t>hoá</a:t>
            </a:r>
            <a:r>
              <a:rPr lang="vi-VN" sz="2400">
                <a:latin typeface="Roboto" panose="02000000000000000000" pitchFamily="2" charset="0"/>
                <a:ea typeface="Roboto" panose="02000000000000000000" pitchFamily="2" charset="0"/>
              </a:rPr>
              <a:t> thế giới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07" y="2020618"/>
            <a:ext cx="5556976"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6875424" y="6226134"/>
            <a:ext cx="410054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Phố cổ Hội An</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(Quảng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95405" y="2328727"/>
            <a:ext cx="5521420" cy="1200329"/>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V</a:t>
            </a:r>
            <a:r>
              <a:rPr lang="vi-VN" sz="2400">
                <a:latin typeface="Roboto" panose="02000000000000000000" pitchFamily="2" charset="0"/>
                <a:ea typeface="Roboto" panose="02000000000000000000" pitchFamily="2" charset="0"/>
              </a:rPr>
              <a:t>ốn là một thương cảng, đã có một thời </a:t>
            </a:r>
            <a:r>
              <a:rPr lang="en-US" sz="2400">
                <a:latin typeface="Roboto" panose="02000000000000000000" pitchFamily="2" charset="0"/>
                <a:ea typeface="Roboto" panose="02000000000000000000" pitchFamily="2" charset="0"/>
              </a:rPr>
              <a:t>kì</a:t>
            </a:r>
            <a:r>
              <a:rPr lang="vi-VN" sz="2400">
                <a:latin typeface="Roboto" panose="02000000000000000000" pitchFamily="2" charset="0"/>
                <a:ea typeface="Roboto" panose="02000000000000000000" pitchFamily="2" charset="0"/>
              </a:rPr>
              <a:t> phát triển phát đạt nhất khu vực Đông Nam Á</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37623" y="3809678"/>
            <a:ext cx="5456285" cy="830997"/>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Năm 1985, được công nhận là Di tích văn hoá cấp quốc gia</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7623" y="4956165"/>
            <a:ext cx="5456285" cy="1569660"/>
          </a:xfrm>
          <a:prstGeom prst="rect">
            <a:avLst/>
          </a:prstGeom>
          <a:noFill/>
        </p:spPr>
        <p:txBody>
          <a:bodyPr wrap="square" rtlCol="0">
            <a:spAutoFit/>
          </a:bodyPr>
          <a:lstStyle/>
          <a:p>
            <a:pPr lvl="0" algn="r">
              <a:defRPr/>
            </a:pPr>
            <a:r>
              <a:rPr lang="vi-VN" sz="2400">
                <a:latin typeface="Roboto" panose="02000000000000000000" pitchFamily="2" charset="0"/>
                <a:ea typeface="Roboto" panose="02000000000000000000" pitchFamily="2" charset="0"/>
              </a:rPr>
              <a:t>Sức hấp dẫn của đô thị hơn 400 năm tuổi xuất phát từ những kiến trúc cổ, những nhà mái ngói rêu phong, những con phố đèn lồng đầy màu sắc...</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5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8"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4533</TotalTime>
  <Words>2577</Words>
  <Application>Microsoft Office PowerPoint</Application>
  <PresentationFormat>Widescreen</PresentationFormat>
  <Paragraphs>173</Paragraphs>
  <Slides>22</Slides>
  <Notes>21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Roboto Black</vt:lpstr>
      <vt:lpstr>Calibri Light</vt:lpstr>
      <vt:lpstr>Times New Roman</vt:lpstr>
      <vt:lpstr>Arial</vt:lpstr>
      <vt:lpstr>Pangolin</vt:lpstr>
      <vt:lpstr>Roboto</vt:lpstr>
      <vt:lpstr>Calibri</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 Bảo Hoàng Lê</cp:lastModifiedBy>
  <cp:revision>269</cp:revision>
  <dcterms:created xsi:type="dcterms:W3CDTF">2023-04-01T23:44:56Z</dcterms:created>
  <dcterms:modified xsi:type="dcterms:W3CDTF">2025-02-22T15:28:50Z</dcterms:modified>
</cp:coreProperties>
</file>