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7" r:id="rId3"/>
    <p:sldId id="263" r:id="rId4"/>
    <p:sldId id="266" r:id="rId5"/>
    <p:sldId id="264" r:id="rId6"/>
    <p:sldId id="257" r:id="rId7"/>
    <p:sldId id="259" r:id="rId8"/>
    <p:sldId id="269" r:id="rId9"/>
    <p:sldId id="281" r:id="rId10"/>
    <p:sldId id="282" r:id="rId11"/>
    <p:sldId id="272" r:id="rId12"/>
    <p:sldId id="273" r:id="rId13"/>
    <p:sldId id="275" r:id="rId14"/>
    <p:sldId id="283" r:id="rId15"/>
    <p:sldId id="276" r:id="rId16"/>
    <p:sldId id="277" r:id="rId17"/>
    <p:sldId id="291" r:id="rId18"/>
    <p:sldId id="293" r:id="rId19"/>
    <p:sldId id="292" r:id="rId20"/>
    <p:sldId id="294" r:id="rId21"/>
    <p:sldId id="267" r:id="rId22"/>
    <p:sldId id="286" r:id="rId23"/>
    <p:sldId id="287" r:id="rId24"/>
    <p:sldId id="288" r:id="rId25"/>
    <p:sldId id="289" r:id="rId26"/>
    <p:sldId id="290" r:id="rId27"/>
    <p:sldId id="295" r:id="rId28"/>
    <p:sldId id="268" r:id="rId2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169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901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810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BA7A1-5DD5-4952-BB95-1245F300BC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50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DB281-9772-4CFE-95BE-D916BF42AD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65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74D1A-1FE5-4F2A-8AE1-D07BD1C0BF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25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BBBC2-3B2A-4221-BE8A-82E23FCF52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26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4314A-8099-468C-85BC-4156861122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78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BD5DCF-6603-451F-A986-98A82D51B2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64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30A6E-8B4D-4E3A-AF48-00BFC7D794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45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1BC24-9D90-4C66-AA38-65ECC31957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5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19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FD1BE-C912-4AC7-A25B-1634F8DC3A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15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0C471-AEBE-409F-B6C6-9FA2556C7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04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612A4-9954-405D-88DF-FB97D4DD43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74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19/02/2025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64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19/02/2025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208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19/02/2025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0796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19/02/2025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731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19/02/2025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3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19/02/2025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91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AD342-399B-4D23-9EBB-0C331508F98B}" type="datetimeFigureOut">
              <a:rPr lang="vi-VN" smtClean="0"/>
              <a:pPr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71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3A91AF-DA1F-4BB2-9FEC-E33F41EA00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6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slide" Target="slide23.xml"/><Relationship Id="rId18" Type="http://schemas.openxmlformats.org/officeDocument/2006/relationships/image" Target="../media/image51.png"/><Relationship Id="rId3" Type="http://schemas.openxmlformats.org/officeDocument/2006/relationships/image" Target="../media/image41.gif"/><Relationship Id="rId7" Type="http://schemas.openxmlformats.org/officeDocument/2006/relationships/slide" Target="slide22.xml"/><Relationship Id="rId12" Type="http://schemas.openxmlformats.org/officeDocument/2006/relationships/image" Target="../media/image47.jpe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9.jpeg"/><Relationship Id="rId1" Type="http://schemas.openxmlformats.org/officeDocument/2006/relationships/tags" Target="../tags/tag1.xml"/><Relationship Id="rId6" Type="http://schemas.openxmlformats.org/officeDocument/2006/relationships/image" Target="../media/image44.gif"/><Relationship Id="rId11" Type="http://schemas.openxmlformats.org/officeDocument/2006/relationships/slide" Target="slide19.xml"/><Relationship Id="rId5" Type="http://schemas.openxmlformats.org/officeDocument/2006/relationships/image" Target="../media/image43.gif"/><Relationship Id="rId15" Type="http://schemas.openxmlformats.org/officeDocument/2006/relationships/slide" Target="slide20.xml"/><Relationship Id="rId10" Type="http://schemas.openxmlformats.org/officeDocument/2006/relationships/image" Target="../media/image46.jpeg"/><Relationship Id="rId4" Type="http://schemas.openxmlformats.org/officeDocument/2006/relationships/image" Target="../media/image42.gif"/><Relationship Id="rId9" Type="http://schemas.openxmlformats.org/officeDocument/2006/relationships/slide" Target="slide21.xml"/><Relationship Id="rId1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47279-8D58-1990-B88F-B24790530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CBB0ED-21D9-5339-CFA2-412DB5160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" y="-27384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98F7CB-729E-D473-CF61-027797BD1449}"/>
              </a:ext>
            </a:extLst>
          </p:cNvPr>
          <p:cNvSpPr/>
          <p:nvPr/>
        </p:nvSpPr>
        <p:spPr>
          <a:xfrm>
            <a:off x="707693" y="332656"/>
            <a:ext cx="8144089" cy="26622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sz="40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kumimoji="0" lang="en-US" sz="40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40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sz="4000" b="1" i="0" u="none" strike="noStrike" kern="1200" cap="none" spc="0" normalizeH="0" baseline="0" noProof="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:CÂY XANH QUANH EM</a:t>
            </a:r>
            <a:r>
              <a:rPr lang="en-US" sz="3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36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333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53" y="3733800"/>
            <a:ext cx="2886075" cy="292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24" name="Picture 4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3200400" cy="2895600"/>
          </a:xfrm>
          <a:prstGeom prst="rect">
            <a:avLst/>
          </a:prstGeom>
          <a:solidFill>
            <a:srgbClr val="0000FF"/>
          </a:solidFill>
          <a:ln w="9525">
            <a:solidFill>
              <a:srgbClr val="660066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386513" y="3746500"/>
            <a:ext cx="2819400" cy="2978150"/>
            <a:chOff x="2160" y="2304"/>
            <a:chExt cx="1632" cy="1865"/>
          </a:xfrm>
        </p:grpSpPr>
        <p:pic>
          <p:nvPicPr>
            <p:cNvPr id="20497" name="Picture 6" descr="sunFlow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304"/>
              <a:ext cx="1548" cy="182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8" name="Text Box 7"/>
            <p:cNvSpPr txBox="1">
              <a:spLocks noChangeArrowheads="1"/>
            </p:cNvSpPr>
            <p:nvPr/>
          </p:nvSpPr>
          <p:spPr bwMode="auto">
            <a:xfrm>
              <a:off x="2592" y="3888"/>
              <a:ext cx="1200" cy="281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7560" tIns="43780" rIns="87560" bIns="43780">
              <a:spAutoFit/>
            </a:bodyPr>
            <a:lstStyle>
              <a:lvl1pPr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300">
                  <a:solidFill>
                    <a:schemeClr val="tx1"/>
                  </a:solidFill>
                  <a:latin typeface="Garamond" pitchFamily="18" charset="0"/>
                </a:rPr>
                <a:t>Hướng dương</a:t>
              </a:r>
            </a:p>
          </p:txBody>
        </p:sp>
      </p:grp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-36512" y="3048000"/>
            <a:ext cx="29718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hoa</a:t>
            </a:r>
            <a:r>
              <a:rPr lang="en-US" sz="2400" b="1" dirty="0"/>
              <a:t> </a:t>
            </a:r>
            <a:r>
              <a:rPr lang="en-US" sz="2400" b="1" dirty="0" err="1"/>
              <a:t>xương</a:t>
            </a:r>
            <a:r>
              <a:rPr lang="en-US" sz="2400" b="1" dirty="0"/>
              <a:t> </a:t>
            </a:r>
            <a:r>
              <a:rPr lang="en-US" sz="2400" b="1" dirty="0" err="1"/>
              <a:t>rồng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2329" name="Rectangle 9"/>
          <p:cNvSpPr>
            <a:spLocks noChangeArrowheads="1"/>
          </p:cNvSpPr>
          <p:nvPr/>
        </p:nvSpPr>
        <p:spPr bwMode="auto">
          <a:xfrm>
            <a:off x="3512815" y="3082925"/>
            <a:ext cx="2571353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đào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2330" name="Rectangle 10"/>
          <p:cNvSpPr>
            <a:spLocks noChangeArrowheads="1"/>
          </p:cNvSpPr>
          <p:nvPr/>
        </p:nvSpPr>
        <p:spPr bwMode="auto">
          <a:xfrm>
            <a:off x="6477000" y="3048000"/>
            <a:ext cx="22860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sứ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2331" name="Rectangle 11"/>
          <p:cNvSpPr>
            <a:spLocks noChangeArrowheads="1"/>
          </p:cNvSpPr>
          <p:nvPr/>
        </p:nvSpPr>
        <p:spPr bwMode="auto">
          <a:xfrm>
            <a:off x="6300192" y="6289675"/>
            <a:ext cx="2797175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hướng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dương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2332" name="Rectangle 12"/>
          <p:cNvSpPr>
            <a:spLocks noChangeArrowheads="1"/>
          </p:cNvSpPr>
          <p:nvPr/>
        </p:nvSpPr>
        <p:spPr bwMode="auto">
          <a:xfrm>
            <a:off x="3347864" y="6203776"/>
            <a:ext cx="28194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đồng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tiền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2333" name="Rectangle 13"/>
          <p:cNvSpPr>
            <a:spLocks noChangeArrowheads="1"/>
          </p:cNvSpPr>
          <p:nvPr/>
        </p:nvSpPr>
        <p:spPr bwMode="auto">
          <a:xfrm>
            <a:off x="160040" y="6203776"/>
            <a:ext cx="29718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mua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495" name="Picture 15" descr="23022008(016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5" y="0"/>
            <a:ext cx="2909042" cy="32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CA2ITK0NCA28GL8GCA8ODZQMCANRDSR7CAURMEDMCAFPLRUFCAJW0VL1CAZ2D4OECAKTO0QOCAXB8CQOCA0BRP5KCATXY4OYCA7BE4UCCASW8YUFCAAXBZHKCAVK347QCAL0XIQDCA2UQ648CAOZ2T13CAYJ9S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6263" cy="3200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12338" name="Picture 18" descr="Hoa-su-tha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3141663"/>
          </a:xfrm>
          <a:prstGeom prst="rect">
            <a:avLst/>
          </a:prstGeom>
          <a:solidFill>
            <a:srgbClr val="660066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835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3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3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3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1000"/>
                                        <p:tgtEl>
                                          <p:spTgt spid="3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3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9" grpId="0" animBg="1"/>
      <p:bldP spid="312330" grpId="0" animBg="1"/>
      <p:bldP spid="312331" grpId="0" animBg="1"/>
      <p:bldP spid="312332" grpId="0" animBg="1"/>
      <p:bldP spid="3123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7" name="Picture 3" descr="23022008(016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4050"/>
            <a:ext cx="3200400" cy="312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atnu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9" name="Picture 5" descr="hoagi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00400"/>
            <a:ext cx="2819400" cy="31242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0" name="Picture 6" descr="161108014013Mar-II053_resi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2819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51" name="Text Box 7"/>
          <p:cNvSpPr txBox="1">
            <a:spLocks noChangeArrowheads="1"/>
          </p:cNvSpPr>
          <p:nvPr/>
        </p:nvSpPr>
        <p:spPr bwMode="auto">
          <a:xfrm>
            <a:off x="6300192" y="2545740"/>
            <a:ext cx="3143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cúc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vạn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thọ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2" name="Text Box 8"/>
          <p:cNvSpPr txBox="1">
            <a:spLocks noChangeArrowheads="1"/>
          </p:cNvSpPr>
          <p:nvPr/>
        </p:nvSpPr>
        <p:spPr bwMode="auto">
          <a:xfrm>
            <a:off x="3386138" y="2545740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mai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44463" y="2543175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sen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4" name="Text Box 10"/>
          <p:cNvSpPr txBox="1">
            <a:spLocks noChangeArrowheads="1"/>
          </p:cNvSpPr>
          <p:nvPr/>
        </p:nvSpPr>
        <p:spPr bwMode="auto">
          <a:xfrm>
            <a:off x="240432" y="6290156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đào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5" name="Text Box 11"/>
          <p:cNvSpPr txBox="1">
            <a:spLocks noChangeArrowheads="1"/>
          </p:cNvSpPr>
          <p:nvPr/>
        </p:nvSpPr>
        <p:spPr bwMode="auto">
          <a:xfrm>
            <a:off x="3352800" y="62992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cúc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6" name="Text Box 12"/>
          <p:cNvSpPr txBox="1">
            <a:spLocks noChangeArrowheads="1"/>
          </p:cNvSpPr>
          <p:nvPr/>
        </p:nvSpPr>
        <p:spPr bwMode="auto">
          <a:xfrm>
            <a:off x="6324600" y="62992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giấy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21518" name="AutoShape 14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400800"/>
            <a:ext cx="304800" cy="4572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184524"/>
            <a:ext cx="31242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04" y="13653"/>
            <a:ext cx="3049488" cy="263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2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3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3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3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3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1" grpId="0"/>
      <p:bldP spid="313352" grpId="0"/>
      <p:bldP spid="313354" grpId="0"/>
      <p:bldP spid="313355" grpId="0"/>
      <p:bldP spid="3133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ay ph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"/>
            <a:ext cx="3733800" cy="26717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bangl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810000" cy="2667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ays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3733800" cy="25908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1371600" y="2971800"/>
            <a:ext cx="23622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cây bằng lăng</a:t>
            </a:r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5638800" y="3048000"/>
            <a:ext cx="22098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cây phượng</a:t>
            </a:r>
          </a:p>
        </p:txBody>
      </p:sp>
      <p:sp>
        <p:nvSpPr>
          <p:cNvPr id="15367" name="WordArt 7"/>
          <p:cNvSpPr>
            <a:spLocks noChangeArrowheads="1" noChangeShapeType="1" noTextEdit="1"/>
          </p:cNvSpPr>
          <p:nvPr/>
        </p:nvSpPr>
        <p:spPr bwMode="auto">
          <a:xfrm>
            <a:off x="1524000" y="6400800"/>
            <a:ext cx="20574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cây sung</a:t>
            </a:r>
          </a:p>
        </p:txBody>
      </p:sp>
      <p:sp>
        <p:nvSpPr>
          <p:cNvPr id="15368" name="WordArt 8"/>
          <p:cNvSpPr>
            <a:spLocks noChangeArrowheads="1" noChangeShapeType="1" noTextEdit="1"/>
          </p:cNvSpPr>
          <p:nvPr/>
        </p:nvSpPr>
        <p:spPr bwMode="auto">
          <a:xfrm>
            <a:off x="5867400" y="6400800"/>
            <a:ext cx="17526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cây mít</a:t>
            </a:r>
          </a:p>
        </p:txBody>
      </p:sp>
      <p:pic>
        <p:nvPicPr>
          <p:cNvPr id="15369" name="Picture 9" descr="vuontuo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3962400" cy="2622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762843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ai be tr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2667000" cy="2895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819400" cy="2971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a r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2743200" cy="2971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1186028487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2895600" cy="2895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Onion_Hanh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3352800"/>
            <a:ext cx="28956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505200" y="2667000"/>
            <a:ext cx="228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cà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rốt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315200" y="2590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bầu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705600" y="5791200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cải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ngọt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3505200" y="57150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VNI-Vari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83568" y="5715000"/>
            <a:ext cx="2059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VNI-Vari" pitchFamily="2" charset="0"/>
              </a:rPr>
              <a:t>C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súp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lơ</a:t>
            </a:r>
            <a:endParaRPr lang="en-US" sz="24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38200" y="2667000"/>
            <a:ext cx="2221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bắp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cải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5" name="Picture 8" descr="25pic005bac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" y="164976"/>
            <a:ext cx="3045823" cy="30480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95536" y="2717074"/>
            <a:ext cx="2536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dọc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mùng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1061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438400" y="6130925"/>
            <a:ext cx="381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</a:rPr>
              <a:t>Cây xà cừ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152900" cy="5410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267200" cy="5410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62000" y="5943600"/>
            <a:ext cx="381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</a:rPr>
              <a:t>Cây bạch đàn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105400" y="5973763"/>
            <a:ext cx="3810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</a:rPr>
              <a:t>Cây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keo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lá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tràm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7413" name="AutoShape 10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4352" name="Picture 16" descr="phoca_thumb_m_rungmoitrong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4363"/>
            <a:ext cx="3810000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614362"/>
            <a:ext cx="4040777" cy="51768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33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488" cy="6858000"/>
          </a:xfrm>
        </p:spPr>
      </p:pic>
    </p:spTree>
    <p:extLst>
      <p:ext uri="{BB962C8B-B14F-4D97-AF65-F5344CB8AC3E}">
        <p14:creationId xmlns:p14="http://schemas.microsoft.com/office/powerpoint/2010/main" val="151698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84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20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39552" y="332656"/>
            <a:ext cx="8136904" cy="5400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</a:rPr>
              <a:t>Kết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luận</a:t>
            </a:r>
            <a:r>
              <a:rPr lang="en-US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Trong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tự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nhiên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có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rất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nhiều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loài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cây</a:t>
            </a:r>
            <a:r>
              <a:rPr lang="en-US" sz="4000" b="1" dirty="0">
                <a:solidFill>
                  <a:srgbClr val="002060"/>
                </a:solidFill>
              </a:rPr>
              <a:t>. </a:t>
            </a:r>
            <a:r>
              <a:rPr lang="en-US" sz="4000" b="1" dirty="0" err="1">
                <a:solidFill>
                  <a:srgbClr val="002060"/>
                </a:solidFill>
              </a:rPr>
              <a:t>Có</a:t>
            </a:r>
            <a:r>
              <a:rPr lang="en-US" sz="4000" b="1" dirty="0">
                <a:solidFill>
                  <a:srgbClr val="002060"/>
                </a:solidFill>
              </a:rPr>
              <a:t>  </a:t>
            </a:r>
            <a:r>
              <a:rPr lang="en-US" sz="4000" b="1" dirty="0" err="1">
                <a:solidFill>
                  <a:srgbClr val="002060"/>
                </a:solidFill>
              </a:rPr>
              <a:t>cây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rất</a:t>
            </a:r>
            <a:r>
              <a:rPr lang="en-US" sz="4000" b="1" dirty="0">
                <a:solidFill>
                  <a:srgbClr val="002060"/>
                </a:solidFill>
              </a:rPr>
              <a:t> to, </a:t>
            </a:r>
            <a:r>
              <a:rPr lang="en-US" sz="4000" b="1" dirty="0" err="1">
                <a:solidFill>
                  <a:srgbClr val="002060"/>
                </a:solidFill>
              </a:rPr>
              <a:t>có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rất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nhỏ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có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cạn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có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dưới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nước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có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hoa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có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quả</a:t>
            </a:r>
            <a:r>
              <a:rPr lang="en-US" sz="4000" b="1" dirty="0">
                <a:solidFill>
                  <a:srgbClr val="002060"/>
                </a:solidFill>
              </a:rPr>
              <a:t>…</a:t>
            </a:r>
            <a:endParaRPr lang="vi-VN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78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4839" y="159023"/>
            <a:ext cx="47884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ài hát- Lý cây xanh - Âm nhạc lớp 1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082353"/>
            <a:ext cx="8424935" cy="55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2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1761" y="116632"/>
            <a:ext cx="52999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57900" y="1070023"/>
            <a:ext cx="7686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gọi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tên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một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cây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762" y="2837254"/>
            <a:ext cx="72569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,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4,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nhanh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,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thắng</a:t>
            </a:r>
            <a:r>
              <a:rPr lang="en-US" sz="2800" dirty="0"/>
              <a:t> </a:t>
            </a:r>
            <a:r>
              <a:rPr lang="en-US" sz="2800" dirty="0" err="1"/>
              <a:t>cuộc</a:t>
            </a:r>
            <a:r>
              <a:rPr lang="en-US" sz="2800" dirty="0"/>
              <a:t>.</a:t>
            </a:r>
          </a:p>
          <a:p>
            <a:r>
              <a:rPr lang="en-US" sz="2800" dirty="0"/>
              <a:t>- Cho HS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.</a:t>
            </a:r>
          </a:p>
          <a:p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74645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a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71438"/>
            <a:ext cx="9906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WordArt 2"/>
          <p:cNvSpPr>
            <a:spLocks noChangeArrowheads="1" noChangeShapeType="1" noTextEdit="1"/>
          </p:cNvSpPr>
          <p:nvPr/>
        </p:nvSpPr>
        <p:spPr bwMode="auto">
          <a:xfrm>
            <a:off x="3033713" y="528638"/>
            <a:ext cx="4648200" cy="198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8100000" algn="ctr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Đố bạn cây gì?</a:t>
            </a:r>
          </a:p>
        </p:txBody>
      </p:sp>
      <p:pic>
        <p:nvPicPr>
          <p:cNvPr id="31748" name="Picture 6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206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5334000"/>
            <a:ext cx="127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56288"/>
            <a:ext cx="1066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6" name="WordArt 12"/>
          <p:cNvSpPr>
            <a:spLocks noChangeArrowheads="1" noChangeShapeType="1" noTextEdit="1"/>
          </p:cNvSpPr>
          <p:nvPr/>
        </p:nvSpPr>
        <p:spPr bwMode="auto">
          <a:xfrm>
            <a:off x="231775" y="914400"/>
            <a:ext cx="1905000" cy="533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+mj-lt"/>
              </a:rPr>
              <a:t>TRÒ CHƠI</a:t>
            </a:r>
          </a:p>
        </p:txBody>
      </p:sp>
      <p:pic>
        <p:nvPicPr>
          <p:cNvPr id="31752" name="Picture 13" descr="sotcsw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906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8" name="Picture 14" descr="chuot micke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2362200" cy="202247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80" name="Picture 16" descr="4962122249184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2362200" cy="20574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81" name="Picture 17" descr="96851250257141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2133600" cy="19812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82" name="Picture 18" descr="Panda-1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2209800" cy="20574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83" name="Picture 19" descr="rabit0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1200"/>
            <a:ext cx="2286000" cy="19812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7" descr="Photobucke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18" descr="Photobucke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9" descr="Photobucke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20" descr="Photobucke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218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0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2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0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200"/>
                                        <p:tgtEl>
                                          <p:spTgt spid="190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0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200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9" dur="200"/>
                                        <p:tgtEl>
                                          <p:spTgt spid="19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0" dur="200"/>
                                        <p:tgtEl>
                                          <p:spTgt spid="19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3"/>
                  </p:tgtEl>
                </p:cond>
              </p:nextCondLst>
            </p:seq>
          </p:childTnLst>
        </p:cTn>
      </p:par>
    </p:tnLst>
    <p:bldLst>
      <p:bldP spid="190466" grpId="0" animBg="1"/>
      <p:bldP spid="190466" grpId="1" animBg="1"/>
      <p:bldP spid="190476" grpId="0" animBg="1"/>
      <p:bldP spid="19047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143000" y="76200"/>
            <a:ext cx="7239000" cy="4013200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 b="1">
                <a:solidFill>
                  <a:srgbClr val="FFFF66"/>
                </a:solidFill>
                <a:latin typeface=".VnTime" pitchFamily="34" charset="0"/>
              </a:rPr>
              <a:t>Th</a:t>
            </a:r>
            <a:r>
              <a:rPr lang="vi-VN" sz="3600" b="1">
                <a:solidFill>
                  <a:srgbClr val="FFFF66"/>
                </a:solidFill>
              </a:rPr>
              <a:t>â</a:t>
            </a:r>
            <a:r>
              <a:rPr lang="en-US" sz="3600" b="1">
                <a:solidFill>
                  <a:srgbClr val="FFFF66"/>
                </a:solidFill>
              </a:rPr>
              <a:t>n s</a:t>
            </a:r>
            <a:r>
              <a:rPr lang="vi-VN" sz="3600" b="1">
                <a:solidFill>
                  <a:srgbClr val="FFFF66"/>
                </a:solidFill>
              </a:rPr>
              <a:t>ống</a:t>
            </a:r>
            <a:r>
              <a:rPr lang="en-US" sz="3600" b="1">
                <a:solidFill>
                  <a:srgbClr val="FFFF66"/>
                </a:solidFill>
              </a:rPr>
              <a:t> b</a:t>
            </a:r>
            <a:r>
              <a:rPr lang="vi-VN" sz="3600" b="1">
                <a:solidFill>
                  <a:srgbClr val="FFFF66"/>
                </a:solidFill>
              </a:rPr>
              <a:t>ụi</a:t>
            </a:r>
            <a:r>
              <a:rPr lang="en-US" sz="3600" b="1">
                <a:solidFill>
                  <a:srgbClr val="FFFF66"/>
                </a:solidFill>
              </a:rPr>
              <a:t> b</a:t>
            </a:r>
            <a:r>
              <a:rPr lang="vi-VN" sz="3600" b="1">
                <a:solidFill>
                  <a:srgbClr val="FFFF66"/>
                </a:solidFill>
              </a:rPr>
              <a:t>ờ</a:t>
            </a:r>
            <a:endParaRPr lang="en-US" sz="3600" b="1">
              <a:solidFill>
                <a:srgbClr val="FFFF66"/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600" b="1">
                <a:solidFill>
                  <a:srgbClr val="FFFF66"/>
                </a:solidFill>
              </a:rPr>
              <a:t>V</a:t>
            </a:r>
            <a:r>
              <a:rPr lang="vi-VN" sz="3600" b="1">
                <a:solidFill>
                  <a:srgbClr val="FFFF66"/>
                </a:solidFill>
              </a:rPr>
              <a:t>ị</a:t>
            </a:r>
            <a:r>
              <a:rPr lang="en-US" sz="3600" b="1">
                <a:solidFill>
                  <a:srgbClr val="FFFF66"/>
                </a:solidFill>
              </a:rPr>
              <a:t> </a:t>
            </a:r>
            <a:r>
              <a:rPr lang="vi-VN" sz="3600" b="1">
                <a:solidFill>
                  <a:srgbClr val="FFFF66"/>
                </a:solidFill>
              </a:rPr>
              <a:t>đắng mà ngon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vi-VN" sz="3600" b="1">
                <a:solidFill>
                  <a:srgbClr val="FFFF66"/>
                </a:solidFill>
              </a:rPr>
              <a:t>Ai cũng là con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vi-VN" sz="3600" b="1">
                <a:solidFill>
                  <a:srgbClr val="FFFF66"/>
                </a:solidFill>
              </a:rPr>
              <a:t>Cũng kêu là má</a:t>
            </a:r>
            <a:r>
              <a:rPr lang="en-US" sz="3600" b="1">
                <a:solidFill>
                  <a:srgbClr val="FFFF66"/>
                </a:solidFill>
              </a:rPr>
              <a:t>.</a:t>
            </a:r>
            <a:endParaRPr lang="vi-VN" sz="3600" b="1">
              <a:solidFill>
                <a:srgbClr val="FFFF66"/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vi-VN" sz="3600" b="1">
                <a:solidFill>
                  <a:srgbClr val="FFFF66"/>
                </a:solidFill>
              </a:rPr>
              <a:t> </a:t>
            </a:r>
            <a:r>
              <a:rPr lang="en-US" sz="3600" b="1">
                <a:solidFill>
                  <a:srgbClr val="FFFF66"/>
                </a:solidFill>
              </a:rPr>
              <a:t>                                  (</a:t>
            </a:r>
            <a:r>
              <a:rPr lang="en-US" sz="3600" b="1">
                <a:solidFill>
                  <a:srgbClr val="FFFF66"/>
                </a:solidFill>
                <a:latin typeface="Times New Roman" pitchFamily="18" charset="0"/>
              </a:rPr>
              <a:t>là cây gì ?</a:t>
            </a:r>
            <a:r>
              <a:rPr lang="en-US" sz="3600" b="1">
                <a:solidFill>
                  <a:srgbClr val="FFFF66"/>
                </a:solidFill>
              </a:rPr>
              <a:t>)</a:t>
            </a:r>
          </a:p>
        </p:txBody>
      </p:sp>
      <p:sp>
        <p:nvSpPr>
          <p:cNvPr id="32771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 flipV="1">
            <a:off x="8305800" y="6248400"/>
            <a:ext cx="3810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vi-VN" sz="1600"/>
          </a:p>
        </p:txBody>
      </p:sp>
      <p:pic>
        <p:nvPicPr>
          <p:cNvPr id="32772" name="Picture 7" descr="968512502571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2875"/>
            <a:ext cx="1600200" cy="15240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6" name="AutoShape 8"/>
          <p:cNvSpPr>
            <a:spLocks noChangeArrowheads="1"/>
          </p:cNvSpPr>
          <p:nvPr/>
        </p:nvSpPr>
        <p:spPr bwMode="auto">
          <a:xfrm>
            <a:off x="4572000" y="5062538"/>
            <a:ext cx="35052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Cây rau má</a:t>
            </a:r>
          </a:p>
        </p:txBody>
      </p:sp>
      <p:pic>
        <p:nvPicPr>
          <p:cNvPr id="203787" name="Picture 11" descr="rau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3352800" cy="2339975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AutoShape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60960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2776" name="Picture 29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30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31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32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974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0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143000" y="1003300"/>
            <a:ext cx="7239000" cy="1816100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FF66"/>
                </a:solidFill>
              </a:rPr>
              <a:t>Củ gì đo đỏ</a:t>
            </a:r>
          </a:p>
          <a:p>
            <a:pPr>
              <a:defRPr/>
            </a:pPr>
            <a:r>
              <a:rPr lang="en-US" sz="3600">
                <a:solidFill>
                  <a:srgbClr val="FFFF66"/>
                </a:solidFill>
              </a:rPr>
              <a:t>Mà thỏ thích ăn.</a:t>
            </a:r>
          </a:p>
          <a:p>
            <a:pPr>
              <a:defRPr/>
            </a:pPr>
            <a:r>
              <a:rPr lang="en-US" sz="3600" b="1">
                <a:solidFill>
                  <a:srgbClr val="FFFF66"/>
                </a:solidFill>
              </a:rPr>
              <a:t>                       (là củ gì?)</a:t>
            </a:r>
            <a:endParaRPr lang="en-US" sz="3600" b="1">
              <a:solidFill>
                <a:srgbClr val="FFFF66"/>
              </a:solidFill>
              <a:latin typeface=".VnTime" pitchFamily="34" charset="0"/>
            </a:endParaRPr>
          </a:p>
        </p:txBody>
      </p:sp>
      <p:pic>
        <p:nvPicPr>
          <p:cNvPr id="33795" name="Picture 5" descr="rabi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19188"/>
            <a:ext cx="1571625" cy="1471612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01000" y="5791200"/>
            <a:ext cx="533400" cy="4572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600"/>
          </a:p>
        </p:txBody>
      </p:sp>
      <p:sp>
        <p:nvSpPr>
          <p:cNvPr id="207879" name="AutoShape 7"/>
          <p:cNvSpPr>
            <a:spLocks noChangeArrowheads="1"/>
          </p:cNvSpPr>
          <p:nvPr/>
        </p:nvSpPr>
        <p:spPr bwMode="auto">
          <a:xfrm>
            <a:off x="4038600" y="4953000"/>
            <a:ext cx="39624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>
                <a:solidFill>
                  <a:srgbClr val="FF0000"/>
                </a:solidFill>
              </a:rPr>
              <a:t>Củ cà rốt</a:t>
            </a:r>
          </a:p>
        </p:txBody>
      </p:sp>
      <p:pic>
        <p:nvPicPr>
          <p:cNvPr id="64515" name="Picture 3" descr="43190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/>
          <a:stretch>
            <a:fillRect/>
          </a:stretch>
        </p:blipFill>
        <p:spPr bwMode="auto">
          <a:xfrm>
            <a:off x="1066800" y="3276600"/>
            <a:ext cx="2667000" cy="3276600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8674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3800" name="Picture 21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2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3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24" descr="Photobucke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4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1143000" y="457200"/>
            <a:ext cx="7391400" cy="2641600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 b="1">
                <a:solidFill>
                  <a:srgbClr val="FFFF66"/>
                </a:solidFill>
                <a:latin typeface=".VnTime" pitchFamily="34" charset="0"/>
              </a:rPr>
              <a:t>    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  <a:latin typeface=".VnTime" pitchFamily="34" charset="0"/>
              </a:rPr>
              <a:t>        Hoa </a:t>
            </a:r>
            <a:r>
              <a:rPr lang="en-US" sz="2800" b="1">
                <a:solidFill>
                  <a:srgbClr val="FFFF66"/>
                </a:solidFill>
              </a:rPr>
              <a:t>gì</a:t>
            </a:r>
            <a:r>
              <a:rPr lang="en-US" sz="2800"/>
              <a:t> </a:t>
            </a:r>
            <a:r>
              <a:rPr lang="en-US" sz="2800" b="1">
                <a:solidFill>
                  <a:srgbClr val="FFFF66"/>
                </a:solidFill>
                <a:latin typeface=".VnTime" pitchFamily="34" charset="0"/>
              </a:rPr>
              <a:t>th¬m m¸t xanh xan</a:t>
            </a:r>
            <a:r>
              <a:rPr lang="vi-VN" sz="2800" b="1">
                <a:solidFill>
                  <a:srgbClr val="FFFF66"/>
                </a:solidFill>
              </a:rPr>
              <a:t>h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vi-VN" sz="2800" b="1">
                <a:solidFill>
                  <a:srgbClr val="FFFF66"/>
                </a:solidFill>
                <a:latin typeface="Times New Roman" pitchFamily="18" charset="0"/>
              </a:rPr>
              <a:t>Trưa hè mẹ nấu bát canh ngọt lành</a:t>
            </a:r>
            <a:r>
              <a:rPr lang="en-US" sz="2800" b="1">
                <a:solidFill>
                  <a:srgbClr val="FFFF66"/>
                </a:solidFill>
                <a:latin typeface="Times New Roman" pitchFamily="18" charset="0"/>
              </a:rPr>
              <a:t>.</a:t>
            </a:r>
            <a:r>
              <a:rPr lang="vi-VN" sz="2800" b="1">
                <a:solidFill>
                  <a:srgbClr val="FFFF66"/>
                </a:solidFill>
                <a:latin typeface="Times New Roman" pitchFamily="18" charset="0"/>
              </a:rPr>
              <a:t>         </a:t>
            </a:r>
            <a:endParaRPr lang="en-US" sz="2800" b="1">
              <a:solidFill>
                <a:srgbClr val="FFFF66"/>
              </a:solidFill>
              <a:latin typeface="Times New Roman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</a:rPr>
              <a:t>                                               (</a:t>
            </a:r>
            <a:r>
              <a:rPr lang="en-US" sz="2800" b="1">
                <a:solidFill>
                  <a:srgbClr val="FFFF66"/>
                </a:solidFill>
                <a:latin typeface="Times New Roman" pitchFamily="18" charset="0"/>
              </a:rPr>
              <a:t>là hoa gì ?</a:t>
            </a:r>
            <a:r>
              <a:rPr lang="en-US" sz="2800" b="1">
                <a:solidFill>
                  <a:srgbClr val="FFFF66"/>
                </a:solidFill>
              </a:rPr>
              <a:t>)</a:t>
            </a:r>
          </a:p>
        </p:txBody>
      </p:sp>
      <p:pic>
        <p:nvPicPr>
          <p:cNvPr id="34819" name="Picture 5" descr="496212224918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52450"/>
            <a:ext cx="1503362" cy="15240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77200" y="5867400"/>
            <a:ext cx="609600" cy="5334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600"/>
          </a:p>
        </p:txBody>
      </p:sp>
      <p:sp>
        <p:nvSpPr>
          <p:cNvPr id="208904" name="AutoShape 8"/>
          <p:cNvSpPr>
            <a:spLocks noChangeArrowheads="1"/>
          </p:cNvSpPr>
          <p:nvPr/>
        </p:nvSpPr>
        <p:spPr bwMode="auto">
          <a:xfrm>
            <a:off x="4953000" y="4267200"/>
            <a:ext cx="39624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Hoa thiên lý</a:t>
            </a:r>
          </a:p>
        </p:txBody>
      </p:sp>
      <p:pic>
        <p:nvPicPr>
          <p:cNvPr id="17427" name="Picture 19" descr="ha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6600"/>
            <a:ext cx="3657600" cy="2484438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AutoShape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8674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4824" name="Picture 20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1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22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23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770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1371600" y="228600"/>
            <a:ext cx="7162800" cy="3282950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 b="1">
                <a:solidFill>
                  <a:srgbClr val="FFFF66"/>
                </a:solidFill>
                <a:latin typeface=".VnTime" pitchFamily="34" charset="0"/>
              </a:rPr>
              <a:t>  </a:t>
            </a:r>
            <a:r>
              <a:rPr lang="en-US" sz="2800" b="1">
                <a:solidFill>
                  <a:srgbClr val="FFFF66"/>
                </a:solidFill>
              </a:rPr>
              <a:t>Cũng gọi là chuột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</a:rPr>
              <a:t>   Mọc ở trên cây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</a:rPr>
              <a:t>   Rửa sạch ăn ngay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</a:rPr>
              <a:t>   Vừa ngon vừa mát.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  <a:latin typeface="Times New Roman" pitchFamily="18" charset="0"/>
              </a:rPr>
              <a:t>                                                       </a:t>
            </a:r>
            <a:r>
              <a:rPr lang="en-US" sz="2800" b="1">
                <a:solidFill>
                  <a:srgbClr val="FFFF66"/>
                </a:solidFill>
              </a:rPr>
              <a:t>(là quả gì ?)</a:t>
            </a:r>
          </a:p>
        </p:txBody>
      </p:sp>
      <p:sp>
        <p:nvSpPr>
          <p:cNvPr id="3584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53400" y="5943600"/>
            <a:ext cx="609600" cy="5334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600"/>
          </a:p>
        </p:txBody>
      </p:sp>
      <p:pic>
        <p:nvPicPr>
          <p:cNvPr id="35844" name="Picture 6" descr="chuot mic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"/>
            <a:ext cx="1920875" cy="205740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AutoShape 8"/>
          <p:cNvSpPr>
            <a:spLocks noChangeArrowheads="1"/>
          </p:cNvSpPr>
          <p:nvPr/>
        </p:nvSpPr>
        <p:spPr bwMode="auto">
          <a:xfrm>
            <a:off x="4191000" y="4876800"/>
            <a:ext cx="39624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>
                <a:solidFill>
                  <a:srgbClr val="FF0000"/>
                </a:solidFill>
              </a:rPr>
              <a:t>Quả dưa chuột</a:t>
            </a:r>
          </a:p>
        </p:txBody>
      </p:sp>
      <p:sp>
        <p:nvSpPr>
          <p:cNvPr id="35846" name="AutoShape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9436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5847" name="Picture 19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0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21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22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23" descr="Tập tin:ARS cucumb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657600" cy="3124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810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672825"/>
              </p:ext>
            </p:extLst>
          </p:nvPr>
        </p:nvGraphicFramePr>
        <p:xfrm>
          <a:off x="381001" y="304800"/>
          <a:ext cx="3542927" cy="618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2" imgW="3532327" imgH="4445813" progId="">
                  <p:embed/>
                </p:oleObj>
              </mc:Choice>
              <mc:Fallback>
                <p:oleObj name="Clip" r:id="rId2" imgW="3532327" imgH="444581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1" y="304800"/>
                        <a:ext cx="3542927" cy="6183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1" name="Picture 29" descr="XMASC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3400"/>
            <a:ext cx="1905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29000" y="1497874"/>
            <a:ext cx="5638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2714B4"/>
                </a:solidFill>
                <a:latin typeface="Times New Roman" panose="02020603050405020304" pitchFamily="18" charset="0"/>
                <a:cs typeface="Times New Roman" pitchFamily="18" charset="0"/>
              </a:rPr>
              <a:t> 4. </a:t>
            </a:r>
            <a:r>
              <a:rPr lang="en-US" altLang="en-US" sz="4000" b="1" dirty="0" err="1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4000" b="1" dirty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000" b="1" dirty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4000" b="1" dirty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4000" b="1" dirty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4000" b="1" dirty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altLang="en-US" sz="4000" b="1" dirty="0">
              <a:solidFill>
                <a:srgbClr val="2714B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516641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webjong_illustrations_996553_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2590800" y="3962400"/>
            <a:ext cx="39243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 TẠM BIỆT</a:t>
            </a:r>
          </a:p>
        </p:txBody>
      </p:sp>
      <p:sp>
        <p:nvSpPr>
          <p:cNvPr id="15367" name="WordArt 7"/>
          <p:cNvSpPr>
            <a:spLocks noChangeArrowheads="1" noChangeShapeType="1" noTextEdit="1"/>
          </p:cNvSpPr>
          <p:nvPr/>
        </p:nvSpPr>
        <p:spPr bwMode="auto">
          <a:xfrm>
            <a:off x="609600" y="2438400"/>
            <a:ext cx="8001000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THẦY,CÔ VÀ CÁC EM SỨC KHỎE</a:t>
            </a:r>
          </a:p>
        </p:txBody>
      </p:sp>
      <p:pic>
        <p:nvPicPr>
          <p:cNvPr id="20485" name="Picture 8" descr="ANIM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1447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7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79103"/>
            <a:ext cx="9144000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2.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en-US" sz="4000" b="1" i="0" u="none" strike="noStrike" kern="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5" name="Rectangle 4"/>
          <p:cNvSpPr/>
          <p:nvPr/>
        </p:nvSpPr>
        <p:spPr>
          <a:xfrm>
            <a:off x="997950" y="2276872"/>
            <a:ext cx="7148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Nhận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biết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một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cây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7875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4355976" y="4869160"/>
            <a:ext cx="4680520" cy="144016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Quan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sát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tranh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thảo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luận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nhóm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về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một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số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cây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tranh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đặc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điểm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chúng</a:t>
            </a:r>
            <a:endParaRPr lang="vi-VN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2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36496" cy="6741368"/>
          </a:xfrm>
        </p:spPr>
      </p:pic>
    </p:spTree>
    <p:extLst>
      <p:ext uri="{BB962C8B-B14F-4D97-AF65-F5344CB8AC3E}">
        <p14:creationId xmlns:p14="http://schemas.microsoft.com/office/powerpoint/2010/main" val="2625642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2" y="0"/>
            <a:ext cx="8983357" cy="6669360"/>
          </a:xfrm>
        </p:spPr>
      </p:pic>
    </p:spTree>
    <p:extLst>
      <p:ext uri="{BB962C8B-B14F-4D97-AF65-F5344CB8AC3E}">
        <p14:creationId xmlns:p14="http://schemas.microsoft.com/office/powerpoint/2010/main" val="725435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3492" y="2060848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Thảo</a:t>
            </a:r>
            <a:r>
              <a:rPr lang="en-US" sz="54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luận</a:t>
            </a:r>
            <a:r>
              <a:rPr lang="en-US" sz="54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nhóm</a:t>
            </a:r>
            <a:r>
              <a:rPr lang="en-US" sz="54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753257" y="157155"/>
            <a:ext cx="76498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812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ap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SV1061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191000" cy="6096000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148" name="Picture 15" descr="newsdata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0"/>
            <a:ext cx="4953000" cy="60960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27384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Giới</a:t>
            </a:r>
            <a:r>
              <a:rPr lang="en-US" sz="4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thiệu</a:t>
            </a:r>
            <a:r>
              <a:rPr lang="en-US" sz="4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một</a:t>
            </a:r>
            <a:r>
              <a:rPr lang="en-US" sz="4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số</a:t>
            </a:r>
            <a:r>
              <a:rPr lang="en-US" sz="4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loài</a:t>
            </a:r>
            <a:r>
              <a:rPr lang="en-US" sz="4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cây</a:t>
            </a:r>
            <a:r>
              <a:rPr lang="en-US" sz="4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khác</a:t>
            </a:r>
            <a:endParaRPr lang="en-US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528" y="5951866"/>
            <a:ext cx="40679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Cây</a:t>
            </a:r>
            <a:r>
              <a:rPr lang="en-US" sz="40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sống</a:t>
            </a:r>
            <a:r>
              <a:rPr lang="en-US" sz="40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đời</a:t>
            </a:r>
            <a:endParaRPr lang="en-US" sz="4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5253" y="6022338"/>
            <a:ext cx="40679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Cây</a:t>
            </a:r>
            <a:r>
              <a:rPr lang="en-US" sz="40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hoa</a:t>
            </a:r>
            <a:r>
              <a:rPr lang="en-US" sz="40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lan</a:t>
            </a:r>
            <a:endParaRPr lang="en-US" sz="4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497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ap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Kỹ thuật ghép cây hoa hồng thân gỗ nhiều màu hiệu quả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630932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hoa</a:t>
            </a:r>
            <a:r>
              <a:rPr lang="en-US" sz="2400" b="1" dirty="0"/>
              <a:t> </a:t>
            </a:r>
            <a:r>
              <a:rPr lang="en-US" sz="2400" b="1" dirty="0" err="1"/>
              <a:t>hồng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1075362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406</Words>
  <Application>Microsoft Office PowerPoint</Application>
  <PresentationFormat>On-screen Show (4:3)</PresentationFormat>
  <Paragraphs>72</Paragraphs>
  <Slides>27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.VnTime</vt:lpstr>
      <vt:lpstr>Arial</vt:lpstr>
      <vt:lpstr>Calibri</vt:lpstr>
      <vt:lpstr>Garamond</vt:lpstr>
      <vt:lpstr>Times New Roman</vt:lpstr>
      <vt:lpstr>VNI-Vari</vt:lpstr>
      <vt:lpstr>Office Theme</vt:lpstr>
      <vt:lpstr>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31</cp:revision>
  <dcterms:created xsi:type="dcterms:W3CDTF">2020-08-12T07:12:02Z</dcterms:created>
  <dcterms:modified xsi:type="dcterms:W3CDTF">2025-02-19T13:48:38Z</dcterms:modified>
</cp:coreProperties>
</file>