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gif" ContentType="image/gif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86" r:id="rId1"/>
  </p:sldMasterIdLst>
  <p:notesMasterIdLst>
    <p:notesMasterId r:id="rId31"/>
  </p:notesMasterIdLst>
  <p:sldIdLst>
    <p:sldId id="399" r:id="rId2"/>
    <p:sldId id="276" r:id="rId3"/>
    <p:sldId id="419" r:id="rId4"/>
    <p:sldId id="365" r:id="rId5"/>
    <p:sldId id="397" r:id="rId6"/>
    <p:sldId id="342" r:id="rId7"/>
    <p:sldId id="407" r:id="rId8"/>
    <p:sldId id="367" r:id="rId9"/>
    <p:sldId id="368" r:id="rId10"/>
    <p:sldId id="369" r:id="rId11"/>
    <p:sldId id="370" r:id="rId12"/>
    <p:sldId id="371" r:id="rId13"/>
    <p:sldId id="372" r:id="rId14"/>
    <p:sldId id="408" r:id="rId15"/>
    <p:sldId id="364" r:id="rId16"/>
    <p:sldId id="410" r:id="rId17"/>
    <p:sldId id="411" r:id="rId18"/>
    <p:sldId id="412" r:id="rId19"/>
    <p:sldId id="409" r:id="rId20"/>
    <p:sldId id="418" r:id="rId21"/>
    <p:sldId id="420" r:id="rId22"/>
    <p:sldId id="406" r:id="rId23"/>
    <p:sldId id="416" r:id="rId24"/>
    <p:sldId id="405" r:id="rId25"/>
    <p:sldId id="414" r:id="rId26"/>
    <p:sldId id="417" r:id="rId27"/>
    <p:sldId id="415" r:id="rId28"/>
    <p:sldId id="366" r:id="rId29"/>
    <p:sldId id="363" r:id="rId30"/>
  </p:sldIdLst>
  <p:sldSz cx="12192000" cy="6858000"/>
  <p:notesSz cx="6858000" cy="9144000"/>
  <p:embeddedFontLst>
    <p:embeddedFont>
      <p:font typeface="UTM Avo" pitchFamily="18" charset="0"/>
      <p:regular r:id="rId32"/>
      <p:bold r:id="rId33"/>
      <p:italic r:id="rId34"/>
      <p:boldItalic r:id="rId35"/>
    </p:embeddedFont>
    <p:embeddedFont>
      <p:font typeface="Calibri" pitchFamily="34" charset="0"/>
      <p:regular r:id="rId36"/>
      <p:bold r:id="rId37"/>
      <p:italic r:id="rId38"/>
      <p:boldItalic r:id="rId39"/>
    </p:embeddedFont>
    <p:embeddedFont>
      <p:font typeface="Tahoma" pitchFamily="34" charset="0"/>
      <p:regular r:id="rId40"/>
      <p:bold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119"/>
    <a:srgbClr val="FF7707"/>
    <a:srgbClr val="FFAF6C"/>
    <a:srgbClr val="FFFFFF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257" autoAdjust="0"/>
    <p:restoredTop sz="94660"/>
  </p:normalViewPr>
  <p:slideViewPr>
    <p:cSldViewPr snapToGrid="0">
      <p:cViewPr varScale="1">
        <p:scale>
          <a:sx n="70" d="100"/>
          <a:sy n="70" d="100"/>
        </p:scale>
        <p:origin x="-360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20" Type="http://schemas.openxmlformats.org/officeDocument/2006/relationships/slide" Target="slides/slide19.xml"/><Relationship Id="rId41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ACF547-2FBF-47B2-ABC3-7E65257B1FC9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0639DB-AB53-471F-9711-D06CD6E09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5901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32250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9AD1DDED-7DF5-4CD6-A1A3-FC0C2ECC92B2}"/>
              </a:ext>
            </a:extLst>
          </p:cNvPr>
          <p:cNvSpPr/>
          <p:nvPr userDrawn="1"/>
        </p:nvSpPr>
        <p:spPr>
          <a:xfrm>
            <a:off x="1100617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242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771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3834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109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62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5C7C10-DF0F-4BC6-AD7A-C0EEA0F0C18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588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0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0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8D91A-A2EE-4B54-B3C6-F6C67903BA9C}" type="datetime1">
              <a:rPr lang="en-US" smtClean="0"/>
              <a:pPr/>
              <a:t>3/11/2025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90184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FE1C8935-5503-46B3-AA64-FDD06962785D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9" name="Google Shape;9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/>
          </a:p>
        </p:txBody>
      </p:sp>
      <p:sp>
        <p:nvSpPr>
          <p:cNvPr id="10" name="Google Shape;10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2379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4" r:id="rId1"/>
    <p:sldLayoutId id="2147483688" r:id="rId2"/>
    <p:sldLayoutId id="2147483689" r:id="rId3"/>
    <p:sldLayoutId id="2147483690" r:id="rId4"/>
    <p:sldLayoutId id="2147483695" r:id="rId5"/>
    <p:sldLayoutId id="2147483697" r:id="rId6"/>
    <p:sldLayoutId id="2147483698" r:id="rId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3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hyperlink" Target="https://www.hoc10.vn/doc-sach/tieng-viet-1-2/1/2/32/" TargetMode="External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37.gif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36.gif"/><Relationship Id="rId11" Type="http://schemas.microsoft.com/office/2007/relationships/hdphoto" Target="../media/hdphoto2.wdp"/><Relationship Id="rId5" Type="http://schemas.openxmlformats.org/officeDocument/2006/relationships/image" Target="../media/image35.gif"/><Relationship Id="rId10" Type="http://schemas.openxmlformats.org/officeDocument/2006/relationships/image" Target="../media/image39.png"/><Relationship Id="rId4" Type="http://schemas.openxmlformats.org/officeDocument/2006/relationships/image" Target="../media/image34.png"/><Relationship Id="rId9" Type="http://schemas.openxmlformats.org/officeDocument/2006/relationships/slide" Target="slide2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microsoft.com/office/2007/relationships/hdphoto" Target="../media/hdphoto2.wdp"/><Relationship Id="rId4" Type="http://schemas.openxmlformats.org/officeDocument/2006/relationships/image" Target="../media/image24.png"/><Relationship Id="rId9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3.png"/><Relationship Id="rId4" Type="http://schemas.openxmlformats.org/officeDocument/2006/relationships/image" Target="../media/image1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7.png"/><Relationship Id="rId7" Type="http://schemas.openxmlformats.org/officeDocument/2006/relationships/image" Target="../media/image50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microsoft.com/office/2007/relationships/hdphoto" Target="../media/hdphoto3.wdp"/><Relationship Id="rId9" Type="http://schemas.openxmlformats.org/officeDocument/2006/relationships/image" Target="../media/image52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3.xml"/><Relationship Id="rId7" Type="http://schemas.openxmlformats.org/officeDocument/2006/relationships/hyperlink" Target="https://www.youtube.com/watch?v=l4FIycG2bDA&amp;list=PLC241y2KW0ZepfFpRlJMHhfklGAuwxEvs&amp;index=8" TargetMode="Externa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4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12160488" cy="685799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4465" y="504171"/>
            <a:ext cx="5005787" cy="1240348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1957"/>
            <a:ext cx="7487477" cy="1784091"/>
          </a:xfrm>
          <a:prstGeom prst="rect">
            <a:avLst/>
          </a:prstGeom>
        </p:spPr>
      </p:pic>
      <p:grpSp>
        <p:nvGrpSpPr>
          <p:cNvPr id="2" name="组合 19"/>
          <p:cNvGrpSpPr/>
          <p:nvPr/>
        </p:nvGrpSpPr>
        <p:grpSpPr>
          <a:xfrm>
            <a:off x="-31512" y="4893575"/>
            <a:ext cx="12192000" cy="2008136"/>
            <a:chOff x="0" y="3163016"/>
            <a:chExt cx="9144000" cy="2008136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2441" y="3732454"/>
              <a:ext cx="4217820" cy="1438698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216177"/>
              <a:ext cx="9120366" cy="1927323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163016"/>
              <a:ext cx="9144000" cy="1982507"/>
            </a:xfrm>
            <a:prstGeom prst="rect">
              <a:avLst/>
            </a:prstGeom>
          </p:spPr>
        </p:pic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4899" y="4649925"/>
            <a:ext cx="4614072" cy="203345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099" y="5101693"/>
            <a:ext cx="2042424" cy="1756307"/>
          </a:xfrm>
          <a:prstGeom prst="rect">
            <a:avLst/>
          </a:prstGeom>
        </p:spPr>
      </p:pic>
      <p:sp>
        <p:nvSpPr>
          <p:cNvPr id="12" name="WordArt 26"/>
          <p:cNvSpPr>
            <a:spLocks noChangeArrowheads="1" noChangeShapeType="1" noTextEdit="1"/>
          </p:cNvSpPr>
          <p:nvPr/>
        </p:nvSpPr>
        <p:spPr bwMode="auto">
          <a:xfrm>
            <a:off x="1787435" y="400595"/>
            <a:ext cx="8382000" cy="2286000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b="1" kern="10" dirty="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9900CC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NHIỆT LIỆT CHÀO MỪNG QUÝ  THẦY CÔ</a:t>
            </a:r>
          </a:p>
        </p:txBody>
      </p:sp>
      <p:sp>
        <p:nvSpPr>
          <p:cNvPr id="18" name="WordArt 25"/>
          <p:cNvSpPr>
            <a:spLocks noChangeArrowheads="1" noChangeShapeType="1" noTextEdit="1"/>
          </p:cNvSpPr>
          <p:nvPr/>
        </p:nvSpPr>
        <p:spPr bwMode="auto">
          <a:xfrm>
            <a:off x="2939143" y="2760618"/>
            <a:ext cx="6887028" cy="1090613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VỀ </a:t>
            </a:r>
            <a:r>
              <a:rPr lang="en-US" sz="3600" b="1" kern="10" smtClean="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DỰ LỚP 1C</a:t>
            </a:r>
            <a:endParaRPr lang="en-US" sz="3600" b="1" kern="10" dirty="0">
              <a:ln w="9525">
                <a:solidFill>
                  <a:srgbClr val="FF66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9" name="Text Box 24"/>
          <p:cNvSpPr txBox="1">
            <a:spLocks noChangeArrowheads="1"/>
          </p:cNvSpPr>
          <p:nvPr/>
        </p:nvSpPr>
        <p:spPr bwMode="auto">
          <a:xfrm>
            <a:off x="688932" y="4177939"/>
            <a:ext cx="9857983" cy="23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8" tIns="45719" rIns="91438" bIns="45719">
            <a:spAutoFit/>
          </a:bodyPr>
          <a:lstStyle/>
          <a:p>
            <a:pPr>
              <a:spcBef>
                <a:spcPct val="10000"/>
              </a:spcBef>
            </a:pP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          </a:t>
            </a:r>
            <a:r>
              <a:rPr lang="en-US" sz="4000" b="1" u="sng" dirty="0" err="1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Môn</a:t>
            </a:r>
            <a:r>
              <a:rPr lang="en-US" sz="4000" b="1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:     </a:t>
            </a:r>
            <a:r>
              <a:rPr lang="en-US" sz="4000" b="1" smtClean="0">
                <a:solidFill>
                  <a:srgbClr val="FF0000"/>
                </a:solidFill>
                <a:latin typeface="Arial" charset="0"/>
                <a:cs typeface="Arial" charset="0"/>
              </a:rPr>
              <a:t>Tiếng Việt</a:t>
            </a:r>
            <a:endParaRPr lang="en-US" sz="4000" b="1" dirty="0">
              <a:solidFill>
                <a:srgbClr val="FF0000"/>
              </a:solidFill>
              <a:latin typeface="Arial" charset="0"/>
              <a:cs typeface="Arial" charset="0"/>
            </a:endParaRPr>
          </a:p>
          <a:p>
            <a:pPr>
              <a:spcBef>
                <a:spcPct val="10000"/>
              </a:spcBef>
            </a:pPr>
            <a:r>
              <a:rPr lang="en-US" sz="4000" b="1" dirty="0">
                <a:solidFill>
                  <a:srgbClr val="FF0000"/>
                </a:solidFill>
                <a:latin typeface="Arial" charset="0"/>
                <a:cs typeface="Arial" charset="0"/>
              </a:rPr>
              <a:t>         </a:t>
            </a:r>
            <a:r>
              <a:rPr lang="vi-VN" sz="4000" b="1" u="sng" dirty="0">
                <a:solidFill>
                  <a:srgbClr val="FF0000"/>
                </a:solidFill>
                <a:latin typeface="+mj-lt"/>
                <a:cs typeface="Arial" charset="0"/>
              </a:rPr>
              <a:t>Bài</a:t>
            </a:r>
            <a:r>
              <a:rPr lang="vi-VN" sz="4000" b="1">
                <a:solidFill>
                  <a:srgbClr val="FF0000"/>
                </a:solidFill>
                <a:latin typeface="Arial" charset="0"/>
                <a:cs typeface="Arial" charset="0"/>
              </a:rPr>
              <a:t>: </a:t>
            </a:r>
            <a:r>
              <a:rPr lang="en-US" sz="4000" b="1">
                <a:solidFill>
                  <a:srgbClr val="FF0000"/>
                </a:solidFill>
                <a:latin typeface="Arial" charset="0"/>
                <a:cs typeface="Arial" charset="0"/>
              </a:rPr>
              <a:t>    </a:t>
            </a:r>
            <a:r>
              <a:rPr lang="en-US" sz="4000" b="1" smtClean="0">
                <a:solidFill>
                  <a:srgbClr val="FF0000"/>
                </a:solidFill>
                <a:latin typeface="Arial" charset="0"/>
                <a:cs typeface="Arial" charset="0"/>
              </a:rPr>
              <a:t>Mèo con bị lạc</a:t>
            </a:r>
            <a:endParaRPr lang="en-US" sz="4000" b="1" dirty="0">
              <a:solidFill>
                <a:srgbClr val="FF0000"/>
              </a:solidFill>
              <a:latin typeface="Arial" charset="0"/>
              <a:cs typeface="Arial" charset="0"/>
            </a:endParaRPr>
          </a:p>
          <a:p>
            <a:pPr>
              <a:spcBef>
                <a:spcPct val="10000"/>
              </a:spcBef>
            </a:pPr>
            <a:r>
              <a:rPr lang="en-US" sz="4000" b="1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r>
              <a:rPr lang="en-US" sz="4000" b="1" smtClean="0">
                <a:solidFill>
                  <a:srgbClr val="FF0000"/>
                </a:solidFill>
                <a:latin typeface="Arial" charset="0"/>
                <a:cs typeface="Arial" charset="0"/>
              </a:rPr>
              <a:t>       </a:t>
            </a:r>
            <a:r>
              <a:rPr lang="en-US" sz="2800" b="1" smtClean="0">
                <a:solidFill>
                  <a:srgbClr val="FF9900"/>
                </a:solidFill>
                <a:latin typeface="Arial" charset="0"/>
                <a:cs typeface="Arial" charset="0"/>
              </a:rPr>
              <a:t> </a:t>
            </a:r>
            <a:r>
              <a:rPr lang="en-US" sz="4000" b="1" u="sng" smtClean="0">
                <a:solidFill>
                  <a:srgbClr val="FF0000"/>
                </a:solidFill>
                <a:latin typeface="Arial" charset="0"/>
                <a:cs typeface="Arial" charset="0"/>
              </a:rPr>
              <a:t>Giáo viên</a:t>
            </a:r>
            <a:r>
              <a:rPr lang="en-US" sz="4000" b="1" smtClean="0">
                <a:solidFill>
                  <a:srgbClr val="FF0000"/>
                </a:solidFill>
                <a:latin typeface="Arial" charset="0"/>
                <a:cs typeface="Arial" charset="0"/>
              </a:rPr>
              <a:t>: Phan Thị Mận                          </a:t>
            </a:r>
            <a:endParaRPr lang="en-US" sz="4000" b="1" dirty="0">
              <a:solidFill>
                <a:srgbClr val="FF0000"/>
              </a:solidFill>
              <a:latin typeface="Arial" charset="0"/>
              <a:cs typeface="Arial" charset="0"/>
            </a:endParaRPr>
          </a:p>
          <a:p>
            <a:pPr algn="ctr">
              <a:spcBef>
                <a:spcPct val="10000"/>
              </a:spcBef>
            </a:pPr>
            <a:endParaRPr lang="en-US" b="1" dirty="0">
              <a:solidFill>
                <a:srgbClr val="FF9900"/>
              </a:solidFill>
              <a:latin typeface="Times New Roman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6509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E5D4006-8201-4965-9625-9D0E7116C3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756"/>
          <a:stretch/>
        </p:blipFill>
        <p:spPr>
          <a:xfrm>
            <a:off x="238398" y="417864"/>
            <a:ext cx="11715204" cy="6022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756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17036E3-E203-4699-8AAC-034D2CCE17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50"/>
          <a:stretch/>
        </p:blipFill>
        <p:spPr>
          <a:xfrm>
            <a:off x="685800" y="56848"/>
            <a:ext cx="10820399" cy="6744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576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F9851A4-5A1B-47F6-A301-7368713A7B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73"/>
          <a:stretch/>
        </p:blipFill>
        <p:spPr>
          <a:xfrm>
            <a:off x="899885" y="278452"/>
            <a:ext cx="10392229" cy="6301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094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0EC386E-791C-4F96-BABA-8B6923D31C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914"/>
          <a:stretch/>
        </p:blipFill>
        <p:spPr>
          <a:xfrm>
            <a:off x="878114" y="299703"/>
            <a:ext cx="10435771" cy="62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353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5A9ED82F-FB9F-4736-BE61-A63F67D7CCAC}"/>
              </a:ext>
            </a:extLst>
          </p:cNvPr>
          <p:cNvSpPr txBox="1"/>
          <p:nvPr/>
        </p:nvSpPr>
        <p:spPr>
          <a:xfrm>
            <a:off x="3745203" y="491890"/>
            <a:ext cx="47015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UTM Avo" panose="02040603050506020204" pitchFamily="18" charset="0"/>
              </a:rPr>
              <a:t>3. </a:t>
            </a:r>
            <a:r>
              <a:rPr lang="en-US" sz="2800" b="1" dirty="0" err="1">
                <a:latin typeface="UTM Avo" panose="02040603050506020204" pitchFamily="18" charset="0"/>
              </a:rPr>
              <a:t>Kể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chuyện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theo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tranh</a:t>
            </a:r>
            <a:endParaRPr lang="en-US" sz="2800" b="1" dirty="0">
              <a:latin typeface="UTM Avo" panose="0204060305050602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86AEC03-F1F8-467D-BB53-5F310CF4A0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07" y="1034624"/>
            <a:ext cx="3608556" cy="27264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D93F48E4-0A6D-42AA-BD5C-8DE1826CD6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6156" y="1034624"/>
            <a:ext cx="3778804" cy="272641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49075BB5-8FCE-43E7-A032-C2476BCCCD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853" y="995330"/>
            <a:ext cx="4096812" cy="272641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9F5CCC91-DC40-4A3E-903F-EA37CF5AED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74" y="3741262"/>
            <a:ext cx="3770287" cy="305792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D7906AED-7818-42AE-86D2-A0FEAC0983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6156" y="3760513"/>
            <a:ext cx="3778804" cy="309748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04741A9D-A039-4329-BB9F-1AD3759DA56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853" y="3741262"/>
            <a:ext cx="4136280" cy="3097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343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ài Hát Rửa Mặt Như Mèo Remix - Nhạc Thiếu Nhi Sôi Động 2024 - Nhạc Thiếu Nhi Vbox (online-video-cutter.com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4842" y="163773"/>
            <a:ext cx="11837158" cy="6073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342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554B0A2-4167-49F8-979A-7A09FF203A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72" y="392858"/>
            <a:ext cx="5336273" cy="623995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D71B462-796F-409E-9643-1457C8BD04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3946" y="392858"/>
            <a:ext cx="5996306" cy="6365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393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3120959-8873-4CFD-A2A6-046CCDFBEB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69" y="540096"/>
            <a:ext cx="5568287" cy="618455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9911862-7640-4593-8F95-B981680CA4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0990" y="272147"/>
            <a:ext cx="6414449" cy="6720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966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83127FE-90E7-4EB9-BA01-F9258F50EC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60" y="198401"/>
            <a:ext cx="5718412" cy="66595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C43D762-1351-41AF-AE90-2B138A685C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536" y="391348"/>
            <a:ext cx="6323463" cy="6466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199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xmlns="" id="{1FBAA8D8-C721-4080-BCFD-4CC7D0124A3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72"/>
          <a:stretch/>
        </p:blipFill>
        <p:spPr>
          <a:xfrm>
            <a:off x="2057766" y="162893"/>
            <a:ext cx="10936339" cy="5843149"/>
          </a:xfrm>
          <a:prstGeom prst="rect">
            <a:avLst/>
          </a:prstGeom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xmlns="" id="{7D0D70D4-3184-49A2-9EC4-D6789940093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/>
        </p:blipFill>
        <p:spPr>
          <a:xfrm flipH="1">
            <a:off x="-678259" y="2670051"/>
            <a:ext cx="4073594" cy="333599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073594" y="2240258"/>
            <a:ext cx="6828404" cy="173124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LUYỆN </a:t>
            </a:r>
            <a:r>
              <a:rPr kumimoji="0" lang="en-US" sz="5400" b="1" i="0" u="none" strike="noStrike" kern="1200" cap="none" spc="0" normalizeH="0" baseline="0" noProof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endParaRPr kumimoji="0" lang="en-US" sz="54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KỂ </a:t>
            </a:r>
            <a:r>
              <a:rPr kumimoji="0" lang="en-US" sz="5400" b="1" i="0" u="none" strike="noStrike" kern="1200" cap="none" spc="0" normalizeH="0" baseline="0" noProof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NHÓM</a:t>
            </a:r>
            <a:r>
              <a:rPr kumimoji="0" lang="en-US" sz="5400" b="1" i="0" u="none" strike="noStrike" kern="1200" cap="none" spc="0" normalizeH="0" noProof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ĐÔI</a:t>
            </a:r>
            <a:r>
              <a:rPr kumimoji="0" lang="en-US" sz="5400" b="1" i="0" u="none" strike="noStrike" kern="1200" cap="none" spc="0" normalizeH="0" baseline="0" noProof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endParaRPr kumimoji="0" lang="en-US" sz="54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7" name="图片 5">
            <a:extLst>
              <a:ext uri="{FF2B5EF4-FFF2-40B4-BE49-F238E27FC236}">
                <a16:creationId xmlns:a16="http://schemas.microsoft.com/office/drawing/2014/main" xmlns="" id="{BAE6986A-66C4-461B-8573-53BD2C1323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6150"/>
            <a:ext cx="12192000" cy="337185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3FF2F90E-9DEB-4BB0-B79C-E7B33D65355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538" y="5316146"/>
            <a:ext cx="1398456" cy="1541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736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4">
            <a:extLst>
              <a:ext uri="{FF2B5EF4-FFF2-40B4-BE49-F238E27FC236}">
                <a16:creationId xmlns:a16="http://schemas.microsoft.com/office/drawing/2014/main" xmlns="" id="{AFA9BC2A-78DA-4C2E-9C41-52BBCE2ED4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12276"/>
            <a:ext cx="12192000" cy="3371850"/>
          </a:xfrm>
          <a:prstGeom prst="rect">
            <a:avLst/>
          </a:prstGeom>
        </p:spPr>
      </p:pic>
      <p:pic>
        <p:nvPicPr>
          <p:cNvPr id="3" name="图片 7">
            <a:extLst>
              <a:ext uri="{FF2B5EF4-FFF2-40B4-BE49-F238E27FC236}">
                <a16:creationId xmlns:a16="http://schemas.microsoft.com/office/drawing/2014/main" xmlns="" id="{36DAB383-B73D-4AA9-AED0-2902C5FB7C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3791521"/>
            <a:ext cx="7165974" cy="3187854"/>
          </a:xfrm>
          <a:prstGeom prst="rect">
            <a:avLst/>
          </a:prstGeom>
        </p:spPr>
      </p:pic>
      <p:pic>
        <p:nvPicPr>
          <p:cNvPr id="4" name="图片 14">
            <a:extLst>
              <a:ext uri="{FF2B5EF4-FFF2-40B4-BE49-F238E27FC236}">
                <a16:creationId xmlns:a16="http://schemas.microsoft.com/office/drawing/2014/main" xmlns="" id="{AFA9BC2A-78DA-4C2E-9C41-52BBCE2ED4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" y="3008943"/>
            <a:ext cx="12192000" cy="3875183"/>
          </a:xfrm>
          <a:prstGeom prst="rect">
            <a:avLst/>
          </a:prstGeom>
        </p:spPr>
      </p:pic>
      <p:pic>
        <p:nvPicPr>
          <p:cNvPr id="5" name="图片 41">
            <a:extLst>
              <a:ext uri="{FF2B5EF4-FFF2-40B4-BE49-F238E27FC236}">
                <a16:creationId xmlns:a16="http://schemas.microsoft.com/office/drawing/2014/main" xmlns="" id="{73EBAA1A-CCBD-4F6C-8D97-7B7ADD9D51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0489" y="1376042"/>
            <a:ext cx="1479360" cy="2309139"/>
          </a:xfrm>
          <a:prstGeom prst="rect">
            <a:avLst/>
          </a:prstGeom>
        </p:spPr>
      </p:pic>
      <p:pic>
        <p:nvPicPr>
          <p:cNvPr id="6" name="图片 42">
            <a:extLst>
              <a:ext uri="{FF2B5EF4-FFF2-40B4-BE49-F238E27FC236}">
                <a16:creationId xmlns:a16="http://schemas.microsoft.com/office/drawing/2014/main" xmlns="" id="{942F7E87-18B2-463A-A88C-B53C20C8C2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9523" y="570406"/>
            <a:ext cx="1648070" cy="284662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093FF2D3-AF8B-480D-A600-AD4612209E8D}"/>
              </a:ext>
            </a:extLst>
          </p:cNvPr>
          <p:cNvSpPr/>
          <p:nvPr/>
        </p:nvSpPr>
        <p:spPr>
          <a:xfrm>
            <a:off x="1578314" y="2093630"/>
            <a:ext cx="8749552" cy="200715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KHỞI</a:t>
            </a:r>
            <a:r>
              <a:rPr kumimoji="0" lang="en-US" sz="9600" b="1" i="0" u="none" strike="noStrike" kern="1200" cap="none" spc="0" normalizeH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ĐỘNG</a:t>
            </a:r>
            <a:endParaRPr kumimoji="0" lang="vi-VN" sz="96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0F062F62-1369-4192-9623-DD6E50E71A13}"/>
              </a:ext>
            </a:extLst>
          </p:cNvPr>
          <p:cNvGrpSpPr/>
          <p:nvPr/>
        </p:nvGrpSpPr>
        <p:grpSpPr>
          <a:xfrm>
            <a:off x="4355395" y="3096456"/>
            <a:ext cx="3195390" cy="1492416"/>
            <a:chOff x="-1040142" y="2264252"/>
            <a:chExt cx="3805686" cy="1689749"/>
          </a:xfrm>
        </p:grpSpPr>
        <p:pic>
          <p:nvPicPr>
            <p:cNvPr id="9" name="Picture 8">
              <a:hlinkClick r:id="rId5"/>
              <a:extLst>
                <a:ext uri="{FF2B5EF4-FFF2-40B4-BE49-F238E27FC236}">
                  <a16:creationId xmlns:a16="http://schemas.microsoft.com/office/drawing/2014/main" xmlns="" id="{2EBFC5A4-BBF1-404E-9045-7DA812B146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210945" y="2771187"/>
              <a:ext cx="1303510" cy="1182814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5C8EBBDA-DD71-41DD-B7B6-556B67B311E2}"/>
                </a:ext>
              </a:extLst>
            </p:cNvPr>
            <p:cNvSpPr txBox="1"/>
            <p:nvPr/>
          </p:nvSpPr>
          <p:spPr>
            <a:xfrm>
              <a:off x="-1040142" y="2264252"/>
              <a:ext cx="3805686" cy="4530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Ấn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để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đến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trang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sách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1526746" y="395425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smtClean="0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b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smtClean="0">
                <a:latin typeface="Times New Roman" pitchFamily="18" charset="0"/>
                <a:cs typeface="Times New Roman" pitchFamily="18" charset="0"/>
              </a:rPr>
              <a:t>sáu </a:t>
            </a:r>
            <a:r>
              <a:rPr lang="en-US" sz="2800" b="1" err="1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2800" b="1" err="1" smtClean="0">
                <a:latin typeface="Times New Roman" pitchFamily="18" charset="0"/>
                <a:cs typeface="Times New Roman" pitchFamily="18" charset="0"/>
              </a:rPr>
              <a:t>gày</a:t>
            </a:r>
            <a:r>
              <a:rPr lang="en-US" sz="2800" b="1" smtClean="0">
                <a:latin typeface="Times New Roman" pitchFamily="18" charset="0"/>
                <a:cs typeface="Times New Roman" pitchFamily="18" charset="0"/>
              </a:rPr>
              <a:t> 14 </a:t>
            </a:r>
            <a:r>
              <a:rPr lang="en-US" sz="2800" b="1" err="1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2800" b="1" err="1" smtClean="0">
                <a:latin typeface="Times New Roman" pitchFamily="18" charset="0"/>
                <a:cs typeface="Times New Roman" pitchFamily="18" charset="0"/>
              </a:rPr>
              <a:t>háng</a:t>
            </a:r>
            <a:r>
              <a:rPr lang="en-US" sz="2800" b="1" smtClean="0">
                <a:latin typeface="Times New Roman" pitchFamily="18" charset="0"/>
                <a:cs typeface="Times New Roman" pitchFamily="18" charset="0"/>
              </a:rPr>
              <a:t> 03 </a:t>
            </a:r>
            <a:r>
              <a:rPr lang="en-US" sz="2800" b="1" err="1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2800" b="1" err="1" smtClean="0">
                <a:latin typeface="Times New Roman" pitchFamily="18" charset="0"/>
                <a:cs typeface="Times New Roman" pitchFamily="18" charset="0"/>
              </a:rPr>
              <a:t>ăm</a:t>
            </a:r>
            <a:r>
              <a:rPr lang="en-US" sz="2800" b="1" smtClean="0">
                <a:latin typeface="Times New Roman" pitchFamily="18" charset="0"/>
                <a:cs typeface="Times New Roman" pitchFamily="18" charset="0"/>
              </a:rPr>
              <a:t> 2025</a:t>
            </a:r>
            <a:endParaRPr lang="en-US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 u="sng" smtClean="0">
                <a:latin typeface="Times New Roman" pitchFamily="18" charset="0"/>
                <a:cs typeface="Times New Roman" pitchFamily="18" charset="0"/>
              </a:rPr>
              <a:t>Môn:Tiếng Việt</a:t>
            </a:r>
          </a:p>
        </p:txBody>
      </p:sp>
    </p:spTree>
    <p:extLst>
      <p:ext uri="{BB962C8B-B14F-4D97-AF65-F5344CB8AC3E}">
        <p14:creationId xmlns:p14="http://schemas.microsoft.com/office/powerpoint/2010/main" val="450989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63773" y="1689281"/>
            <a:ext cx="6919415" cy="805218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Luyện kể theo nhóm</a:t>
            </a:r>
            <a:endParaRPr lang="en-US" sz="540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55340" y="2549090"/>
            <a:ext cx="1835759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4800" smtClean="0">
                <a:latin typeface="Times New Roman" pitchFamily="18" charset="0"/>
                <a:cs typeface="Times New Roman" pitchFamily="18" charset="0"/>
              </a:rPr>
              <a:t>Lưu ý:</a:t>
            </a:r>
            <a:endParaRPr lang="en-US" sz="4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55340" y="3548421"/>
            <a:ext cx="9130353" cy="92333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540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5400" smtClean="0">
                <a:latin typeface="Times New Roman" pitchFamily="18" charset="0"/>
                <a:cs typeface="Times New Roman" pitchFamily="18" charset="0"/>
              </a:rPr>
              <a:t>.Kể đúng nội dung chuyện </a:t>
            </a:r>
            <a:endParaRPr lang="en-US" sz="5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55341" y="4646833"/>
            <a:ext cx="9130353" cy="92333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5400" smtClean="0">
                <a:latin typeface="Times New Roman" pitchFamily="18" charset="0"/>
                <a:cs typeface="Times New Roman" pitchFamily="18" charset="0"/>
              </a:rPr>
              <a:t>2.Kể to rõ ràng, mạch lạc.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55341" y="5813966"/>
            <a:ext cx="10003810" cy="92333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5400" smtClean="0">
                <a:latin typeface="Times New Roman" pitchFamily="18" charset="0"/>
                <a:cs typeface="Times New Roman" pitchFamily="18" charset="0"/>
              </a:rPr>
              <a:t>3.Kết hợp cử chỉ và ngữ điệu.</a:t>
            </a:r>
            <a:endParaRPr lang="en-US" sz="5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73563" y="-35332"/>
            <a:ext cx="91440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smtClean="0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b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smtClean="0">
                <a:latin typeface="Times New Roman" pitchFamily="18" charset="0"/>
                <a:cs typeface="Times New Roman" pitchFamily="18" charset="0"/>
              </a:rPr>
              <a:t>sáu </a:t>
            </a:r>
            <a:r>
              <a:rPr lang="en-US" sz="2800" b="1" err="1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2800" b="1" err="1" smtClean="0">
                <a:latin typeface="Times New Roman" pitchFamily="18" charset="0"/>
                <a:cs typeface="Times New Roman" pitchFamily="18" charset="0"/>
              </a:rPr>
              <a:t>gày</a:t>
            </a:r>
            <a:r>
              <a:rPr lang="en-US" sz="2800" b="1" smtClean="0">
                <a:latin typeface="Times New Roman" pitchFamily="18" charset="0"/>
                <a:cs typeface="Times New Roman" pitchFamily="18" charset="0"/>
              </a:rPr>
              <a:t> 14 </a:t>
            </a:r>
            <a:r>
              <a:rPr lang="en-US" sz="2800" b="1" err="1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2800" b="1" err="1" smtClean="0">
                <a:latin typeface="Times New Roman" pitchFamily="18" charset="0"/>
                <a:cs typeface="Times New Roman" pitchFamily="18" charset="0"/>
              </a:rPr>
              <a:t>háng</a:t>
            </a:r>
            <a:r>
              <a:rPr lang="en-US" sz="2800" b="1" smtClean="0">
                <a:latin typeface="Times New Roman" pitchFamily="18" charset="0"/>
                <a:cs typeface="Times New Roman" pitchFamily="18" charset="0"/>
              </a:rPr>
              <a:t> 03 </a:t>
            </a:r>
            <a:r>
              <a:rPr lang="en-US" sz="2800" b="1" err="1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2800" b="1" err="1" smtClean="0">
                <a:latin typeface="Times New Roman" pitchFamily="18" charset="0"/>
                <a:cs typeface="Times New Roman" pitchFamily="18" charset="0"/>
              </a:rPr>
              <a:t>ăm</a:t>
            </a:r>
            <a:r>
              <a:rPr lang="en-US" sz="2800" b="1" smtClean="0">
                <a:latin typeface="Times New Roman" pitchFamily="18" charset="0"/>
                <a:cs typeface="Times New Roman" pitchFamily="18" charset="0"/>
              </a:rPr>
              <a:t> 2025</a:t>
            </a:r>
            <a:endParaRPr lang="en-US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 u="sng" smtClean="0">
                <a:latin typeface="Times New Roman" pitchFamily="18" charset="0"/>
                <a:cs typeface="Times New Roman" pitchFamily="18" charset="0"/>
              </a:rPr>
              <a:t>Môn:Tiếng Việt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3600" b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Bài 110: </a:t>
            </a:r>
            <a:r>
              <a:rPr lang="en-US" sz="3600" b="1" smtClean="0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Mèo con bị lạc</a:t>
            </a:r>
            <a:endParaRPr lang="en-US" sz="3600" b="1" dirty="0">
              <a:solidFill>
                <a:srgbClr val="00B05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7658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5A9ED82F-FB9F-4736-BE61-A63F67D7CCAC}"/>
              </a:ext>
            </a:extLst>
          </p:cNvPr>
          <p:cNvSpPr txBox="1"/>
          <p:nvPr/>
        </p:nvSpPr>
        <p:spPr>
          <a:xfrm>
            <a:off x="3745203" y="491890"/>
            <a:ext cx="47015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UTM Avo" panose="02040603050506020204" pitchFamily="18" charset="0"/>
              </a:rPr>
              <a:t>3. </a:t>
            </a:r>
            <a:r>
              <a:rPr lang="en-US" sz="2800" b="1" dirty="0" err="1">
                <a:latin typeface="UTM Avo" panose="02040603050506020204" pitchFamily="18" charset="0"/>
              </a:rPr>
              <a:t>Kể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chuyện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theo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tranh</a:t>
            </a:r>
            <a:endParaRPr lang="en-US" sz="2800" b="1" dirty="0">
              <a:latin typeface="UTM Avo" panose="0204060305050602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86AEC03-F1F8-467D-BB53-5F310CF4A0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07" y="1034624"/>
            <a:ext cx="3608556" cy="27264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D93F48E4-0A6D-42AA-BD5C-8DE1826CD6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6156" y="1034624"/>
            <a:ext cx="3778804" cy="272641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49075BB5-8FCE-43E7-A032-C2476BCCCD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853" y="995330"/>
            <a:ext cx="4096812" cy="272641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9F5CCC91-DC40-4A3E-903F-EA37CF5AED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74" y="3741262"/>
            <a:ext cx="3770287" cy="305792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D7906AED-7818-42AE-86D2-A0FEAC0983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6156" y="3760513"/>
            <a:ext cx="3778804" cy="309748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04741A9D-A039-4329-BB9F-1AD3759DA56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853" y="3741262"/>
            <a:ext cx="4136280" cy="3097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082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/>
          <p:cNvGrpSpPr/>
          <p:nvPr/>
        </p:nvGrpSpPr>
        <p:grpSpPr>
          <a:xfrm>
            <a:off x="5677469" y="156755"/>
            <a:ext cx="6178793" cy="5708468"/>
            <a:chOff x="5425622" y="292790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331526"/>
              <a:ext cx="2025648" cy="5521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tranh 3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7" y="2224677"/>
              <a:ext cx="2025648" cy="5970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tranh 4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6" y="1328601"/>
              <a:ext cx="2025648" cy="5521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3200" b="1" smtClean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tranh 2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229281"/>
              <a:ext cx="2025648" cy="5970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tranh 1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1" y="3564470"/>
              <a:ext cx="2025648" cy="5970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tranh 5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6" y="4555236"/>
              <a:ext cx="2025648" cy="5521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tranh 6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4" y="4541766"/>
              <a:ext cx="2025648" cy="5935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3200" b="1" noProof="0" smtClean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qua lượt 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344592"/>
              <a:ext cx="2025648" cy="1099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3200" b="1" smtClean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thêm lượt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7696201" y="5810580"/>
            <a:ext cx="2704012" cy="849085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7" y="845531"/>
            <a:ext cx="495300" cy="4381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50" y="680278"/>
            <a:ext cx="495300" cy="43815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401" y="-1"/>
            <a:ext cx="1474599" cy="261257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9710" y="2351314"/>
            <a:ext cx="1541416" cy="1330164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11351621" y="2586449"/>
            <a:ext cx="783772" cy="783770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76F70337-7F0B-1E9B-221E-BF9E196C7D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374" y="707977"/>
            <a:ext cx="495300" cy="438150"/>
          </a:xfrm>
          <a:prstGeom prst="rect">
            <a:avLst/>
          </a:prstGeom>
        </p:spPr>
      </p:pic>
      <p:pic>
        <p:nvPicPr>
          <p:cNvPr id="45" name="Picture 44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931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458" y="4671916"/>
            <a:ext cx="4210570" cy="38241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12821" y="927052"/>
            <a:ext cx="460633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VÒNG </a:t>
            </a:r>
            <a:r>
              <a:rPr lang="en-US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QUAY MAY MẮN</a:t>
            </a:r>
            <a:endParaRPr lang="en-US" sz="5400" b="1" cap="none" spc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57764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" fill="hold">
                      <p:stCondLst>
                        <p:cond delay="0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4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1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5A9ED82F-FB9F-4736-BE61-A63F67D7CCAC}"/>
              </a:ext>
            </a:extLst>
          </p:cNvPr>
          <p:cNvSpPr txBox="1"/>
          <p:nvPr/>
        </p:nvSpPr>
        <p:spPr>
          <a:xfrm>
            <a:off x="3745203" y="491890"/>
            <a:ext cx="47015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UTM Avo" panose="02040603050506020204" pitchFamily="18" charset="0"/>
              </a:rPr>
              <a:t>3. </a:t>
            </a:r>
            <a:r>
              <a:rPr lang="en-US" sz="2800" b="1" dirty="0" err="1">
                <a:latin typeface="UTM Avo" panose="02040603050506020204" pitchFamily="18" charset="0"/>
              </a:rPr>
              <a:t>Kể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chuyện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theo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tranh</a:t>
            </a:r>
            <a:endParaRPr lang="en-US" sz="2800" b="1" dirty="0">
              <a:latin typeface="UTM Avo" panose="0204060305050602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86AEC03-F1F8-467D-BB53-5F310CF4A0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847" y="1271214"/>
            <a:ext cx="2982277" cy="225323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D93F48E4-0A6D-42AA-BD5C-8DE1826CD6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6156" y="1034624"/>
            <a:ext cx="3778804" cy="272641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49075BB5-8FCE-43E7-A032-C2476BCCCD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853" y="995330"/>
            <a:ext cx="4096812" cy="272641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9F5CCC91-DC40-4A3E-903F-EA37CF5AED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74" y="3741262"/>
            <a:ext cx="3770287" cy="305792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D7906AED-7818-42AE-86D2-A0FEAC0983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6156" y="3760513"/>
            <a:ext cx="3778804" cy="309748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04741A9D-A039-4329-BB9F-1AD3759DA56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853" y="3741262"/>
            <a:ext cx="4136280" cy="3097488"/>
          </a:xfrm>
          <a:prstGeom prst="rect">
            <a:avLst/>
          </a:prstGeom>
        </p:spPr>
      </p:pic>
      <p:pic>
        <p:nvPicPr>
          <p:cNvPr id="15" name="Picture 14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31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2784" y="522653"/>
            <a:ext cx="4210570" cy="382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500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5A9ED82F-FB9F-4736-BE61-A63F67D7CCAC}"/>
              </a:ext>
            </a:extLst>
          </p:cNvPr>
          <p:cNvSpPr txBox="1"/>
          <p:nvPr/>
        </p:nvSpPr>
        <p:spPr>
          <a:xfrm>
            <a:off x="3745203" y="491890"/>
            <a:ext cx="47015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UTM Avo" panose="02040603050506020204" pitchFamily="18" charset="0"/>
              </a:rPr>
              <a:t>3. </a:t>
            </a:r>
            <a:r>
              <a:rPr lang="en-US" sz="2800" b="1" dirty="0" err="1">
                <a:latin typeface="UTM Avo" panose="02040603050506020204" pitchFamily="18" charset="0"/>
              </a:rPr>
              <a:t>Kể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chuyện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theo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tranh</a:t>
            </a:r>
            <a:endParaRPr lang="en-US" sz="2800" b="1" dirty="0">
              <a:latin typeface="UTM Avo" panose="0204060305050602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86AEC03-F1F8-467D-BB53-5F310CF4A0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07" y="1034624"/>
            <a:ext cx="3608556" cy="27264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D93F48E4-0A6D-42AA-BD5C-8DE1826CD6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6156" y="1034624"/>
            <a:ext cx="3778804" cy="272641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49075BB5-8FCE-43E7-A032-C2476BCCCD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853" y="995330"/>
            <a:ext cx="4096812" cy="272641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9F5CCC91-DC40-4A3E-903F-EA37CF5AED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74" y="3741262"/>
            <a:ext cx="3770287" cy="305792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D7906AED-7818-42AE-86D2-A0FEAC0983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6156" y="3760513"/>
            <a:ext cx="3778804" cy="309748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04741A9D-A039-4329-BB9F-1AD3759DA56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853" y="3741262"/>
            <a:ext cx="4136280" cy="3097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615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xmlns="" id="{1FBAA8D8-C721-4080-BCFD-4CC7D0124A3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72"/>
          <a:stretch/>
        </p:blipFill>
        <p:spPr>
          <a:xfrm>
            <a:off x="2646084" y="162893"/>
            <a:ext cx="9430603" cy="5287311"/>
          </a:xfrm>
          <a:prstGeom prst="rect">
            <a:avLst/>
          </a:prstGeom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xmlns="" id="{7D0D70D4-3184-49A2-9EC4-D6789940093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/>
        </p:blipFill>
        <p:spPr>
          <a:xfrm flipH="1">
            <a:off x="-168322" y="2320153"/>
            <a:ext cx="4073594" cy="333599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073594" y="2240258"/>
            <a:ext cx="6828404" cy="173124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UTM Avo" panose="02040603050506020204" pitchFamily="18" charset="0"/>
              </a:rPr>
              <a:t>NGHE KỂ LẠI </a:t>
            </a:r>
            <a:endParaRPr kumimoji="0" lang="en-US" sz="54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UTM Avo" panose="02040603050506020204" pitchFamily="18" charset="0"/>
              </a:rPr>
              <a:t>CÂU</a:t>
            </a:r>
            <a:r>
              <a:rPr kumimoji="0" lang="en-US" sz="5400" b="1" i="0" u="none" strike="noStrike" kern="1200" cap="none" spc="0" normalizeH="0" baseline="0" noProof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CHUYỆN </a:t>
            </a:r>
            <a:endParaRPr kumimoji="0" lang="en-US" sz="54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7" name="图片 5">
            <a:extLst>
              <a:ext uri="{FF2B5EF4-FFF2-40B4-BE49-F238E27FC236}">
                <a16:creationId xmlns:a16="http://schemas.microsoft.com/office/drawing/2014/main" xmlns="" id="{BAE6986A-66C4-461B-8573-53BD2C1323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6150"/>
            <a:ext cx="12192000" cy="337185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3FF2F90E-9DEB-4BB0-B79C-E7B33D65355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538" y="5316146"/>
            <a:ext cx="1398456" cy="1541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731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5A9ED82F-FB9F-4736-BE61-A63F67D7CCAC}"/>
              </a:ext>
            </a:extLst>
          </p:cNvPr>
          <p:cNvSpPr txBox="1"/>
          <p:nvPr/>
        </p:nvSpPr>
        <p:spPr>
          <a:xfrm>
            <a:off x="3745203" y="491890"/>
            <a:ext cx="47015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UTM Avo" panose="02040603050506020204" pitchFamily="18" charset="0"/>
              </a:rPr>
              <a:t>3. </a:t>
            </a:r>
            <a:r>
              <a:rPr lang="en-US" sz="2800" b="1" dirty="0" err="1">
                <a:latin typeface="UTM Avo" panose="02040603050506020204" pitchFamily="18" charset="0"/>
              </a:rPr>
              <a:t>Kể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chuyện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theo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tranh</a:t>
            </a:r>
            <a:endParaRPr lang="en-US" sz="2800" b="1" dirty="0">
              <a:latin typeface="UTM Avo" panose="0204060305050602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86AEC03-F1F8-467D-BB53-5F310CF4A0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07" y="1034624"/>
            <a:ext cx="3608556" cy="27264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D93F48E4-0A6D-42AA-BD5C-8DE1826CD6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6156" y="1034624"/>
            <a:ext cx="3778804" cy="272641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49075BB5-8FCE-43E7-A032-C2476BCCCD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853" y="995330"/>
            <a:ext cx="4096812" cy="272641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9F5CCC91-DC40-4A3E-903F-EA37CF5AED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74" y="3741262"/>
            <a:ext cx="3770287" cy="305792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D7906AED-7818-42AE-86D2-A0FEAC0983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6156" y="3760513"/>
            <a:ext cx="3778804" cy="309748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04741A9D-A039-4329-BB9F-1AD3759DA56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853" y="3741262"/>
            <a:ext cx="4136280" cy="3097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189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ght Arrow 1"/>
          <p:cNvSpPr/>
          <p:nvPr/>
        </p:nvSpPr>
        <p:spPr>
          <a:xfrm>
            <a:off x="1337482" y="2459995"/>
            <a:ext cx="2320116" cy="16104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chemeClr val="tx1"/>
                </a:solidFill>
              </a:rPr>
              <a:t>Người dẫn chuyện </a:t>
            </a:r>
            <a:endParaRPr lang="en-US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6509" y="1105467"/>
            <a:ext cx="2142697" cy="1972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8507" y="334370"/>
            <a:ext cx="1838002" cy="2088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4832" y="2118813"/>
            <a:ext cx="2312029" cy="2292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8835" y="3930555"/>
            <a:ext cx="2620371" cy="2441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9051" y="4565174"/>
            <a:ext cx="2399783" cy="2231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flipV="1">
            <a:off x="3700818" y="1898731"/>
            <a:ext cx="1619508" cy="1330656"/>
          </a:xfrm>
          <a:prstGeom prst="straightConnector1">
            <a:avLst/>
          </a:prstGeom>
          <a:ln>
            <a:solidFill>
              <a:schemeClr val="tx2">
                <a:lumMod val="1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3700818" y="2801177"/>
            <a:ext cx="3425691" cy="428792"/>
          </a:xfrm>
          <a:prstGeom prst="straightConnector1">
            <a:avLst/>
          </a:prstGeom>
          <a:ln>
            <a:solidFill>
              <a:schemeClr val="tx2">
                <a:lumMod val="1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3700818" y="3229969"/>
            <a:ext cx="5568388" cy="236562"/>
          </a:xfrm>
          <a:prstGeom prst="straightConnector1">
            <a:avLst/>
          </a:prstGeom>
          <a:ln>
            <a:solidFill>
              <a:schemeClr val="tx2">
                <a:lumMod val="1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3700818" y="3229969"/>
            <a:ext cx="3239017" cy="724471"/>
          </a:xfrm>
          <a:prstGeom prst="straightConnector1">
            <a:avLst/>
          </a:prstGeom>
          <a:ln>
            <a:solidFill>
              <a:schemeClr val="tx2">
                <a:lumMod val="1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3700818" y="3229969"/>
            <a:ext cx="1321558" cy="1335205"/>
          </a:xfrm>
          <a:prstGeom prst="straightConnector1">
            <a:avLst/>
          </a:prstGeom>
          <a:ln>
            <a:solidFill>
              <a:schemeClr val="tx2">
                <a:lumMod val="1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AutoShape 8" descr="101 hình ảnh con ong hoạt hình dễ thương, chất lượng cao, tải miễn phí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3" name="Picture 9" descr="C:\Users\Public\Pictures\Sample Pictures\9-hinh-anh-con-ong-hoat-hinh-de-thuong-inkythuatso-24-09-27-30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5330"/>
            <a:ext cx="2825087" cy="1845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5375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6">
            <a:extLst>
              <a:ext uri="{FF2B5EF4-FFF2-40B4-BE49-F238E27FC236}">
                <a16:creationId xmlns:a16="http://schemas.microsoft.com/office/drawing/2014/main" xmlns="" id="{C534DB4E-A572-445B-B536-A42CA5EDB62F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4" y="438041"/>
            <a:ext cx="12192000" cy="6484938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4FF43D1-A311-4698-BBC9-03ECA19C01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7480" y="438041"/>
            <a:ext cx="2026920" cy="1804863"/>
          </a:xfrm>
          <a:prstGeom prst="rect">
            <a:avLst/>
          </a:prstGeom>
        </p:spPr>
      </p:pic>
      <p:sp>
        <p:nvSpPr>
          <p:cNvPr id="9" name="菱形 7">
            <a:extLst>
              <a:ext uri="{FF2B5EF4-FFF2-40B4-BE49-F238E27FC236}">
                <a16:creationId xmlns:a16="http://schemas.microsoft.com/office/drawing/2014/main" xmlns="" id="{0327EF4B-C14C-42E2-82FE-171E65E3172D}"/>
              </a:ext>
            </a:extLst>
          </p:cNvPr>
          <p:cNvSpPr/>
          <p:nvPr/>
        </p:nvSpPr>
        <p:spPr>
          <a:xfrm>
            <a:off x="-525587" y="1091822"/>
            <a:ext cx="6795246" cy="1190467"/>
          </a:xfrm>
          <a:prstGeom prst="diamond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zihun35hao-jindianyahei" panose="00000500000000000000" pitchFamily="2" charset="-122"/>
              <a:ea typeface="zihun35hao-jindianyahei" panose="00000500000000000000" pitchFamily="2" charset="-122"/>
              <a:cs typeface="+mn-cs"/>
              <a:sym typeface="zihun35hao-jindianyahei" panose="00000500000000000000" pitchFamily="2" charset="-122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21A7404-FFDC-42F3-9F8B-9D32C4652435}"/>
              </a:ext>
            </a:extLst>
          </p:cNvPr>
          <p:cNvSpPr txBox="1"/>
          <p:nvPr/>
        </p:nvSpPr>
        <p:spPr>
          <a:xfrm>
            <a:off x="1463193" y="1336132"/>
            <a:ext cx="40187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chemeClr val="bg1"/>
                </a:solidFill>
                <a:latin typeface="UTM Avo" panose="02040603050506020204" pitchFamily="18" charset="0"/>
              </a:rPr>
              <a:t>Ý NGHĨA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11" name="菱形 6">
            <a:extLst>
              <a:ext uri="{FF2B5EF4-FFF2-40B4-BE49-F238E27FC236}">
                <a16:creationId xmlns:a16="http://schemas.microsoft.com/office/drawing/2014/main" xmlns="" id="{AA3441BF-A7B0-4F04-90F8-F11546E3F8BD}"/>
              </a:ext>
            </a:extLst>
          </p:cNvPr>
          <p:cNvSpPr/>
          <p:nvPr/>
        </p:nvSpPr>
        <p:spPr>
          <a:xfrm rot="20134579">
            <a:off x="364332" y="1343706"/>
            <a:ext cx="12372494" cy="5599523"/>
          </a:xfrm>
          <a:prstGeom prst="diamond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zihun35hao-jindianyahei" panose="00000500000000000000" pitchFamily="2" charset="-122"/>
              <a:ea typeface="zihun35hao-jindianyahei" panose="00000500000000000000" pitchFamily="2" charset="-122"/>
              <a:cs typeface="+mn-cs"/>
              <a:sym typeface="zihun35hao-jindianyahei" panose="00000500000000000000" pitchFamily="2" charset="-122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8DE3912B-D78D-4756-9885-12B26E8E212A}"/>
              </a:ext>
            </a:extLst>
          </p:cNvPr>
          <p:cNvSpPr txBox="1"/>
          <p:nvPr/>
        </p:nvSpPr>
        <p:spPr>
          <a:xfrm>
            <a:off x="4317818" y="2576953"/>
            <a:ext cx="62876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khen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gợi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ai?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AA118ECB-2042-4575-AF53-7717C6F13790}"/>
              </a:ext>
            </a:extLst>
          </p:cNvPr>
          <p:cNvSpPr txBox="1"/>
          <p:nvPr/>
        </p:nvSpPr>
        <p:spPr>
          <a:xfrm>
            <a:off x="4613321" y="3543993"/>
            <a:ext cx="60042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cô</a:t>
            </a:r>
            <a:r>
              <a:rPr lang="en-US" sz="28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sóc</a:t>
            </a:r>
            <a:r>
              <a:rPr lang="en-US" sz="2800" b="1" dirty="0"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chú</a:t>
            </a:r>
            <a:r>
              <a:rPr lang="en-US" sz="28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nhím</a:t>
            </a:r>
            <a:r>
              <a:rPr lang="en-US" sz="28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bác</a:t>
            </a:r>
            <a:r>
              <a:rPr lang="en-US" sz="28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cú</a:t>
            </a:r>
            <a:r>
              <a:rPr lang="en-US" sz="2800" b="1" dirty="0"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AEA6EB08-78B8-4E18-B275-A92EC8A04C7D}"/>
              </a:ext>
            </a:extLst>
          </p:cNvPr>
          <p:cNvSpPr txBox="1"/>
          <p:nvPr/>
        </p:nvSpPr>
        <p:spPr>
          <a:xfrm>
            <a:off x="2928355" y="4672101"/>
            <a:ext cx="71909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đỡ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BC9006CA-04FC-4EF2-8875-DA72C48A1B13}"/>
              </a:ext>
            </a:extLst>
          </p:cNvPr>
          <p:cNvSpPr txBox="1"/>
          <p:nvPr/>
        </p:nvSpPr>
        <p:spPr>
          <a:xfrm>
            <a:off x="3239485" y="4143234"/>
            <a:ext cx="73780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Qua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chuyện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mèo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đi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lạc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mọi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3E3D918F-B349-4B6C-92D8-241C41D2A6DF}"/>
              </a:ext>
            </a:extLst>
          </p:cNvPr>
          <p:cNvSpPr txBox="1"/>
          <p:nvPr/>
        </p:nvSpPr>
        <p:spPr>
          <a:xfrm>
            <a:off x="5057437" y="3084961"/>
            <a:ext cx="60042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khen</a:t>
            </a:r>
            <a:r>
              <a:rPr lang="en-US" sz="28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gợi</a:t>
            </a:r>
            <a:r>
              <a:rPr lang="en-US" sz="28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chị</a:t>
            </a:r>
            <a:r>
              <a:rPr lang="en-US" sz="28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thỏ</a:t>
            </a:r>
            <a:r>
              <a:rPr lang="en-US" sz="2800" b="1" dirty="0">
                <a:latin typeface="UTM Avo" panose="02040603050506020204" pitchFamily="18" charset="0"/>
                <a:cs typeface="Times New Roman" panose="02020603050405020304" pitchFamily="18" charset="0"/>
              </a:rPr>
              <a:t>,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F7EB43BC-646C-4240-906C-D6CD4B9EFCD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430" t="6499" r="11153" b="28505"/>
          <a:stretch/>
        </p:blipFill>
        <p:spPr>
          <a:xfrm rot="20103689">
            <a:off x="-197958" y="2444956"/>
            <a:ext cx="1531652" cy="1254406"/>
          </a:xfrm>
          <a:prstGeom prst="rect">
            <a:avLst/>
          </a:prstGeom>
        </p:spPr>
      </p:pic>
      <p:pic>
        <p:nvPicPr>
          <p:cNvPr id="19" name="Picture 7" descr="C:\Users\ADMIN\Desktop\ảnh cắt\1a.png">
            <a:extLst>
              <a:ext uri="{FF2B5EF4-FFF2-40B4-BE49-F238E27FC236}">
                <a16:creationId xmlns:a16="http://schemas.microsoft.com/office/drawing/2014/main" xmlns="" id="{0A19FCF3-912C-4406-B2F9-A951FC3E04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2" t="8947" r="8331" b="26135"/>
          <a:stretch/>
        </p:blipFill>
        <p:spPr bwMode="auto">
          <a:xfrm rot="1518003">
            <a:off x="9499600" y="4342792"/>
            <a:ext cx="2330024" cy="2189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B3C45C18-6A2F-4D06-83D8-F74068AD0823}"/>
              </a:ext>
            </a:extLst>
          </p:cNvPr>
          <p:cNvSpPr txBox="1"/>
          <p:nvPr/>
        </p:nvSpPr>
        <p:spPr>
          <a:xfrm>
            <a:off x="3239485" y="5258196"/>
            <a:ext cx="61298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ta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đỡ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mọi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541CE1EC-45E1-4684-A737-0EF1F12468D0}"/>
              </a:ext>
            </a:extLst>
          </p:cNvPr>
          <p:cNvSpPr txBox="1"/>
          <p:nvPr/>
        </p:nvSpPr>
        <p:spPr>
          <a:xfrm>
            <a:off x="2716987" y="5777467"/>
            <a:ext cx="54126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họ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gặp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khó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khăn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3" descr="C:\Users\ADMIN\Desktop\ảnh cắt\1z.png">
            <a:extLst>
              <a:ext uri="{FF2B5EF4-FFF2-40B4-BE49-F238E27FC236}">
                <a16:creationId xmlns:a16="http://schemas.microsoft.com/office/drawing/2014/main" xmlns="" id="{DF89B42C-ACDB-4BCD-BC21-E16E98163D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7" t="6467" r="10146" b="29112"/>
          <a:stretch/>
        </p:blipFill>
        <p:spPr bwMode="auto">
          <a:xfrm>
            <a:off x="1322516" y="2304155"/>
            <a:ext cx="1549520" cy="1522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C:\Users\ADMIN\Desktop\ảnh cắt\c1.png">
            <a:extLst>
              <a:ext uri="{FF2B5EF4-FFF2-40B4-BE49-F238E27FC236}">
                <a16:creationId xmlns:a16="http://schemas.microsoft.com/office/drawing/2014/main" xmlns="" id="{34203A21-71F6-471E-A5BF-BB508F6B2C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4" t="5547" r="10511" b="30008"/>
          <a:stretch/>
        </p:blipFill>
        <p:spPr bwMode="auto">
          <a:xfrm rot="181282">
            <a:off x="7880523" y="5333804"/>
            <a:ext cx="1517508" cy="139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:\Users\ADMIN\Desktop\ảnh cắt\dc.png">
            <a:extLst>
              <a:ext uri="{FF2B5EF4-FFF2-40B4-BE49-F238E27FC236}">
                <a16:creationId xmlns:a16="http://schemas.microsoft.com/office/drawing/2014/main" xmlns="" id="{4FA2FB13-F737-4B24-B777-1769A0BB33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" t="11209" r="2980" b="27508"/>
          <a:stretch/>
        </p:blipFill>
        <p:spPr bwMode="auto">
          <a:xfrm>
            <a:off x="128376" y="5305097"/>
            <a:ext cx="2059813" cy="1449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5" descr="C:\Users\ADMIN\Desktop\ảnh cắt\ev.png">
            <a:extLst>
              <a:ext uri="{FF2B5EF4-FFF2-40B4-BE49-F238E27FC236}">
                <a16:creationId xmlns:a16="http://schemas.microsoft.com/office/drawing/2014/main" xmlns="" id="{27D5D4DB-CA66-46BA-B8D7-A42161B56F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0" t="16812" r="8737" b="27508"/>
          <a:stretch/>
        </p:blipFill>
        <p:spPr bwMode="auto">
          <a:xfrm rot="19516725">
            <a:off x="410590" y="4172614"/>
            <a:ext cx="1936491" cy="1377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1473563" y="857220"/>
            <a:ext cx="91440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smtClean="0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b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smtClean="0">
                <a:latin typeface="Times New Roman" pitchFamily="18" charset="0"/>
                <a:cs typeface="Times New Roman" pitchFamily="18" charset="0"/>
              </a:rPr>
              <a:t>sáu </a:t>
            </a:r>
            <a:r>
              <a:rPr lang="en-US" sz="2800" b="1" err="1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2800" b="1" err="1" smtClean="0">
                <a:latin typeface="Times New Roman" pitchFamily="18" charset="0"/>
                <a:cs typeface="Times New Roman" pitchFamily="18" charset="0"/>
              </a:rPr>
              <a:t>gày</a:t>
            </a:r>
            <a:r>
              <a:rPr lang="en-US" sz="2800" b="1" smtClean="0">
                <a:latin typeface="Times New Roman" pitchFamily="18" charset="0"/>
                <a:cs typeface="Times New Roman" pitchFamily="18" charset="0"/>
              </a:rPr>
              <a:t> 14 </a:t>
            </a:r>
            <a:r>
              <a:rPr lang="en-US" sz="2800" b="1" err="1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2800" b="1" err="1" smtClean="0">
                <a:latin typeface="Times New Roman" pitchFamily="18" charset="0"/>
                <a:cs typeface="Times New Roman" pitchFamily="18" charset="0"/>
              </a:rPr>
              <a:t>háng</a:t>
            </a:r>
            <a:r>
              <a:rPr lang="en-US" sz="2800" b="1" smtClean="0">
                <a:latin typeface="Times New Roman" pitchFamily="18" charset="0"/>
                <a:cs typeface="Times New Roman" pitchFamily="18" charset="0"/>
              </a:rPr>
              <a:t> 03 </a:t>
            </a:r>
            <a:r>
              <a:rPr lang="en-US" sz="2800" b="1" err="1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2800" b="1" err="1" smtClean="0">
                <a:latin typeface="Times New Roman" pitchFamily="18" charset="0"/>
                <a:cs typeface="Times New Roman" pitchFamily="18" charset="0"/>
              </a:rPr>
              <a:t>ăm</a:t>
            </a:r>
            <a:r>
              <a:rPr lang="en-US" sz="2800" b="1" smtClean="0">
                <a:latin typeface="Times New Roman" pitchFamily="18" charset="0"/>
                <a:cs typeface="Times New Roman" pitchFamily="18" charset="0"/>
              </a:rPr>
              <a:t> 2025</a:t>
            </a:r>
            <a:endParaRPr lang="en-US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 u="sng" smtClean="0">
                <a:latin typeface="Times New Roman" pitchFamily="18" charset="0"/>
                <a:cs typeface="Times New Roman" pitchFamily="18" charset="0"/>
              </a:rPr>
              <a:t>Môn:Tiếng Việt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3600" b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Bài 110: </a:t>
            </a:r>
            <a:r>
              <a:rPr lang="en-US" sz="3600" b="1" smtClean="0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Mèo con bị lạc</a:t>
            </a:r>
            <a:endParaRPr lang="en-US" sz="3600" b="1" dirty="0">
              <a:solidFill>
                <a:srgbClr val="00B05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3091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5" grpId="0"/>
      <p:bldP spid="16" grpId="0"/>
      <p:bldP spid="17" grpId="0"/>
      <p:bldP spid="20" grpId="0"/>
      <p:bldP spid="2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B013640-29D0-45EE-B26C-52519FCBC9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2376"/>
            <a:ext cx="12192000" cy="644562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FD3A9EC-31C9-4C4B-AC78-5C39FE245763}"/>
              </a:ext>
            </a:extLst>
          </p:cNvPr>
          <p:cNvSpPr txBox="1"/>
          <p:nvPr/>
        </p:nvSpPr>
        <p:spPr>
          <a:xfrm>
            <a:off x="3127004" y="1049884"/>
            <a:ext cx="63151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DẶN DÒ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85012" y="2286003"/>
            <a:ext cx="128016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smtClean="0"/>
              <a:t>- Về nhà các em kể chuyện cho người thân nghe.</a:t>
            </a:r>
          </a:p>
          <a:p>
            <a:r>
              <a:rPr lang="en-US" sz="5400" smtClean="0"/>
              <a:t>- Chuẩn bị bài kể chuyện Cây khế</a:t>
            </a:r>
            <a:endParaRPr lang="en-US" sz="5400"/>
          </a:p>
        </p:txBody>
      </p:sp>
    </p:spTree>
    <p:extLst>
      <p:ext uri="{BB962C8B-B14F-4D97-AF65-F5344CB8AC3E}">
        <p14:creationId xmlns:p14="http://schemas.microsoft.com/office/powerpoint/2010/main" val="1381429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069" y="0"/>
            <a:ext cx="54276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8447964" y="1308100"/>
            <a:ext cx="3575713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>
                <a:latin typeface="Times New Roman" pitchFamily="18" charset="0"/>
                <a:cs typeface="Times New Roman" pitchFamily="18" charset="0"/>
              </a:rPr>
              <a:t>Thầy giáo khuyên báo điều gì? Báo nói thế nào? 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163773" y="2937012"/>
            <a:ext cx="3003296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>
                <a:latin typeface="Times New Roman" pitchFamily="18" charset="0"/>
                <a:cs typeface="Times New Roman" pitchFamily="18" charset="0"/>
              </a:rPr>
              <a:t>Trong cuộc thi chạy,áo thắng hay thua? Thái độ của báo như thế nào?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8619326" y="2839787"/>
            <a:ext cx="3232988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>
                <a:latin typeface="Times New Roman" pitchFamily="18" charset="0"/>
                <a:cs typeface="Times New Roman" pitchFamily="18" charset="0"/>
              </a:rPr>
              <a:t>Em hãy kể lại nội dung tranh </a:t>
            </a:r>
            <a:r>
              <a:rPr lang="en-US" smtClean="0">
                <a:latin typeface="Times New Roman" pitchFamily="18" charset="0"/>
                <a:cs typeface="Times New Roman" pitchFamily="18" charset="0"/>
              </a:rPr>
              <a:t>5</a:t>
            </a:r>
          </a:p>
          <a:p>
            <a:pPr algn="ctr"/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1" name="Group 30"/>
          <p:cNvGrpSpPr>
            <a:grpSpLocks/>
          </p:cNvGrpSpPr>
          <p:nvPr/>
        </p:nvGrpSpPr>
        <p:grpSpPr bwMode="auto">
          <a:xfrm>
            <a:off x="5424488" y="1066800"/>
            <a:ext cx="914400" cy="914400"/>
            <a:chOff x="5424383" y="1066800"/>
            <a:chExt cx="914400" cy="914400"/>
          </a:xfrm>
        </p:grpSpPr>
        <p:pic>
          <p:nvPicPr>
            <p:cNvPr id="2071" name="Picture 4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24383" y="1066800"/>
              <a:ext cx="914400" cy="914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72" name="TextBox 25"/>
            <p:cNvSpPr txBox="1">
              <a:spLocks noChangeArrowheads="1"/>
            </p:cNvSpPr>
            <p:nvPr/>
          </p:nvSpPr>
          <p:spPr bwMode="auto">
            <a:xfrm>
              <a:off x="5697879" y="1262390"/>
              <a:ext cx="367408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0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US" altLang="en-US" b="1" smtClean="0"/>
                <a:t>1</a:t>
              </a:r>
              <a:endParaRPr lang="en-US" altLang="en-US" b="1"/>
            </a:p>
          </p:txBody>
        </p:sp>
      </p:grpSp>
      <p:grpSp>
        <p:nvGrpSpPr>
          <p:cNvPr id="35" name="Group 34"/>
          <p:cNvGrpSpPr>
            <a:grpSpLocks/>
          </p:cNvGrpSpPr>
          <p:nvPr/>
        </p:nvGrpSpPr>
        <p:grpSpPr bwMode="auto">
          <a:xfrm>
            <a:off x="4483106" y="3398844"/>
            <a:ext cx="1266825" cy="1189037"/>
            <a:chOff x="4482462" y="3399536"/>
            <a:chExt cx="1268227" cy="118872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2462" y="3399536"/>
              <a:ext cx="1268227" cy="11887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68" name="TextBox 27"/>
            <p:cNvSpPr txBox="1">
              <a:spLocks noChangeArrowheads="1"/>
            </p:cNvSpPr>
            <p:nvPr/>
          </p:nvSpPr>
          <p:spPr bwMode="auto">
            <a:xfrm>
              <a:off x="4932870" y="3732286"/>
              <a:ext cx="367815" cy="5230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0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US" altLang="en-US" b="1" smtClean="0"/>
                <a:t>2</a:t>
              </a:r>
              <a:endParaRPr lang="en-US" altLang="en-US" b="1"/>
            </a:p>
          </p:txBody>
        </p:sp>
      </p:grpSp>
      <p:grpSp>
        <p:nvGrpSpPr>
          <p:cNvPr id="32" name="Group 31"/>
          <p:cNvGrpSpPr>
            <a:grpSpLocks/>
          </p:cNvGrpSpPr>
          <p:nvPr/>
        </p:nvGrpSpPr>
        <p:grpSpPr bwMode="auto">
          <a:xfrm>
            <a:off x="6661152" y="1006475"/>
            <a:ext cx="1268413" cy="1189038"/>
            <a:chOff x="6660590" y="1006856"/>
            <a:chExt cx="1268227" cy="1188720"/>
          </a:xfrm>
        </p:grpSpPr>
        <p:pic>
          <p:nvPicPr>
            <p:cNvPr id="2065" name="Picture 9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60590" y="1006856"/>
              <a:ext cx="1268227" cy="1188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66" name="TextBox 28"/>
            <p:cNvSpPr txBox="1">
              <a:spLocks noChangeArrowheads="1"/>
            </p:cNvSpPr>
            <p:nvPr/>
          </p:nvSpPr>
          <p:spPr bwMode="auto">
            <a:xfrm>
              <a:off x="7115233" y="1367307"/>
              <a:ext cx="367354" cy="5230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0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US" altLang="en-US" b="1"/>
                <a:t>3</a:t>
              </a:r>
            </a:p>
          </p:txBody>
        </p:sp>
      </p:grpSp>
      <p:sp>
        <p:nvSpPr>
          <p:cNvPr id="2" name="Cloud Callout 1"/>
          <p:cNvSpPr/>
          <p:nvPr/>
        </p:nvSpPr>
        <p:spPr>
          <a:xfrm>
            <a:off x="627797" y="-375626"/>
            <a:ext cx="2773996" cy="2571139"/>
          </a:xfrm>
          <a:prstGeom prst="cloudCallout">
            <a:avLst>
              <a:gd name="adj1" fmla="val 67250"/>
              <a:gd name="adj2" fmla="val 5155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TRÒ CHƠI HÁI HOA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4732" y="3844953"/>
            <a:ext cx="3597268" cy="3013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8182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 nodeType="clickPar">
                      <p:stCondLst>
                        <p:cond delay="0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2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49" presetClass="exit" presetSubtype="0" ac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 nodeType="clickPar">
                      <p:stCondLst>
                        <p:cond delay="0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0" presetClass="exit" presetSubtype="0" ac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0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9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21" grpId="0"/>
      <p:bldP spid="21" grpId="1"/>
      <p:bldP spid="22" grpId="0"/>
      <p:bldP spid="22" grpId="1"/>
      <p:bldP spid="24" grpId="0"/>
      <p:bldP spid="24" grpId="1"/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E146B1C-3F7C-4130-81EF-904659F7E46E}"/>
              </a:ext>
            </a:extLst>
          </p:cNvPr>
          <p:cNvSpPr txBox="1"/>
          <p:nvPr/>
        </p:nvSpPr>
        <p:spPr>
          <a:xfrm>
            <a:off x="2157692" y="533400"/>
            <a:ext cx="78766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-222" panose="020B0803050302020204" pitchFamily="34" charset="0"/>
              </a:rPr>
              <a:t>    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Quan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sát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và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nói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tên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các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con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vật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trong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tranh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D0D4E77-8A99-42D7-8CD1-92AF87B1F9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22" y="995065"/>
            <a:ext cx="3608556" cy="27264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74239F6-EA57-4F88-B347-33FAB170D3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70" y="1053874"/>
            <a:ext cx="3778804" cy="27264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2A0C8C7-DDCF-4652-8A0E-E8FFFE2AA5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167" y="1014580"/>
            <a:ext cx="4096812" cy="272641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12A3950-850E-4EF2-9A5D-F27CD9FA80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88" y="3760512"/>
            <a:ext cx="3770287" cy="305792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49A04428-7C36-480C-905D-EDB6A908BE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70" y="3819321"/>
            <a:ext cx="3778804" cy="305792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01F9EB17-09C0-4EF6-A0C5-D81D0E49B08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167" y="3760512"/>
            <a:ext cx="4136280" cy="3097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809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08EF6DA-C8F1-435A-8108-A2019195E96B}"/>
              </a:ext>
            </a:extLst>
          </p:cNvPr>
          <p:cNvSpPr/>
          <p:nvPr/>
        </p:nvSpPr>
        <p:spPr>
          <a:xfrm>
            <a:off x="9443467" y="93762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3FE75980-B8E4-42A9-95B4-7B4E5FA54707}"/>
              </a:ext>
            </a:extLst>
          </p:cNvPr>
          <p:cNvSpPr/>
          <p:nvPr/>
        </p:nvSpPr>
        <p:spPr>
          <a:xfrm>
            <a:off x="11016012" y="673032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6746" y="395425"/>
            <a:ext cx="91440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smtClean="0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b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smtClean="0">
                <a:latin typeface="Times New Roman" pitchFamily="18" charset="0"/>
                <a:cs typeface="Times New Roman" pitchFamily="18" charset="0"/>
              </a:rPr>
              <a:t>sáu </a:t>
            </a:r>
            <a:r>
              <a:rPr lang="en-US" sz="2800" b="1" err="1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2800" b="1" err="1" smtClean="0">
                <a:latin typeface="Times New Roman" pitchFamily="18" charset="0"/>
                <a:cs typeface="Times New Roman" pitchFamily="18" charset="0"/>
              </a:rPr>
              <a:t>gày</a:t>
            </a:r>
            <a:r>
              <a:rPr lang="en-US" sz="2800" b="1" smtClean="0">
                <a:latin typeface="Times New Roman" pitchFamily="18" charset="0"/>
                <a:cs typeface="Times New Roman" pitchFamily="18" charset="0"/>
              </a:rPr>
              <a:t> 14 </a:t>
            </a:r>
            <a:r>
              <a:rPr lang="en-US" sz="2800" b="1" err="1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2800" b="1" err="1" smtClean="0">
                <a:latin typeface="Times New Roman" pitchFamily="18" charset="0"/>
                <a:cs typeface="Times New Roman" pitchFamily="18" charset="0"/>
              </a:rPr>
              <a:t>háng</a:t>
            </a:r>
            <a:r>
              <a:rPr lang="en-US" sz="2800" b="1" smtClean="0">
                <a:latin typeface="Times New Roman" pitchFamily="18" charset="0"/>
                <a:cs typeface="Times New Roman" pitchFamily="18" charset="0"/>
              </a:rPr>
              <a:t> 03 </a:t>
            </a:r>
            <a:r>
              <a:rPr lang="en-US" sz="2800" b="1" err="1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2800" b="1" err="1" smtClean="0">
                <a:latin typeface="Times New Roman" pitchFamily="18" charset="0"/>
                <a:cs typeface="Times New Roman" pitchFamily="18" charset="0"/>
              </a:rPr>
              <a:t>ăm</a:t>
            </a:r>
            <a:r>
              <a:rPr lang="en-US" sz="2800" b="1" smtClean="0">
                <a:latin typeface="Times New Roman" pitchFamily="18" charset="0"/>
                <a:cs typeface="Times New Roman" pitchFamily="18" charset="0"/>
              </a:rPr>
              <a:t> 2025</a:t>
            </a:r>
            <a:endParaRPr lang="en-US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 u="sng" smtClean="0">
                <a:latin typeface="Times New Roman" pitchFamily="18" charset="0"/>
                <a:cs typeface="Times New Roman" pitchFamily="18" charset="0"/>
              </a:rPr>
              <a:t>Môn:Tiếng Việt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3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110: </a:t>
            </a:r>
            <a:r>
              <a:rPr lang="en-US" sz="3600" b="1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Mèo con bị lạc</a:t>
            </a:r>
            <a:endParaRPr lang="en-US" sz="36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xmlns="" id="{1FBAA8D8-C721-4080-BCFD-4CC7D0124A3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0" t="8172" r="5499"/>
          <a:stretch/>
        </p:blipFill>
        <p:spPr>
          <a:xfrm>
            <a:off x="2870579" y="321919"/>
            <a:ext cx="9321421" cy="5273663"/>
          </a:xfrm>
          <a:prstGeom prst="rect">
            <a:avLst/>
          </a:prstGeom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xmlns="" id="{7D0D70D4-3184-49A2-9EC4-D6789940093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/>
        </p:blipFill>
        <p:spPr>
          <a:xfrm flipH="1">
            <a:off x="-174106" y="2526919"/>
            <a:ext cx="4073594" cy="333599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117084" y="2129988"/>
            <a:ext cx="6828404" cy="80791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NGHE KỂ </a:t>
            </a:r>
            <a:r>
              <a:rPr lang="vi-VN" sz="48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UTM Avo" panose="02040603050506020204" pitchFamily="18" charset="0"/>
              </a:rPr>
              <a:t>CHUYỆN</a:t>
            </a:r>
            <a:endParaRPr kumimoji="0" lang="en-US" sz="48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7" name="图片 14">
            <a:extLst>
              <a:ext uri="{FF2B5EF4-FFF2-40B4-BE49-F238E27FC236}">
                <a16:creationId xmlns:a16="http://schemas.microsoft.com/office/drawing/2014/main" xmlns="" id="{AFA9BC2A-78DA-4C2E-9C41-52BBCE2ED4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79427"/>
            <a:ext cx="12192000" cy="3371850"/>
          </a:xfrm>
          <a:prstGeom prst="rect">
            <a:avLst/>
          </a:prstGeom>
        </p:spPr>
      </p:pic>
      <p:pic>
        <p:nvPicPr>
          <p:cNvPr id="10" name="Picture 9">
            <a:hlinkClick r:id="rId7"/>
            <a:extLst>
              <a:ext uri="{FF2B5EF4-FFF2-40B4-BE49-F238E27FC236}">
                <a16:creationId xmlns:a16="http://schemas.microsoft.com/office/drawing/2014/main" xmlns="" id="{57C64903-942F-1C0C-C04C-04073CC1507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3098" y="2958750"/>
            <a:ext cx="2676376" cy="1639966"/>
          </a:xfrm>
          <a:prstGeom prst="rect">
            <a:avLst/>
          </a:prstGeom>
        </p:spPr>
      </p:pic>
      <p:pic>
        <p:nvPicPr>
          <p:cNvPr id="3" name="Mèo con bị lạc - Tiếng việt 1 - Hoc10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532263"/>
            <a:ext cx="11641540" cy="6219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245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5A9ED82F-FB9F-4736-BE61-A63F67D7CCAC}"/>
              </a:ext>
            </a:extLst>
          </p:cNvPr>
          <p:cNvSpPr txBox="1"/>
          <p:nvPr/>
        </p:nvSpPr>
        <p:spPr>
          <a:xfrm>
            <a:off x="3745203" y="491890"/>
            <a:ext cx="47015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UTM Avo" panose="02040603050506020204" pitchFamily="18" charset="0"/>
              </a:rPr>
              <a:t>3. </a:t>
            </a:r>
            <a:r>
              <a:rPr lang="en-US" sz="2800" b="1" dirty="0" err="1">
                <a:latin typeface="UTM Avo" panose="02040603050506020204" pitchFamily="18" charset="0"/>
              </a:rPr>
              <a:t>Kể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chuyện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theo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tranh</a:t>
            </a:r>
            <a:endParaRPr lang="en-US" sz="2800" b="1" dirty="0">
              <a:latin typeface="UTM Avo" panose="0204060305050602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86AEC03-F1F8-467D-BB53-5F310CF4A0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07" y="1034624"/>
            <a:ext cx="3608556" cy="27264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D93F48E4-0A6D-42AA-BD5C-8DE1826CD6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6156" y="1034624"/>
            <a:ext cx="3778804" cy="272641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49075BB5-8FCE-43E7-A032-C2476BCCCD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853" y="995330"/>
            <a:ext cx="4096812" cy="272641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9F5CCC91-DC40-4A3E-903F-EA37CF5AED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74" y="3741262"/>
            <a:ext cx="3770287" cy="305792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D7906AED-7818-42AE-86D2-A0FEAC0983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6156" y="3760513"/>
            <a:ext cx="3778804" cy="309748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04741A9D-A039-4329-BB9F-1AD3759DA56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853" y="3741262"/>
            <a:ext cx="4136280" cy="3097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317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6649618-74E2-43E0-8382-F28C9F0900D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5" b="24702"/>
          <a:stretch/>
        </p:blipFill>
        <p:spPr>
          <a:xfrm>
            <a:off x="647700" y="460538"/>
            <a:ext cx="10896600" cy="5936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327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D483DBB-1A1E-494F-8537-D7D6512895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198"/>
          <a:stretch/>
        </p:blipFill>
        <p:spPr>
          <a:xfrm>
            <a:off x="442721" y="337118"/>
            <a:ext cx="11306558" cy="6183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58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HOC10 TEMPLAT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4423</TotalTime>
  <Words>338</Words>
  <Application>Microsoft Office PowerPoint</Application>
  <PresentationFormat>Custom</PresentationFormat>
  <Paragraphs>68</Paragraphs>
  <Slides>29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8" baseType="lpstr">
      <vt:lpstr>Arial</vt:lpstr>
      <vt:lpstr>等线</vt:lpstr>
      <vt:lpstr>zihun35hao-jindianyahei</vt:lpstr>
      <vt:lpstr>Times New Roman</vt:lpstr>
      <vt:lpstr>UTM Avo</vt:lpstr>
      <vt:lpstr>Calibri</vt:lpstr>
      <vt:lpstr>Tahoma</vt:lpstr>
      <vt:lpstr>HP-222</vt:lpstr>
      <vt:lpstr>1_HOC10 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Nguyen </cp:lastModifiedBy>
  <cp:revision>125</cp:revision>
  <dcterms:created xsi:type="dcterms:W3CDTF">2021-11-01T08:16:43Z</dcterms:created>
  <dcterms:modified xsi:type="dcterms:W3CDTF">2025-03-11T12:31:23Z</dcterms:modified>
</cp:coreProperties>
</file>