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notesMasterIdLst>
    <p:notesMasterId r:id="rId16"/>
  </p:notesMasterIdLst>
  <p:sldIdLst>
    <p:sldId id="4152" r:id="rId2"/>
    <p:sldId id="4350" r:id="rId3"/>
    <p:sldId id="4408" r:id="rId4"/>
    <p:sldId id="4409" r:id="rId5"/>
    <p:sldId id="4411" r:id="rId6"/>
    <p:sldId id="4413" r:id="rId7"/>
    <p:sldId id="4412" r:id="rId8"/>
    <p:sldId id="4417" r:id="rId9"/>
    <p:sldId id="4418" r:id="rId10"/>
    <p:sldId id="4420" r:id="rId11"/>
    <p:sldId id="4421" r:id="rId12"/>
    <p:sldId id="4422" r:id="rId13"/>
    <p:sldId id="4423" r:id="rId14"/>
    <p:sldId id="4414" r:id="rId15"/>
  </p:sldIdLst>
  <p:sldSz cx="12192000" cy="6858000"/>
  <p:notesSz cx="6858000" cy="9144000"/>
  <p:embeddedFontLst>
    <p:embeddedFont>
      <p:font typeface="Roboto" pitchFamily="2" charset="0"/>
      <p:regular r:id="rId17"/>
    </p:embeddedFont>
    <p:embeddedFont>
      <p:font typeface="Calibri Light" pitchFamily="34" charset="0"/>
      <p:regular r:id="rId18"/>
      <p:italic r:id="rId19"/>
    </p:embeddedFont>
    <p:embeddedFont>
      <p:font typeface="Anton" charset="0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T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FF"/>
    <a:srgbClr val="2B4A9D"/>
    <a:srgbClr val="FF33CC"/>
    <a:srgbClr val="FFFF00"/>
    <a:srgbClr val="0000FF"/>
    <a:srgbClr val="FF3300"/>
    <a:srgbClr val="E14FCC"/>
    <a:srgbClr val="AFE3D0"/>
    <a:srgbClr val="5271FF"/>
    <a:srgbClr val="F6D06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3459" autoAdjust="0"/>
    <p:restoredTop sz="90568" autoAdjust="0"/>
  </p:normalViewPr>
  <p:slideViewPr>
    <p:cSldViewPr snapToGrid="0">
      <p:cViewPr varScale="1">
        <p:scale>
          <a:sx n="79" d="100"/>
          <a:sy n="79" d="100"/>
        </p:scale>
        <p:origin x="-50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pPr/>
              <a:t>19/03/2025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46241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gợi</a:t>
            </a:r>
            <a:r>
              <a:rPr lang="en-US" baseline="0" dirty="0"/>
              <a:t> ý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992633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</a:t>
            </a:r>
            <a:r>
              <a:rPr lang="en-US" baseline="0"/>
              <a:t> ý cho HS trả lời theo câu hát trong bài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89273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460749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337443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532583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59527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600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035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eg"/><Relationship Id="rId3" Type="http://schemas.openxmlformats.org/officeDocument/2006/relationships/image" Target="../media/image8.jpeg"/><Relationship Id="rId7" Type="http://schemas.openxmlformats.org/officeDocument/2006/relationships/image" Target="../media/image14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1.jpe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4.xml"/><Relationship Id="rId3" Type="http://schemas.openxmlformats.org/officeDocument/2006/relationships/image" Target="../media/image2.png"/><Relationship Id="rId7" Type="http://schemas.openxmlformats.org/officeDocument/2006/relationships/slide" Target="slide11.xml"/><Relationship Id="rId12" Type="http://schemas.openxmlformats.org/officeDocument/2006/relationships/image" Target="../media/image3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13.xml"/><Relationship Id="rId5" Type="http://schemas.openxmlformats.org/officeDocument/2006/relationships/slide" Target="slide10.xml"/><Relationship Id="rId10" Type="http://schemas.openxmlformats.org/officeDocument/2006/relationships/image" Target="../media/image29.png"/><Relationship Id="rId4" Type="http://schemas.openxmlformats.org/officeDocument/2006/relationships/image" Target="../media/image26.jpeg"/><Relationship Id="rId9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665" y="-134649"/>
            <a:ext cx="2943922" cy="14558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2949423"/>
            <a:ext cx="12088091" cy="3908575"/>
            <a:chOff x="4738254" y="2293167"/>
            <a:chExt cx="7453746" cy="45209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8254" y="2293167"/>
              <a:ext cx="7453746" cy="4520998"/>
            </a:xfrm>
            <a:prstGeom prst="rect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softEdge rad="127000"/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03994" y="3557263"/>
              <a:ext cx="1934976" cy="254721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77941" y="3617192"/>
              <a:ext cx="1934976" cy="2547215"/>
            </a:xfrm>
            <a:prstGeom prst="rect">
              <a:avLst/>
            </a:prstGeom>
          </p:spPr>
        </p:pic>
      </p:grp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853266" y="0"/>
            <a:ext cx="8395956" cy="77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833" tIns="54417" rIns="108833" bIns="544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92658" fontAlgn="base">
              <a:spcBef>
                <a:spcPts val="909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UBND THÀNH PHỐ QUY NHƠN</a:t>
            </a:r>
            <a:endParaRPr lang="en-US" altLang="en-US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defTabSz="692658" fontAlgn="base">
              <a:spcBef>
                <a:spcPts val="909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TRƯỜNG TIỂU HỌC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SỐ 2 NHƠN BÌNH</a:t>
            </a:r>
            <a:endParaRPr lang="en-US" alt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-114665" y="1385296"/>
            <a:ext cx="12595894" cy="66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33" tIns="54417" rIns="108833" bIns="54417">
            <a:prstTxWarp prst="textArchUp">
              <a:avLst>
                <a:gd name="adj" fmla="val 10744876"/>
              </a:avLst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92658" eaLnBrk="1" fontAlgn="base" hangingPunct="1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 VỀ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663739" y="5886329"/>
            <a:ext cx="4528261" cy="97167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lIns="108833" tIns="54417" rIns="108833" bIns="544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9265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Bùi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Thị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Hằng</a:t>
            </a:r>
            <a:endParaRPr lang="en-US" altLang="en-US" sz="2800" b="1" i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defTabSz="69265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:  1A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180311" y="798404"/>
            <a:ext cx="4064000" cy="84809"/>
            <a:chOff x="6172200" y="1985797"/>
            <a:chExt cx="5334000" cy="11307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6172200" y="1985797"/>
              <a:ext cx="533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58000" y="2098875"/>
              <a:ext cx="3886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0" y="1700207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	     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</a:t>
            </a:r>
          </a:p>
          <a:p>
            <a:pPr algn="ctr"/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b="1" i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87975"/>
            <a:ext cx="24003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705845" y="261582"/>
            <a:ext cx="10523538" cy="2577152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			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?)</a:t>
            </a:r>
            <a:endParaRPr lang="en-US" sz="4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22626" y="3103420"/>
            <a:ext cx="4653887" cy="914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80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705845" y="261582"/>
            <a:ext cx="10523538" cy="2577152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			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?)</a:t>
            </a:r>
            <a:endParaRPr lang="en-US" sz="4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4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87975"/>
            <a:ext cx="24003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322626" y="3103420"/>
            <a:ext cx="4653887" cy="914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15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87975"/>
            <a:ext cx="24003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705845" y="261582"/>
            <a:ext cx="11017582" cy="2577152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endParaRPr lang="en-US" sz="4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			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?)</a:t>
            </a:r>
            <a:endParaRPr lang="en-US" sz="4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22626" y="3103420"/>
            <a:ext cx="4653887" cy="914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95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87975"/>
            <a:ext cx="24003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705845" y="261582"/>
            <a:ext cx="11017582" cy="2577152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4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			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?)</a:t>
            </a:r>
            <a:endParaRPr lang="en-US" sz="4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22626" y="3103420"/>
            <a:ext cx="4653887" cy="914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8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58003"/>
            <a:ext cx="12192000" cy="6916003"/>
          </a:xfrm>
          <a:prstGeom prst="rect">
            <a:avLst/>
          </a:prstGeom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980205" y="510426"/>
            <a:ext cx="10740571" cy="1094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108833" tIns="54417" rIns="108833" bIns="544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48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17791" cy="979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23488"/>
            <a:ext cx="12192000" cy="5234511"/>
          </a:xfrm>
          <a:prstGeom prst="rect">
            <a:avLst/>
          </a:prstGeom>
        </p:spPr>
      </p:pic>
      <p:pic>
        <p:nvPicPr>
          <p:cNvPr id="9" name="Picture 2" descr="Sản phẩm giáo dục STEM thúc đẩy sự phát triển tư duy của tr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1044" y="5631366"/>
            <a:ext cx="3560956" cy="122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77968" y="2877014"/>
            <a:ext cx="69696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i="1" dirty="0" smtClean="0">
              <a:solidFill>
                <a:srgbClr val="2B4A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i="1" dirty="0">
              <a:solidFill>
                <a:srgbClr val="2B4A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n 11"/>
          <p:cNvSpPr/>
          <p:nvPr/>
        </p:nvSpPr>
        <p:spPr>
          <a:xfrm>
            <a:off x="1" y="1469406"/>
            <a:ext cx="1639226" cy="816594"/>
          </a:xfrm>
          <a:prstGeom prst="sun">
            <a:avLst/>
          </a:prstGeom>
          <a:solidFill>
            <a:srgbClr val="FDB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Google Shape;304;p30"/>
          <p:cNvSpPr txBox="1"/>
          <p:nvPr/>
        </p:nvSpPr>
        <p:spPr>
          <a:xfrm>
            <a:off x="1835168" y="1546620"/>
            <a:ext cx="7844091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VẬN DỤNG</a:t>
            </a:r>
            <a:endParaRPr sz="2800" b="1" i="0" u="none" strike="noStrike" cap="none" dirty="0">
              <a:solidFill>
                <a:srgbClr val="0E76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05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946"/>
            <a:ext cx="2850777" cy="9793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BAB906A-1694-05DB-A671-51D0AA73C0B5}"/>
              </a:ext>
            </a:extLst>
          </p:cNvPr>
          <p:cNvSpPr txBox="1"/>
          <p:nvPr/>
        </p:nvSpPr>
        <p:spPr>
          <a:xfrm>
            <a:off x="1987936" y="1068219"/>
            <a:ext cx="953355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Quang cảnh quê hương trong bài hát có những gì?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4871">
            <a:off x="603845" y="1854024"/>
            <a:ext cx="4108004" cy="2758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914" y="3622205"/>
            <a:ext cx="4027138" cy="2638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2466">
            <a:off x="7852296" y="1836048"/>
            <a:ext cx="3905870" cy="2500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BAB906A-1694-05DB-A671-51D0AA73C0B5}"/>
              </a:ext>
            </a:extLst>
          </p:cNvPr>
          <p:cNvSpPr txBox="1"/>
          <p:nvPr/>
        </p:nvSpPr>
        <p:spPr>
          <a:xfrm rot="486033">
            <a:off x="618216" y="3944484"/>
            <a:ext cx="221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Đồng lúa xanh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AB906A-1694-05DB-A671-51D0AA73C0B5}"/>
              </a:ext>
            </a:extLst>
          </p:cNvPr>
          <p:cNvSpPr txBox="1"/>
          <p:nvPr/>
        </p:nvSpPr>
        <p:spPr>
          <a:xfrm rot="486033">
            <a:off x="1442698" y="2807466"/>
            <a:ext cx="152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</a:t>
            </a:r>
            <a:r>
              <a:rPr lang="en-US" altLang="zh-CN" sz="2400" noProof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úi rừng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BAB906A-1694-05DB-A671-51D0AA73C0B5}"/>
              </a:ext>
            </a:extLst>
          </p:cNvPr>
          <p:cNvSpPr txBox="1"/>
          <p:nvPr/>
        </p:nvSpPr>
        <p:spPr>
          <a:xfrm>
            <a:off x="5379014" y="6396335"/>
            <a:ext cx="152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Hàng cây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BAB906A-1694-05DB-A671-51D0AA73C0B5}"/>
              </a:ext>
            </a:extLst>
          </p:cNvPr>
          <p:cNvSpPr txBox="1"/>
          <p:nvPr/>
        </p:nvSpPr>
        <p:spPr>
          <a:xfrm rot="21414959">
            <a:off x="9639042" y="4479981"/>
            <a:ext cx="152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Mùa xuân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77181" y="-44155"/>
            <a:ext cx="4858603" cy="9504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677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946"/>
            <a:ext cx="2553629" cy="13396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BAB906A-1694-05DB-A671-51D0AA73C0B5}"/>
              </a:ext>
            </a:extLst>
          </p:cNvPr>
          <p:cNvSpPr txBox="1"/>
          <p:nvPr/>
        </p:nvSpPr>
        <p:spPr>
          <a:xfrm>
            <a:off x="1592151" y="1564368"/>
            <a:ext cx="953355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thiệu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nơi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  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AB906A-1694-05DB-A671-51D0AA73C0B5}"/>
              </a:ext>
            </a:extLst>
          </p:cNvPr>
          <p:cNvSpPr txBox="1"/>
          <p:nvPr/>
        </p:nvSpPr>
        <p:spPr>
          <a:xfrm rot="486033">
            <a:off x="1442698" y="2807466"/>
            <a:ext cx="152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</a:t>
            </a:r>
            <a:r>
              <a:rPr lang="en-US" altLang="zh-CN" sz="2400" noProof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úi rừng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77181" y="-44155"/>
            <a:ext cx="4858603" cy="9504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AB906A-1694-05DB-A671-51D0AA73C0B5}"/>
              </a:ext>
            </a:extLst>
          </p:cNvPr>
          <p:cNvSpPr txBox="1"/>
          <p:nvPr/>
        </p:nvSpPr>
        <p:spPr>
          <a:xfrm>
            <a:off x="1592149" y="2731898"/>
            <a:ext cx="9533559" cy="1200329"/>
          </a:xfrm>
          <a:prstGeom prst="rect">
            <a:avLst/>
          </a:prstGeom>
          <a:solidFill>
            <a:srgbClr val="FF33CC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ãy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nơi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  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BAB906A-1694-05DB-A671-51D0AA73C0B5}"/>
              </a:ext>
            </a:extLst>
          </p:cNvPr>
          <p:cNvSpPr txBox="1"/>
          <p:nvPr/>
        </p:nvSpPr>
        <p:spPr>
          <a:xfrm>
            <a:off x="1592149" y="4287981"/>
            <a:ext cx="953355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đóng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góp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nơi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52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  <p:bldP spid="12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8003"/>
            <a:ext cx="12192000" cy="6916003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980205" y="510426"/>
            <a:ext cx="10740571" cy="1094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108833" tIns="54417" rIns="108833" bIns="544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048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985554" cy="1371600"/>
          </a:xfrm>
          <a:prstGeom prst="rect">
            <a:avLst/>
          </a:prstGeom>
        </p:spPr>
      </p:pic>
      <p:pic>
        <p:nvPicPr>
          <p:cNvPr id="1026" name="Picture 2" descr="Giáo dục STEM, Những điều bạn cần biết | In3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4158" y="5018314"/>
            <a:ext cx="1452187" cy="208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304;p30"/>
          <p:cNvSpPr txBox="1"/>
          <p:nvPr/>
        </p:nvSpPr>
        <p:spPr>
          <a:xfrm>
            <a:off x="1047329" y="1518542"/>
            <a:ext cx="11009971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2800" b="1" dirty="0" err="1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Hoạt</a:t>
            </a:r>
            <a:r>
              <a:rPr lang="en-US" sz="2800" b="1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dirty="0" err="1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động</a:t>
            </a:r>
            <a:r>
              <a:rPr lang="en-US" sz="2800" b="1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3: ĐỀ XUẤT VÀ LỰA CHỌN GIẢI PHÁP</a:t>
            </a:r>
            <a:endParaRPr sz="2800" b="1" i="0" u="none" strike="noStrike" cap="none" dirty="0">
              <a:solidFill>
                <a:srgbClr val="0E76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16" name="Sun 15"/>
          <p:cNvSpPr/>
          <p:nvPr/>
        </p:nvSpPr>
        <p:spPr>
          <a:xfrm>
            <a:off x="0" y="1469406"/>
            <a:ext cx="980205" cy="716233"/>
          </a:xfrm>
          <a:prstGeom prst="sun">
            <a:avLst/>
          </a:prstGeom>
          <a:solidFill>
            <a:srgbClr val="FDB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640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58003"/>
            <a:ext cx="12192000" cy="6916003"/>
          </a:xfrm>
          <a:prstGeom prst="rect">
            <a:avLst/>
          </a:prstGeom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980205" y="510426"/>
            <a:ext cx="10740571" cy="1094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108833" tIns="54417" rIns="108833" bIns="544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48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003029" cy="1383671"/>
          </a:xfrm>
          <a:prstGeom prst="rect">
            <a:avLst/>
          </a:prstGeom>
        </p:spPr>
      </p:pic>
      <p:sp>
        <p:nvSpPr>
          <p:cNvPr id="7" name="Google Shape;304;p30"/>
          <p:cNvSpPr txBox="1"/>
          <p:nvPr/>
        </p:nvSpPr>
        <p:spPr>
          <a:xfrm>
            <a:off x="1835168" y="1546620"/>
            <a:ext cx="10356832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sng" strike="noStrike" cap="none" dirty="0" err="1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Hoạt</a:t>
            </a:r>
            <a:r>
              <a:rPr lang="en-US" sz="5000" b="1" i="0" u="sng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5000" b="1" i="0" u="sng" strike="noStrike" cap="none" dirty="0" err="1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động</a:t>
            </a:r>
            <a:r>
              <a:rPr lang="en-US" sz="5000" b="1" i="0" u="sng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4</a:t>
            </a:r>
            <a:r>
              <a:rPr lang="en-US" sz="50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: </a:t>
            </a:r>
            <a:r>
              <a:rPr lang="vi" sz="50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CHẾ TẠO</a:t>
            </a:r>
            <a:r>
              <a:rPr lang="en-US" sz="50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MẪU</a:t>
            </a:r>
            <a:r>
              <a:rPr lang="vi" sz="50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, </a:t>
            </a:r>
            <a:endParaRPr lang="en-US" sz="5000" b="1" i="0" u="none" strike="noStrike" cap="none" dirty="0" smtClean="0">
              <a:solidFill>
                <a:srgbClr val="0E76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50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THỬ </a:t>
            </a:r>
            <a:r>
              <a:rPr lang="vi" sz="5000" b="1" i="0" u="none" strike="noStrike" cap="none" dirty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NGHIỆM và </a:t>
            </a:r>
            <a:r>
              <a:rPr lang="en-US" sz="5000" b="1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ĐÁNH GIÁ</a:t>
            </a:r>
            <a:endParaRPr sz="5000" b="1" i="0" u="none" strike="noStrike" cap="none" dirty="0">
              <a:solidFill>
                <a:srgbClr val="0E76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8" name="Sun 7"/>
          <p:cNvSpPr/>
          <p:nvPr/>
        </p:nvSpPr>
        <p:spPr>
          <a:xfrm>
            <a:off x="0" y="1469406"/>
            <a:ext cx="1962615" cy="1496818"/>
          </a:xfrm>
          <a:prstGeom prst="sun">
            <a:avLst/>
          </a:prstGeom>
          <a:solidFill>
            <a:srgbClr val="FDB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iáo dục STEM, Những điều bạn cần biết | In3DS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18122" y="5787483"/>
            <a:ext cx="1938331" cy="121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ÂY CỜ TRANG TRÍ GIÁNG SINH, NOEL VẢI NỈ CAO CẤP DÀI 3M, PHỤ KIỆN TRANG TR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43293">
            <a:off x="891211" y="4139289"/>
            <a:ext cx="2831909" cy="241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9662" y="4091373"/>
            <a:ext cx="3862103" cy="2153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9F33B0A-2124-5E8D-D4E2-D6F70B76D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957" b="96522" l="7080" r="955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6959" y="3663920"/>
            <a:ext cx="1614487" cy="2738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5935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8003"/>
            <a:ext cx="12192000" cy="6916003"/>
          </a:xfrm>
          <a:prstGeom prst="rect">
            <a:avLst/>
          </a:prstGeom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980205" y="510426"/>
            <a:ext cx="10740571" cy="1094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108833" tIns="54417" rIns="108833" bIns="544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48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323730" cy="1605208"/>
          </a:xfrm>
          <a:prstGeom prst="rect">
            <a:avLst/>
          </a:prstGeom>
        </p:spPr>
      </p:pic>
      <p:sp>
        <p:nvSpPr>
          <p:cNvPr id="8" name="Google Shape;311;p31"/>
          <p:cNvSpPr txBox="1"/>
          <p:nvPr/>
        </p:nvSpPr>
        <p:spPr>
          <a:xfrm>
            <a:off x="4488603" y="2333520"/>
            <a:ext cx="3099247" cy="629700"/>
          </a:xfrm>
          <a:prstGeom prst="rect">
            <a:avLst/>
          </a:prstGeom>
          <a:noFill/>
          <a:ln w="9525" cap="flat" cmpd="sng">
            <a:solidFill>
              <a:srgbClr val="F4F3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18B"/>
              </a:buClr>
              <a:buSzPts val="2800"/>
            </a:pPr>
            <a:r>
              <a:rPr lang="en-US" sz="4000" b="0" i="0" u="none" strike="noStrike" cap="none" dirty="0" smtClean="0">
                <a:solidFill>
                  <a:srgbClr val="E5018B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*  </a:t>
            </a:r>
            <a:r>
              <a:rPr lang="vi" sz="4000" b="0" i="0" u="none" strike="noStrike" cap="none" dirty="0" smtClean="0">
                <a:solidFill>
                  <a:srgbClr val="E5018B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Chuẩn </a:t>
            </a:r>
            <a:r>
              <a:rPr lang="vi" sz="4000" b="0" i="0" u="none" strike="noStrike" cap="none" dirty="0">
                <a:solidFill>
                  <a:srgbClr val="E5018B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bị</a:t>
            </a:r>
            <a:endParaRPr sz="4000" b="0" i="0" u="none" strike="noStrike" cap="none" dirty="0">
              <a:solidFill>
                <a:srgbClr val="E5018B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xmlns="" id="{8D375CCE-294A-4A06-B090-A5CB539AC2CB}"/>
              </a:ext>
            </a:extLst>
          </p:cNvPr>
          <p:cNvSpPr/>
          <p:nvPr/>
        </p:nvSpPr>
        <p:spPr>
          <a:xfrm>
            <a:off x="724828" y="2375620"/>
            <a:ext cx="11262087" cy="4335350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7170" l="0" r="100000">
                        <a14:foregroundMark x1="32948" y1="37736" x2="18497" y2="30189"/>
                        <a14:foregroundMark x1="43931" y1="59434" x2="32948" y2="71698"/>
                        <a14:foregroundMark x1="45087" y1="46226" x2="34104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4073">
            <a:off x="980575" y="3114947"/>
            <a:ext cx="1828332" cy="1120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6582" y="3033576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8" r="13090"/>
          <a:stretch/>
        </p:blipFill>
        <p:spPr>
          <a:xfrm>
            <a:off x="3182084" y="2855528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9EEF50F-2881-7FA2-19A1-FD9F4B0E54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475" b="89971" l="9524" r="969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874" y="3169966"/>
            <a:ext cx="1616396" cy="13733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278F52B0-04F1-DCE7-E101-9CAA686CF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8548" y="3169966"/>
            <a:ext cx="2581637" cy="172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y - Ống hút Gia Hân cung cấp sỉ và lẻ giá rẻ tại Bình Thạnh, TP.HCM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14"/>
          <a:stretch/>
        </p:blipFill>
        <p:spPr bwMode="auto">
          <a:xfrm>
            <a:off x="1211983" y="4807057"/>
            <a:ext cx="1737983" cy="134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ương trình giáo dục STEM - TRƯỜNG TIỂU HỌC ĐOÀN THỊ ĐIỂM HÀ NỘ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27476" y="5581596"/>
            <a:ext cx="1264524" cy="126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iống Lan Dendro Vàng - Cây Con Dendro - Chai Mô Dendro Vàng - Hoa Lan Giống  - Lan Cấy Mô - Vật Tư Hoa Lan - Phân Thuốc Dưỡng La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5677" y="4743871"/>
            <a:ext cx="1744984" cy="146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8" descr="Cung cấp đất trồng cây giá sỉ và lẻ - TRẠNG NGUY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0" descr="Cung cấp đất trồng cây giá sỉ và lẻ - TRẠNG NGUYÊ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Cung cấp đất trồng cây giá sỉ và lẻ - TRẠNG NGUYÊN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442"/>
          <a:stretch/>
        </p:blipFill>
        <p:spPr bwMode="auto">
          <a:xfrm>
            <a:off x="5549895" y="4879073"/>
            <a:ext cx="1266498" cy="140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Đồ chơi xúc cát làm vườn HT574 - Đồ chơi trẻ em Hoàng Thu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8947" y="4578769"/>
            <a:ext cx="1697410" cy="169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304;p30"/>
          <p:cNvSpPr txBox="1"/>
          <p:nvPr/>
        </p:nvSpPr>
        <p:spPr>
          <a:xfrm>
            <a:off x="1835168" y="1546620"/>
            <a:ext cx="10356832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2800" b="1" i="0" u="sng" strike="noStrike" cap="none" dirty="0" err="1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Hoạt</a:t>
            </a:r>
            <a:r>
              <a:rPr lang="en-US" sz="2800" b="1" i="0" u="sng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i="0" u="sng" strike="noStrike" cap="none" dirty="0" err="1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động</a:t>
            </a:r>
            <a:r>
              <a:rPr lang="en-US" sz="2800" b="1" i="0" u="sng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4</a:t>
            </a:r>
            <a:r>
              <a:rPr lang="en-US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: </a:t>
            </a:r>
            <a:r>
              <a:rPr lang="vi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CHẾ TẠO</a:t>
            </a:r>
            <a:r>
              <a:rPr lang="en-US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MẪU</a:t>
            </a:r>
            <a:r>
              <a:rPr lang="vi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, THỬ </a:t>
            </a:r>
            <a:r>
              <a:rPr lang="vi" sz="2800" b="1" i="0" u="none" strike="noStrike" cap="none" dirty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NGHIỆM và </a:t>
            </a:r>
            <a:r>
              <a:rPr lang="en-US" sz="2800" b="1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ĐÁNH GIÁ</a:t>
            </a:r>
            <a:endParaRPr sz="2800" b="1" i="0" u="none" strike="noStrike" cap="none" dirty="0">
              <a:solidFill>
                <a:srgbClr val="0E76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21" name="Sun 20"/>
          <p:cNvSpPr/>
          <p:nvPr/>
        </p:nvSpPr>
        <p:spPr>
          <a:xfrm>
            <a:off x="0" y="1469406"/>
            <a:ext cx="1962615" cy="1496818"/>
          </a:xfrm>
          <a:prstGeom prst="sun">
            <a:avLst/>
          </a:prstGeom>
          <a:solidFill>
            <a:srgbClr val="FDB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xmlns="" val="67365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980205" y="510426"/>
            <a:ext cx="10740571" cy="1094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108833" tIns="54417" rIns="108833" bIns="544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48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018371" cy="1394269"/>
          </a:xfrm>
          <a:prstGeom prst="rect">
            <a:avLst/>
          </a:prstGeom>
        </p:spPr>
      </p:pic>
      <p:pic>
        <p:nvPicPr>
          <p:cNvPr id="2050" name="Picture 2" descr="Sản phẩm giáo dục STEM thúc đẩy sự phát triển tư duy của tr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1922" y="6122020"/>
            <a:ext cx="2390078" cy="7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điều cần biết về phương pháp làm việc nhóm ở tiểu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512" y="2185639"/>
            <a:ext cx="7508487" cy="413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-322595" y="2465334"/>
            <a:ext cx="5630575" cy="383601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304;p30"/>
          <p:cNvSpPr txBox="1"/>
          <p:nvPr/>
        </p:nvSpPr>
        <p:spPr>
          <a:xfrm>
            <a:off x="1835168" y="1546620"/>
            <a:ext cx="10356832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2800" b="1" i="0" u="none" strike="noStrike" cap="none" dirty="0" err="1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Hoạt</a:t>
            </a:r>
            <a:r>
              <a:rPr lang="en-US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động</a:t>
            </a:r>
            <a:r>
              <a:rPr lang="en-US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4: </a:t>
            </a:r>
            <a:r>
              <a:rPr lang="vi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CHẾ TẠO</a:t>
            </a:r>
            <a:r>
              <a:rPr lang="en-US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MẪU</a:t>
            </a:r>
            <a:r>
              <a:rPr lang="vi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, THỬ </a:t>
            </a:r>
            <a:r>
              <a:rPr lang="vi" sz="2800" b="1" i="0" u="none" strike="noStrike" cap="none" dirty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NGHIỆM và </a:t>
            </a:r>
            <a:r>
              <a:rPr lang="en-US" sz="2800" b="1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ĐÁNH GIÁ</a:t>
            </a:r>
            <a:endParaRPr sz="2800" b="1" i="0" u="none" strike="noStrike" cap="none" dirty="0">
              <a:solidFill>
                <a:srgbClr val="0E76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11" name="Sun 10"/>
          <p:cNvSpPr/>
          <p:nvPr/>
        </p:nvSpPr>
        <p:spPr>
          <a:xfrm>
            <a:off x="1" y="1469406"/>
            <a:ext cx="1639226" cy="816594"/>
          </a:xfrm>
          <a:prstGeom prst="sun">
            <a:avLst/>
          </a:prstGeom>
          <a:solidFill>
            <a:srgbClr val="FDB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7" name="Heart 6"/>
          <p:cNvSpPr/>
          <p:nvPr/>
        </p:nvSpPr>
        <p:spPr>
          <a:xfrm>
            <a:off x="3780264" y="5965903"/>
            <a:ext cx="602165" cy="524108"/>
          </a:xfrm>
          <a:prstGeom prst="hear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Đi Giữa Trời Rực Rỡ Piano Cover - OST Ngô Lan Hương - Trí Nhật Piano Cov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011476" y="6003415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62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58003"/>
            <a:ext cx="12192000" cy="6916003"/>
          </a:xfrm>
          <a:prstGeom prst="rect">
            <a:avLst/>
          </a:prstGeom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980205" y="510426"/>
            <a:ext cx="10740571" cy="1094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108833" tIns="54417" rIns="108833" bIns="544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48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951463" cy="1348050"/>
          </a:xfrm>
          <a:prstGeom prst="rect">
            <a:avLst/>
          </a:prstGeom>
        </p:spPr>
      </p:pic>
      <p:pic>
        <p:nvPicPr>
          <p:cNvPr id="2050" name="Picture 2" descr="Sản phẩm giáo dục STEM thúc đẩy sự phát triển tư duy của tr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1922" y="6122020"/>
            <a:ext cx="2390078" cy="7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04;p30"/>
          <p:cNvSpPr txBox="1"/>
          <p:nvPr/>
        </p:nvSpPr>
        <p:spPr>
          <a:xfrm>
            <a:off x="1835168" y="1546620"/>
            <a:ext cx="10356832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2800" b="1" i="0" u="none" strike="noStrike" cap="none" dirty="0" err="1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Hoạt</a:t>
            </a:r>
            <a:r>
              <a:rPr lang="en-US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động</a:t>
            </a:r>
            <a:r>
              <a:rPr lang="en-US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4: </a:t>
            </a:r>
            <a:r>
              <a:rPr lang="vi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CHẾ TẠO</a:t>
            </a:r>
            <a:r>
              <a:rPr lang="en-US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MẪU</a:t>
            </a:r>
            <a:r>
              <a:rPr lang="vi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, THỬ </a:t>
            </a:r>
            <a:r>
              <a:rPr lang="vi" sz="2800" b="1" i="0" u="none" strike="noStrike" cap="none" dirty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NGHIỆM và </a:t>
            </a:r>
            <a:r>
              <a:rPr lang="en-US" sz="2800" b="1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ĐÁNH GIÁ</a:t>
            </a:r>
            <a:endParaRPr sz="2800" b="1" i="0" u="none" strike="noStrike" cap="none" dirty="0">
              <a:solidFill>
                <a:srgbClr val="0E76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11" name="Sun 10"/>
          <p:cNvSpPr/>
          <p:nvPr/>
        </p:nvSpPr>
        <p:spPr>
          <a:xfrm>
            <a:off x="1" y="1469406"/>
            <a:ext cx="1639226" cy="816594"/>
          </a:xfrm>
          <a:prstGeom prst="sun">
            <a:avLst/>
          </a:prstGeom>
          <a:solidFill>
            <a:srgbClr val="FDB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7" name="Heart 6"/>
          <p:cNvSpPr/>
          <p:nvPr/>
        </p:nvSpPr>
        <p:spPr>
          <a:xfrm>
            <a:off x="3780264" y="5965903"/>
            <a:ext cx="602165" cy="524108"/>
          </a:xfrm>
          <a:prstGeom prst="hear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Đi Giữa Trời Rực Rỡ Piano Cover - OST Ngô Lan Hương - Trí Nhật Piano Cov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09680" y="6122020"/>
            <a:ext cx="347663" cy="34766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6463017"/>
              </p:ext>
            </p:extLst>
          </p:nvPr>
        </p:nvGraphicFramePr>
        <p:xfrm>
          <a:off x="356838" y="2795983"/>
          <a:ext cx="11508059" cy="3870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642518">
                  <a:extLst>
                    <a:ext uri="{9D8B030D-6E8A-4147-A177-3AD203B41FA5}">
                      <a16:colId xmlns:a16="http://schemas.microsoft.com/office/drawing/2014/main" xmlns="" val="1911042822"/>
                    </a:ext>
                  </a:extLst>
                </a:gridCol>
                <a:gridCol w="2185639">
                  <a:extLst>
                    <a:ext uri="{9D8B030D-6E8A-4147-A177-3AD203B41FA5}">
                      <a16:colId xmlns:a16="http://schemas.microsoft.com/office/drawing/2014/main" xmlns="" val="1905452192"/>
                    </a:ext>
                  </a:extLst>
                </a:gridCol>
                <a:gridCol w="1862254">
                  <a:extLst>
                    <a:ext uri="{9D8B030D-6E8A-4147-A177-3AD203B41FA5}">
                      <a16:colId xmlns:a16="http://schemas.microsoft.com/office/drawing/2014/main" xmlns="" val="3616529875"/>
                    </a:ext>
                  </a:extLst>
                </a:gridCol>
                <a:gridCol w="1817648">
                  <a:extLst>
                    <a:ext uri="{9D8B030D-6E8A-4147-A177-3AD203B41FA5}">
                      <a16:colId xmlns:a16="http://schemas.microsoft.com/office/drawing/2014/main" xmlns="" val="1078544810"/>
                    </a:ext>
                  </a:extLst>
                </a:gridCol>
              </a:tblGrid>
              <a:tr h="5132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8803042"/>
                  </a:ext>
                </a:extLst>
              </a:tr>
              <a:tr h="1053488"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2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</a:t>
                      </a:r>
                      <a:endParaRPr lang="en-US" sz="6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</a:t>
                      </a:r>
                      <a:endParaRPr lang="en-US" sz="6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</a:t>
                      </a:r>
                      <a:endParaRPr lang="en-US" sz="6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0112963"/>
                  </a:ext>
                </a:extLst>
              </a:tr>
              <a:tr h="1053488"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2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</a:t>
                      </a:r>
                      <a:endParaRPr lang="en-US" sz="6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</a:t>
                      </a:r>
                      <a:endParaRPr lang="en-US" sz="6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</a:t>
                      </a:r>
                      <a:endParaRPr lang="en-US" sz="6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1378801"/>
                  </a:ext>
                </a:extLst>
              </a:tr>
              <a:tr h="1053488"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</a:t>
                      </a:r>
                      <a:endParaRPr lang="en-US" sz="6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</a:t>
                      </a:r>
                      <a:endParaRPr lang="en-US" sz="6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</a:t>
                      </a:r>
                      <a:endParaRPr lang="en-US" sz="6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2321543"/>
                  </a:ext>
                </a:extLst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3174380" y="2199634"/>
            <a:ext cx="5843239" cy="555713"/>
          </a:xfrm>
          <a:prstGeom prst="round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 SẢN 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Up Ribbon 12"/>
          <p:cNvSpPr/>
          <p:nvPr/>
        </p:nvSpPr>
        <p:spPr>
          <a:xfrm>
            <a:off x="0" y="2966225"/>
            <a:ext cx="12322098" cy="1199478"/>
          </a:xfrm>
          <a:prstGeom prst="ribbon2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2B4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  <a:endParaRPr lang="en-US" sz="3600" b="1" dirty="0">
              <a:solidFill>
                <a:srgbClr val="2B4A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563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7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5327"/>
            <a:ext cx="12192000" cy="6916003"/>
          </a:xfrm>
          <a:prstGeom prst="rect">
            <a:avLst/>
          </a:prstGeom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980205" y="510426"/>
            <a:ext cx="10740571" cy="1094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108833" tIns="54417" rIns="108833" bIns="544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48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17791" cy="979395"/>
          </a:xfrm>
          <a:prstGeom prst="rect">
            <a:avLst/>
          </a:prstGeom>
        </p:spPr>
      </p:pic>
      <p:sp>
        <p:nvSpPr>
          <p:cNvPr id="9" name="Sun 8"/>
          <p:cNvSpPr/>
          <p:nvPr/>
        </p:nvSpPr>
        <p:spPr>
          <a:xfrm>
            <a:off x="1" y="1469406"/>
            <a:ext cx="1639226" cy="816594"/>
          </a:xfrm>
          <a:prstGeom prst="sun">
            <a:avLst/>
          </a:prstGeom>
          <a:solidFill>
            <a:srgbClr val="FDB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Google Shape;304;p30"/>
          <p:cNvSpPr txBox="1"/>
          <p:nvPr/>
        </p:nvSpPr>
        <p:spPr>
          <a:xfrm>
            <a:off x="1835168" y="1546620"/>
            <a:ext cx="7844091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0E76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VẬN DỤNG</a:t>
            </a:r>
            <a:endParaRPr sz="2800" b="1" i="0" u="none" strike="noStrike" cap="none" dirty="0">
              <a:solidFill>
                <a:srgbClr val="0E76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pic>
        <p:nvPicPr>
          <p:cNvPr id="7" name="Picture 2" descr="Hoang sơ Kỳ 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7916" y="2538483"/>
            <a:ext cx="7246962" cy="37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au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3918" y="1889732"/>
            <a:ext cx="4432244" cy="25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mau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3969" y="2226166"/>
            <a:ext cx="4419291" cy="250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mau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9647" y="4056763"/>
            <a:ext cx="4387498" cy="256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mau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0938" y="4395856"/>
            <a:ext cx="4467570" cy="252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eart 11">
            <a:hlinkClick r:id="rId13" action="ppaction://hlinksldjump"/>
          </p:cNvPr>
          <p:cNvSpPr/>
          <p:nvPr/>
        </p:nvSpPr>
        <p:spPr>
          <a:xfrm>
            <a:off x="10822675" y="5186149"/>
            <a:ext cx="1009934" cy="941696"/>
          </a:xfrm>
          <a:prstGeom prst="hear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-13649" y="2825087"/>
            <a:ext cx="2504072" cy="3816847"/>
          </a:xfrm>
          <a:prstGeom prst="cloud">
            <a:avLst/>
          </a:prstGeom>
          <a:solidFill>
            <a:srgbClr val="FDB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 GHÉP BÍ MẬT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>
            <a:hlinkClick r:id="rId9" action="ppaction://hlinksldjump"/>
          </p:cNvPr>
          <p:cNvSpPr/>
          <p:nvPr/>
        </p:nvSpPr>
        <p:spPr>
          <a:xfrm>
            <a:off x="4427034" y="4954632"/>
            <a:ext cx="919737" cy="954104"/>
          </a:xfrm>
          <a:prstGeom prst="roundRect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/>
              <a:t>3</a:t>
            </a:r>
            <a:endParaRPr lang="en-US" sz="9600" b="1" dirty="0"/>
          </a:p>
        </p:txBody>
      </p:sp>
      <p:sp>
        <p:nvSpPr>
          <p:cNvPr id="16" name="Rounded Rectangle 15">
            <a:hlinkClick r:id="rId11" action="ppaction://hlinksldjump"/>
          </p:cNvPr>
          <p:cNvSpPr/>
          <p:nvPr/>
        </p:nvSpPr>
        <p:spPr>
          <a:xfrm>
            <a:off x="8089870" y="4894194"/>
            <a:ext cx="919737" cy="95410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/>
              <a:t>4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xmlns="" val="51751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DBB2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7042</TotalTime>
  <Words>584</Words>
  <Application>Microsoft Office PowerPoint</Application>
  <PresentationFormat>Custom</PresentationFormat>
  <Paragraphs>99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Times New Roman</vt:lpstr>
      <vt:lpstr>Roboto</vt:lpstr>
      <vt:lpstr>Calibri Light</vt:lpstr>
      <vt:lpstr>Anton</vt:lpstr>
      <vt:lpstr>Calibri</vt:lpstr>
      <vt:lpstr>Wingdings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449</cp:revision>
  <dcterms:created xsi:type="dcterms:W3CDTF">2023-04-01T23:44:56Z</dcterms:created>
  <dcterms:modified xsi:type="dcterms:W3CDTF">2025-03-19T00:41:33Z</dcterms:modified>
</cp:coreProperties>
</file>