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759" r:id="rId3"/>
  </p:sldMasterIdLst>
  <p:notesMasterIdLst>
    <p:notesMasterId r:id="rId28"/>
  </p:notesMasterIdLst>
  <p:sldIdLst>
    <p:sldId id="257" r:id="rId4"/>
    <p:sldId id="258" r:id="rId5"/>
    <p:sldId id="289" r:id="rId6"/>
    <p:sldId id="278" r:id="rId7"/>
    <p:sldId id="280" r:id="rId8"/>
    <p:sldId id="290" r:id="rId9"/>
    <p:sldId id="260" r:id="rId10"/>
    <p:sldId id="261" r:id="rId11"/>
    <p:sldId id="291" r:id="rId12"/>
    <p:sldId id="275" r:id="rId13"/>
    <p:sldId id="287" r:id="rId14"/>
    <p:sldId id="292" r:id="rId15"/>
    <p:sldId id="293" r:id="rId16"/>
    <p:sldId id="294" r:id="rId17"/>
    <p:sldId id="281" r:id="rId18"/>
    <p:sldId id="282" r:id="rId19"/>
    <p:sldId id="295" r:id="rId20"/>
    <p:sldId id="296" r:id="rId21"/>
    <p:sldId id="297" r:id="rId22"/>
    <p:sldId id="272" r:id="rId23"/>
    <p:sldId id="283" r:id="rId24"/>
    <p:sldId id="284" r:id="rId25"/>
    <p:sldId id="286"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1" autoAdjust="0"/>
    <p:restoredTop sz="94660"/>
  </p:normalViewPr>
  <p:slideViewPr>
    <p:cSldViewPr snapToGrid="0">
      <p:cViewPr>
        <p:scale>
          <a:sx n="70" d="100"/>
          <a:sy n="70" d="100"/>
        </p:scale>
        <p:origin x="-1206" y="-48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xmlns="" val="195462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685800" y="1143000"/>
            <a:ext cx="5486400" cy="3086100"/>
          </a:xfrm>
        </p:spPr>
      </p:sp>
      <p:sp>
        <p:nvSpPr>
          <p:cNvPr id="4099" name="Notes Placeholder 2"/>
          <p:cNvSpPr>
            <a:spLocks noGrp="1"/>
          </p:cNvSpPr>
          <p:nvPr>
            <p:ph type="body" idx="1"/>
          </p:nvPr>
        </p:nvSpPr>
        <p:spPr/>
        <p:txBody>
          <a:bodyPr wrap="square" lIns="91440" tIns="45720" rIns="91440" bIns="45720" anchor="t" anchorCtr="0"/>
          <a:lstStyle/>
          <a:p>
            <a:pPr lvl="0"/>
            <a:endParaRPr dirty="0"/>
          </a:p>
        </p:txBody>
      </p:sp>
      <p:sp>
        <p:nvSpPr>
          <p:cNvPr id="41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latin typeface="Calibri" panose="020F0502020204030204" charset="0"/>
              </a:rPr>
              <a:pPr lvl="0" algn="r" eaLnBrk="1" hangingPunct="1"/>
              <a:t>1</a:t>
            </a:fld>
            <a:endParaRPr lang="en-US" sz="1200" dirty="0">
              <a:latin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2875" y="768350"/>
            <a:ext cx="6818313"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spcBef>
                <a:spcPct val="0"/>
              </a:spcBef>
            </a:pPr>
            <a:fld id="{9A0DB2DC-4C9A-4742-B13C-FB6460FD3503}" type="slidenum">
              <a:rPr lang="en-US" altLang="zh-CN" sz="1300" dirty="0">
                <a:latin typeface="Arial" panose="020B0604020202020204" pitchFamily="34" charset="0"/>
                <a:ea typeface="SimSun" panose="02010600030101010101" pitchFamily="2" charset="-122"/>
              </a:rPr>
              <a:pPr lvl="0" algn="r" defTabSz="990600" eaLnBrk="1" hangingPunct="1">
                <a:spcBef>
                  <a:spcPct val="0"/>
                </a:spcBef>
              </a:pPr>
              <a:t>2</a:t>
            </a:fld>
            <a:endParaRPr lang="en-US" altLang="zh-CN" sz="1300" dirty="0">
              <a:latin typeface="Arial" panose="020B060402020202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542702-3320-41C8-91FF-420B23896E91}" type="slidenum">
              <a:rPr lang="zh-CN" altLang="en-US" smtClean="0">
                <a:latin typeface="Calibri" pitchFamily="34" charset="0"/>
              </a:rPr>
              <a:pPr eaLnBrk="1" hangingPunct="1"/>
              <a:t>3</a:t>
            </a:fld>
            <a:endParaRPr lang="zh-CN"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2875" y="768350"/>
            <a:ext cx="6818313"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spcBef>
                <a:spcPct val="0"/>
              </a:spcBef>
            </a:pPr>
            <a:fld id="{9A0DB2DC-4C9A-4742-B13C-FB6460FD3503}" type="slidenum">
              <a:rPr lang="en-US" altLang="zh-CN" sz="1300" dirty="0">
                <a:latin typeface="Arial" panose="020B0604020202020204" pitchFamily="34" charset="0"/>
                <a:ea typeface="SimSun" panose="02010600030101010101" pitchFamily="2" charset="-122"/>
              </a:rPr>
              <a:pPr lvl="0" algn="r" defTabSz="990600" eaLnBrk="1" hangingPunct="1">
                <a:spcBef>
                  <a:spcPct val="0"/>
                </a:spcBef>
              </a:pPr>
              <a:t>4</a:t>
            </a:fld>
            <a:endParaRPr lang="en-US" altLang="zh-CN" sz="1300" dirty="0">
              <a:latin typeface="Arial" panose="020B060402020202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8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8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51859174"/>
      </p:ext>
    </p:extLst>
  </p:cSld>
  <p:clrMapOvr>
    <a:masterClrMapping/>
  </p:clrMapOvr>
  <p:transition spd="slow" advClick="0" advTm="2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2" y="6021388"/>
            <a:ext cx="2400300" cy="958850"/>
          </a:xfrm>
          <a:prstGeom prst="rect">
            <a:avLst/>
          </a:prstGeom>
          <a:noFill/>
          <a:ln w="9525">
            <a:noFill/>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7"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7"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1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1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7"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7" name="Date Placeholder 3"/>
          <p:cNvSpPr>
            <a:spLocks noGrp="1"/>
          </p:cNvSpPr>
          <p:nvPr>
            <p:ph type="dt" sz="half" idx="1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3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等线"/>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7" name="Date Placeholder 3"/>
          <p:cNvSpPr>
            <a:spLocks noGrp="1"/>
          </p:cNvSpPr>
          <p:nvPr>
            <p:ph type="dt" sz="half" idx="1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p>
            <a:pPr eaLnBrk="1" hangingPunct="1">
              <a:buNone/>
            </a:pPr>
            <a:fld id="{BB962C8B-B14F-4D97-AF65-F5344CB8AC3E}" type="datetimeFigureOut">
              <a:rPr lang="en-US" altLang="x-none" dirty="0">
                <a:latin typeface="Calibri" panose="020F0502020204030204" charset="0"/>
              </a:rPr>
              <a:pPr eaLnBrk="1" hangingPunct="1">
                <a:buNone/>
              </a:pPr>
              <a:t>19/3/2025</a:t>
            </a:fld>
            <a:endParaRPr lang="en-US" altLang="x-none" dirty="0">
              <a:latin typeface="Calibri" panose="020F0502020204030204" charset="0"/>
            </a:endParaRPr>
          </a:p>
        </p:txBody>
      </p:sp>
      <p:sp>
        <p:nvSpPr>
          <p:cNvPr id="8"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p>
            <a:pPr algn="ctr" eaLnBrk="1" hangingPunct="1">
              <a:buNone/>
            </a:pPr>
            <a:endParaRPr lang="en-US" altLang="x-none" dirty="0">
              <a:latin typeface="Calibri" panose="020F0502020204030204" charset="0"/>
            </a:endParaRPr>
          </a:p>
        </p:txBody>
      </p:sp>
      <p:sp>
        <p:nvSpPr>
          <p:cNvPr id="9"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en-US" altLang="x-none" dirty="0">
                <a:latin typeface="Calibri" panose="020F0502020204030204" charset="0"/>
              </a:rPr>
              <a:pPr algn="r" eaLnBrk="1" hangingPunct="1">
                <a:buNone/>
              </a:pPr>
              <a:t>‹#›</a:t>
            </a:fld>
            <a:endParaRPr lang="en-US" altLang="x-none" dirty="0">
              <a:latin typeface="Calibri" panose="020F0502020204030204"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buNone/>
            </a:pPr>
            <a:fld id="{BB962C8B-B14F-4D97-AF65-F5344CB8AC3E}" type="datetimeFigureOut">
              <a:rPr lang="en-US" altLang="x-none" dirty="0"/>
              <a:pPr lvl="0" eaLnBrk="1" hangingPunct="1">
                <a:buNone/>
              </a:pPr>
              <a:t>19/3/2025</a:t>
            </a:fld>
            <a:endParaRPr lang="en-US" altLang="x-none" dirty="0">
              <a:latin typeface=".VnAvant" panose="020B7200000000000000" charset="0"/>
            </a:endParaRPr>
          </a:p>
        </p:txBody>
      </p:sp>
      <p:sp>
        <p:nvSpPr>
          <p:cNvPr id="3" name="Footer Placeholder 2"/>
          <p:cNvSpPr>
            <a:spLocks noGrp="1"/>
          </p:cNvSpPr>
          <p:nvPr>
            <p:ph type="ftr" sz="quarter" idx="11"/>
          </p:nvPr>
        </p:nvSpPr>
        <p:spPr/>
        <p:txBody>
          <a:bodyPr/>
          <a:lstStyle/>
          <a:p>
            <a:pPr lvl="0" eaLnBrk="1" hangingPunct="1">
              <a:buNone/>
            </a:pPr>
            <a:endParaRPr lang="en-US" altLang="x-none" dirty="0"/>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x-none" dirty="0">
                <a:cs typeface="Arial" panose="020B0604020202020204" pitchFamily="34" charset="0"/>
              </a:rPr>
              <a:pPr lvl="0" eaLnBrk="1" hangingPunct="1">
                <a:buNone/>
              </a:pPr>
              <a:t>‹#›</a:t>
            </a:fld>
            <a:endParaRPr lang="en-US" altLang="x-none" dirty="0">
              <a:latin typeface=".VnAvant" panose="020B7200000000000000" charset="0"/>
              <a:cs typeface="Arial" panose="020B0604020202020204" pitchFamily="34"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19/3/2025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19/3/2025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E72AE48-94E6-46E0-BE32-5F0716DE9115}" type="datetime1">
              <a:rPr lang="en-US" smtClean="0"/>
              <a:pPr/>
              <a:t>19/3/2025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077FB3B-20DA-4D0E-BF16-8262B7156612}" type="datetime1">
              <a:rPr lang="en-US" smtClean="0"/>
              <a:pPr/>
              <a:t>19/3/2025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C273C2C-6BD0-40EC-8D8D-4D51F089C5EB}" type="datetime1">
              <a:rPr lang="en-US" smtClean="0"/>
              <a:pPr/>
              <a:t>19/3/2025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19/3/2025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404122-9A3A-4FD8-98B8-22631F32846C}" type="datetime1">
              <a:rPr lang="en-US" smtClean="0"/>
              <a:pPr/>
              <a:t>19/3/2025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51859174"/>
      </p:ext>
    </p:extLst>
  </p:cSld>
  <p:clrMapOvr>
    <a:masterClrMapping/>
  </p:clrMapOvr>
  <p:transition spd="slow" advClick="0"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6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6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7"/>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9"/>
            <a:ext cx="4011084"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0"/>
            <a:ext cx="73152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5"/>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 id="2147483665" r:id="rId13"/>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9"/>
            <a:ext cx="10515600" cy="1325563"/>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defRPr sz="1200" b="0">
                <a:solidFill>
                  <a:srgbClr val="898989"/>
                </a:solidFill>
                <a:latin typeface="Calibri" panose="020F0502020204030204" charset="0"/>
              </a:defRPr>
            </a:lvl1pPr>
          </a:lstStyle>
          <a:p>
            <a:pPr lvl="0" eaLnBrk="1" hangingPunct="1">
              <a:buNone/>
            </a:pPr>
            <a:fld id="{BB962C8B-B14F-4D97-AF65-F5344CB8AC3E}" type="datetimeFigureOut">
              <a:rPr lang="en-US" altLang="x-none" dirty="0"/>
              <a:pPr lvl="0" eaLnBrk="1" hangingPunct="1">
                <a:buNone/>
              </a:pPr>
              <a:t>19/3/2025</a:t>
            </a:fld>
            <a:endParaRPr lang="en-US" altLang="x-none" dirty="0">
              <a:latin typeface=".VnAvant" panose="020B7200000000000000" charset="0"/>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b="0">
                <a:solidFill>
                  <a:srgbClr val="898989"/>
                </a:solidFill>
                <a:latin typeface="Calibri" panose="020F0502020204030204" charset="0"/>
              </a:defRPr>
            </a:lvl1pPr>
          </a:lstStyle>
          <a:p>
            <a:pPr lvl="0" eaLnBrk="1" hangingPunct="1">
              <a:buNone/>
            </a:pPr>
            <a:endParaRPr lang="en-US" altLang="x-none" dirty="0"/>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wrap="square" lIns="91440" tIns="45720" rIns="91440" bIns="45720" numCol="1" anchor="ctr" anchorCtr="0" compatLnSpc="1"/>
          <a:lstStyle>
            <a:lvl1pPr algn="r">
              <a:defRPr sz="1200" b="0">
                <a:solidFill>
                  <a:srgbClr val="898989"/>
                </a:solidFill>
                <a:latin typeface="Calibri" panose="020F0502020204030204" charset="0"/>
              </a:defRPr>
            </a:lvl1pPr>
          </a:lstStyle>
          <a:p>
            <a:pPr lvl="0" eaLnBrk="1" hangingPunct="1">
              <a:buNone/>
            </a:pPr>
            <a:fld id="{9A0DB2DC-4C9A-4742-B13C-FB6460FD3503}" type="slidenum">
              <a:rPr lang="en-US" altLang="x-none" dirty="0">
                <a:cs typeface="Arial" panose="020B0604020202020204" pitchFamily="34" charset="0"/>
              </a:rPr>
              <a:pPr lvl="0" eaLnBrk="1" hangingPunct="1">
                <a:buNone/>
              </a:pPr>
              <a:t>‹#›</a:t>
            </a:fld>
            <a:endParaRPr lang="en-US" altLang="x-none" dirty="0">
              <a:latin typeface=".VnAvant" panose="020B7200000000000000"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等线 Light"/>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19/3/2025</a:t>
            </a:fld>
            <a:endParaRPr 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2.xml"/><Relationship Id="rId5" Type="http://schemas.openxmlformats.org/officeDocument/2006/relationships/slide" Target="slide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3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37.xml"/><Relationship Id="rId1" Type="http://schemas.openxmlformats.org/officeDocument/2006/relationships/video" Target="file:///C:\Users\Administrator\Downloads\Nh&#7841;c%20thi&#7871;u%20nhi%20vui%20nh&#7897;n%20cho%20b&#233;-%20T&#7853;p%20th&#7875;%20d&#7909;c%20bu&#7893;i%20s&#225;ng%20(online-video-cutter.com).mp4"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p:cNvPicPr>
          <p:nvPr/>
        </p:nvPicPr>
        <p:blipFill>
          <a:blip r:embed="rId4"/>
          <a:stretch>
            <a:fillRect/>
          </a:stretch>
        </p:blipFill>
        <p:spPr>
          <a:xfrm>
            <a:off x="0" y="0"/>
            <a:ext cx="12192000" cy="6858000"/>
          </a:xfrm>
          <a:prstGeom prst="rect">
            <a:avLst/>
          </a:prstGeom>
          <a:noFill/>
          <a:ln w="9525">
            <a:noFill/>
          </a:ln>
        </p:spPr>
      </p:pic>
      <p:sp>
        <p:nvSpPr>
          <p:cNvPr id="3077" name="TextBox 5"/>
          <p:cNvSpPr txBox="1"/>
          <p:nvPr/>
        </p:nvSpPr>
        <p:spPr>
          <a:xfrm>
            <a:off x="-8467" y="1576926"/>
            <a:ext cx="12090400" cy="3447093"/>
          </a:xfrm>
          <a:prstGeom prst="rect">
            <a:avLst/>
          </a:prstGeom>
          <a:noFill/>
          <a:ln w="9525">
            <a:noFill/>
          </a:ln>
        </p:spPr>
        <p:txBody>
          <a:bodyPr lIns="121917" tIns="60958" rIns="121917" bIns="60958">
            <a:spAutoFit/>
          </a:bodyPr>
          <a:lstStyle/>
          <a:p>
            <a:pPr algn="ctr" defTabSz="913130" eaLnBrk="1" hangingPunct="1">
              <a:buNone/>
            </a:pPr>
            <a:r>
              <a:rPr sz="7200" b="1">
                <a:solidFill>
                  <a:srgbClr val="FF0000"/>
                </a:solidFill>
                <a:latin typeface="UTM Avo" panose="02040603050506020204"/>
              </a:rPr>
              <a:t>Chào </a:t>
            </a:r>
            <a:r>
              <a:rPr sz="7200" b="1" smtClean="0">
                <a:solidFill>
                  <a:srgbClr val="FF0000"/>
                </a:solidFill>
                <a:latin typeface="UTM Avo" panose="02040603050506020204"/>
              </a:rPr>
              <a:t>mừng</a:t>
            </a:r>
            <a:r>
              <a:rPr lang="en-US" sz="7200" b="1" smtClean="0">
                <a:solidFill>
                  <a:srgbClr val="FF0000"/>
                </a:solidFill>
                <a:latin typeface="UTM Avo" panose="02040603050506020204"/>
              </a:rPr>
              <a:t> quí thầy cô </a:t>
            </a:r>
            <a:r>
              <a:rPr sz="7200" b="1" smtClean="0">
                <a:solidFill>
                  <a:srgbClr val="FF0000"/>
                </a:solidFill>
                <a:latin typeface="UTM Avo" panose="02040603050506020204"/>
              </a:rPr>
              <a:t> </a:t>
            </a:r>
            <a:r>
              <a:rPr sz="7200" b="1" dirty="0">
                <a:solidFill>
                  <a:srgbClr val="FF0000"/>
                </a:solidFill>
                <a:latin typeface="UTM Avo" panose="02040603050506020204"/>
              </a:rPr>
              <a:t>đến với </a:t>
            </a:r>
            <a:r>
              <a:rPr sz="7200" b="1">
                <a:solidFill>
                  <a:srgbClr val="FF0000"/>
                </a:solidFill>
                <a:latin typeface="UTM Avo" panose="02040603050506020204"/>
              </a:rPr>
              <a:t>tiết </a:t>
            </a:r>
            <a:r>
              <a:rPr lang="en-US" sz="7200" b="1">
                <a:solidFill>
                  <a:srgbClr val="FF0000"/>
                </a:solidFill>
                <a:latin typeface="UTM Avo" panose="02040603050506020204"/>
              </a:rPr>
              <a:t>T</a:t>
            </a:r>
            <a:r>
              <a:rPr lang="en-US" sz="7200" b="1" smtClean="0">
                <a:solidFill>
                  <a:srgbClr val="FF0000"/>
                </a:solidFill>
                <a:latin typeface="UTM Avo" panose="02040603050506020204"/>
              </a:rPr>
              <a:t>ập đọc lớp 1B </a:t>
            </a:r>
            <a:endParaRPr lang="en-US" sz="7200" b="1" dirty="0">
              <a:solidFill>
                <a:srgbClr val="FF0000"/>
              </a:solidFill>
              <a:latin typeface="UTM Avo" panose="02040603050506020204"/>
            </a:endParaRPr>
          </a:p>
        </p:txBody>
      </p:sp>
      <p:sp>
        <p:nvSpPr>
          <p:cNvPr id="2" name="TextBox 1"/>
          <p:cNvSpPr txBox="1"/>
          <p:nvPr/>
        </p:nvSpPr>
        <p:spPr>
          <a:xfrm>
            <a:off x="1335779" y="5024015"/>
            <a:ext cx="9695636" cy="707886"/>
          </a:xfrm>
          <a:prstGeom prst="rect">
            <a:avLst/>
          </a:prstGeom>
          <a:noFill/>
        </p:spPr>
        <p:txBody>
          <a:bodyPr wrap="square" rtlCol="0">
            <a:spAutoFit/>
          </a:bodyPr>
          <a:lstStyle/>
          <a:p>
            <a:r>
              <a:rPr lang="en-US" sz="4000" smtClean="0"/>
              <a:t>Giáo viên thực hiện: Phan Thị Mận</a:t>
            </a:r>
            <a:endParaRPr lang="en-US" sz="4000"/>
          </a:p>
        </p:txBody>
      </p:sp>
    </p:spTree>
  </p:cSld>
  <p:clrMapOvr>
    <a:masterClrMapping/>
  </p:clrMapOvr>
  <p:transition>
    <p:sndAc>
      <p:stSnd>
        <p:snd r:embed="rId3"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63772" y="70349"/>
            <a:ext cx="11863755" cy="6597189"/>
          </a:xfrm>
          <a:prstGeom prst="rect">
            <a:avLst/>
          </a:prstGeom>
        </p:spPr>
      </p:pic>
      <p:sp>
        <p:nvSpPr>
          <p:cNvPr id="11" name="TextBox 10"/>
          <p:cNvSpPr txBox="1"/>
          <p:nvPr/>
        </p:nvSpPr>
        <p:spPr>
          <a:xfrm>
            <a:off x="9003329" y="6529754"/>
            <a:ext cx="1652955" cy="369332"/>
          </a:xfrm>
          <a:prstGeom prst="rect">
            <a:avLst/>
          </a:prstGeom>
          <a:noFill/>
        </p:spPr>
        <p:txBody>
          <a:bodyPr wrap="square" rtlCol="0">
            <a:spAutoFit/>
          </a:bodyPr>
          <a:lstStyle/>
          <a:p>
            <a:r>
              <a:rPr lang="en-US" smtClean="0"/>
              <a:t>Đồng dao</a:t>
            </a:r>
            <a:endParaRPr lang="en-US"/>
          </a:p>
        </p:txBody>
      </p:sp>
      <p:sp>
        <p:nvSpPr>
          <p:cNvPr id="3" name="Title 1"/>
          <p:cNvSpPr txBox="1">
            <a:spLocks/>
          </p:cNvSpPr>
          <p:nvPr/>
        </p:nvSpPr>
        <p:spPr>
          <a:xfrm>
            <a:off x="314575" y="35180"/>
            <a:ext cx="11039231" cy="2098431"/>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3600" smtClean="0">
                <a:latin typeface="Times New Roman" pitchFamily="18" charset="0"/>
                <a:cs typeface="Times New Roman" pitchFamily="18" charset="0"/>
              </a:rPr>
              <a:t>Thứ 7 ngày 17 tháng </a:t>
            </a:r>
            <a:r>
              <a:rPr lang="en-US" sz="3600">
                <a:latin typeface="Times New Roman" pitchFamily="18" charset="0"/>
                <a:cs typeface="Times New Roman" pitchFamily="18" charset="0"/>
              </a:rPr>
              <a:t>4</a:t>
            </a:r>
            <a:r>
              <a:rPr lang="en-US" sz="3600" smtClean="0">
                <a:latin typeface="Times New Roman" pitchFamily="18" charset="0"/>
                <a:cs typeface="Times New Roman" pitchFamily="18" charset="0"/>
              </a:rPr>
              <a:t> năm 2025</a:t>
            </a:r>
          </a:p>
          <a:p>
            <a:pPr>
              <a:defRPr/>
            </a:pPr>
            <a:r>
              <a:rPr lang="en-US" sz="3600" smtClean="0">
                <a:latin typeface="Times New Roman" pitchFamily="18" charset="0"/>
                <a:cs typeface="Times New Roman" pitchFamily="18" charset="0"/>
              </a:rPr>
              <a:t>          Môn: Tập đọc           Tiết:349,350</a:t>
            </a:r>
          </a:p>
          <a:p>
            <a:pPr algn="l">
              <a:defRPr/>
            </a:pPr>
            <a:r>
              <a:rPr lang="en-US" sz="3600" smtClean="0">
                <a:latin typeface="Times New Roman" pitchFamily="18" charset="0"/>
                <a:cs typeface="Times New Roman" pitchFamily="18" charset="0"/>
              </a:rPr>
              <a:t>Bài: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46700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iỏ tre đa năng sản phẩm mây tre đan đựng bánh kẹo hoa quả quần áo đồ dùng  gia đình trang trí decor đi picnic bền rẻ đẹp | Shopee Việt N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43057" y="-95534"/>
            <a:ext cx="4324959" cy="644174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Về làng chài Cửa Việt nghe sóng vỗ bình yê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 y="3135116"/>
            <a:ext cx="4478215" cy="357958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ình ảnh Em Bé Dễ Thương Em Bé Xinh Xắn Em Bé Sáng Tạo Em Bé Ba Chiều, Cô Bé  Dễ Thương, Bế, Em Bé Dễ Thương miễn phí tải tập ti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68014" y="-95535"/>
            <a:ext cx="3201255" cy="68102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427785" y="6022544"/>
            <a:ext cx="2051539" cy="369332"/>
          </a:xfrm>
          <a:prstGeom prst="rect">
            <a:avLst/>
          </a:prstGeom>
          <a:noFill/>
        </p:spPr>
        <p:txBody>
          <a:bodyPr wrap="square" rtlCol="0">
            <a:spAutoFit/>
          </a:bodyPr>
          <a:lstStyle/>
          <a:p>
            <a:r>
              <a:rPr lang="en-US" b="1" smtClean="0">
                <a:solidFill>
                  <a:srgbClr val="FF0000"/>
                </a:solidFill>
              </a:rPr>
              <a:t>Đệp bánh chưng </a:t>
            </a:r>
            <a:endParaRPr lang="en-US" b="1">
              <a:solidFill>
                <a:srgbClr val="FF0000"/>
              </a:solidFill>
            </a:endParaRPr>
          </a:p>
        </p:txBody>
      </p:sp>
      <p:sp>
        <p:nvSpPr>
          <p:cNvPr id="3" name="TextBox 2"/>
          <p:cNvSpPr txBox="1"/>
          <p:nvPr/>
        </p:nvSpPr>
        <p:spPr>
          <a:xfrm>
            <a:off x="9495693" y="6159363"/>
            <a:ext cx="1594339" cy="369332"/>
          </a:xfrm>
          <a:prstGeom prst="rect">
            <a:avLst/>
          </a:prstGeom>
          <a:noFill/>
        </p:spPr>
        <p:txBody>
          <a:bodyPr wrap="square" rtlCol="0">
            <a:spAutoFit/>
          </a:bodyPr>
          <a:lstStyle/>
          <a:p>
            <a:r>
              <a:rPr lang="en-US" b="1" smtClean="0">
                <a:solidFill>
                  <a:srgbClr val="FF0000"/>
                </a:solidFill>
              </a:rPr>
              <a:t>ẳm em </a:t>
            </a:r>
            <a:endParaRPr lang="en-US" b="1">
              <a:solidFill>
                <a:srgbClr val="FF0000"/>
              </a:solidFill>
            </a:endParaRPr>
          </a:p>
        </p:txBody>
      </p:sp>
      <p:sp>
        <p:nvSpPr>
          <p:cNvPr id="4" name="TextBox 3"/>
          <p:cNvSpPr txBox="1"/>
          <p:nvPr/>
        </p:nvSpPr>
        <p:spPr>
          <a:xfrm>
            <a:off x="937847" y="6319462"/>
            <a:ext cx="2180492" cy="369332"/>
          </a:xfrm>
          <a:prstGeom prst="rect">
            <a:avLst/>
          </a:prstGeom>
          <a:noFill/>
        </p:spPr>
        <p:txBody>
          <a:bodyPr wrap="square" rtlCol="0">
            <a:spAutoFit/>
          </a:bodyPr>
          <a:lstStyle/>
          <a:p>
            <a:r>
              <a:rPr lang="en-US" b="1" smtClean="0">
                <a:solidFill>
                  <a:srgbClr val="FF0000"/>
                </a:solidFill>
              </a:rPr>
              <a:t>Vỗ chài</a:t>
            </a:r>
            <a:endParaRPr lang="en-US" b="1">
              <a:solidFill>
                <a:srgbClr val="FF0000"/>
              </a:solidFill>
            </a:endParaRPr>
          </a:p>
        </p:txBody>
      </p:sp>
      <p:pic>
        <p:nvPicPr>
          <p:cNvPr id="1032" name="Picture 8" descr="Khuôn xôi chữ THỌ | Shopee Việt Nam"/>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 y="1"/>
            <a:ext cx="4478215" cy="33459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89538" y="2923148"/>
            <a:ext cx="1341778" cy="369332"/>
          </a:xfrm>
          <a:prstGeom prst="rect">
            <a:avLst/>
          </a:prstGeom>
          <a:noFill/>
        </p:spPr>
        <p:txBody>
          <a:bodyPr wrap="none" rtlCol="0">
            <a:spAutoFit/>
          </a:bodyPr>
          <a:lstStyle/>
          <a:p>
            <a:r>
              <a:rPr lang="en-US" b="1" smtClean="0">
                <a:solidFill>
                  <a:srgbClr val="FF0000"/>
                </a:solidFill>
              </a:rPr>
              <a:t>ván cơm xôi</a:t>
            </a:r>
            <a:endParaRPr lang="en-US" b="1">
              <a:solidFill>
                <a:srgbClr val="FF0000"/>
              </a:solidFill>
            </a:endParaRPr>
          </a:p>
        </p:txBody>
      </p:sp>
    </p:spTree>
    <p:extLst>
      <p:ext uri="{BB962C8B-B14F-4D97-AF65-F5344CB8AC3E}">
        <p14:creationId xmlns:p14="http://schemas.microsoft.com/office/powerpoint/2010/main" xmlns="" val="42062726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ppt_x"/>
                                          </p:val>
                                        </p:tav>
                                        <p:tav tm="100000">
                                          <p:val>
                                            <p:strVal val="#ppt_x"/>
                                          </p:val>
                                        </p:tav>
                                      </p:tavLst>
                                    </p:anim>
                                    <p:anim calcmode="lin" valueType="num">
                                      <p:cBhvr additive="base">
                                        <p:cTn id="29" dur="500" fill="hold"/>
                                        <p:tgtEl>
                                          <p:spTgt spid="1028"/>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wipe(down)">
                                      <p:cBhvr>
                                        <p:cTn id="38" dur="500"/>
                                        <p:tgtEl>
                                          <p:spTgt spid="1030"/>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42333" y="1386518"/>
            <a:ext cx="6096000" cy="4468531"/>
          </a:xfrm>
          <a:prstGeom prst="rect">
            <a:avLst/>
          </a:prstGeom>
        </p:spPr>
        <p:txBody>
          <a:bodyPr>
            <a:spAutoFit/>
          </a:bodyPr>
          <a:lstStyle/>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Baét chai boû gioû</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Caùi ñoû aüm em</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Ñi xem ñaùnh caù</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Coù raù vo gaïo</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Coù gaùo muùc nöôùc</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Caùi löôïc chaûi ñaàu</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Con traâu caøy chieâm</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r>
              <a:rPr lang="en-US" sz="2800">
                <a:solidFill>
                  <a:schemeClr val="tx2">
                    <a:lumMod val="75000"/>
                  </a:schemeClr>
                </a:solidFill>
                <a:latin typeface="VNI-Avo" pitchFamily="2" charset="0"/>
                <a:ea typeface="Arial" panose="020B0604020202020204" pitchFamily="34" charset="0"/>
                <a:cs typeface="VNI-Helve" pitchFamily="2" charset="0"/>
              </a:rPr>
              <a:t>Caùi lieàm caét laù …</a:t>
            </a:r>
            <a:endParaRPr lang="en-US" sz="2800">
              <a:solidFill>
                <a:schemeClr val="tx2">
                  <a:lumMod val="75000"/>
                </a:schemeClr>
              </a:solidFill>
            </a:endParaRPr>
          </a:p>
        </p:txBody>
      </p:sp>
      <p:sp>
        <p:nvSpPr>
          <p:cNvPr id="6" name="Rectangle 5"/>
          <p:cNvSpPr/>
          <p:nvPr/>
        </p:nvSpPr>
        <p:spPr>
          <a:xfrm>
            <a:off x="450079" y="1281042"/>
            <a:ext cx="6096000" cy="5032147"/>
          </a:xfrm>
          <a:prstGeom prst="rect">
            <a:avLst/>
          </a:prstGeom>
        </p:spPr>
        <p:txBody>
          <a:bodyPr>
            <a:spAutoFit/>
          </a:bodyPr>
          <a:lstStyle/>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OÂng giaúng oâng giaêng</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smtClean="0">
                <a:solidFill>
                  <a:schemeClr val="tx2">
                    <a:lumMod val="75000"/>
                  </a:schemeClr>
                </a:solidFill>
                <a:latin typeface="VNI-Avo" pitchFamily="2" charset="0"/>
                <a:ea typeface="Arial" panose="020B0604020202020204" pitchFamily="34" charset="0"/>
                <a:cs typeface="VNI-Helve" pitchFamily="2" charset="0"/>
              </a:rPr>
              <a:t>Xuoáng </a:t>
            </a:r>
            <a:r>
              <a:rPr lang="en-US" sz="2800">
                <a:solidFill>
                  <a:schemeClr val="tx2">
                    <a:lumMod val="75000"/>
                  </a:schemeClr>
                </a:solidFill>
                <a:latin typeface="VNI-Avo" pitchFamily="2" charset="0"/>
                <a:ea typeface="Arial" panose="020B0604020202020204" pitchFamily="34" charset="0"/>
                <a:cs typeface="VNI-Helve" pitchFamily="2" charset="0"/>
              </a:rPr>
              <a:t>chôi vôùi toâi</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Coù baàu coù baïn</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Coù vaùn côm xoâi</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Coù noài côm neáp</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Coù ñeäp baùnh chöng</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Coù löng huõ röôïu</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chemeClr val="tx2">
                    <a:lumMod val="75000"/>
                  </a:schemeClr>
                </a:solidFill>
                <a:latin typeface="VNI-Avo" pitchFamily="2" charset="0"/>
                <a:ea typeface="Arial" panose="020B0604020202020204" pitchFamily="34" charset="0"/>
                <a:cs typeface="VNI-Helve" pitchFamily="2" charset="0"/>
              </a:rPr>
              <a:t>Coù khöôùu ñaùnh ñu</a:t>
            </a:r>
            <a:endParaRPr lang="en-US" sz="2800">
              <a:solidFill>
                <a:schemeClr val="tx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r>
              <a:rPr lang="en-US" sz="2800">
                <a:solidFill>
                  <a:schemeClr val="tx2">
                    <a:lumMod val="75000"/>
                  </a:schemeClr>
                </a:solidFill>
                <a:latin typeface="VNI-Avo" pitchFamily="2" charset="0"/>
                <a:ea typeface="Arial" panose="020B0604020202020204" pitchFamily="34" charset="0"/>
                <a:cs typeface="VNI-Helve" pitchFamily="2" charset="0"/>
              </a:rPr>
              <a:t>Thaèng cu voã chaøi</a:t>
            </a:r>
            <a:endParaRPr lang="en-US" sz="2800">
              <a:solidFill>
                <a:schemeClr val="tx2">
                  <a:lumMod val="75000"/>
                </a:schemeClr>
              </a:solidFill>
            </a:endParaRPr>
          </a:p>
        </p:txBody>
      </p:sp>
      <p:sp>
        <p:nvSpPr>
          <p:cNvPr id="7" name="Rectangle 6"/>
          <p:cNvSpPr/>
          <p:nvPr/>
        </p:nvSpPr>
        <p:spPr>
          <a:xfrm>
            <a:off x="2779359" y="209441"/>
            <a:ext cx="5174815" cy="685124"/>
          </a:xfrm>
          <a:prstGeom prst="rect">
            <a:avLst/>
          </a:prstGeom>
        </p:spPr>
        <p:txBody>
          <a:bodyPr wrap="none">
            <a:spAutoFit/>
          </a:bodyPr>
          <a:lstStyle/>
          <a:p>
            <a:pPr algn="just">
              <a:lnSpc>
                <a:spcPct val="107000"/>
              </a:lnSpc>
              <a:spcAft>
                <a:spcPts val="800"/>
              </a:spcAft>
            </a:pPr>
            <a:r>
              <a:rPr lang="en-US" sz="3600" u="sng">
                <a:solidFill>
                  <a:srgbClr val="FF0000"/>
                </a:solidFill>
                <a:latin typeface="VNI-Avo" pitchFamily="2" charset="0"/>
                <a:ea typeface="Arial" panose="020B0604020202020204" pitchFamily="34" charset="0"/>
                <a:cs typeface="VNI-Helve" pitchFamily="2" charset="0"/>
              </a:rPr>
              <a:t>OÂng giaúng oâng giaêng</a:t>
            </a:r>
            <a:endParaRPr lang="en-US" sz="3600" u="sng">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TextBox 7"/>
          <p:cNvSpPr txBox="1"/>
          <p:nvPr/>
        </p:nvSpPr>
        <p:spPr>
          <a:xfrm>
            <a:off x="7497512" y="6202104"/>
            <a:ext cx="3110669" cy="584775"/>
          </a:xfrm>
          <a:prstGeom prst="rect">
            <a:avLst/>
          </a:prstGeom>
          <a:noFill/>
        </p:spPr>
        <p:txBody>
          <a:bodyPr wrap="square" rtlCol="0">
            <a:spAutoFit/>
          </a:bodyPr>
          <a:lstStyle/>
          <a:p>
            <a:r>
              <a:rPr lang="en-US" sz="3200" i="1" smtClean="0">
                <a:solidFill>
                  <a:srgbClr val="0070C0"/>
                </a:solidFill>
                <a:latin typeface="Arial" panose="020B0604020202020204" pitchFamily="34" charset="0"/>
                <a:cs typeface="Arial" panose="020B0604020202020204" pitchFamily="34" charset="0"/>
              </a:rPr>
              <a:t>Đồng dao</a:t>
            </a:r>
            <a:endParaRPr lang="en-US" sz="3200" i="1">
              <a:solidFill>
                <a:srgbClr val="0070C0"/>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148865" y="3393830"/>
            <a:ext cx="2325771" cy="41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84033" y="3968258"/>
            <a:ext cx="2325771" cy="41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84033" y="4528032"/>
            <a:ext cx="3001107" cy="205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48869" y="5105389"/>
            <a:ext cx="23374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48861" y="5644647"/>
            <a:ext cx="2813539" cy="205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35108" y="2385646"/>
            <a:ext cx="12074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690340" y="4613031"/>
            <a:ext cx="2602523" cy="41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581293" y="5164005"/>
            <a:ext cx="19225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ight Arrow 29">
            <a:hlinkClick r:id="rId2" action="ppaction://hlinksldjump"/>
          </p:cNvPr>
          <p:cNvSpPr/>
          <p:nvPr/>
        </p:nvSpPr>
        <p:spPr>
          <a:xfrm>
            <a:off x="9788771" y="6313189"/>
            <a:ext cx="819412" cy="473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80762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03200" y="833328"/>
            <a:ext cx="10058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spcBef>
                <a:spcPct val="50000"/>
              </a:spcBef>
              <a:buClr>
                <a:schemeClr val="accent1"/>
              </a:buClr>
            </a:pPr>
            <a:r>
              <a:rPr lang="en-US" sz="3200" b="1">
                <a:solidFill>
                  <a:srgbClr val="A50021"/>
                </a:solidFill>
                <a:latin typeface="Times New Roman" pitchFamily="18" charset="0"/>
                <a:cs typeface="Times New Roman" pitchFamily="18" charset="0"/>
              </a:rPr>
              <a:t> </a:t>
            </a:r>
            <a:r>
              <a:rPr lang="en-US" sz="3200" b="1" smtClean="0">
                <a:solidFill>
                  <a:srgbClr val="A50021"/>
                </a:solidFill>
                <a:latin typeface="Times New Roman" pitchFamily="18" charset="0"/>
                <a:cs typeface="Times New Roman" pitchFamily="18" charset="0"/>
              </a:rPr>
              <a:t>Ông giẳng ông giăng</a:t>
            </a:r>
            <a:endParaRPr lang="en-US" sz="3200" b="1">
              <a:solidFill>
                <a:srgbClr val="A50021"/>
              </a:solidFill>
              <a:latin typeface="Times New Roman" pitchFamily="18" charset="0"/>
              <a:cs typeface="Times New Roman" pitchFamily="18" charset="0"/>
            </a:endParaRPr>
          </a:p>
        </p:txBody>
      </p:sp>
      <p:sp>
        <p:nvSpPr>
          <p:cNvPr id="3" name="Title 1"/>
          <p:cNvSpPr txBox="1">
            <a:spLocks/>
          </p:cNvSpPr>
          <p:nvPr/>
        </p:nvSpPr>
        <p:spPr>
          <a:xfrm>
            <a:off x="406400" y="63634"/>
            <a:ext cx="10947400" cy="1582543"/>
          </a:xfrm>
          <a:prstGeom prst="rect">
            <a:avLst/>
          </a:prstGeom>
        </p:spPr>
        <p:txBody>
          <a:bodyPr>
            <a:normAutofit fontScale="97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3600" smtClean="0">
                <a:latin typeface="Times New Roman" pitchFamily="18" charset="0"/>
                <a:cs typeface="Times New Roman" pitchFamily="18" charset="0"/>
              </a:rPr>
              <a:t>Thứ 7 ngày 17 tháng </a:t>
            </a:r>
            <a:r>
              <a:rPr lang="en-US" sz="3600">
                <a:latin typeface="Times New Roman" pitchFamily="18" charset="0"/>
                <a:cs typeface="Times New Roman" pitchFamily="18" charset="0"/>
              </a:rPr>
              <a:t>4</a:t>
            </a:r>
            <a:r>
              <a:rPr lang="en-US" sz="3600" smtClean="0">
                <a:latin typeface="Times New Roman" pitchFamily="18" charset="0"/>
                <a:cs typeface="Times New Roman" pitchFamily="18" charset="0"/>
              </a:rPr>
              <a:t> năm 2025</a:t>
            </a:r>
          </a:p>
          <a:p>
            <a:pPr>
              <a:defRPr/>
            </a:pPr>
            <a:r>
              <a:rPr lang="en-US" sz="3600" smtClean="0">
                <a:latin typeface="Times New Roman" pitchFamily="18" charset="0"/>
                <a:cs typeface="Times New Roman" pitchFamily="18" charset="0"/>
              </a:rPr>
              <a:t>             Môn: Tập đọc           Tiết:349,350</a:t>
            </a:r>
          </a:p>
          <a:p>
            <a:pPr algn="l">
              <a:defRPr/>
            </a:pPr>
            <a:r>
              <a:rPr lang="en-US" sz="3600" smtClean="0">
                <a:latin typeface="Times New Roman" pitchFamily="18" charset="0"/>
                <a:cs typeface="Times New Roman" pitchFamily="18" charset="0"/>
              </a:rPr>
              <a:t>Bài:</a:t>
            </a:r>
            <a:endParaRPr lang="en-US" sz="3600" dirty="0">
              <a:latin typeface="Times New Roman" pitchFamily="18" charset="0"/>
              <a:cs typeface="Times New Roman" pitchFamily="18" charset="0"/>
            </a:endParaRPr>
          </a:p>
        </p:txBody>
      </p:sp>
      <p:sp>
        <p:nvSpPr>
          <p:cNvPr id="6" name="Text Box 4"/>
          <p:cNvSpPr txBox="1">
            <a:spLocks noChangeArrowheads="1"/>
          </p:cNvSpPr>
          <p:nvPr/>
        </p:nvSpPr>
        <p:spPr bwMode="auto">
          <a:xfrm>
            <a:off x="1016000" y="1568450"/>
            <a:ext cx="34544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b="1" u="sng">
                <a:latin typeface="Times New Roman" pitchFamily="18" charset="0"/>
              </a:rPr>
              <a:t>Luyện đọc</a:t>
            </a:r>
            <a:r>
              <a:rPr lang="en-US" sz="2600" b="1" u="sng"/>
              <a:t>:</a:t>
            </a:r>
          </a:p>
        </p:txBody>
      </p:sp>
      <p:pic>
        <p:nvPicPr>
          <p:cNvPr id="10" name="Picture 8" descr="nen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648200"/>
            <a:ext cx="22352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9" descr="nen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245600" y="-22225"/>
            <a:ext cx="2946400" cy="185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nen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53608" y="4648200"/>
            <a:ext cx="2468033"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Line 17"/>
          <p:cNvSpPr>
            <a:spLocks noChangeShapeType="1"/>
          </p:cNvSpPr>
          <p:nvPr/>
        </p:nvSpPr>
        <p:spPr bwMode="auto">
          <a:xfrm>
            <a:off x="3759200" y="1981200"/>
            <a:ext cx="4673600" cy="0"/>
          </a:xfrm>
          <a:prstGeom prst="line">
            <a:avLst/>
          </a:prstGeom>
          <a:noFill/>
          <a:ln w="76200" cmpd="tri">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 name="Line 19"/>
          <p:cNvSpPr>
            <a:spLocks noChangeShapeType="1"/>
          </p:cNvSpPr>
          <p:nvPr/>
        </p:nvSpPr>
        <p:spPr bwMode="auto">
          <a:xfrm>
            <a:off x="5994400" y="1981200"/>
            <a:ext cx="0" cy="4876800"/>
          </a:xfrm>
          <a:prstGeom prst="line">
            <a:avLst/>
          </a:prstGeom>
          <a:noFill/>
          <a:ln w="76200" cmpd="tri">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 name="Text Box 21"/>
          <p:cNvSpPr txBox="1">
            <a:spLocks noChangeArrowheads="1"/>
          </p:cNvSpPr>
          <p:nvPr/>
        </p:nvSpPr>
        <p:spPr bwMode="auto">
          <a:xfrm>
            <a:off x="8432800" y="1568450"/>
            <a:ext cx="34544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b="1" u="sng">
                <a:latin typeface="Times New Roman" pitchFamily="18" charset="0"/>
              </a:rPr>
              <a:t>Tìm hiểu bài</a:t>
            </a:r>
          </a:p>
        </p:txBody>
      </p:sp>
      <p:sp>
        <p:nvSpPr>
          <p:cNvPr id="17" name="Text Box 12"/>
          <p:cNvSpPr txBox="1">
            <a:spLocks noChangeArrowheads="1"/>
          </p:cNvSpPr>
          <p:nvPr/>
        </p:nvSpPr>
        <p:spPr bwMode="auto">
          <a:xfrm>
            <a:off x="2465741" y="2286010"/>
            <a:ext cx="30480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smtClean="0">
                <a:latin typeface="Times New Roman" pitchFamily="18" charset="0"/>
                <a:cs typeface="Times New Roman" pitchFamily="18" charset="0"/>
              </a:rPr>
              <a:t>v</a:t>
            </a:r>
            <a:r>
              <a:rPr lang="en-US" sz="2600" smtClean="0">
                <a:solidFill>
                  <a:srgbClr val="FF0000"/>
                </a:solidFill>
                <a:latin typeface="Times New Roman" pitchFamily="18" charset="0"/>
                <a:cs typeface="Times New Roman" pitchFamily="18" charset="0"/>
              </a:rPr>
              <a:t>án</a:t>
            </a:r>
            <a:r>
              <a:rPr lang="en-US" sz="2600" smtClean="0">
                <a:latin typeface="Times New Roman" pitchFamily="18" charset="0"/>
                <a:cs typeface="Times New Roman" pitchFamily="18" charset="0"/>
              </a:rPr>
              <a:t> cơm </a:t>
            </a:r>
            <a:r>
              <a:rPr lang="en-US" sz="2600" smtClean="0">
                <a:solidFill>
                  <a:srgbClr val="FF0000"/>
                </a:solidFill>
                <a:latin typeface="Times New Roman" pitchFamily="18" charset="0"/>
                <a:cs typeface="Times New Roman" pitchFamily="18" charset="0"/>
              </a:rPr>
              <a:t>x</a:t>
            </a:r>
            <a:r>
              <a:rPr lang="en-US" sz="2600" smtClean="0">
                <a:latin typeface="Times New Roman" pitchFamily="18" charset="0"/>
                <a:cs typeface="Times New Roman" pitchFamily="18" charset="0"/>
              </a:rPr>
              <a:t>ôi</a:t>
            </a:r>
            <a:endParaRPr lang="en-US" sz="2600">
              <a:latin typeface="Times New Roman" pitchFamily="18" charset="0"/>
              <a:cs typeface="Times New Roman" pitchFamily="18" charset="0"/>
            </a:endParaRPr>
          </a:p>
        </p:txBody>
      </p:sp>
      <p:sp>
        <p:nvSpPr>
          <p:cNvPr id="18" name="Text Box 12"/>
          <p:cNvSpPr txBox="1">
            <a:spLocks noChangeArrowheads="1"/>
          </p:cNvSpPr>
          <p:nvPr/>
        </p:nvSpPr>
        <p:spPr bwMode="auto">
          <a:xfrm>
            <a:off x="2465741" y="2637700"/>
            <a:ext cx="30480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smtClean="0">
                <a:latin typeface="Times New Roman" pitchFamily="18" charset="0"/>
                <a:cs typeface="Times New Roman" pitchFamily="18" charset="0"/>
              </a:rPr>
              <a:t>n</a:t>
            </a:r>
            <a:r>
              <a:rPr lang="en-US" sz="2600" smtClean="0">
                <a:solidFill>
                  <a:srgbClr val="FF0000"/>
                </a:solidFill>
                <a:latin typeface="Times New Roman" pitchFamily="18" charset="0"/>
                <a:cs typeface="Times New Roman" pitchFamily="18" charset="0"/>
              </a:rPr>
              <a:t>ồi</a:t>
            </a:r>
            <a:r>
              <a:rPr lang="en-US" sz="2600" smtClean="0">
                <a:latin typeface="Times New Roman" pitchFamily="18" charset="0"/>
                <a:cs typeface="Times New Roman" pitchFamily="18" charset="0"/>
              </a:rPr>
              <a:t> cơm n</a:t>
            </a:r>
            <a:r>
              <a:rPr lang="en-US" sz="2600" smtClean="0">
                <a:solidFill>
                  <a:srgbClr val="FF0000"/>
                </a:solidFill>
                <a:latin typeface="Times New Roman" pitchFamily="18" charset="0"/>
                <a:cs typeface="Times New Roman" pitchFamily="18" charset="0"/>
              </a:rPr>
              <a:t>ếp</a:t>
            </a:r>
            <a:endParaRPr lang="en-US" sz="2600">
              <a:solidFill>
                <a:srgbClr val="FF0000"/>
              </a:solidFill>
              <a:latin typeface="Times New Roman" pitchFamily="18" charset="0"/>
              <a:cs typeface="Times New Roman" pitchFamily="18" charset="0"/>
            </a:endParaRPr>
          </a:p>
        </p:txBody>
      </p:sp>
      <p:sp>
        <p:nvSpPr>
          <p:cNvPr id="19" name="Text Box 12"/>
          <p:cNvSpPr txBox="1">
            <a:spLocks noChangeArrowheads="1"/>
          </p:cNvSpPr>
          <p:nvPr/>
        </p:nvSpPr>
        <p:spPr bwMode="auto">
          <a:xfrm>
            <a:off x="2405773" y="2965939"/>
            <a:ext cx="30480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smtClean="0">
                <a:latin typeface="Times New Roman" pitchFamily="18" charset="0"/>
                <a:cs typeface="Times New Roman" pitchFamily="18" charset="0"/>
              </a:rPr>
              <a:t>đ</a:t>
            </a:r>
            <a:r>
              <a:rPr lang="en-US" sz="2600" smtClean="0">
                <a:solidFill>
                  <a:srgbClr val="FF0000"/>
                </a:solidFill>
                <a:latin typeface="Times New Roman" pitchFamily="18" charset="0"/>
                <a:cs typeface="Times New Roman" pitchFamily="18" charset="0"/>
              </a:rPr>
              <a:t>ệp</a:t>
            </a:r>
            <a:r>
              <a:rPr lang="en-US" sz="2600" smtClean="0">
                <a:latin typeface="Times New Roman" pitchFamily="18" charset="0"/>
                <a:cs typeface="Times New Roman" pitchFamily="18" charset="0"/>
              </a:rPr>
              <a:t> bánh ch</a:t>
            </a:r>
            <a:r>
              <a:rPr lang="en-US" sz="2600" smtClean="0">
                <a:solidFill>
                  <a:srgbClr val="FF0000"/>
                </a:solidFill>
                <a:latin typeface="Times New Roman" pitchFamily="18" charset="0"/>
                <a:cs typeface="Times New Roman" pitchFamily="18" charset="0"/>
              </a:rPr>
              <a:t>ưng</a:t>
            </a:r>
            <a:endParaRPr lang="en-US" sz="2600">
              <a:solidFill>
                <a:srgbClr val="FF0000"/>
              </a:solidFill>
              <a:latin typeface="Times New Roman" pitchFamily="18" charset="0"/>
              <a:cs typeface="Times New Roman" pitchFamily="18" charset="0"/>
            </a:endParaRPr>
          </a:p>
        </p:txBody>
      </p:sp>
      <p:sp>
        <p:nvSpPr>
          <p:cNvPr id="20" name="Text Box 12"/>
          <p:cNvSpPr txBox="1">
            <a:spLocks noChangeArrowheads="1"/>
          </p:cNvSpPr>
          <p:nvPr/>
        </p:nvSpPr>
        <p:spPr bwMode="auto">
          <a:xfrm>
            <a:off x="2395403" y="3259008"/>
            <a:ext cx="30480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smtClean="0">
                <a:latin typeface="Times New Roman" pitchFamily="18" charset="0"/>
                <a:cs typeface="Times New Roman" pitchFamily="18" charset="0"/>
              </a:rPr>
              <a:t>lưng hũ </a:t>
            </a:r>
            <a:r>
              <a:rPr lang="en-US" sz="2600" smtClean="0">
                <a:solidFill>
                  <a:srgbClr val="FFC000"/>
                </a:solidFill>
                <a:latin typeface="Times New Roman" pitchFamily="18" charset="0"/>
                <a:cs typeface="Times New Roman" pitchFamily="18" charset="0"/>
              </a:rPr>
              <a:t>r</a:t>
            </a:r>
            <a:r>
              <a:rPr lang="en-US" sz="2600" smtClean="0">
                <a:solidFill>
                  <a:srgbClr val="FF0000"/>
                </a:solidFill>
                <a:latin typeface="Times New Roman" pitchFamily="18" charset="0"/>
                <a:cs typeface="Times New Roman" pitchFamily="18" charset="0"/>
              </a:rPr>
              <a:t>ượu</a:t>
            </a:r>
            <a:endParaRPr lang="en-US" sz="2600">
              <a:solidFill>
                <a:srgbClr val="FF0000"/>
              </a:solidFill>
              <a:latin typeface="Times New Roman" pitchFamily="18" charset="0"/>
              <a:cs typeface="Times New Roman" pitchFamily="18" charset="0"/>
            </a:endParaRPr>
          </a:p>
        </p:txBody>
      </p:sp>
      <p:sp>
        <p:nvSpPr>
          <p:cNvPr id="21" name="Text Box 12"/>
          <p:cNvSpPr txBox="1">
            <a:spLocks noChangeArrowheads="1"/>
          </p:cNvSpPr>
          <p:nvPr/>
        </p:nvSpPr>
        <p:spPr bwMode="auto">
          <a:xfrm>
            <a:off x="2383680" y="3563813"/>
            <a:ext cx="30480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smtClean="0">
                <a:latin typeface="Times New Roman" pitchFamily="18" charset="0"/>
                <a:cs typeface="Times New Roman" pitchFamily="18" charset="0"/>
              </a:rPr>
              <a:t>kh</a:t>
            </a:r>
            <a:r>
              <a:rPr lang="en-US" sz="2600" smtClean="0">
                <a:solidFill>
                  <a:srgbClr val="FF0000"/>
                </a:solidFill>
                <a:latin typeface="Times New Roman" pitchFamily="18" charset="0"/>
                <a:cs typeface="Times New Roman" pitchFamily="18" charset="0"/>
              </a:rPr>
              <a:t>ướu</a:t>
            </a:r>
            <a:r>
              <a:rPr lang="en-US" sz="2600" smtClean="0">
                <a:latin typeface="Times New Roman" pitchFamily="18" charset="0"/>
                <a:cs typeface="Times New Roman" pitchFamily="18" charset="0"/>
              </a:rPr>
              <a:t> đánh đu</a:t>
            </a:r>
            <a:endParaRPr lang="en-US" sz="2600">
              <a:latin typeface="Times New Roman" pitchFamily="18" charset="0"/>
              <a:cs typeface="Times New Roman" pitchFamily="18" charset="0"/>
            </a:endParaRPr>
          </a:p>
        </p:txBody>
      </p:sp>
      <p:sp>
        <p:nvSpPr>
          <p:cNvPr id="22" name="Text Box 12"/>
          <p:cNvSpPr txBox="1">
            <a:spLocks noChangeArrowheads="1"/>
          </p:cNvSpPr>
          <p:nvPr/>
        </p:nvSpPr>
        <p:spPr bwMode="auto">
          <a:xfrm>
            <a:off x="2371957" y="3880328"/>
            <a:ext cx="30480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smtClean="0">
                <a:solidFill>
                  <a:srgbClr val="FF0000"/>
                </a:solidFill>
                <a:latin typeface="Times New Roman" pitchFamily="18" charset="0"/>
                <a:cs typeface="Times New Roman" pitchFamily="18" charset="0"/>
              </a:rPr>
              <a:t>ẵ</a:t>
            </a:r>
            <a:r>
              <a:rPr lang="en-US" sz="2600" smtClean="0">
                <a:latin typeface="Times New Roman" pitchFamily="18" charset="0"/>
                <a:cs typeface="Times New Roman" pitchFamily="18" charset="0"/>
              </a:rPr>
              <a:t>m em</a:t>
            </a:r>
            <a:endParaRPr lang="en-US" sz="2600">
              <a:latin typeface="Times New Roman" pitchFamily="18" charset="0"/>
              <a:cs typeface="Times New Roman" pitchFamily="18" charset="0"/>
            </a:endParaRPr>
          </a:p>
        </p:txBody>
      </p:sp>
      <p:sp>
        <p:nvSpPr>
          <p:cNvPr id="23" name="Text Box 12"/>
          <p:cNvSpPr txBox="1">
            <a:spLocks noChangeArrowheads="1"/>
          </p:cNvSpPr>
          <p:nvPr/>
        </p:nvSpPr>
        <p:spPr bwMode="auto">
          <a:xfrm>
            <a:off x="2360235" y="4489933"/>
            <a:ext cx="30480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smtClean="0">
                <a:latin typeface="Times New Roman" pitchFamily="18" charset="0"/>
                <a:cs typeface="Times New Roman" pitchFamily="18" charset="0"/>
              </a:rPr>
              <a:t>cày ch</a:t>
            </a:r>
            <a:r>
              <a:rPr lang="en-US" sz="2600" smtClean="0">
                <a:solidFill>
                  <a:srgbClr val="FF0000"/>
                </a:solidFill>
                <a:latin typeface="Times New Roman" pitchFamily="18" charset="0"/>
                <a:cs typeface="Times New Roman" pitchFamily="18" charset="0"/>
              </a:rPr>
              <a:t>iêm </a:t>
            </a:r>
            <a:endParaRPr lang="en-US" sz="2600">
              <a:solidFill>
                <a:srgbClr val="FF0000"/>
              </a:solidFill>
              <a:latin typeface="Times New Roman" pitchFamily="18" charset="0"/>
              <a:cs typeface="Times New Roman" pitchFamily="18" charset="0"/>
            </a:endParaRPr>
          </a:p>
        </p:txBody>
      </p:sp>
      <p:sp>
        <p:nvSpPr>
          <p:cNvPr id="24" name="Text Box 12"/>
          <p:cNvSpPr txBox="1">
            <a:spLocks noChangeArrowheads="1"/>
          </p:cNvSpPr>
          <p:nvPr/>
        </p:nvSpPr>
        <p:spPr bwMode="auto">
          <a:xfrm>
            <a:off x="2313343" y="4185135"/>
            <a:ext cx="30480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smtClean="0">
                <a:solidFill>
                  <a:srgbClr val="FFC000"/>
                </a:solidFill>
                <a:latin typeface="Times New Roman" pitchFamily="18" charset="0"/>
                <a:cs typeface="Times New Roman" pitchFamily="18" charset="0"/>
              </a:rPr>
              <a:t>l</a:t>
            </a:r>
            <a:r>
              <a:rPr lang="en-US" sz="2600" smtClean="0">
                <a:solidFill>
                  <a:srgbClr val="FF0000"/>
                </a:solidFill>
                <a:latin typeface="Times New Roman" pitchFamily="18" charset="0"/>
                <a:cs typeface="Times New Roman" pitchFamily="18" charset="0"/>
              </a:rPr>
              <a:t>ược</a:t>
            </a:r>
            <a:r>
              <a:rPr lang="en-US" sz="2600" smtClean="0">
                <a:latin typeface="Times New Roman" pitchFamily="18" charset="0"/>
                <a:cs typeface="Times New Roman" pitchFamily="18" charset="0"/>
              </a:rPr>
              <a:t> </a:t>
            </a:r>
            <a:r>
              <a:rPr lang="en-US" sz="2600" smtClean="0">
                <a:solidFill>
                  <a:srgbClr val="FF0000"/>
                </a:solidFill>
                <a:latin typeface="Times New Roman" pitchFamily="18" charset="0"/>
                <a:cs typeface="Times New Roman" pitchFamily="18" charset="0"/>
              </a:rPr>
              <a:t>ch</a:t>
            </a:r>
            <a:r>
              <a:rPr lang="en-US" sz="2600" smtClean="0">
                <a:latin typeface="Times New Roman" pitchFamily="18" charset="0"/>
                <a:cs typeface="Times New Roman" pitchFamily="18" charset="0"/>
              </a:rPr>
              <a:t>ải đ</a:t>
            </a:r>
            <a:r>
              <a:rPr lang="en-US" sz="2600" smtClean="0">
                <a:solidFill>
                  <a:srgbClr val="FF0000"/>
                </a:solidFill>
                <a:latin typeface="Times New Roman" pitchFamily="18" charset="0"/>
                <a:cs typeface="Times New Roman" pitchFamily="18" charset="0"/>
              </a:rPr>
              <a:t>ầu</a:t>
            </a:r>
            <a:endParaRPr lang="en-US" sz="2600">
              <a:solidFill>
                <a:srgbClr val="FF0000"/>
              </a:solidFill>
              <a:latin typeface="Times New Roman" pitchFamily="18" charset="0"/>
              <a:cs typeface="Times New Roman" pitchFamily="18" charset="0"/>
            </a:endParaRPr>
          </a:p>
        </p:txBody>
      </p:sp>
      <p:sp>
        <p:nvSpPr>
          <p:cNvPr id="2" name="Right Arrow 1">
            <a:hlinkClick r:id="rId5" action="ppaction://hlinksldjump"/>
          </p:cNvPr>
          <p:cNvSpPr/>
          <p:nvPr/>
        </p:nvSpPr>
        <p:spPr>
          <a:xfrm rot="10800000">
            <a:off x="9530861" y="6037385"/>
            <a:ext cx="629139" cy="480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474076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1000"/>
                                        <p:tgtEl>
                                          <p:spTgt spid="19">
                                            <p:txEl>
                                              <p:pRg st="0" end="0"/>
                                            </p:txEl>
                                          </p:spTgt>
                                        </p:tgtEl>
                                      </p:cBhvr>
                                    </p:animEffect>
                                    <p:anim calcmode="lin" valueType="num">
                                      <p:cBhvr>
                                        <p:cTn id="2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1000"/>
                                        <p:tgtEl>
                                          <p:spTgt spid="20">
                                            <p:txEl>
                                              <p:pRg st="0" end="0"/>
                                            </p:txEl>
                                          </p:spTgt>
                                        </p:tgtEl>
                                      </p:cBhvr>
                                    </p:animEffect>
                                    <p:anim calcmode="lin" valueType="num">
                                      <p:cBhvr>
                                        <p:cTn id="29"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fade">
                                      <p:cBhvr>
                                        <p:cTn id="35" dur="1000"/>
                                        <p:tgtEl>
                                          <p:spTgt spid="21">
                                            <p:txEl>
                                              <p:pRg st="0" end="0"/>
                                            </p:txEl>
                                          </p:spTgt>
                                        </p:tgtEl>
                                      </p:cBhvr>
                                    </p:animEffect>
                                    <p:anim calcmode="lin" valueType="num">
                                      <p:cBhvr>
                                        <p:cTn id="36"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fade">
                                      <p:cBhvr>
                                        <p:cTn id="42" dur="1000"/>
                                        <p:tgtEl>
                                          <p:spTgt spid="22">
                                            <p:txEl>
                                              <p:pRg st="0" end="0"/>
                                            </p:txEl>
                                          </p:spTgt>
                                        </p:tgtEl>
                                      </p:cBhvr>
                                    </p:animEffect>
                                    <p:anim calcmode="lin" valueType="num">
                                      <p:cBhvr>
                                        <p:cTn id="4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1000"/>
                                        <p:tgtEl>
                                          <p:spTgt spid="24">
                                            <p:txEl>
                                              <p:pRg st="0" end="0"/>
                                            </p:txEl>
                                          </p:spTgt>
                                        </p:tgtEl>
                                      </p:cBhvr>
                                    </p:animEffect>
                                    <p:anim calcmode="lin" valueType="num">
                                      <p:cBhvr>
                                        <p:cTn id="5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fade">
                                      <p:cBhvr>
                                        <p:cTn id="56" dur="1000"/>
                                        <p:tgtEl>
                                          <p:spTgt spid="23">
                                            <p:txEl>
                                              <p:pRg st="0" end="0"/>
                                            </p:txEl>
                                          </p:spTgt>
                                        </p:tgtEl>
                                      </p:cBhvr>
                                    </p:animEffect>
                                    <p:anim calcmode="lin" valueType="num">
                                      <p:cBhvr>
                                        <p:cTn id="5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63772" y="70349"/>
            <a:ext cx="11863755" cy="6597189"/>
          </a:xfrm>
          <a:prstGeom prst="rect">
            <a:avLst/>
          </a:prstGeom>
        </p:spPr>
      </p:pic>
      <p:sp>
        <p:nvSpPr>
          <p:cNvPr id="11" name="TextBox 10"/>
          <p:cNvSpPr txBox="1"/>
          <p:nvPr/>
        </p:nvSpPr>
        <p:spPr>
          <a:xfrm>
            <a:off x="9003329" y="6529754"/>
            <a:ext cx="1652955" cy="369332"/>
          </a:xfrm>
          <a:prstGeom prst="rect">
            <a:avLst/>
          </a:prstGeom>
          <a:noFill/>
        </p:spPr>
        <p:txBody>
          <a:bodyPr wrap="square" rtlCol="0">
            <a:spAutoFit/>
          </a:bodyPr>
          <a:lstStyle/>
          <a:p>
            <a:r>
              <a:rPr lang="en-US" smtClean="0"/>
              <a:t>Đồng dao</a:t>
            </a:r>
            <a:endParaRPr lang="en-US"/>
          </a:p>
        </p:txBody>
      </p:sp>
      <p:sp>
        <p:nvSpPr>
          <p:cNvPr id="3" name="Title 1"/>
          <p:cNvSpPr txBox="1">
            <a:spLocks/>
          </p:cNvSpPr>
          <p:nvPr/>
        </p:nvSpPr>
        <p:spPr>
          <a:xfrm>
            <a:off x="314575" y="35180"/>
            <a:ext cx="11039231" cy="2098431"/>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3600" smtClean="0">
                <a:latin typeface="Times New Roman" pitchFamily="18" charset="0"/>
                <a:cs typeface="Times New Roman" pitchFamily="18" charset="0"/>
              </a:rPr>
              <a:t>Thứ 7 ngày 17 tháng </a:t>
            </a:r>
            <a:r>
              <a:rPr lang="en-US" sz="3600">
                <a:latin typeface="Times New Roman" pitchFamily="18" charset="0"/>
                <a:cs typeface="Times New Roman" pitchFamily="18" charset="0"/>
              </a:rPr>
              <a:t>4</a:t>
            </a:r>
            <a:r>
              <a:rPr lang="en-US" sz="3600" smtClean="0">
                <a:latin typeface="Times New Roman" pitchFamily="18" charset="0"/>
                <a:cs typeface="Times New Roman" pitchFamily="18" charset="0"/>
              </a:rPr>
              <a:t> năm 2025</a:t>
            </a:r>
          </a:p>
          <a:p>
            <a:pPr>
              <a:defRPr/>
            </a:pPr>
            <a:r>
              <a:rPr lang="en-US" sz="3600" smtClean="0">
                <a:latin typeface="Times New Roman" pitchFamily="18" charset="0"/>
                <a:cs typeface="Times New Roman" pitchFamily="18" charset="0"/>
              </a:rPr>
              <a:t>          Môn: Tập đọc           Tiết:349,350</a:t>
            </a:r>
          </a:p>
          <a:p>
            <a:pPr algn="l">
              <a:defRPr/>
            </a:pPr>
            <a:r>
              <a:rPr lang="en-US" sz="3600" smtClean="0">
                <a:latin typeface="Times New Roman" pitchFamily="18" charset="0"/>
                <a:cs typeface="Times New Roman" pitchFamily="18" charset="0"/>
              </a:rPr>
              <a:t>Bài: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7283619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677" y="-207494"/>
            <a:ext cx="11863755" cy="6877924"/>
          </a:xfrm>
          <a:prstGeom prst="rect">
            <a:avLst/>
          </a:prstGeom>
        </p:spPr>
      </p:pic>
      <p:sp>
        <p:nvSpPr>
          <p:cNvPr id="3" name="Title 1"/>
          <p:cNvSpPr txBox="1">
            <a:spLocks/>
          </p:cNvSpPr>
          <p:nvPr/>
        </p:nvSpPr>
        <p:spPr>
          <a:xfrm>
            <a:off x="560759" y="-128952"/>
            <a:ext cx="11039231" cy="2098431"/>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3600" smtClean="0">
                <a:latin typeface="Times New Roman" pitchFamily="18" charset="0"/>
                <a:cs typeface="Times New Roman" pitchFamily="18" charset="0"/>
              </a:rPr>
              <a:t>Thứ 7 ngày 17 tháng </a:t>
            </a:r>
            <a:r>
              <a:rPr lang="en-US" sz="3600">
                <a:latin typeface="Times New Roman" pitchFamily="18" charset="0"/>
                <a:cs typeface="Times New Roman" pitchFamily="18" charset="0"/>
              </a:rPr>
              <a:t>4</a:t>
            </a:r>
            <a:r>
              <a:rPr lang="en-US" sz="3600" smtClean="0">
                <a:latin typeface="Times New Roman" pitchFamily="18" charset="0"/>
                <a:cs typeface="Times New Roman" pitchFamily="18" charset="0"/>
              </a:rPr>
              <a:t> năm 2025</a:t>
            </a:r>
          </a:p>
          <a:p>
            <a:pPr>
              <a:defRPr/>
            </a:pPr>
            <a:r>
              <a:rPr lang="en-US" sz="3600" smtClean="0">
                <a:latin typeface="Times New Roman" pitchFamily="18" charset="0"/>
                <a:cs typeface="Times New Roman" pitchFamily="18" charset="0"/>
              </a:rPr>
              <a:t>    Môn: Tập đọc           Tiết:349,350</a:t>
            </a:r>
          </a:p>
          <a:p>
            <a:pPr algn="l">
              <a:defRPr/>
            </a:pPr>
            <a:r>
              <a:rPr lang="en-US" sz="3600" smtClean="0">
                <a:latin typeface="Times New Roman" pitchFamily="18" charset="0"/>
                <a:cs typeface="Times New Roman" pitchFamily="18" charset="0"/>
              </a:rPr>
              <a:t>Bài:</a:t>
            </a:r>
            <a:endParaRPr lang="en-US" sz="3600" dirty="0">
              <a:latin typeface="Times New Roman" pitchFamily="18" charset="0"/>
              <a:cs typeface="Times New Roman" pitchFamily="18" charset="0"/>
            </a:endParaRPr>
          </a:p>
        </p:txBody>
      </p:sp>
      <p:cxnSp>
        <p:nvCxnSpPr>
          <p:cNvPr id="4" name="Straight Connector 3"/>
          <p:cNvCxnSpPr/>
          <p:nvPr/>
        </p:nvCxnSpPr>
        <p:spPr>
          <a:xfrm flipH="1">
            <a:off x="4884619" y="1676401"/>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4413740" y="2520462"/>
            <a:ext cx="33704"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5685695" y="2973560"/>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4344867" y="2985292"/>
            <a:ext cx="105508" cy="25790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4237895" y="3341078"/>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a:off x="5744311" y="3364524"/>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5744311" y="4196871"/>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6128235" y="4572000"/>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4648203" y="4618898"/>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5964115" y="4994036"/>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5521575" y="5826380"/>
            <a:ext cx="99647"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H="1">
            <a:off x="5747239" y="6268331"/>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H="1">
            <a:off x="8968155" y="4607174"/>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H="1">
            <a:off x="9711592" y="5486404"/>
            <a:ext cx="76200" cy="21102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H="1">
            <a:off x="8170985" y="5462959"/>
            <a:ext cx="76200" cy="281356"/>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9787795" y="5040938"/>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9454659" y="6244885"/>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H="1">
            <a:off x="9337431" y="6197993"/>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H="1">
            <a:off x="4990125" y="2074986"/>
            <a:ext cx="52755"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a:off x="6625495" y="1688124"/>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H="1">
            <a:off x="6186853" y="2127749"/>
            <a:ext cx="87923" cy="24618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H="1">
            <a:off x="4397629" y="3786559"/>
            <a:ext cx="52753" cy="28134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H="1">
            <a:off x="5659319" y="2532185"/>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H="1">
            <a:off x="6441838" y="3774835"/>
            <a:ext cx="43961"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H="1">
            <a:off x="4432789" y="4138254"/>
            <a:ext cx="52755"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H="1">
            <a:off x="4671651" y="4994036"/>
            <a:ext cx="23447"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flipH="1">
            <a:off x="4252551" y="5802931"/>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flipH="1">
            <a:off x="5395547" y="5404344"/>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flipH="1">
            <a:off x="4287720" y="5427790"/>
            <a:ext cx="57149"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flipH="1">
            <a:off x="4258411" y="6201515"/>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H="1">
            <a:off x="8103579" y="6291778"/>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H="1">
            <a:off x="7737233" y="4595456"/>
            <a:ext cx="52755" cy="30480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8235463" y="5826392"/>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a:xfrm flipH="1">
            <a:off x="8059617" y="5029215"/>
            <a:ext cx="52755"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flipH="1">
            <a:off x="10039839" y="5849823"/>
            <a:ext cx="105508" cy="304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57" name="TextBox 56"/>
          <p:cNvSpPr txBox="1"/>
          <p:nvPr/>
        </p:nvSpPr>
        <p:spPr>
          <a:xfrm>
            <a:off x="9507417" y="6424247"/>
            <a:ext cx="1652955" cy="369332"/>
          </a:xfrm>
          <a:prstGeom prst="rect">
            <a:avLst/>
          </a:prstGeom>
          <a:noFill/>
        </p:spPr>
        <p:txBody>
          <a:bodyPr wrap="square" rtlCol="0">
            <a:spAutoFit/>
          </a:bodyPr>
          <a:lstStyle/>
          <a:p>
            <a:r>
              <a:rPr lang="en-US" smtClean="0"/>
              <a:t>Đồng dao</a:t>
            </a:r>
            <a:endParaRPr lang="en-US"/>
          </a:p>
        </p:txBody>
      </p:sp>
    </p:spTree>
    <p:extLst>
      <p:ext uri="{BB962C8B-B14F-4D97-AF65-F5344CB8AC3E}">
        <p14:creationId xmlns:p14="http://schemas.microsoft.com/office/powerpoint/2010/main" xmlns="" val="273650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509" y="0"/>
            <a:ext cx="11863755" cy="6858000"/>
          </a:xfrm>
          <a:prstGeom prst="rect">
            <a:avLst/>
          </a:prstGeom>
        </p:spPr>
      </p:pic>
      <p:sp>
        <p:nvSpPr>
          <p:cNvPr id="3" name="Title 1"/>
          <p:cNvSpPr txBox="1">
            <a:spLocks/>
          </p:cNvSpPr>
          <p:nvPr/>
        </p:nvSpPr>
        <p:spPr>
          <a:xfrm>
            <a:off x="314575" y="-11722"/>
            <a:ext cx="11039231" cy="2098431"/>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3600" smtClean="0">
                <a:latin typeface="Times New Roman" pitchFamily="18" charset="0"/>
                <a:cs typeface="Times New Roman" pitchFamily="18" charset="0"/>
              </a:rPr>
              <a:t>Thứ 7 ngày 17 tháng </a:t>
            </a:r>
            <a:r>
              <a:rPr lang="en-US" sz="3600">
                <a:latin typeface="Times New Roman" pitchFamily="18" charset="0"/>
                <a:cs typeface="Times New Roman" pitchFamily="18" charset="0"/>
              </a:rPr>
              <a:t>4</a:t>
            </a:r>
            <a:r>
              <a:rPr lang="en-US" sz="3600" smtClean="0">
                <a:latin typeface="Times New Roman" pitchFamily="18" charset="0"/>
                <a:cs typeface="Times New Roman" pitchFamily="18" charset="0"/>
              </a:rPr>
              <a:t> năm 2025</a:t>
            </a:r>
          </a:p>
          <a:p>
            <a:pPr>
              <a:defRPr/>
            </a:pPr>
            <a:r>
              <a:rPr lang="en-US" sz="3600" smtClean="0">
                <a:latin typeface="Times New Roman" pitchFamily="18" charset="0"/>
                <a:cs typeface="Times New Roman" pitchFamily="18" charset="0"/>
              </a:rPr>
              <a:t>    Môn: Tập đọc           Tiết:349,350</a:t>
            </a:r>
          </a:p>
          <a:p>
            <a:pPr algn="l">
              <a:defRPr/>
            </a:pPr>
            <a:r>
              <a:rPr lang="en-US" sz="3600" smtClean="0">
                <a:latin typeface="Times New Roman" pitchFamily="18" charset="0"/>
                <a:cs typeface="Times New Roman" pitchFamily="18" charset="0"/>
              </a:rPr>
              <a:t>Bài:</a:t>
            </a:r>
            <a:endParaRPr lang="en-US" sz="3600" dirty="0">
              <a:latin typeface="Times New Roman" pitchFamily="18" charset="0"/>
              <a:cs typeface="Times New Roman" pitchFamily="18" charset="0"/>
            </a:endParaRPr>
          </a:p>
        </p:txBody>
      </p:sp>
      <p:sp>
        <p:nvSpPr>
          <p:cNvPr id="2" name="8-Point Star 1"/>
          <p:cNvSpPr/>
          <p:nvPr/>
        </p:nvSpPr>
        <p:spPr>
          <a:xfrm>
            <a:off x="2625971" y="1899149"/>
            <a:ext cx="457200" cy="32824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6" name="8-Point Star 5"/>
          <p:cNvSpPr/>
          <p:nvPr/>
        </p:nvSpPr>
        <p:spPr>
          <a:xfrm>
            <a:off x="2625971" y="5134698"/>
            <a:ext cx="457200" cy="32824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7" name="TextBox 6"/>
          <p:cNvSpPr txBox="1"/>
          <p:nvPr/>
        </p:nvSpPr>
        <p:spPr>
          <a:xfrm>
            <a:off x="9554309" y="6494585"/>
            <a:ext cx="1652955" cy="369332"/>
          </a:xfrm>
          <a:prstGeom prst="rect">
            <a:avLst/>
          </a:prstGeom>
          <a:noFill/>
        </p:spPr>
        <p:txBody>
          <a:bodyPr wrap="square" rtlCol="0">
            <a:spAutoFit/>
          </a:bodyPr>
          <a:lstStyle/>
          <a:p>
            <a:r>
              <a:rPr lang="en-US" smtClean="0"/>
              <a:t>Đồng dao</a:t>
            </a:r>
            <a:endParaRPr lang="en-US"/>
          </a:p>
        </p:txBody>
      </p:sp>
    </p:spTree>
    <p:extLst>
      <p:ext uri="{BB962C8B-B14F-4D97-AF65-F5344CB8AC3E}">
        <p14:creationId xmlns:p14="http://schemas.microsoft.com/office/powerpoint/2010/main" xmlns="" val="273650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332893" y="2098437"/>
            <a:ext cx="6412523" cy="2883877"/>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smtClean="0"/>
              <a:t>THI ĐỌC NHÓM ĐÔI</a:t>
            </a:r>
            <a:endParaRPr lang="en-US" sz="4000"/>
          </a:p>
        </p:txBody>
      </p:sp>
    </p:spTree>
    <p:extLst>
      <p:ext uri="{BB962C8B-B14F-4D97-AF65-F5344CB8AC3E}">
        <p14:creationId xmlns:p14="http://schemas.microsoft.com/office/powerpoint/2010/main" xmlns="" val="11474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63772" y="70349"/>
            <a:ext cx="11863755" cy="6597189"/>
          </a:xfrm>
          <a:prstGeom prst="rect">
            <a:avLst/>
          </a:prstGeom>
        </p:spPr>
      </p:pic>
      <p:sp>
        <p:nvSpPr>
          <p:cNvPr id="11" name="TextBox 10"/>
          <p:cNvSpPr txBox="1"/>
          <p:nvPr/>
        </p:nvSpPr>
        <p:spPr>
          <a:xfrm>
            <a:off x="9003329" y="6529754"/>
            <a:ext cx="1652955" cy="369332"/>
          </a:xfrm>
          <a:prstGeom prst="rect">
            <a:avLst/>
          </a:prstGeom>
          <a:noFill/>
        </p:spPr>
        <p:txBody>
          <a:bodyPr wrap="square" rtlCol="0">
            <a:spAutoFit/>
          </a:bodyPr>
          <a:lstStyle/>
          <a:p>
            <a:r>
              <a:rPr lang="en-US" smtClean="0"/>
              <a:t>Đồng dao</a:t>
            </a:r>
            <a:endParaRPr lang="en-US"/>
          </a:p>
        </p:txBody>
      </p:sp>
      <p:sp>
        <p:nvSpPr>
          <p:cNvPr id="3" name="Title 1"/>
          <p:cNvSpPr txBox="1">
            <a:spLocks/>
          </p:cNvSpPr>
          <p:nvPr/>
        </p:nvSpPr>
        <p:spPr>
          <a:xfrm>
            <a:off x="314575" y="35180"/>
            <a:ext cx="11039231" cy="2098431"/>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3600" smtClean="0">
                <a:latin typeface="Times New Roman" pitchFamily="18" charset="0"/>
                <a:cs typeface="Times New Roman" pitchFamily="18" charset="0"/>
              </a:rPr>
              <a:t>Thứ 7 ngày 17 tháng </a:t>
            </a:r>
            <a:r>
              <a:rPr lang="en-US" sz="3600">
                <a:latin typeface="Times New Roman" pitchFamily="18" charset="0"/>
                <a:cs typeface="Times New Roman" pitchFamily="18" charset="0"/>
              </a:rPr>
              <a:t>4</a:t>
            </a:r>
            <a:r>
              <a:rPr lang="en-US" sz="3600" smtClean="0">
                <a:latin typeface="Times New Roman" pitchFamily="18" charset="0"/>
                <a:cs typeface="Times New Roman" pitchFamily="18" charset="0"/>
              </a:rPr>
              <a:t> năm 2025</a:t>
            </a:r>
          </a:p>
          <a:p>
            <a:pPr>
              <a:defRPr/>
            </a:pPr>
            <a:r>
              <a:rPr lang="en-US" sz="3600" smtClean="0">
                <a:latin typeface="Times New Roman" pitchFamily="18" charset="0"/>
                <a:cs typeface="Times New Roman" pitchFamily="18" charset="0"/>
              </a:rPr>
              <a:t>          Môn: Tập đọc           Tiết:349,350</a:t>
            </a:r>
          </a:p>
          <a:p>
            <a:pPr algn="l">
              <a:defRPr/>
            </a:pPr>
            <a:r>
              <a:rPr lang="en-US" sz="3600" smtClean="0">
                <a:latin typeface="Times New Roman" pitchFamily="18" charset="0"/>
                <a:cs typeface="Times New Roman" pitchFamily="18" charset="0"/>
              </a:rPr>
              <a:t>Bài: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79282742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67069" y="0"/>
            <a:ext cx="54276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18"/>
          <p:cNvSpPr txBox="1">
            <a:spLocks noChangeArrowheads="1"/>
          </p:cNvSpPr>
          <p:nvPr/>
        </p:nvSpPr>
        <p:spPr bwMode="auto">
          <a:xfrm>
            <a:off x="8958270" y="668338"/>
            <a:ext cx="291297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smtClean="0">
                <a:latin typeface=".VnAvant" pitchFamily="34" charset="0"/>
              </a:rPr>
              <a:t>Đọc 6 </a:t>
            </a:r>
            <a:r>
              <a:rPr lang="en-US" altLang="en-US" b="1" smtClean="0">
                <a:latin typeface="Arial" pitchFamily="34" charset="0"/>
                <a:cs typeface="Arial" pitchFamily="34" charset="0"/>
              </a:rPr>
              <a:t>dòng đầu</a:t>
            </a:r>
            <a:endParaRPr lang="en-US" altLang="en-US" b="1">
              <a:latin typeface=".VnAvant" pitchFamily="34" charset="0"/>
            </a:endParaRPr>
          </a:p>
        </p:txBody>
      </p:sp>
      <p:sp>
        <p:nvSpPr>
          <p:cNvPr id="20" name="TextBox 19"/>
          <p:cNvSpPr txBox="1">
            <a:spLocks noChangeArrowheads="1"/>
          </p:cNvSpPr>
          <p:nvPr/>
        </p:nvSpPr>
        <p:spPr bwMode="auto">
          <a:xfrm>
            <a:off x="409582" y="1006475"/>
            <a:ext cx="26981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smtClean="0">
                <a:latin typeface=".VnAvant" pitchFamily="34" charset="0"/>
              </a:rPr>
              <a:t>Đọc to đoạn 1 </a:t>
            </a:r>
            <a:endParaRPr lang="en-US" altLang="en-US" b="1">
              <a:latin typeface=".VnAvant" pitchFamily="34" charset="0"/>
            </a:endParaRPr>
          </a:p>
        </p:txBody>
      </p:sp>
      <p:sp>
        <p:nvSpPr>
          <p:cNvPr id="21" name="TextBox 20"/>
          <p:cNvSpPr txBox="1">
            <a:spLocks noChangeArrowheads="1"/>
          </p:cNvSpPr>
          <p:nvPr/>
        </p:nvSpPr>
        <p:spPr bwMode="auto">
          <a:xfrm>
            <a:off x="8845557" y="1308100"/>
            <a:ext cx="291297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smtClean="0">
                <a:latin typeface=".VnAvant" pitchFamily="34" charset="0"/>
              </a:rPr>
              <a:t>Đọc 4 </a:t>
            </a:r>
            <a:r>
              <a:rPr lang="en-US" altLang="en-US" b="1" smtClean="0">
                <a:latin typeface="Arial" pitchFamily="34" charset="0"/>
                <a:cs typeface="Arial" pitchFamily="34" charset="0"/>
              </a:rPr>
              <a:t>dòng đầu</a:t>
            </a:r>
            <a:endParaRPr lang="en-US" altLang="en-US" b="1">
              <a:latin typeface=".VnAvant" pitchFamily="34" charset="0"/>
            </a:endParaRPr>
          </a:p>
        </p:txBody>
      </p:sp>
      <p:sp>
        <p:nvSpPr>
          <p:cNvPr id="22" name="TextBox 21"/>
          <p:cNvSpPr txBox="1">
            <a:spLocks noChangeArrowheads="1"/>
          </p:cNvSpPr>
          <p:nvPr/>
        </p:nvSpPr>
        <p:spPr bwMode="auto">
          <a:xfrm>
            <a:off x="286603" y="1455855"/>
            <a:ext cx="2880466"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smtClean="0">
                <a:latin typeface=".VnAvant" pitchFamily="34" charset="0"/>
              </a:rPr>
              <a:t>Đọc thuộc 8 d</a:t>
            </a:r>
            <a:r>
              <a:rPr lang="en-US" altLang="en-US" b="1" smtClean="0">
                <a:latin typeface="Aar"/>
              </a:rPr>
              <a:t>òng đâu</a:t>
            </a:r>
            <a:r>
              <a:rPr lang="en-US" altLang="en-US" b="1" smtClean="0">
                <a:latin typeface="Arial" pitchFamily="34" charset="0"/>
                <a:cs typeface="Arial" pitchFamily="34" charset="0"/>
              </a:rPr>
              <a:t> bài thơ</a:t>
            </a:r>
            <a:endParaRPr lang="en-US" altLang="en-US" b="1">
              <a:latin typeface=".VnAvant" pitchFamily="34" charset="0"/>
            </a:endParaRPr>
          </a:p>
        </p:txBody>
      </p:sp>
      <p:sp>
        <p:nvSpPr>
          <p:cNvPr id="23" name="TextBox 22"/>
          <p:cNvSpPr txBox="1">
            <a:spLocks noChangeArrowheads="1"/>
          </p:cNvSpPr>
          <p:nvPr/>
        </p:nvSpPr>
        <p:spPr bwMode="auto">
          <a:xfrm>
            <a:off x="8732837" y="2014538"/>
            <a:ext cx="259718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smtClean="0">
                <a:latin typeface=".VnAvant" pitchFamily="34" charset="0"/>
              </a:rPr>
              <a:t>Đọc to đoạn 2</a:t>
            </a:r>
            <a:endParaRPr lang="en-US" altLang="en-US" b="1">
              <a:latin typeface=".VnAvant" pitchFamily="34" charset="0"/>
            </a:endParaRPr>
          </a:p>
        </p:txBody>
      </p:sp>
      <p:sp>
        <p:nvSpPr>
          <p:cNvPr id="24" name="TextBox 23"/>
          <p:cNvSpPr txBox="1">
            <a:spLocks noChangeArrowheads="1"/>
          </p:cNvSpPr>
          <p:nvPr/>
        </p:nvSpPr>
        <p:spPr bwMode="auto">
          <a:xfrm>
            <a:off x="8672513" y="2743200"/>
            <a:ext cx="34676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smtClean="0">
                <a:latin typeface=".VnAvant" pitchFamily="34" charset="0"/>
              </a:rPr>
              <a:t>Đọc to 5 d</a:t>
            </a:r>
            <a:r>
              <a:rPr lang="en-US" altLang="en-US" b="1" smtClean="0">
                <a:latin typeface="Arial" pitchFamily="34" charset="0"/>
                <a:cs typeface="Arial" pitchFamily="34" charset="0"/>
              </a:rPr>
              <a:t>òng cuối</a:t>
            </a:r>
            <a:endParaRPr lang="en-US" altLang="en-US" b="1">
              <a:latin typeface=".VnAvant" pitchFamily="34" charset="0"/>
            </a:endParaRPr>
          </a:p>
        </p:txBody>
      </p:sp>
      <p:grpSp>
        <p:nvGrpSpPr>
          <p:cNvPr id="34" name="Group 33"/>
          <p:cNvGrpSpPr>
            <a:grpSpLocks/>
          </p:cNvGrpSpPr>
          <p:nvPr/>
        </p:nvGrpSpPr>
        <p:grpSpPr bwMode="auto">
          <a:xfrm>
            <a:off x="3586163" y="1895475"/>
            <a:ext cx="1268412" cy="1189038"/>
            <a:chOff x="3586051" y="1895856"/>
            <a:chExt cx="1268227" cy="1188720"/>
          </a:xfrm>
        </p:grpSpPr>
        <p:pic>
          <p:nvPicPr>
            <p:cNvPr id="2073"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586051" y="1895856"/>
              <a:ext cx="1268227"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4" name="TextBox 24"/>
            <p:cNvSpPr txBox="1">
              <a:spLocks noChangeArrowheads="1"/>
            </p:cNvSpPr>
            <p:nvPr/>
          </p:nvSpPr>
          <p:spPr bwMode="auto">
            <a:xfrm>
              <a:off x="4030507" y="2228606"/>
              <a:ext cx="367354" cy="523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a:t>1</a:t>
              </a:r>
            </a:p>
          </p:txBody>
        </p:sp>
      </p:grpSp>
      <p:grpSp>
        <p:nvGrpSpPr>
          <p:cNvPr id="31" name="Group 30"/>
          <p:cNvGrpSpPr>
            <a:grpSpLocks/>
          </p:cNvGrpSpPr>
          <p:nvPr/>
        </p:nvGrpSpPr>
        <p:grpSpPr bwMode="auto">
          <a:xfrm>
            <a:off x="5424488" y="1066800"/>
            <a:ext cx="914400" cy="914400"/>
            <a:chOff x="5424383" y="1066800"/>
            <a:chExt cx="914400" cy="914400"/>
          </a:xfrm>
        </p:grpSpPr>
        <p:pic>
          <p:nvPicPr>
            <p:cNvPr id="2071"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24383" y="10668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2" name="TextBox 25"/>
            <p:cNvSpPr txBox="1">
              <a:spLocks noChangeArrowheads="1"/>
            </p:cNvSpPr>
            <p:nvPr/>
          </p:nvSpPr>
          <p:spPr bwMode="auto">
            <a:xfrm>
              <a:off x="5697879" y="1262390"/>
              <a:ext cx="36740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a:t>2</a:t>
              </a:r>
            </a:p>
          </p:txBody>
        </p:sp>
      </p:grpSp>
      <p:grpSp>
        <p:nvGrpSpPr>
          <p:cNvPr id="33" name="Group 32"/>
          <p:cNvGrpSpPr>
            <a:grpSpLocks/>
          </p:cNvGrpSpPr>
          <p:nvPr/>
        </p:nvGrpSpPr>
        <p:grpSpPr bwMode="auto">
          <a:xfrm>
            <a:off x="5424488" y="2598738"/>
            <a:ext cx="914400" cy="914400"/>
            <a:chOff x="5424383" y="2598928"/>
            <a:chExt cx="914400" cy="914400"/>
          </a:xfrm>
        </p:grpSpPr>
        <p:pic>
          <p:nvPicPr>
            <p:cNvPr id="2069" name="Picture 10"/>
            <p:cNvPicPr>
              <a:picLocks noChangeAspect="1"/>
            </p:cNvPicPr>
            <p:nvPr/>
          </p:nvPicPr>
          <p:blipFill>
            <a:blip r:embed="rId4" cstate="print">
              <a:clrChange>
                <a:clrFrom>
                  <a:srgbClr val="FFFFFF"/>
                </a:clrFrom>
                <a:clrTo>
                  <a:srgbClr val="FFFFFF">
                    <a:alpha val="0"/>
                  </a:srgbClr>
                </a:clrTo>
              </a:clrChange>
              <a:duotone>
                <a:prstClr val="black"/>
                <a:schemeClr val="accent1">
                  <a:lumMod val="75000"/>
                  <a:tint val="45000"/>
                  <a:satMod val="400000"/>
                </a:schemeClr>
              </a:duotone>
              <a:extLst>
                <a:ext uri="{28A0092B-C50C-407E-A947-70E740481C1C}">
                  <a14:useLocalDpi xmlns:a14="http://schemas.microsoft.com/office/drawing/2010/main" xmlns="" val="0"/>
                </a:ext>
              </a:extLst>
            </a:blip>
            <a:srcRect/>
            <a:stretch>
              <a:fillRect/>
            </a:stretch>
          </p:blipFill>
          <p:spPr bwMode="auto">
            <a:xfrm>
              <a:off x="5424383" y="259892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0" name="TextBox 26"/>
            <p:cNvSpPr txBox="1">
              <a:spLocks noChangeArrowheads="1"/>
            </p:cNvSpPr>
            <p:nvPr/>
          </p:nvSpPr>
          <p:spPr bwMode="auto">
            <a:xfrm>
              <a:off x="5684918" y="2766568"/>
              <a:ext cx="36740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a:t>3</a:t>
              </a:r>
            </a:p>
          </p:txBody>
        </p:sp>
      </p:grpSp>
      <p:grpSp>
        <p:nvGrpSpPr>
          <p:cNvPr id="35" name="Group 34"/>
          <p:cNvGrpSpPr>
            <a:grpSpLocks/>
          </p:cNvGrpSpPr>
          <p:nvPr/>
        </p:nvGrpSpPr>
        <p:grpSpPr bwMode="auto">
          <a:xfrm>
            <a:off x="4483106" y="3398844"/>
            <a:ext cx="1266825" cy="1189037"/>
            <a:chOff x="4482462" y="3399536"/>
            <a:chExt cx="1268227" cy="1188720"/>
          </a:xfrm>
        </p:grpSpPr>
        <p:pic>
          <p:nvPicPr>
            <p:cNvPr id="8" name="Picture 7"/>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4482462" y="3399536"/>
              <a:ext cx="1268227" cy="1188720"/>
            </a:xfrm>
            <a:prstGeom prst="rect">
              <a:avLst/>
            </a:prstGeom>
            <a:noFill/>
            <a:ln>
              <a:noFill/>
            </a:ln>
          </p:spPr>
        </p:pic>
        <p:sp>
          <p:nvSpPr>
            <p:cNvPr id="2068" name="TextBox 27"/>
            <p:cNvSpPr txBox="1">
              <a:spLocks noChangeArrowheads="1"/>
            </p:cNvSpPr>
            <p:nvPr/>
          </p:nvSpPr>
          <p:spPr bwMode="auto">
            <a:xfrm>
              <a:off x="4932870" y="3732286"/>
              <a:ext cx="367815" cy="523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a:t>4</a:t>
              </a:r>
            </a:p>
          </p:txBody>
        </p:sp>
      </p:grpSp>
      <p:grpSp>
        <p:nvGrpSpPr>
          <p:cNvPr id="32" name="Group 31"/>
          <p:cNvGrpSpPr>
            <a:grpSpLocks/>
          </p:cNvGrpSpPr>
          <p:nvPr/>
        </p:nvGrpSpPr>
        <p:grpSpPr bwMode="auto">
          <a:xfrm>
            <a:off x="6661152" y="1006475"/>
            <a:ext cx="1268413" cy="1189038"/>
            <a:chOff x="6660590" y="1006856"/>
            <a:chExt cx="1268227" cy="1188720"/>
          </a:xfrm>
        </p:grpSpPr>
        <p:pic>
          <p:nvPicPr>
            <p:cNvPr id="2065"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660590" y="1006856"/>
              <a:ext cx="1268227"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6" name="TextBox 28"/>
            <p:cNvSpPr txBox="1">
              <a:spLocks noChangeArrowheads="1"/>
            </p:cNvSpPr>
            <p:nvPr/>
          </p:nvSpPr>
          <p:spPr bwMode="auto">
            <a:xfrm>
              <a:off x="7115233" y="1367307"/>
              <a:ext cx="367354" cy="523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a:t>5</a:t>
              </a:r>
            </a:p>
          </p:txBody>
        </p:sp>
      </p:grpSp>
      <p:grpSp>
        <p:nvGrpSpPr>
          <p:cNvPr id="36" name="Group 35"/>
          <p:cNvGrpSpPr>
            <a:grpSpLocks/>
          </p:cNvGrpSpPr>
          <p:nvPr/>
        </p:nvGrpSpPr>
        <p:grpSpPr bwMode="auto">
          <a:xfrm>
            <a:off x="6756400" y="2490788"/>
            <a:ext cx="1268413" cy="1187450"/>
            <a:chOff x="6757028" y="2490216"/>
            <a:chExt cx="1268227" cy="1188720"/>
          </a:xfrm>
        </p:grpSpPr>
        <p:pic>
          <p:nvPicPr>
            <p:cNvPr id="2063"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757028" y="2490216"/>
              <a:ext cx="1268227"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4" name="TextBox 29"/>
            <p:cNvSpPr txBox="1">
              <a:spLocks noChangeArrowheads="1"/>
            </p:cNvSpPr>
            <p:nvPr/>
          </p:nvSpPr>
          <p:spPr bwMode="auto">
            <a:xfrm>
              <a:off x="7207436" y="2822966"/>
              <a:ext cx="367354" cy="523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b="1"/>
                <a:t>6</a:t>
              </a:r>
            </a:p>
          </p:txBody>
        </p:sp>
      </p:grpSp>
      <p:sp>
        <p:nvSpPr>
          <p:cNvPr id="2" name="Cloud Callout 1"/>
          <p:cNvSpPr/>
          <p:nvPr/>
        </p:nvSpPr>
        <p:spPr>
          <a:xfrm>
            <a:off x="187568" y="2598737"/>
            <a:ext cx="2773996" cy="2571139"/>
          </a:xfrm>
          <a:prstGeom prst="cloudCallout">
            <a:avLst>
              <a:gd name="adj1" fmla="val 67250"/>
              <a:gd name="adj2" fmla="val 51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11430"/>
                <a:solidFill>
                  <a:srgbClr val="FF0000"/>
                </a:solidFill>
                <a:effectLst>
                  <a:outerShdw blurRad="80000" dist="40000" dir="5040000" algn="tl">
                    <a:srgbClr val="000000">
                      <a:alpha val="30000"/>
                    </a:srgbClr>
                  </a:outerShdw>
                </a:effectLst>
              </a:rPr>
              <a:t>TRÒ CHƠI HÁI HOA </a:t>
            </a:r>
          </a:p>
        </p:txBody>
      </p:sp>
    </p:spTree>
    <p:extLst>
      <p:ext uri="{BB962C8B-B14F-4D97-AF65-F5344CB8AC3E}">
        <p14:creationId xmlns:p14="http://schemas.microsoft.com/office/powerpoint/2010/main" xmlns="" val="24296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32" fill="hold" nodeType="clickEffect">
                                  <p:stCondLst>
                                    <p:cond delay="0"/>
                                  </p:stCondLst>
                                  <p:childTnLst>
                                    <p:animEffect transition="out" filter="box(out)">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4" presetClass="exit" presetSubtype="32" fill="hold" grpId="1" nodeType="withEffect">
                                  <p:stCondLst>
                                    <p:cond delay="0"/>
                                  </p:stCondLst>
                                  <p:childTnLst>
                                    <p:animEffect transition="out" filter="box(out)">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25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xit" presetSubtype="21" fill="hold" nodeType="clickEffect">
                                  <p:stCondLst>
                                    <p:cond delay="0"/>
                                  </p:stCondLst>
                                  <p:childTnLst>
                                    <p:animEffect transition="out" filter="barn(inVertical)">
                                      <p:cBhvr>
                                        <p:cTn id="31" dur="250"/>
                                        <p:tgtEl>
                                          <p:spTgt spid="31"/>
                                        </p:tgtEl>
                                      </p:cBhvr>
                                    </p:animEffect>
                                    <p:set>
                                      <p:cBhvr>
                                        <p:cTn id="32" dur="1" fill="hold">
                                          <p:stCondLst>
                                            <p:cond delay="249"/>
                                          </p:stCondLst>
                                        </p:cTn>
                                        <p:tgtEl>
                                          <p:spTgt spid="31"/>
                                        </p:tgtEl>
                                        <p:attrNameLst>
                                          <p:attrName>style.visibility</p:attrName>
                                        </p:attrNameLst>
                                      </p:cBhvr>
                                      <p:to>
                                        <p:strVal val="hidden"/>
                                      </p:to>
                                    </p:set>
                                  </p:childTnLst>
                                </p:cTn>
                              </p:par>
                              <p:par>
                                <p:cTn id="33" presetID="49" presetClass="exit" presetSubtype="0" accel="100000" fill="hold" grpId="1" nodeType="withEffect">
                                  <p:stCondLst>
                                    <p:cond delay="0"/>
                                  </p:stCondLst>
                                  <p:childTnLst>
                                    <p:anim calcmode="lin" valueType="num">
                                      <p:cBhvr>
                                        <p:cTn id="34" dur="500"/>
                                        <p:tgtEl>
                                          <p:spTgt spid="21"/>
                                        </p:tgtEl>
                                        <p:attrNameLst>
                                          <p:attrName>ppt_w</p:attrName>
                                        </p:attrNameLst>
                                      </p:cBhvr>
                                      <p:tavLst>
                                        <p:tav tm="0">
                                          <p:val>
                                            <p:strVal val="ppt_w"/>
                                          </p:val>
                                        </p:tav>
                                        <p:tav tm="100000">
                                          <p:val>
                                            <p:fltVal val="0"/>
                                          </p:val>
                                        </p:tav>
                                      </p:tavLst>
                                    </p:anim>
                                    <p:anim calcmode="lin" valueType="num">
                                      <p:cBhvr>
                                        <p:cTn id="35" dur="500"/>
                                        <p:tgtEl>
                                          <p:spTgt spid="21"/>
                                        </p:tgtEl>
                                        <p:attrNameLst>
                                          <p:attrName>ppt_h</p:attrName>
                                        </p:attrNameLst>
                                      </p:cBhvr>
                                      <p:tavLst>
                                        <p:tav tm="0">
                                          <p:val>
                                            <p:strVal val="ppt_h"/>
                                          </p:val>
                                        </p:tav>
                                        <p:tav tm="100000">
                                          <p:val>
                                            <p:fltVal val="0"/>
                                          </p:val>
                                        </p:tav>
                                      </p:tavLst>
                                    </p:anim>
                                    <p:anim calcmode="lin" valueType="num">
                                      <p:cBhvr>
                                        <p:cTn id="36" dur="500"/>
                                        <p:tgtEl>
                                          <p:spTgt spid="21"/>
                                        </p:tgtEl>
                                        <p:attrNameLst>
                                          <p:attrName>style.rotation</p:attrName>
                                        </p:attrNameLst>
                                      </p:cBhvr>
                                      <p:tavLst>
                                        <p:tav tm="0">
                                          <p:val>
                                            <p:fltVal val="0"/>
                                          </p:val>
                                        </p:tav>
                                        <p:tav tm="100000">
                                          <p:val>
                                            <p:fltVal val="360"/>
                                          </p:val>
                                        </p:tav>
                                      </p:tavLst>
                                    </p:anim>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9" restart="whenNotActive" fill="hold" evtFilter="cancelBubble" nodeType="interactiveSeq">
                <p:stCondLst>
                  <p:cond evt="onClick" delay="0">
                    <p:tgtEl>
                      <p:spTgt spid="33"/>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par>
                                <p:cTn id="50" presetID="55" presetClass="exit" presetSubtype="0" fill="hold" grpId="1" nodeType="withEffect">
                                  <p:stCondLst>
                                    <p:cond delay="0"/>
                                  </p:stCondLst>
                                  <p:childTnLst>
                                    <p:anim calcmode="lin" valueType="num">
                                      <p:cBhvr>
                                        <p:cTn id="51" dur="500"/>
                                        <p:tgtEl>
                                          <p:spTgt spid="23"/>
                                        </p:tgtEl>
                                        <p:attrNameLst>
                                          <p:attrName>ppt_w</p:attrName>
                                        </p:attrNameLst>
                                      </p:cBhvr>
                                      <p:tavLst>
                                        <p:tav tm="0">
                                          <p:val>
                                            <p:strVal val="ppt_w"/>
                                          </p:val>
                                        </p:tav>
                                        <p:tav tm="100000">
                                          <p:val>
                                            <p:strVal val="ppt_w*0.70"/>
                                          </p:val>
                                        </p:tav>
                                      </p:tavLst>
                                    </p:anim>
                                    <p:anim calcmode="lin" valueType="num">
                                      <p:cBhvr>
                                        <p:cTn id="52" dur="500"/>
                                        <p:tgtEl>
                                          <p:spTgt spid="23"/>
                                        </p:tgtEl>
                                        <p:attrNameLst>
                                          <p:attrName>ppt_h</p:attrName>
                                        </p:attrNameLst>
                                      </p:cBhvr>
                                      <p:tavLst>
                                        <p:tav tm="0">
                                          <p:val>
                                            <p:strVal val="ppt_h"/>
                                          </p:val>
                                        </p:tav>
                                        <p:tav tm="100000">
                                          <p:val>
                                            <p:strVal val="ppt_h"/>
                                          </p:val>
                                        </p:tav>
                                      </p:tavLst>
                                    </p:anim>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5" restart="whenNotActive" fill="hold" evtFilter="cancelBubble" nodeType="interactiveSeq">
                <p:stCondLst>
                  <p:cond evt="onClick" delay="0">
                    <p:tgtEl>
                      <p:spTgt spid="32"/>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ircle(in)">
                                      <p:cBhvr>
                                        <p:cTn id="60" dur="500"/>
                                        <p:tgtEl>
                                          <p:spTgt spid="2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xit" presetSubtype="4" fill="hold" nodeType="clickEffect">
                                  <p:stCondLst>
                                    <p:cond delay="0"/>
                                  </p:stCondLst>
                                  <p:childTnLst>
                                    <p:anim calcmode="lin" valueType="num">
                                      <p:cBhvr additive="base">
                                        <p:cTn id="64" dur="500"/>
                                        <p:tgtEl>
                                          <p:spTgt spid="32"/>
                                        </p:tgtEl>
                                        <p:attrNameLst>
                                          <p:attrName>ppt_y</p:attrName>
                                        </p:attrNameLst>
                                      </p:cBhvr>
                                      <p:tavLst>
                                        <p:tav tm="0">
                                          <p:val>
                                            <p:strVal val="#ppt_y"/>
                                          </p:val>
                                        </p:tav>
                                        <p:tav tm="100000">
                                          <p:val>
                                            <p:strVal val="#ppt_y+#ppt_h*1.125000"/>
                                          </p:val>
                                        </p:tav>
                                      </p:tavLst>
                                    </p:anim>
                                    <p:animEffect transition="out" filter="wipe(down)">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par>
                                <p:cTn id="67" presetID="50" presetClass="exit" presetSubtype="0" accel="100000" fill="hold" grpId="1" nodeType="withEffect">
                                  <p:stCondLst>
                                    <p:cond delay="0"/>
                                  </p:stCondLst>
                                  <p:childTnLst>
                                    <p:anim calcmode="lin" valueType="num">
                                      <p:cBhvr>
                                        <p:cTn id="68" dur="500"/>
                                        <p:tgtEl>
                                          <p:spTgt spid="24"/>
                                        </p:tgtEl>
                                        <p:attrNameLst>
                                          <p:attrName>ppt_w</p:attrName>
                                        </p:attrNameLst>
                                      </p:cBhvr>
                                      <p:tavLst>
                                        <p:tav tm="0">
                                          <p:val>
                                            <p:strVal val="ppt_w"/>
                                          </p:val>
                                        </p:tav>
                                        <p:tav tm="100000">
                                          <p:val>
                                            <p:strVal val="ppt_w+.3"/>
                                          </p:val>
                                        </p:tav>
                                      </p:tavLst>
                                    </p:anim>
                                    <p:anim calcmode="lin" valueType="num">
                                      <p:cBhvr>
                                        <p:cTn id="69" dur="500"/>
                                        <p:tgtEl>
                                          <p:spTgt spid="24"/>
                                        </p:tgtEl>
                                        <p:attrNameLst>
                                          <p:attrName>ppt_h</p:attrName>
                                        </p:attrNameLst>
                                      </p:cBhvr>
                                      <p:tavLst>
                                        <p:tav tm="0">
                                          <p:val>
                                            <p:strVal val="ppt_h"/>
                                          </p:val>
                                        </p:tav>
                                        <p:tav tm="100000">
                                          <p:val>
                                            <p:strVal val="ppt_h"/>
                                          </p:val>
                                        </p:tav>
                                      </p:tavLst>
                                    </p:anim>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2" restart="whenNotActive" fill="hold" evtFilter="cancelBubble" nodeType="interactiveSeq">
                <p:stCondLst>
                  <p:cond evt="onClick" delay="0">
                    <p:tgtEl>
                      <p:spTgt spid="35"/>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250"/>
                                        <p:tgtEl>
                                          <p:spTgt spid="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1" presetClass="exit" presetSubtype="1" fill="hold" nodeType="clickEffect">
                                  <p:stCondLst>
                                    <p:cond delay="0"/>
                                  </p:stCondLst>
                                  <p:childTnLst>
                                    <p:animEffect transition="out" filter="wheel(1)">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par>
                                <p:cTn id="83" presetID="16" presetClass="exit" presetSubtype="21" fill="hold" grpId="1" nodeType="withEffect">
                                  <p:stCondLst>
                                    <p:cond delay="0"/>
                                  </p:stCondLst>
                                  <p:childTnLst>
                                    <p:animEffect transition="out" filter="barn(inVertical)">
                                      <p:cBhvr>
                                        <p:cTn id="84" dur="250"/>
                                        <p:tgtEl>
                                          <p:spTgt spid="22"/>
                                        </p:tgtEl>
                                      </p:cBhvr>
                                    </p:animEffect>
                                    <p:set>
                                      <p:cBhvr>
                                        <p:cTn id="8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6" restart="whenNotActive" fill="hold" evtFilter="cancelBubble" nodeType="interactiveSeq">
                <p:stCondLst>
                  <p:cond evt="onClick" delay="0">
                    <p:tgtEl>
                      <p:spTgt spid="36"/>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barn(inVertical)">
                                      <p:cBhvr>
                                        <p:cTn id="91" dur="250"/>
                                        <p:tgtEl>
                                          <p:spTgt spid="2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 presetClass="exit" presetSubtype="10" fill="hold" nodeType="clickEffect">
                                  <p:stCondLst>
                                    <p:cond delay="0"/>
                                  </p:stCondLst>
                                  <p:childTnLst>
                                    <p:animEffect transition="out" filter="checkerboard(across)">
                                      <p:cBhvr>
                                        <p:cTn id="95" dur="250"/>
                                        <p:tgtEl>
                                          <p:spTgt spid="36"/>
                                        </p:tgtEl>
                                      </p:cBhvr>
                                    </p:animEffect>
                                    <p:set>
                                      <p:cBhvr>
                                        <p:cTn id="96" dur="1" fill="hold">
                                          <p:stCondLst>
                                            <p:cond delay="249"/>
                                          </p:stCondLst>
                                        </p:cTn>
                                        <p:tgtEl>
                                          <p:spTgt spid="36"/>
                                        </p:tgtEl>
                                        <p:attrNameLst>
                                          <p:attrName>style.visibility</p:attrName>
                                        </p:attrNameLst>
                                      </p:cBhvr>
                                      <p:to>
                                        <p:strVal val="hidden"/>
                                      </p:to>
                                    </p:set>
                                  </p:childTnLst>
                                </p:cTn>
                              </p:par>
                              <p:par>
                                <p:cTn id="97" presetID="16" presetClass="exit" presetSubtype="21" fill="hold" grpId="1" nodeType="withEffect">
                                  <p:stCondLst>
                                    <p:cond delay="0"/>
                                  </p:stCondLst>
                                  <p:childTnLst>
                                    <p:animEffect transition="out" filter="barn(inVertical)">
                                      <p:cBhvr>
                                        <p:cTn id="98" dur="250"/>
                                        <p:tgtEl>
                                          <p:spTgt spid="20"/>
                                        </p:tgtEl>
                                      </p:cBhvr>
                                    </p:animEffect>
                                    <p:set>
                                      <p:cBhvr>
                                        <p:cTn id="99" dur="1" fill="hold">
                                          <p:stCondLst>
                                            <p:cond delay="2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9" grpId="0"/>
      <p:bldP spid="19" grpId="1"/>
      <p:bldP spid="20" grpId="0"/>
      <p:bldP spid="20" grpId="1"/>
      <p:bldP spid="21" grpId="0"/>
      <p:bldP spid="21" grpId="1"/>
      <p:bldP spid="22" grpId="0"/>
      <p:bldP spid="22" grpId="1"/>
      <p:bldP spid="23" grpId="0"/>
      <p:bldP spid="23" grpId="1"/>
      <p:bldP spid="24" grpId="0"/>
      <p:bldP spid="24" grpId="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5" y="3817938"/>
            <a:ext cx="3740151" cy="3206750"/>
          </a:xfrm>
          <a:prstGeom prst="rect">
            <a:avLst/>
          </a:prstGeom>
          <a:noFill/>
          <a:ln w="9525">
            <a:noFill/>
          </a:ln>
        </p:spPr>
      </p:pic>
      <p:sp>
        <p:nvSpPr>
          <p:cNvPr id="67588" name="Text Box 4"/>
          <p:cNvSpPr txBox="1"/>
          <p:nvPr/>
        </p:nvSpPr>
        <p:spPr>
          <a:xfrm>
            <a:off x="2743200" y="2921001"/>
            <a:ext cx="6604000" cy="1107992"/>
          </a:xfrm>
          <a:prstGeom prst="rect">
            <a:avLst/>
          </a:prstGeom>
          <a:noFill/>
          <a:ln w="9525">
            <a:noFill/>
          </a:ln>
        </p:spPr>
        <p:txBody>
          <a:bodyPr lIns="121917" tIns="60958" rIns="121917" bIns="60958">
            <a:spAutoFit/>
          </a:bodyPr>
          <a:lstStyle/>
          <a:p>
            <a:pPr algn="ctr" defTabSz="1219200" eaLnBrk="1" hangingPunct="1">
              <a:spcBef>
                <a:spcPct val="50000"/>
              </a:spcBef>
            </a:pPr>
            <a:r>
              <a:rPr lang="en-US" altLang="en-US" sz="6400" b="0" dirty="0">
                <a:latin typeface="VNI-Avo" pitchFamily="2" charset="0"/>
              </a:rPr>
              <a:t>KHÔÛI ÑOÄNG</a:t>
            </a:r>
            <a:endParaRPr lang="en-US" altLang="en-US" sz="6400" b="0" dirty="0">
              <a:latin typeface="VNI-Avo" pitchFamily="2" charset="0"/>
              <a:ea typeface="Arial" panose="020B0604020202020204" pitchFamily="34"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7588"/>
                                        </p:tgtEl>
                                        <p:attrNameLst>
                                          <p:attrName>style.visibility</p:attrName>
                                        </p:attrNameLst>
                                      </p:cBhvr>
                                      <p:to>
                                        <p:strVal val="visible"/>
                                      </p:to>
                                    </p:set>
                                    <p:anim calcmode="lin" valueType="num">
                                      <p:cBhvr additive="base">
                                        <p:cTn id="21" dur="500" fill="hold"/>
                                        <p:tgtEl>
                                          <p:spTgt spid="67588"/>
                                        </p:tgtEl>
                                        <p:attrNameLst>
                                          <p:attrName>ppt_x</p:attrName>
                                        </p:attrNameLst>
                                      </p:cBhvr>
                                      <p:tavLst>
                                        <p:tav tm="0">
                                          <p:val>
                                            <p:strVal val="#ppt_x"/>
                                          </p:val>
                                        </p:tav>
                                        <p:tav tm="100000">
                                          <p:val>
                                            <p:strVal val="#ppt_x"/>
                                          </p:val>
                                        </p:tav>
                                      </p:tavLst>
                                    </p:anim>
                                    <p:anim calcmode="lin" valueType="num">
                                      <p:cBhvr additive="base">
                                        <p:cTn id="22"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41813" y="537633"/>
            <a:ext cx="13023849" cy="6210300"/>
          </a:xfrm>
          <a:prstGeom prst="rect">
            <a:avLst/>
          </a:prstGeom>
          <a:noFill/>
          <a:ln w="9525">
            <a:noFill/>
          </a:ln>
        </p:spPr>
      </p:pic>
      <p:sp>
        <p:nvSpPr>
          <p:cNvPr id="43012" name="TextBox 9"/>
          <p:cNvSpPr txBox="1"/>
          <p:nvPr/>
        </p:nvSpPr>
        <p:spPr>
          <a:xfrm>
            <a:off x="163773" y="3972985"/>
            <a:ext cx="11436824" cy="2143664"/>
          </a:xfrm>
          <a:prstGeom prst="rect">
            <a:avLst/>
          </a:prstGeom>
          <a:noFill/>
          <a:ln w="9525">
            <a:noFill/>
          </a:ln>
        </p:spPr>
        <p:txBody>
          <a:bodyPr wrap="square" lIns="91440" tIns="45720" rIns="91440" bIns="45720">
            <a:spAutoFit/>
          </a:bodyPr>
          <a:lstStyle/>
          <a:p>
            <a:pPr defTabSz="685800" eaLnBrk="1" hangingPunct="1">
              <a:buNone/>
            </a:pPr>
            <a:r>
              <a:rPr lang="en-US" sz="6665" smtClean="0">
                <a:solidFill>
                  <a:srgbClr val="FF0000"/>
                </a:solidFill>
                <a:latin typeface="UTM Avo" panose="02040603050506020204"/>
              </a:rPr>
              <a:t>Chúc  quí thầy cô và các em sức khỏe </a:t>
            </a:r>
            <a:endParaRPr sz="6665" dirty="0">
              <a:solidFill>
                <a:srgbClr val="FF0000"/>
              </a:solidFill>
              <a:latin typeface="UTM Avo" panose="02040603050506020204"/>
            </a:endParaRP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03200" y="833328"/>
            <a:ext cx="10058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spcBef>
                <a:spcPct val="50000"/>
              </a:spcBef>
              <a:buClr>
                <a:schemeClr val="accent1"/>
              </a:buClr>
            </a:pPr>
            <a:r>
              <a:rPr lang="en-US" sz="3200" b="1">
                <a:solidFill>
                  <a:srgbClr val="A50021"/>
                </a:solidFill>
                <a:latin typeface="Times New Roman" pitchFamily="18" charset="0"/>
                <a:cs typeface="Times New Roman" pitchFamily="18" charset="0"/>
              </a:rPr>
              <a:t> </a:t>
            </a:r>
            <a:r>
              <a:rPr lang="en-US" sz="3200" b="1" smtClean="0">
                <a:solidFill>
                  <a:srgbClr val="A50021"/>
                </a:solidFill>
                <a:latin typeface="Times New Roman" pitchFamily="18" charset="0"/>
                <a:cs typeface="Times New Roman" pitchFamily="18" charset="0"/>
              </a:rPr>
              <a:t>Ông giẳng ông giăng</a:t>
            </a:r>
            <a:endParaRPr lang="en-US" sz="3200" b="1">
              <a:solidFill>
                <a:srgbClr val="A50021"/>
              </a:solidFill>
              <a:latin typeface="Times New Roman" pitchFamily="18" charset="0"/>
              <a:cs typeface="Times New Roman" pitchFamily="18" charset="0"/>
            </a:endParaRPr>
          </a:p>
        </p:txBody>
      </p:sp>
      <p:sp>
        <p:nvSpPr>
          <p:cNvPr id="3" name="Title 1"/>
          <p:cNvSpPr txBox="1">
            <a:spLocks/>
          </p:cNvSpPr>
          <p:nvPr/>
        </p:nvSpPr>
        <p:spPr>
          <a:xfrm>
            <a:off x="406400" y="63634"/>
            <a:ext cx="10947400" cy="1582543"/>
          </a:xfrm>
          <a:prstGeom prst="rect">
            <a:avLst/>
          </a:prstGeom>
        </p:spPr>
        <p:txBody>
          <a:bodyPr>
            <a:normAutofit fontScale="97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3600" smtClean="0">
                <a:latin typeface="Times New Roman" pitchFamily="18" charset="0"/>
                <a:cs typeface="Times New Roman" pitchFamily="18" charset="0"/>
              </a:rPr>
              <a:t>Thứ 2 ngày 12 tháng </a:t>
            </a:r>
            <a:r>
              <a:rPr lang="en-US" sz="3600">
                <a:latin typeface="Times New Roman" pitchFamily="18" charset="0"/>
                <a:cs typeface="Times New Roman" pitchFamily="18" charset="0"/>
              </a:rPr>
              <a:t>4</a:t>
            </a:r>
            <a:r>
              <a:rPr lang="en-US" sz="3600" smtClean="0">
                <a:latin typeface="Times New Roman" pitchFamily="18" charset="0"/>
                <a:cs typeface="Times New Roman" pitchFamily="18" charset="0"/>
              </a:rPr>
              <a:t> năm 2025</a:t>
            </a:r>
          </a:p>
          <a:p>
            <a:pPr>
              <a:defRPr/>
            </a:pPr>
            <a:r>
              <a:rPr lang="en-US" sz="3600" smtClean="0">
                <a:latin typeface="Times New Roman" pitchFamily="18" charset="0"/>
                <a:cs typeface="Times New Roman" pitchFamily="18" charset="0"/>
              </a:rPr>
              <a:t>      Môn: Tập đọc           Tiết:349,350</a:t>
            </a:r>
          </a:p>
          <a:p>
            <a:pPr algn="l">
              <a:defRPr/>
            </a:pPr>
            <a:r>
              <a:rPr lang="en-US" sz="3600" smtClean="0">
                <a:latin typeface="Times New Roman" pitchFamily="18" charset="0"/>
                <a:cs typeface="Times New Roman" pitchFamily="18" charset="0"/>
              </a:rPr>
              <a:t>Bài:</a:t>
            </a:r>
            <a:endParaRPr lang="en-US" sz="3600" dirty="0">
              <a:latin typeface="Times New Roman" pitchFamily="18" charset="0"/>
              <a:cs typeface="Times New Roman" pitchFamily="18" charset="0"/>
            </a:endParaRPr>
          </a:p>
        </p:txBody>
      </p:sp>
      <p:sp>
        <p:nvSpPr>
          <p:cNvPr id="6" name="Text Box 4"/>
          <p:cNvSpPr txBox="1">
            <a:spLocks noChangeArrowheads="1"/>
          </p:cNvSpPr>
          <p:nvPr/>
        </p:nvSpPr>
        <p:spPr bwMode="auto">
          <a:xfrm>
            <a:off x="1016000" y="1568450"/>
            <a:ext cx="34544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b="1" u="sng">
                <a:latin typeface="Times New Roman" pitchFamily="18" charset="0"/>
              </a:rPr>
              <a:t>Luyện đọc</a:t>
            </a:r>
            <a:r>
              <a:rPr lang="en-US" sz="2600" b="1" u="sng"/>
              <a:t>:</a:t>
            </a:r>
          </a:p>
        </p:txBody>
      </p:sp>
      <p:pic>
        <p:nvPicPr>
          <p:cNvPr id="10" name="Picture 8" descr="nen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648200"/>
            <a:ext cx="22352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9" descr="nen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245600" y="-22225"/>
            <a:ext cx="2946400" cy="185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nen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53608" y="4648200"/>
            <a:ext cx="2468033"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Box 12"/>
          <p:cNvSpPr txBox="1">
            <a:spLocks noChangeArrowheads="1"/>
          </p:cNvSpPr>
          <p:nvPr/>
        </p:nvSpPr>
        <p:spPr bwMode="auto">
          <a:xfrm>
            <a:off x="2313343" y="2450121"/>
            <a:ext cx="3048000" cy="289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a:latin typeface="Times New Roman" pitchFamily="18" charset="0"/>
                <a:cs typeface="Times New Roman" pitchFamily="18" charset="0"/>
              </a:rPr>
              <a:t>b</a:t>
            </a:r>
            <a:r>
              <a:rPr lang="en-US" sz="2600" smtClean="0">
                <a:latin typeface="Times New Roman" pitchFamily="18" charset="0"/>
                <a:cs typeface="Times New Roman" pitchFamily="18" charset="0"/>
              </a:rPr>
              <a:t>ầu bạn,ván cơm xôi,nồi cơm nếp,đệp bánh chưng,lưng hũ rượu,khướu đánh đu,ẵm em, gáo múc nước,cày chiêm,cái liềm.</a:t>
            </a:r>
            <a:endParaRPr lang="en-US" sz="2600">
              <a:latin typeface="Times New Roman" pitchFamily="18" charset="0"/>
              <a:cs typeface="Times New Roman" pitchFamily="18" charset="0"/>
            </a:endParaRPr>
          </a:p>
        </p:txBody>
      </p:sp>
      <p:sp>
        <p:nvSpPr>
          <p:cNvPr id="14" name="Line 17"/>
          <p:cNvSpPr>
            <a:spLocks noChangeShapeType="1"/>
          </p:cNvSpPr>
          <p:nvPr/>
        </p:nvSpPr>
        <p:spPr bwMode="auto">
          <a:xfrm>
            <a:off x="3759200" y="1981200"/>
            <a:ext cx="4673600" cy="0"/>
          </a:xfrm>
          <a:prstGeom prst="line">
            <a:avLst/>
          </a:prstGeom>
          <a:noFill/>
          <a:ln w="76200" cmpd="tri">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 name="Line 19"/>
          <p:cNvSpPr>
            <a:spLocks noChangeShapeType="1"/>
          </p:cNvSpPr>
          <p:nvPr/>
        </p:nvSpPr>
        <p:spPr bwMode="auto">
          <a:xfrm>
            <a:off x="5994400" y="1981200"/>
            <a:ext cx="0" cy="4876800"/>
          </a:xfrm>
          <a:prstGeom prst="line">
            <a:avLst/>
          </a:prstGeom>
          <a:noFill/>
          <a:ln w="76200" cmpd="tri">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 name="Text Box 21"/>
          <p:cNvSpPr txBox="1">
            <a:spLocks noChangeArrowheads="1"/>
          </p:cNvSpPr>
          <p:nvPr/>
        </p:nvSpPr>
        <p:spPr bwMode="auto">
          <a:xfrm>
            <a:off x="8432800" y="1568450"/>
            <a:ext cx="34544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600" b="1" u="sng">
                <a:latin typeface="Times New Roman" pitchFamily="18" charset="0"/>
              </a:rPr>
              <a:t>Tìm hiểu bài</a:t>
            </a:r>
          </a:p>
        </p:txBody>
      </p:sp>
    </p:spTree>
    <p:extLst>
      <p:ext uri="{BB962C8B-B14F-4D97-AF65-F5344CB8AC3E}">
        <p14:creationId xmlns:p14="http://schemas.microsoft.com/office/powerpoint/2010/main" xmlns="" val="3435706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8098" y="1899142"/>
            <a:ext cx="8768863" cy="2554545"/>
          </a:xfrm>
          <a:prstGeom prst="rect">
            <a:avLst/>
          </a:prstGeom>
          <a:noFill/>
        </p:spPr>
        <p:txBody>
          <a:bodyPr wrap="square" rtlCol="0">
            <a:spAutoFit/>
          </a:bodyPr>
          <a:lstStyle/>
          <a:p>
            <a:r>
              <a:rPr lang="en-US" sz="4000" smtClean="0"/>
              <a:t>a.Nhà bạn nhỏ có ai?</a:t>
            </a:r>
          </a:p>
          <a:p>
            <a:r>
              <a:rPr lang="en-US" sz="4000" smtClean="0"/>
              <a:t>b.Nhà bạn nhỏ có đồ vật gì?</a:t>
            </a:r>
          </a:p>
          <a:p>
            <a:r>
              <a:rPr lang="en-US" sz="4000" smtClean="0"/>
              <a:t>c.Nhà bạn nhỏ có những con vật gì?</a:t>
            </a:r>
          </a:p>
          <a:p>
            <a:r>
              <a:rPr lang="en-US" sz="4000" smtClean="0"/>
              <a:t>d.Nhà bạn nhỏ có đồ ăn thức uố`ng gì?</a:t>
            </a:r>
            <a:endParaRPr lang="en-US" sz="4000"/>
          </a:p>
        </p:txBody>
      </p:sp>
      <p:sp>
        <p:nvSpPr>
          <p:cNvPr id="2" name="Oval Callout 1"/>
          <p:cNvSpPr/>
          <p:nvPr/>
        </p:nvSpPr>
        <p:spPr>
          <a:xfrm>
            <a:off x="7092463" y="715108"/>
            <a:ext cx="4818184" cy="1184030"/>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smtClean="0"/>
              <a:t>thảo luận nhóm đôi</a:t>
            </a:r>
            <a:endParaRPr lang="en-US" sz="2400"/>
          </a:p>
        </p:txBody>
      </p:sp>
    </p:spTree>
    <p:extLst>
      <p:ext uri="{BB962C8B-B14F-4D97-AF65-F5344CB8AC3E}">
        <p14:creationId xmlns:p14="http://schemas.microsoft.com/office/powerpoint/2010/main" xmlns="" val="37435874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8222" y="1209675"/>
            <a:ext cx="10691447" cy="4956663"/>
          </a:xfrm>
          <a:prstGeom prst="rect">
            <a:avLst/>
          </a:prstGeom>
        </p:spPr>
      </p:pic>
    </p:spTree>
    <p:extLst>
      <p:ext uri="{BB962C8B-B14F-4D97-AF65-F5344CB8AC3E}">
        <p14:creationId xmlns:p14="http://schemas.microsoft.com/office/powerpoint/2010/main" xmlns="" val="32653118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03200" y="1231910"/>
            <a:ext cx="10058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spcBef>
                <a:spcPct val="50000"/>
              </a:spcBef>
              <a:buClr>
                <a:schemeClr val="accent1"/>
              </a:buClr>
            </a:pPr>
            <a:r>
              <a:rPr lang="en-US" sz="3200" b="1">
                <a:solidFill>
                  <a:srgbClr val="A50021"/>
                </a:solidFill>
                <a:latin typeface="Times New Roman" pitchFamily="18" charset="0"/>
                <a:cs typeface="Times New Roman" pitchFamily="18" charset="0"/>
              </a:rPr>
              <a:t>   </a:t>
            </a:r>
            <a:r>
              <a:rPr lang="en-US" sz="3200" b="1" smtClean="0">
                <a:solidFill>
                  <a:srgbClr val="A50021"/>
                </a:solidFill>
                <a:latin typeface="Times New Roman" pitchFamily="18" charset="0"/>
                <a:cs typeface="Times New Roman" pitchFamily="18" charset="0"/>
              </a:rPr>
              <a:t>Ông giẳng ông giăng </a:t>
            </a:r>
            <a:endParaRPr lang="en-US" sz="3200" b="1">
              <a:solidFill>
                <a:srgbClr val="A50021"/>
              </a:solidFill>
              <a:latin typeface="Times New Roman" pitchFamily="18" charset="0"/>
              <a:cs typeface="Times New Roman" pitchFamily="18" charset="0"/>
            </a:endParaRPr>
          </a:p>
        </p:txBody>
      </p:sp>
      <p:sp>
        <p:nvSpPr>
          <p:cNvPr id="3" name="Title 1"/>
          <p:cNvSpPr txBox="1">
            <a:spLocks/>
          </p:cNvSpPr>
          <p:nvPr/>
        </p:nvSpPr>
        <p:spPr>
          <a:xfrm>
            <a:off x="314575" y="140687"/>
            <a:ext cx="11039231" cy="2098431"/>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3600" smtClean="0">
                <a:latin typeface="Times New Roman" pitchFamily="18" charset="0"/>
                <a:cs typeface="Times New Roman" pitchFamily="18" charset="0"/>
              </a:rPr>
              <a:t>Thứ 2 ngày 12 tháng </a:t>
            </a:r>
            <a:r>
              <a:rPr lang="en-US" sz="3600">
                <a:latin typeface="Times New Roman" pitchFamily="18" charset="0"/>
                <a:cs typeface="Times New Roman" pitchFamily="18" charset="0"/>
              </a:rPr>
              <a:t>4</a:t>
            </a:r>
            <a:r>
              <a:rPr lang="en-US" sz="3600" smtClean="0">
                <a:latin typeface="Times New Roman" pitchFamily="18" charset="0"/>
                <a:cs typeface="Times New Roman" pitchFamily="18" charset="0"/>
              </a:rPr>
              <a:t> năm 2025</a:t>
            </a:r>
          </a:p>
          <a:p>
            <a:pPr>
              <a:defRPr/>
            </a:pPr>
            <a:r>
              <a:rPr lang="en-US" sz="3600" smtClean="0">
                <a:latin typeface="Times New Roman" pitchFamily="18" charset="0"/>
                <a:cs typeface="Times New Roman" pitchFamily="18" charset="0"/>
              </a:rPr>
              <a:t>Môn: Tập đọc           Tiết:44</a:t>
            </a:r>
          </a:p>
          <a:p>
            <a:pPr algn="l">
              <a:defRPr/>
            </a:pPr>
            <a:r>
              <a:rPr lang="en-US" sz="3600" smtClean="0">
                <a:latin typeface="Times New Roman" pitchFamily="18" charset="0"/>
                <a:cs typeface="Times New Roman" pitchFamily="18" charset="0"/>
              </a:rPr>
              <a:t>Bài:33</a:t>
            </a:r>
            <a:endParaRPr lang="en-US" sz="36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05509" y="2175826"/>
            <a:ext cx="11863755" cy="4682183"/>
          </a:xfrm>
          <a:prstGeom prst="rect">
            <a:avLst/>
          </a:prstGeom>
        </p:spPr>
      </p:pic>
    </p:spTree>
    <p:extLst>
      <p:ext uri="{BB962C8B-B14F-4D97-AF65-F5344CB8AC3E}">
        <p14:creationId xmlns:p14="http://schemas.microsoft.com/office/powerpoint/2010/main" xmlns="" val="334483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图片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082801" y="4743450"/>
            <a:ext cx="7385051"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图片 4"/>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981200" y="257175"/>
            <a:ext cx="7427384" cy="616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7"/>
          <p:cNvSpPr>
            <a:spLocks noChangeArrowheads="1"/>
          </p:cNvSpPr>
          <p:nvPr/>
        </p:nvSpPr>
        <p:spPr bwMode="auto">
          <a:xfrm>
            <a:off x="5228168" y="2828925"/>
            <a:ext cx="1769533" cy="1809750"/>
          </a:xfrm>
          <a:prstGeom prst="rect">
            <a:avLst/>
          </a:prstGeom>
          <a:extLst/>
        </p:spPr>
        <p:txBody>
          <a:bodyPr lIns="77925" tIns="38963" rIns="77925" bIns="38963" anchor="ctr">
            <a:normAutofit/>
          </a:bodyPr>
          <a:lstStyle/>
          <a:p>
            <a:pPr algn="ctr" defTabSz="584439">
              <a:lnSpc>
                <a:spcPct val="110000"/>
              </a:lnSpc>
              <a:defRPr/>
            </a:pPr>
            <a:r>
              <a:rPr lang="zh-CN" altLang="en-US" sz="3700" dirty="0">
                <a:solidFill>
                  <a:schemeClr val="bg1"/>
                </a:solidFill>
                <a:latin typeface="方正粗圆简体" panose="02010601030101010101" pitchFamily="2" charset="-122"/>
                <a:ea typeface="方正粗圆简体" panose="02010601030101010101" pitchFamily="2" charset="-122"/>
                <a:cs typeface="+mj-cs"/>
              </a:rPr>
              <a:t>校园</a:t>
            </a:r>
            <a:endParaRPr lang="en-US" altLang="zh-CN" sz="3700" dirty="0">
              <a:solidFill>
                <a:schemeClr val="bg1"/>
              </a:solidFill>
              <a:latin typeface="方正粗圆简体" panose="02010601030101010101" pitchFamily="2" charset="-122"/>
              <a:ea typeface="方正粗圆简体" panose="02010601030101010101" pitchFamily="2" charset="-122"/>
              <a:cs typeface="+mj-cs"/>
            </a:endParaRPr>
          </a:p>
          <a:p>
            <a:pPr algn="ctr" defTabSz="584439">
              <a:lnSpc>
                <a:spcPct val="110000"/>
              </a:lnSpc>
              <a:defRPr/>
            </a:pPr>
            <a:r>
              <a:rPr lang="zh-CN" altLang="en-US" sz="3700" dirty="0">
                <a:solidFill>
                  <a:schemeClr val="bg1"/>
                </a:solidFill>
                <a:latin typeface="方正粗圆简体" panose="02010601030101010101" pitchFamily="2" charset="-122"/>
                <a:ea typeface="方正粗圆简体" panose="02010601030101010101" pitchFamily="2" charset="-122"/>
                <a:cs typeface="+mj-cs"/>
              </a:rPr>
              <a:t>安全</a:t>
            </a:r>
          </a:p>
        </p:txBody>
      </p:sp>
      <p:sp>
        <p:nvSpPr>
          <p:cNvPr id="6150" name="TextBox 1"/>
          <p:cNvSpPr txBox="1">
            <a:spLocks noChangeArrowheads="1"/>
          </p:cNvSpPr>
          <p:nvPr/>
        </p:nvSpPr>
        <p:spPr bwMode="auto">
          <a:xfrm>
            <a:off x="3657600" y="3200405"/>
            <a:ext cx="4368800"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925" tIns="38963" rIns="77925" bIns="3896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600" b="1">
                <a:solidFill>
                  <a:srgbClr val="FF0000"/>
                </a:solidFill>
                <a:latin typeface="HP001 4 hàng" pitchFamily="34" charset="0"/>
              </a:rPr>
              <a:t>Thư giãn</a:t>
            </a:r>
          </a:p>
        </p:txBody>
      </p:sp>
      <p:pic>
        <p:nvPicPr>
          <p:cNvPr id="3" name="Nhạc thiếu nhi vui nhộn cho bé- Tập thể dục buổi sáng (online-video-cutter.com).mp4">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xmlns="" val="0"/>
              </a:ext>
            </a:extLst>
          </a:blip>
          <a:srcRect/>
          <a:stretch>
            <a:fillRect/>
          </a:stretch>
        </p:blipFill>
        <p:spPr bwMode="auto">
          <a:xfrm>
            <a:off x="0" y="857250"/>
            <a:ext cx="12192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619189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5" y="3817938"/>
            <a:ext cx="3740151" cy="3206750"/>
          </a:xfrm>
          <a:prstGeom prst="rect">
            <a:avLst/>
          </a:prstGeom>
          <a:noFill/>
          <a:ln w="9525">
            <a:noFill/>
          </a:ln>
        </p:spPr>
      </p:pic>
      <p:sp>
        <p:nvSpPr>
          <p:cNvPr id="67588" name="Text Box 4"/>
          <p:cNvSpPr txBox="1"/>
          <p:nvPr/>
        </p:nvSpPr>
        <p:spPr>
          <a:xfrm>
            <a:off x="2743200" y="2921007"/>
            <a:ext cx="6604000" cy="2092877"/>
          </a:xfrm>
          <a:prstGeom prst="rect">
            <a:avLst/>
          </a:prstGeom>
          <a:noFill/>
          <a:ln w="9525">
            <a:noFill/>
          </a:ln>
        </p:spPr>
        <p:txBody>
          <a:bodyPr lIns="121917" tIns="60958" rIns="121917" bIns="60958">
            <a:spAutoFit/>
          </a:bodyPr>
          <a:lstStyle/>
          <a:p>
            <a:pPr algn="ctr" defTabSz="1219200" eaLnBrk="1" hangingPunct="1">
              <a:spcBef>
                <a:spcPct val="50000"/>
              </a:spcBef>
            </a:pPr>
            <a:r>
              <a:rPr lang="en-US" altLang="en-US" sz="6400" b="0" smtClean="0">
                <a:latin typeface="UTM Avo" panose="02040603050506020204" charset="0"/>
                <a:cs typeface="UTM Avo" panose="02040603050506020204" charset="0"/>
              </a:rPr>
              <a:t>KIỂM TRA BÀI CŨ</a:t>
            </a:r>
            <a:endParaRPr lang="en-US" altLang="en-US" sz="6400" b="0" dirty="0">
              <a:latin typeface="UTM Avo" panose="02040603050506020204" charset="0"/>
              <a:ea typeface="Arial" panose="020B0604020202020204" pitchFamily="34" charset="0"/>
              <a:cs typeface="UTM Avo" panose="02040603050506020204" charset="0"/>
            </a:endParaRPr>
          </a:p>
        </p:txBody>
      </p:sp>
    </p:spTree>
    <p:extLst>
      <p:ext uri="{BB962C8B-B14F-4D97-AF65-F5344CB8AC3E}">
        <p14:creationId xmlns:p14="http://schemas.microsoft.com/office/powerpoint/2010/main" xmlns="" val="1098356841"/>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7588"/>
                                        </p:tgtEl>
                                        <p:attrNameLst>
                                          <p:attrName>style.visibility</p:attrName>
                                        </p:attrNameLst>
                                      </p:cBhvr>
                                      <p:to>
                                        <p:strVal val="visible"/>
                                      </p:to>
                                    </p:set>
                                    <p:animEffect transition="in" filter="fade">
                                      <p:cBhvr>
                                        <p:cTn id="21"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955" y="2930515"/>
            <a:ext cx="10972800" cy="830997"/>
          </a:xfrm>
          <a:prstGeom prst="rect">
            <a:avLst/>
          </a:prstGeom>
          <a:noFill/>
        </p:spPr>
        <p:txBody>
          <a:bodyPr wrap="square" rtlCol="0">
            <a:spAutoFit/>
          </a:bodyPr>
          <a:lstStyle/>
          <a:p>
            <a:r>
              <a:rPr lang="en-US" sz="4800" smtClean="0"/>
              <a:t>Em thích con vật nào trong bài? vì sao?</a:t>
            </a:r>
            <a:endParaRPr lang="en-US" sz="4800"/>
          </a:p>
        </p:txBody>
      </p:sp>
      <p:sp>
        <p:nvSpPr>
          <p:cNvPr id="7" name="TextBox 6"/>
          <p:cNvSpPr txBox="1"/>
          <p:nvPr/>
        </p:nvSpPr>
        <p:spPr>
          <a:xfrm>
            <a:off x="545910" y="4160371"/>
            <a:ext cx="10536071" cy="830997"/>
          </a:xfrm>
          <a:prstGeom prst="rect">
            <a:avLst/>
          </a:prstGeom>
          <a:noFill/>
        </p:spPr>
        <p:txBody>
          <a:bodyPr wrap="square" rtlCol="0">
            <a:spAutoFit/>
          </a:bodyPr>
          <a:lstStyle/>
          <a:p>
            <a:r>
              <a:rPr lang="en-US" sz="4800" smtClean="0"/>
              <a:t>Em thích đồ vật nào trong bài?vì sao?</a:t>
            </a:r>
            <a:endParaRPr lang="en-US" sz="4800"/>
          </a:p>
        </p:txBody>
      </p:sp>
      <p:sp>
        <p:nvSpPr>
          <p:cNvPr id="2" name="Explosion 2 1"/>
          <p:cNvSpPr/>
          <p:nvPr/>
        </p:nvSpPr>
        <p:spPr>
          <a:xfrm>
            <a:off x="545910" y="423081"/>
            <a:ext cx="7451678" cy="2513491"/>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smtClean="0">
                <a:solidFill>
                  <a:srgbClr val="FF0000"/>
                </a:solidFill>
              </a:rPr>
              <a:t>kiểm tra bài cũ</a:t>
            </a:r>
            <a:endParaRPr lang="en-US" sz="4000">
              <a:solidFill>
                <a:srgbClr val="FF0000"/>
              </a:solidFill>
            </a:endParaRPr>
          </a:p>
        </p:txBody>
      </p:sp>
    </p:spTree>
    <p:extLst>
      <p:ext uri="{BB962C8B-B14F-4D97-AF65-F5344CB8AC3E}">
        <p14:creationId xmlns:p14="http://schemas.microsoft.com/office/powerpoint/2010/main" xmlns="" val="11254167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 y="0"/>
            <a:ext cx="12161673" cy="3426864"/>
          </a:xfrm>
          <a:prstGeom prst="rect">
            <a:avLst/>
          </a:prstGeom>
        </p:spPr>
      </p:pic>
    </p:spTree>
    <p:extLst>
      <p:ext uri="{BB962C8B-B14F-4D97-AF65-F5344CB8AC3E}">
        <p14:creationId xmlns:p14="http://schemas.microsoft.com/office/powerpoint/2010/main" xmlns="" val="39773277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 name="Rectangle 4">
            <a:hlinkClick r:id=""/>
          </p:cNvPr>
          <p:cNvSpPr/>
          <p:nvPr/>
        </p:nvSpPr>
        <p:spPr>
          <a:xfrm>
            <a:off x="7007225" y="6026150"/>
            <a:ext cx="2163763" cy="64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VnAvant" panose="020B7200000000000000"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5pPr>
          </a:lstStyle>
          <a:p>
            <a:pPr lvl="0" algn="ctr" eaLnBrk="1" hangingPunct="1">
              <a:buNone/>
            </a:pPr>
            <a:endParaRPr lang="en-US" altLang="x-none" sz="3200" b="0" dirty="0">
              <a:solidFill>
                <a:srgbClr val="FFFFFF"/>
              </a:solidFill>
              <a:latin typeface="Calibri" panose="020F0502020204030204" charset="0"/>
            </a:endParaRPr>
          </a:p>
        </p:txBody>
      </p:sp>
      <p:sp>
        <p:nvSpPr>
          <p:cNvPr id="6" name="TextBox 5"/>
          <p:cNvSpPr txBox="1"/>
          <p:nvPr/>
        </p:nvSpPr>
        <p:spPr>
          <a:xfrm>
            <a:off x="1249370" y="1157298"/>
            <a:ext cx="5322291" cy="2800767"/>
          </a:xfrm>
          <a:prstGeom prst="rect">
            <a:avLst/>
          </a:prstGeom>
          <a:noFill/>
          <a:ln w="9525">
            <a:noFill/>
          </a:ln>
        </p:spPr>
        <p:txBody>
          <a:bodyPr wrap="none">
            <a:spAutoFit/>
          </a:bodyPr>
          <a:lstStyle/>
          <a:p>
            <a:pPr eaLnBrk="1" hangingPunct="1"/>
            <a:r>
              <a:rPr lang="en-US" altLang="en-US" sz="4400" b="0" smtClean="0">
                <a:solidFill>
                  <a:srgbClr val="FFFFFF"/>
                </a:solidFill>
                <a:latin typeface="UTM Avo" panose="02040603050506020204" charset="0"/>
              </a:rPr>
              <a:t>Tròn như cái đĩa </a:t>
            </a:r>
          </a:p>
          <a:p>
            <a:pPr eaLnBrk="1" hangingPunct="1"/>
            <a:r>
              <a:rPr lang="en-US" altLang="en-US" sz="4400">
                <a:solidFill>
                  <a:srgbClr val="FFFFFF"/>
                </a:solidFill>
                <a:latin typeface="UTM Avo" panose="02040603050506020204" charset="0"/>
              </a:rPr>
              <a:t>L</a:t>
            </a:r>
            <a:r>
              <a:rPr lang="en-US" altLang="en-US" sz="4400" smtClean="0">
                <a:solidFill>
                  <a:srgbClr val="FFFFFF"/>
                </a:solidFill>
                <a:latin typeface="UTM Avo" panose="02040603050506020204" charset="0"/>
              </a:rPr>
              <a:t>ơ lững giữa trời</a:t>
            </a:r>
          </a:p>
          <a:p>
            <a:pPr eaLnBrk="1" hangingPunct="1"/>
            <a:r>
              <a:rPr lang="en-US" altLang="en-US" sz="4400" b="0" smtClean="0">
                <a:solidFill>
                  <a:srgbClr val="FFFFFF"/>
                </a:solidFill>
                <a:latin typeface="UTM Avo" panose="02040603050506020204" charset="0"/>
              </a:rPr>
              <a:t>Dịu mát,tươi vui</a:t>
            </a:r>
          </a:p>
          <a:p>
            <a:pPr eaLnBrk="1" hangingPunct="1"/>
            <a:r>
              <a:rPr lang="en-US" altLang="en-US" sz="4400" smtClean="0">
                <a:solidFill>
                  <a:srgbClr val="FFFFFF"/>
                </a:solidFill>
                <a:latin typeface="UTM Avo" panose="02040603050506020204" charset="0"/>
              </a:rPr>
              <a:t>Đêm rằm tỏa sáng</a:t>
            </a:r>
            <a:endParaRPr lang="en-US" altLang="en-US" sz="4400" b="0" dirty="0">
              <a:solidFill>
                <a:srgbClr val="FFFFFF"/>
              </a:solidFill>
              <a:latin typeface="UTM Avo" panose="02040603050506020204" charset="0"/>
            </a:endParaRPr>
          </a:p>
        </p:txBody>
      </p:sp>
      <p:sp>
        <p:nvSpPr>
          <p:cNvPr id="7" name="TextBox 6"/>
          <p:cNvSpPr txBox="1"/>
          <p:nvPr/>
        </p:nvSpPr>
        <p:spPr>
          <a:xfrm>
            <a:off x="1249363" y="4355493"/>
            <a:ext cx="3873176" cy="584775"/>
          </a:xfrm>
          <a:prstGeom prst="rect">
            <a:avLst/>
          </a:prstGeom>
          <a:noFill/>
          <a:ln w="9525">
            <a:noFill/>
          </a:ln>
        </p:spPr>
        <p:txBody>
          <a:bodyPr wrap="none">
            <a:spAutoFit/>
          </a:bodyPr>
          <a:lstStyle/>
          <a:p>
            <a:pPr eaLnBrk="1" hangingPunct="1"/>
            <a:r>
              <a:rPr lang="en-US" altLang="en-US" sz="3200" b="0">
                <a:solidFill>
                  <a:srgbClr val="FFFFFF"/>
                </a:solidFill>
                <a:latin typeface="UTM Avo" panose="02040603050506020204" charset="0"/>
                <a:cs typeface="UTM Avo" panose="02040603050506020204" charset="0"/>
              </a:rPr>
              <a:t>Đáp </a:t>
            </a:r>
            <a:r>
              <a:rPr lang="en-US" altLang="en-US" sz="3200" b="0" smtClean="0">
                <a:solidFill>
                  <a:srgbClr val="FFFFFF"/>
                </a:solidFill>
                <a:latin typeface="UTM Avo" panose="02040603050506020204" charset="0"/>
                <a:cs typeface="UTM Avo" panose="02040603050506020204" charset="0"/>
              </a:rPr>
              <a:t>án:Ông trăng</a:t>
            </a:r>
            <a:endParaRPr lang="en-US" altLang="en-US" sz="4000" b="0" dirty="0">
              <a:solidFill>
                <a:schemeClr val="bg1"/>
              </a:solidFill>
              <a:latin typeface="UTM Avo" panose="02040603050506020204" charset="0"/>
              <a:cs typeface="UTM Avo" panose="02040603050506020204" charset="0"/>
            </a:endParaRPr>
          </a:p>
        </p:txBody>
      </p:sp>
      <p:pic>
        <p:nvPicPr>
          <p:cNvPr id="9" name="Picture 8"/>
          <p:cNvPicPr>
            <a:picLocks noChangeAspect="1"/>
          </p:cNvPicPr>
          <p:nvPr/>
        </p:nvPicPr>
        <p:blipFill rotWithShape="1">
          <a:blip r:embed="rId4" cstate="print">
            <a:duotone>
              <a:prstClr val="black"/>
              <a:schemeClr val="accent2">
                <a:tint val="45000"/>
                <a:satMod val="400000"/>
              </a:schemeClr>
            </a:duotone>
          </a:blip>
          <a:srcRect r="-5485"/>
          <a:stretch>
            <a:fillRect/>
          </a:stretch>
        </p:blipFill>
        <p:spPr>
          <a:xfrm>
            <a:off x="9866923" y="4754114"/>
            <a:ext cx="1101388" cy="8810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50" fill="hold"/>
                                        <p:tgtEl>
                                          <p:spTgt spid="9"/>
                                        </p:tgtEl>
                                        <p:attrNameLst>
                                          <p:attrName>ppt_w</p:attrName>
                                        </p:attrNameLst>
                                      </p:cBhvr>
                                      <p:tavLst>
                                        <p:tav tm="0">
                                          <p:val>
                                            <p:strVal val="4*#ppt_w"/>
                                          </p:val>
                                        </p:tav>
                                        <p:tav tm="100000">
                                          <p:val>
                                            <p:strVal val="#ppt_w"/>
                                          </p:val>
                                        </p:tav>
                                      </p:tavLst>
                                    </p:anim>
                                    <p:anim calcmode="lin" valueType="num">
                                      <p:cBhvr>
                                        <p:cTn id="2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 name="Rectangle 2">
            <a:hlinkClick r:id=""/>
          </p:cNvPr>
          <p:cNvSpPr/>
          <p:nvPr/>
        </p:nvSpPr>
        <p:spPr>
          <a:xfrm>
            <a:off x="6980241" y="6049973"/>
            <a:ext cx="2163763" cy="63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VnAvant" panose="020B7200000000000000"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5pPr>
          </a:lstStyle>
          <a:p>
            <a:pPr lvl="0" algn="ctr" eaLnBrk="1" hangingPunct="1">
              <a:buNone/>
            </a:pPr>
            <a:endParaRPr lang="en-US" altLang="x-none" sz="3200" b="0" dirty="0">
              <a:solidFill>
                <a:srgbClr val="FFFFFF"/>
              </a:solidFill>
              <a:latin typeface="Calibri" panose="020F0502020204030204" charset="0"/>
            </a:endParaRPr>
          </a:p>
        </p:txBody>
      </p:sp>
      <p:sp>
        <p:nvSpPr>
          <p:cNvPr id="5" name="TextBox 4"/>
          <p:cNvSpPr txBox="1"/>
          <p:nvPr/>
        </p:nvSpPr>
        <p:spPr>
          <a:xfrm>
            <a:off x="914400" y="1354143"/>
            <a:ext cx="10199077" cy="3170099"/>
          </a:xfrm>
          <a:prstGeom prst="rect">
            <a:avLst/>
          </a:prstGeom>
          <a:noFill/>
          <a:ln w="9525">
            <a:noFill/>
          </a:ln>
        </p:spPr>
        <p:txBody>
          <a:bodyPr wrap="square">
            <a:spAutoFit/>
          </a:bodyPr>
          <a:lstStyle/>
          <a:p>
            <a:pPr eaLnBrk="1" hangingPunct="1"/>
            <a:r>
              <a:rPr lang="en-US" altLang="en-US" sz="4000" b="0" smtClean="0">
                <a:solidFill>
                  <a:srgbClr val="FFFFFF"/>
                </a:solidFill>
                <a:latin typeface="UTM Avo" panose="02040603050506020204" charset="0"/>
              </a:rPr>
              <a:t>       Một mẹ sinh được vạn con </a:t>
            </a:r>
          </a:p>
          <a:p>
            <a:pPr eaLnBrk="1" hangingPunct="1"/>
            <a:r>
              <a:rPr lang="en-US" altLang="en-US" sz="4000" smtClean="0">
                <a:solidFill>
                  <a:srgbClr val="FFFFFF"/>
                </a:solidFill>
                <a:latin typeface="UTM Avo" panose="02040603050506020204" charset="0"/>
              </a:rPr>
              <a:t>Đến mai trời sáng chỉ còn một cha</a:t>
            </a:r>
          </a:p>
          <a:p>
            <a:pPr eaLnBrk="1" hangingPunct="1"/>
            <a:r>
              <a:rPr lang="en-US" altLang="en-US" sz="4000" smtClean="0">
                <a:solidFill>
                  <a:srgbClr val="FFFFFF"/>
                </a:solidFill>
                <a:latin typeface="UTM Avo" panose="02040603050506020204" charset="0"/>
              </a:rPr>
              <a:t>       Mặt mẹ xinh đẹp như hoa</a:t>
            </a:r>
          </a:p>
          <a:p>
            <a:pPr eaLnBrk="1" hangingPunct="1"/>
            <a:r>
              <a:rPr lang="en-US" altLang="en-US" sz="4000" smtClean="0">
                <a:solidFill>
                  <a:srgbClr val="FFFFFF"/>
                </a:solidFill>
                <a:latin typeface="UTM Avo" panose="02040603050506020204" charset="0"/>
              </a:rPr>
              <a:t>Mặt cha nhăn nhó chẳng ma nào nhìn.</a:t>
            </a:r>
          </a:p>
          <a:p>
            <a:pPr eaLnBrk="1" hangingPunct="1"/>
            <a:endParaRPr lang="en-US" altLang="en-US" sz="4000" b="0" dirty="0">
              <a:solidFill>
                <a:srgbClr val="FFFFFF"/>
              </a:solidFill>
              <a:latin typeface="UTM Avo" panose="02040603050506020204" charset="0"/>
            </a:endParaRPr>
          </a:p>
        </p:txBody>
      </p:sp>
      <p:sp>
        <p:nvSpPr>
          <p:cNvPr id="8" name="Rounded Rectangle 7"/>
          <p:cNvSpPr/>
          <p:nvPr/>
        </p:nvSpPr>
        <p:spPr bwMode="auto">
          <a:xfrm>
            <a:off x="2947041" y="4575165"/>
            <a:ext cx="6046471" cy="111633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VnAvant" panose="020B7200000000000000"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VnAvant" panose="020B7200000000000000" charset="0"/>
                <a:ea typeface="SimSun" panose="02010600030101010101" pitchFamily="2" charset="-122"/>
                <a:cs typeface="+mn-cs"/>
              </a:defRPr>
            </a:lvl5pPr>
          </a:lstStyle>
          <a:p>
            <a:pPr lvl="0" algn="ctr" eaLnBrk="1" hangingPunct="1">
              <a:buNone/>
            </a:pPr>
            <a:r>
              <a:rPr lang="en-US" altLang="x-none" sz="4800" b="0" smtClean="0">
                <a:solidFill>
                  <a:srgbClr val="000000"/>
                </a:solidFill>
                <a:latin typeface="UTM Avo" panose="02040603050506020204" charset="0"/>
                <a:cs typeface="UTM Avo" panose="02040603050506020204" charset="0"/>
              </a:rPr>
              <a:t>Trăng,sao,mặt trời</a:t>
            </a:r>
            <a:endParaRPr lang="en-US" altLang="x-none" sz="4800" b="0" dirty="0">
              <a:solidFill>
                <a:srgbClr val="000000"/>
              </a:solidFill>
              <a:latin typeface="UTM Avo" panose="02040603050506020204" charset="0"/>
              <a:cs typeface="UTM Avo" panose="02040603050506020204" charset="0"/>
            </a:endParaRPr>
          </a:p>
        </p:txBody>
      </p:sp>
      <p:pic>
        <p:nvPicPr>
          <p:cNvPr id="13" name="Picture 12"/>
          <p:cNvPicPr>
            <a:picLocks noChangeAspect="1"/>
          </p:cNvPicPr>
          <p:nvPr/>
        </p:nvPicPr>
        <p:blipFill rotWithShape="1">
          <a:blip r:embed="rId4" cstate="print">
            <a:duotone>
              <a:prstClr val="black"/>
              <a:schemeClr val="accent2">
                <a:tint val="45000"/>
                <a:satMod val="400000"/>
              </a:schemeClr>
            </a:duotone>
          </a:blip>
          <a:srcRect r="-5485"/>
          <a:stretch>
            <a:fillRect/>
          </a:stretch>
        </p:blipFill>
        <p:spPr>
          <a:xfrm>
            <a:off x="8993469" y="3744178"/>
            <a:ext cx="1101387" cy="8810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50" fill="hold"/>
                                        <p:tgtEl>
                                          <p:spTgt spid="13"/>
                                        </p:tgtEl>
                                        <p:attrNameLst>
                                          <p:attrName>ppt_w</p:attrName>
                                        </p:attrNameLst>
                                      </p:cBhvr>
                                      <p:tavLst>
                                        <p:tav tm="0">
                                          <p:val>
                                            <p:strVal val="4*#ppt_w"/>
                                          </p:val>
                                        </p:tav>
                                        <p:tav tm="100000">
                                          <p:val>
                                            <p:strVal val="#ppt_w"/>
                                          </p:val>
                                        </p:tav>
                                      </p:tavLst>
                                    </p:anim>
                                    <p:anim calcmode="lin" valueType="num">
                                      <p:cBhvr>
                                        <p:cTn id="19"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ội thi vẽ tranh theo chủ đề “Vui trung thu” 2017&quot; - Tranh vẽ số"/>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
            <a:ext cx="12192000" cy="68222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3749709"/>
      </p:ext>
    </p:extLst>
  </p:cSld>
  <p:clrMapOvr>
    <a:masterClrMapping/>
  </p:clrMapOvr>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tlCol="0" anchor="ctr"/>
      <a:lstStyle>
        <a:defPPr algn="ctr">
          <a:defRPr sz="32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491</Words>
  <Application>Microsoft Office PowerPoint</Application>
  <PresentationFormat>Custom</PresentationFormat>
  <Paragraphs>114</Paragraphs>
  <Slides>24</Slides>
  <Notes>4</Notes>
  <HiddenSlides>0</HiddenSlides>
  <MMClips>1</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1_Office Theme</vt:lpstr>
      <vt:lpstr>2_Office Theme</vt:lpstr>
      <vt:lpstr>Waveform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Admin</cp:lastModifiedBy>
  <cp:revision>61</cp:revision>
  <dcterms:created xsi:type="dcterms:W3CDTF">2021-01-19T01:25:56Z</dcterms:created>
  <dcterms:modified xsi:type="dcterms:W3CDTF">2025-03-19T00:14:27Z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1033-11.2.0.9937</vt:lpwstr>
  </property>
</Properties>
</file>