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 id="2147483884" r:id="rId2"/>
  </p:sldMasterIdLst>
  <p:notesMasterIdLst>
    <p:notesMasterId r:id="rId43"/>
  </p:notesMasterIdLst>
  <p:sldIdLst>
    <p:sldId id="525" r:id="rId3"/>
    <p:sldId id="517" r:id="rId4"/>
    <p:sldId id="518" r:id="rId5"/>
    <p:sldId id="519" r:id="rId6"/>
    <p:sldId id="520" r:id="rId7"/>
    <p:sldId id="542" r:id="rId8"/>
    <p:sldId id="522" r:id="rId9"/>
    <p:sldId id="560" r:id="rId10"/>
    <p:sldId id="365" r:id="rId11"/>
    <p:sldId id="558" r:id="rId12"/>
    <p:sldId id="559" r:id="rId13"/>
    <p:sldId id="556" r:id="rId14"/>
    <p:sldId id="531" r:id="rId15"/>
    <p:sldId id="548" r:id="rId16"/>
    <p:sldId id="547" r:id="rId17"/>
    <p:sldId id="533" r:id="rId18"/>
    <p:sldId id="554" r:id="rId19"/>
    <p:sldId id="552" r:id="rId20"/>
    <p:sldId id="553" r:id="rId21"/>
    <p:sldId id="555" r:id="rId22"/>
    <p:sldId id="539" r:id="rId23"/>
    <p:sldId id="516" r:id="rId24"/>
    <p:sldId id="479" r:id="rId25"/>
    <p:sldId id="504" r:id="rId26"/>
    <p:sldId id="507" r:id="rId27"/>
    <p:sldId id="508" r:id="rId28"/>
    <p:sldId id="509" r:id="rId29"/>
    <p:sldId id="487" r:id="rId30"/>
    <p:sldId id="510" r:id="rId31"/>
    <p:sldId id="511" r:id="rId32"/>
    <p:sldId id="397" r:id="rId33"/>
    <p:sldId id="528" r:id="rId34"/>
    <p:sldId id="534" r:id="rId35"/>
    <p:sldId id="535" r:id="rId36"/>
    <p:sldId id="536" r:id="rId37"/>
    <p:sldId id="537" r:id="rId38"/>
    <p:sldId id="550" r:id="rId39"/>
    <p:sldId id="561" r:id="rId40"/>
    <p:sldId id="562" r:id="rId41"/>
    <p:sldId id="563" r:id="rId42"/>
  </p:sldIdLst>
  <p:sldSz cx="12190413"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59" autoAdjust="0"/>
    <p:restoredTop sz="88950" autoAdjust="0"/>
  </p:normalViewPr>
  <p:slideViewPr>
    <p:cSldViewPr snapToGrid="0">
      <p:cViewPr varScale="1">
        <p:scale>
          <a:sx n="74" d="100"/>
          <a:sy n="74" d="100"/>
        </p:scale>
        <p:origin x="-80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pPr/>
              <a:t>2024/3/4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pPr/>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724" name="Slide Number Placeholder 3"/>
          <p:cNvSpPr>
            <a:spLocks noGrp="1"/>
          </p:cNvSpPr>
          <p:nvPr>
            <p:ph type="sldNum" sz="quarter" idx="5"/>
          </p:nvPr>
        </p:nvSpPr>
        <p:spPr bwMode="auto">
          <a:noFill/>
          <a:ln>
            <a:miter lim="800000"/>
            <a:headEnd/>
            <a:tailEnd/>
          </a:ln>
        </p:spPr>
        <p:txBody>
          <a:bodyPr/>
          <a:lstStyle/>
          <a:p>
            <a:fld id="{BFF971A4-6D87-4910-AC99-B024D0615C70}" type="slidenum">
              <a:rPr lang="en-US" altLang="vi-VN" smtClean="0">
                <a:latin typeface="Arial" pitchFamily="34" charset="0"/>
              </a:rPr>
              <a:pPr/>
              <a:t>1</a:t>
            </a:fld>
            <a:endParaRPr lang="en-US" altLang="vi-VN"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B68AD-D346-44F1-8A2C-3235B8AE22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14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GV click trình</a:t>
            </a:r>
            <a:r>
              <a:rPr lang="en-US" b="1" baseline="0"/>
              <a:t> chiếu slide như bình thường.</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B68AD-D346-44F1-8A2C-3235B8AE22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65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7681-B913-4050-BF70-0CBB0321C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91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7681-B913-4050-BF70-0CBB0321C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918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7681-B913-4050-BF70-0CBB0321C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3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pPr/>
              <a:t>32</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a:lstStyle/>
          <a:p>
            <a:fld id="{E4B5C7FC-E0A5-4B87-9CAF-BF0E310BE58A}" type="slidenum">
              <a:rPr lang="en-US" altLang="vi-VN" smtClean="0">
                <a:solidFill>
                  <a:prstClr val="black"/>
                </a:solidFill>
                <a:latin typeface="Arial" pitchFamily="34" charset="0"/>
              </a:rPr>
              <a:pPr/>
              <a:t>38</a:t>
            </a:fld>
            <a:endParaRPr lang="en-US" altLang="vi-VN" smtClean="0">
              <a:solidFill>
                <a:prstClr val="black"/>
              </a:solidFill>
              <a:latin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vi-VN"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3/4/2024</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020"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8405" y="3"/>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747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3/4/2024</a:t>
            </a:fld>
            <a:endParaRPr lang="en-US"/>
          </a:p>
        </p:txBody>
      </p:sp>
      <p:sp>
        <p:nvSpPr>
          <p:cNvPr id="16" name="Google Shape;16;p7"/>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021"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11133444" y="136526"/>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186272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521" y="274638"/>
            <a:ext cx="10971372"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521" y="1600200"/>
            <a:ext cx="5384099"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6793" y="1600200"/>
            <a:ext cx="5384099"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521" y="3938589"/>
            <a:ext cx="5384099"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6793" y="3938589"/>
            <a:ext cx="5384099"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32244FAF-F5DD-44F3-9DBA-D3A529D0A7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25" tIns="45700" rIns="91425" bIns="45700" anchor="ctr" anchorCtr="0">
            <a:noAutofit/>
          </a:bodyPr>
          <a:lstStyle/>
          <a:p>
            <a:pPr algn="ctr" defTabSz="914400"/>
            <a:endParaRPr>
              <a:solidFill>
                <a:prstClr val="white"/>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a:extLst>
              <a:ext uri="{FF2B5EF4-FFF2-40B4-BE49-F238E27FC236}">
                <a16:creationId xmlns="" xmlns:a16="http://schemas.microsoft.com/office/drawing/2014/main" id="{48CAB18A-EEAF-4CC3-B014-6871ADE81452}"/>
              </a:ext>
            </a:extLst>
          </p:cNvPr>
          <p:cNvSpPr/>
          <p:nvPr userDrawn="1"/>
        </p:nvSpPr>
        <p:spPr>
          <a:xfrm>
            <a:off x="11019077" y="136525"/>
            <a:ext cx="1272770"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2452314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189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1919824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4"/>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42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52380" y="-95250"/>
            <a:ext cx="12485650" cy="7162800"/>
          </a:xfrm>
          <a:prstGeom prst="rect">
            <a:avLst/>
          </a:prstGeom>
          <a:noFill/>
          <a:ln>
            <a:noFill/>
          </a:ln>
        </p:spPr>
      </p:pic>
      <p:sp>
        <p:nvSpPr>
          <p:cNvPr id="11" name="Oval 10">
            <a:extLst>
              <a:ext uri="{FF2B5EF4-FFF2-40B4-BE49-F238E27FC236}">
                <a16:creationId xmlns="" xmlns:a16="http://schemas.microsoft.com/office/drawing/2014/main" id="{48CAB18A-EEAF-4CC3-B014-6871ADE81452}"/>
              </a:ext>
            </a:extLst>
          </p:cNvPr>
          <p:cNvSpPr/>
          <p:nvPr userDrawn="1"/>
        </p:nvSpPr>
        <p:spPr>
          <a:xfrm>
            <a:off x="10902683" y="188478"/>
            <a:ext cx="1272770"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263659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87F1B-B08B-4C93-AE5F-58786A2D1DEC}"/>
              </a:ext>
            </a:extLst>
          </p:cNvPr>
          <p:cNvSpPr>
            <a:spLocks noGrp="1"/>
          </p:cNvSpPr>
          <p:nvPr>
            <p:ph type="ctrTitle"/>
          </p:nvPr>
        </p:nvSpPr>
        <p:spPr>
          <a:xfrm>
            <a:off x="1523802" y="1122363"/>
            <a:ext cx="914281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DA3B26E-AD21-45B1-BD50-E2729326960F}"/>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ECD2A28-F062-4A80-85AC-784AD7A45A06}"/>
              </a:ext>
            </a:extLst>
          </p:cNvPr>
          <p:cNvSpPr>
            <a:spLocks noGrp="1"/>
          </p:cNvSpPr>
          <p:nvPr>
            <p:ph type="dt" sz="half" idx="10"/>
          </p:nvPr>
        </p:nvSpPr>
        <p:spPr/>
        <p:txBody>
          <a:bodyPr/>
          <a:lstStyle/>
          <a:p>
            <a:fld id="{34862825-F999-48A1-A8CC-DBC54813CE2D}"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52430E4-5445-423A-973F-7BD98BBB92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E32D6DA-6083-476B-AF20-69F8494F4E76}"/>
              </a:ext>
            </a:extLst>
          </p:cNvPr>
          <p:cNvSpPr>
            <a:spLocks noGrp="1"/>
          </p:cNvSpPr>
          <p:nvPr>
            <p:ph type="sldNum" sz="quarter" idx="12"/>
          </p:nvPr>
        </p:nvSpPr>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652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1AB2BB-CD7E-4A1A-BD13-12382E400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802EF34-4694-4A7B-B147-1144E5B5B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083CCB-43E4-4DB3-BCBB-A25BE0F653D8}"/>
              </a:ext>
            </a:extLst>
          </p:cNvPr>
          <p:cNvSpPr>
            <a:spLocks noGrp="1"/>
          </p:cNvSpPr>
          <p:nvPr>
            <p:ph type="dt" sz="half" idx="10"/>
          </p:nvPr>
        </p:nvSpPr>
        <p:spPr/>
        <p:txBody>
          <a:bodyPr/>
          <a:lstStyle/>
          <a:p>
            <a:fld id="{34862825-F999-48A1-A8CC-DBC54813CE2D}"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4F138EB-9EA2-4606-8C3D-7063E4E76A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FB6C379-1BA0-453A-9500-C5B8293BCA3A}"/>
              </a:ext>
            </a:extLst>
          </p:cNvPr>
          <p:cNvSpPr>
            <a:spLocks noGrp="1"/>
          </p:cNvSpPr>
          <p:nvPr>
            <p:ph type="sldNum" sz="quarter" idx="12"/>
          </p:nvPr>
        </p:nvSpPr>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94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40B6F8-5ED1-4042-BBCD-C7AE2FBA1407}"/>
              </a:ext>
            </a:extLst>
          </p:cNvPr>
          <p:cNvSpPr>
            <a:spLocks noGrp="1"/>
          </p:cNvSpPr>
          <p:nvPr>
            <p:ph type="title"/>
          </p:nvPr>
        </p:nvSpPr>
        <p:spPr>
          <a:xfrm>
            <a:off x="839679" y="365126"/>
            <a:ext cx="1051423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303519-DF4C-4C30-B796-617EFEFC4031}"/>
              </a:ext>
            </a:extLst>
          </p:cNvPr>
          <p:cNvSpPr>
            <a:spLocks noGrp="1"/>
          </p:cNvSpPr>
          <p:nvPr>
            <p:ph type="body" idx="1"/>
          </p:nvPr>
        </p:nvSpPr>
        <p:spPr>
          <a:xfrm>
            <a:off x="839679"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DD2190-56CD-45BB-A126-0A20D069EB06}"/>
              </a:ext>
            </a:extLst>
          </p:cNvPr>
          <p:cNvSpPr>
            <a:spLocks noGrp="1"/>
          </p:cNvSpPr>
          <p:nvPr>
            <p:ph sz="half" idx="2"/>
          </p:nvPr>
        </p:nvSpPr>
        <p:spPr>
          <a:xfrm>
            <a:off x="839679" y="2505075"/>
            <a:ext cx="51571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7F99A4B-9A16-4222-B38A-DE1640D60132}"/>
              </a:ext>
            </a:extLst>
          </p:cNvPr>
          <p:cNvSpPr>
            <a:spLocks noGrp="1"/>
          </p:cNvSpPr>
          <p:nvPr>
            <p:ph type="body" sz="quarter" idx="3"/>
          </p:nvPr>
        </p:nvSpPr>
        <p:spPr>
          <a:xfrm>
            <a:off x="6171397"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EBC315E-7426-4DFF-90ED-EDD515E9FB60}"/>
              </a:ext>
            </a:extLst>
          </p:cNvPr>
          <p:cNvSpPr>
            <a:spLocks noGrp="1"/>
          </p:cNvSpPr>
          <p:nvPr>
            <p:ph sz="quarter" idx="4"/>
          </p:nvPr>
        </p:nvSpPr>
        <p:spPr>
          <a:xfrm>
            <a:off x="6171397" y="2505075"/>
            <a:ext cx="518251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54BA8BE-FC1B-47DD-A387-EEC9346B2232}"/>
              </a:ext>
            </a:extLst>
          </p:cNvPr>
          <p:cNvSpPr>
            <a:spLocks noGrp="1"/>
          </p:cNvSpPr>
          <p:nvPr>
            <p:ph type="dt" sz="half" idx="10"/>
          </p:nvPr>
        </p:nvSpPr>
        <p:spPr/>
        <p:txBody>
          <a:bodyPr/>
          <a:lstStyle/>
          <a:p>
            <a:fld id="{34862825-F999-48A1-A8CC-DBC54813CE2D}" type="datetimeFigureOut">
              <a:rPr lang="en-US" smtClean="0">
                <a:solidFill>
                  <a:prstClr val="black">
                    <a:tint val="75000"/>
                  </a:prstClr>
                </a:solidFill>
              </a:rPr>
              <a:pPr/>
              <a:t>3/4/2024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7AFFE2A-322A-43E6-92C9-5D9B04737BB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2473ECC-646F-4873-9BC6-7E593B56A3F8}"/>
              </a:ext>
            </a:extLst>
          </p:cNvPr>
          <p:cNvSpPr>
            <a:spLocks noGrp="1"/>
          </p:cNvSpPr>
          <p:nvPr>
            <p:ph type="sldNum" sz="quarter" idx="12"/>
          </p:nvPr>
        </p:nvSpPr>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0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4"/>
            <a:ext cx="12183293" cy="6816715"/>
          </a:xfrm>
          <a:prstGeom prst="rect">
            <a:avLst/>
          </a:prstGeom>
          <a:noFill/>
          <a:ln>
            <a:noFill/>
          </a:ln>
        </p:spPr>
      </p:pic>
      <p:sp>
        <p:nvSpPr>
          <p:cNvPr id="23" name="Google Shape;23;p8"/>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3/4/2024</a:t>
            </a:fld>
            <a:endParaRPr lang="en-US"/>
          </a:p>
        </p:txBody>
      </p:sp>
      <p:sp>
        <p:nvSpPr>
          <p:cNvPr id="24" name="Google Shape;24;p8"/>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317067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solidFill>
                  <a:prstClr val="black">
                    <a:tint val="75000"/>
                  </a:prstClr>
                </a:solidFill>
              </a:rPr>
              <a:pPr/>
              <a:t>3/4/2024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F8C21C-1434-4EC2-B07D-184E9A9CE50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60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3/4/2024</a:t>
            </a:fld>
            <a:endParaRPr lang="en-US" dirty="0">
              <a:solidFill>
                <a:prstClr val="black">
                  <a:tint val="75000"/>
                </a:prstClr>
              </a:solidFill>
            </a:endParaRPr>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25" tIns="45700" rIns="91425" bIns="45700" anchor="ctr" anchorCtr="0">
            <a:noAutofit/>
          </a:bodyPr>
          <a:lstStyle/>
          <a:p>
            <a:pPr algn="ctr" defTabSz="914400"/>
            <a:endParaRPr dirty="0">
              <a:solidFill>
                <a:prstClr val="white"/>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 xmlns:a16="http://schemas.microsoft.com/office/drawing/2014/main" id="{48CAB18A-EEAF-4CC3-B014-6871ADE81452}"/>
              </a:ext>
            </a:extLst>
          </p:cNvPr>
          <p:cNvSpPr/>
          <p:nvPr userDrawn="1"/>
        </p:nvSpPr>
        <p:spPr>
          <a:xfrm>
            <a:off x="11004884" y="136525"/>
            <a:ext cx="1272770"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300514965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4255" cy="6853994"/>
          </a:xfrm>
          <a:prstGeom prst="rect">
            <a:avLst/>
          </a:prstGeom>
          <a:noFill/>
          <a:ln>
            <a:noFill/>
          </a:ln>
        </p:spPr>
      </p:pic>
    </p:spTree>
    <p:extLst>
      <p:ext uri="{BB962C8B-B14F-4D97-AF65-F5344CB8AC3E}">
        <p14:creationId xmlns:p14="http://schemas.microsoft.com/office/powerpoint/2010/main" val="121129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5"/>
            <a:ext cx="12164255" cy="6853993"/>
          </a:xfrm>
          <a:prstGeom prst="rect">
            <a:avLst/>
          </a:prstGeom>
          <a:noFill/>
          <a:ln>
            <a:noFill/>
          </a:ln>
        </p:spPr>
      </p:pic>
      <p:sp>
        <p:nvSpPr>
          <p:cNvPr id="37" name="Google Shape;37;p10"/>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3/4/2024</a:t>
            </a:fld>
            <a:endParaRPr lang="en-US"/>
          </a:p>
        </p:txBody>
      </p:sp>
      <p:sp>
        <p:nvSpPr>
          <p:cNvPr id="38" name="Google Shape;38;p10"/>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26141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7" y="-68826"/>
            <a:ext cx="12511835" cy="7000539"/>
          </a:xfrm>
          <a:prstGeom prst="rect">
            <a:avLst/>
          </a:prstGeom>
          <a:noFill/>
          <a:ln>
            <a:noFill/>
          </a:ln>
        </p:spPr>
      </p:pic>
      <p:sp>
        <p:nvSpPr>
          <p:cNvPr id="46" name="Google Shape;46;p11"/>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3/4/2024</a:t>
            </a:fld>
            <a:endParaRPr lang="en-US"/>
          </a:p>
        </p:txBody>
      </p:sp>
      <p:sp>
        <p:nvSpPr>
          <p:cNvPr id="47" name="Google Shape;47;p11"/>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6455" y="186277"/>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780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37"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a:extLst>
              <a:ext uri="{FF2B5EF4-FFF2-40B4-BE49-F238E27FC236}">
                <a16:creationId xmlns="" xmlns:a16="http://schemas.microsoft.com/office/drawing/2014/main" id="{3466C2E5-4562-4E15-971C-1ECFE1A744BE}"/>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18" y="1"/>
            <a:ext cx="12183293"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53" y="1709761"/>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53" y="4589486"/>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93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09"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09"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09" y="6356387"/>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387"/>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387"/>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709" r:id="rId6"/>
    <p:sldLayoutId id="2147483710" r:id="rId7"/>
    <p:sldLayoutId id="2147483711" r:id="rId8"/>
    <p:sldLayoutId id="2147483877"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E7EED9B-E93C-464A-9491-98D9F55AF973}"/>
              </a:ext>
            </a:extLst>
          </p:cNvPr>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935113E-767D-4B6C-A536-D7BEAB93EC47}"/>
              </a:ext>
            </a:extLst>
          </p:cNvPr>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DF9656-87A1-4099-9730-CA7CA4F623B8}"/>
              </a:ext>
            </a:extLst>
          </p:cNvPr>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862825-F999-48A1-A8CC-DBC54813CE2D}" type="datetimeFigureOut">
              <a:rPr lang="en-US" smtClean="0">
                <a:solidFill>
                  <a:prstClr val="black">
                    <a:tint val="75000"/>
                  </a:prstClr>
                </a:solidFill>
              </a:rPr>
              <a:pPr defTabSz="914400"/>
              <a:t>3/4/2024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EFA484-0020-43C0-B906-C5A595C7EA78}"/>
              </a:ext>
            </a:extLst>
          </p:cNvPr>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8E28AE9-B291-483D-8954-A030AE8F6364}"/>
              </a:ext>
            </a:extLst>
          </p:cNvPr>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6FF1ABF-F1A9-490F-94B1-9CBA863E782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3885988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3.xml"/><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1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17.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3.xml"/><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mmer_Fantasy_landscape_by_photo_manipulation_22345972"/>
          <p:cNvPicPr>
            <a:picLocks noChangeAspect="1" noChangeArrowheads="1"/>
          </p:cNvPicPr>
          <p:nvPr/>
        </p:nvPicPr>
        <p:blipFill>
          <a:blip r:embed="rId3"/>
          <a:srcRect/>
          <a:stretch>
            <a:fillRect/>
          </a:stretch>
        </p:blipFill>
        <p:spPr bwMode="auto">
          <a:xfrm>
            <a:off x="-3047604" y="0"/>
            <a:ext cx="18285620" cy="7086600"/>
          </a:xfrm>
          <a:prstGeom prst="rect">
            <a:avLst/>
          </a:prstGeom>
          <a:noFill/>
          <a:ln w="9525">
            <a:noFill/>
            <a:miter lim="800000"/>
            <a:headEnd/>
            <a:tailEnd/>
          </a:ln>
        </p:spPr>
      </p:pic>
      <p:sp>
        <p:nvSpPr>
          <p:cNvPr id="4099" name="WordArt 6"/>
          <p:cNvSpPr>
            <a:spLocks noChangeArrowheads="1" noChangeShapeType="1" noTextEdit="1"/>
          </p:cNvSpPr>
          <p:nvPr/>
        </p:nvSpPr>
        <p:spPr bwMode="auto">
          <a:xfrm>
            <a:off x="1117454" y="1447800"/>
            <a:ext cx="10158678" cy="1524000"/>
          </a:xfrm>
          <a:prstGeom prst="rect">
            <a:avLst/>
          </a:prstGeom>
        </p:spPr>
        <p:txBody>
          <a:bodyPr wrap="none" lIns="121908" tIns="60954" rIns="121908" bIns="60954" fromWordArt="1">
            <a:prstTxWarp prst="textDeflate">
              <a:avLst>
                <a:gd name="adj" fmla="val 18750"/>
              </a:avLst>
            </a:prstTxWarp>
          </a:bodyPr>
          <a:lstStyle/>
          <a:p>
            <a:pPr algn="ctr"/>
            <a:r>
              <a:rPr lang="en-US" sz="4800" b="1" kern="10" dirty="0">
                <a:ln w="9525">
                  <a:solidFill>
                    <a:srgbClr val="0000FF"/>
                  </a:solidFill>
                  <a:round/>
                  <a:headEnd/>
                  <a:tailEnd/>
                </a:ln>
                <a:solidFill>
                  <a:srgbClr val="FF0000"/>
                </a:solidFill>
                <a:latin typeface="Times New Roman"/>
                <a:cs typeface="Times New Roman"/>
              </a:rPr>
              <a:t>CHÀO MỪNG QUÝ THẦY CÔ</a:t>
            </a:r>
          </a:p>
        </p:txBody>
      </p:sp>
      <p:pic>
        <p:nvPicPr>
          <p:cNvPr id="4100" name="Picture 9" descr="Picture2"/>
          <p:cNvPicPr>
            <a:picLocks noChangeAspect="1" noChangeArrowheads="1" noCrop="1"/>
          </p:cNvPicPr>
          <p:nvPr/>
        </p:nvPicPr>
        <p:blipFill>
          <a:blip r:embed="rId4"/>
          <a:srcRect/>
          <a:stretch>
            <a:fillRect/>
          </a:stretch>
        </p:blipFill>
        <p:spPr bwMode="auto">
          <a:xfrm>
            <a:off x="2234910" y="4876800"/>
            <a:ext cx="1003169" cy="1676400"/>
          </a:xfrm>
          <a:prstGeom prst="rect">
            <a:avLst/>
          </a:prstGeom>
          <a:noFill/>
          <a:ln w="9525">
            <a:noFill/>
            <a:miter lim="800000"/>
            <a:headEnd/>
            <a:tailEnd/>
          </a:ln>
        </p:spPr>
      </p:pic>
      <p:pic>
        <p:nvPicPr>
          <p:cNvPr id="4101" name="Picture 10" descr="Picture2"/>
          <p:cNvPicPr>
            <a:picLocks noChangeAspect="1" noChangeArrowheads="1" noCrop="1"/>
          </p:cNvPicPr>
          <p:nvPr/>
        </p:nvPicPr>
        <p:blipFill>
          <a:blip r:embed="rId4"/>
          <a:srcRect/>
          <a:stretch>
            <a:fillRect/>
          </a:stretch>
        </p:blipFill>
        <p:spPr bwMode="auto">
          <a:xfrm>
            <a:off x="8838050" y="4800600"/>
            <a:ext cx="1003169" cy="1676400"/>
          </a:xfrm>
          <a:prstGeom prst="rect">
            <a:avLst/>
          </a:prstGeom>
          <a:noFill/>
          <a:ln w="9525">
            <a:noFill/>
            <a:miter lim="800000"/>
            <a:headEnd/>
            <a:tailEnd/>
          </a:ln>
        </p:spPr>
      </p:pic>
      <p:sp>
        <p:nvSpPr>
          <p:cNvPr id="2" name="TextBox 1"/>
          <p:cNvSpPr txBox="1"/>
          <p:nvPr/>
        </p:nvSpPr>
        <p:spPr>
          <a:xfrm>
            <a:off x="0" y="524933"/>
            <a:ext cx="11479306" cy="1231084"/>
          </a:xfrm>
          <a:prstGeom prst="rect">
            <a:avLst/>
          </a:prstGeom>
          <a:noFill/>
        </p:spPr>
        <p:txBody>
          <a:bodyPr lIns="121897" tIns="60949" rIns="121897" bIns="60949">
            <a:spAutoFit/>
          </a:bodyPr>
          <a:lstStyle/>
          <a:p>
            <a:pPr>
              <a:defRPr/>
            </a:pPr>
            <a:r>
              <a:rPr lang="en-US" sz="3600" b="1" dirty="0">
                <a:solidFill>
                  <a:schemeClr val="tx1">
                    <a:lumMod val="95000"/>
                    <a:lumOff val="5000"/>
                  </a:schemeClr>
                </a:solidFill>
                <a:latin typeface="Times New Roman" pitchFamily="18" charset="0"/>
                <a:cs typeface="Times New Roman" pitchFamily="18" charset="0"/>
              </a:rPr>
              <a:t>               PHÒNG GD&amp;ĐT THÀNH PHỐ QUY NHƠN</a:t>
            </a:r>
          </a:p>
          <a:p>
            <a:pPr>
              <a:defRPr/>
            </a:pPr>
            <a:r>
              <a:rPr lang="en-US" sz="3600" b="1" dirty="0">
                <a:solidFill>
                  <a:schemeClr val="tx1">
                    <a:lumMod val="95000"/>
                    <a:lumOff val="5000"/>
                  </a:schemeClr>
                </a:solidFill>
                <a:latin typeface="Times New Roman" pitchFamily="18" charset="0"/>
                <a:cs typeface="Times New Roman" pitchFamily="18" charset="0"/>
              </a:rPr>
              <a:t>                    TRƯỜNG TIỂU HỌC QUANG TRUNG</a:t>
            </a:r>
          </a:p>
        </p:txBody>
      </p:sp>
      <p:sp>
        <p:nvSpPr>
          <p:cNvPr id="11" name="TextBox 10"/>
          <p:cNvSpPr txBox="1"/>
          <p:nvPr/>
        </p:nvSpPr>
        <p:spPr>
          <a:xfrm>
            <a:off x="2539669" y="5174165"/>
            <a:ext cx="7822182" cy="1025911"/>
          </a:xfrm>
          <a:prstGeom prst="rect">
            <a:avLst/>
          </a:prstGeom>
          <a:noFill/>
        </p:spPr>
        <p:txBody>
          <a:bodyPr lIns="121897" tIns="60949" rIns="121897" bIns="60949">
            <a:spAutoFit/>
          </a:bodyPr>
          <a:lstStyle/>
          <a:p>
            <a:pPr>
              <a:defRPr/>
            </a:pPr>
            <a:r>
              <a:rPr lang="en-US" sz="5900" b="1" kern="10" dirty="0">
                <a:ln w="12700">
                  <a:solidFill>
                    <a:srgbClr val="FF0000"/>
                  </a:solidFill>
                  <a:round/>
                  <a:headEnd/>
                  <a:tailEnd/>
                </a:ln>
                <a:solidFill>
                  <a:schemeClr val="tx1">
                    <a:lumMod val="95000"/>
                    <a:lumOff val="5000"/>
                  </a:schemeClr>
                </a:solidFill>
                <a:effectLst>
                  <a:outerShdw dist="35921" dir="2700000" sy="50000" kx="2115830" algn="bl" rotWithShape="0">
                    <a:srgbClr val="C0C0C0">
                      <a:alpha val="80000"/>
                    </a:srgbClr>
                  </a:outerShdw>
                </a:effectLst>
                <a:latin typeface="Times New Roman"/>
                <a:cs typeface="Times New Roman"/>
              </a:rPr>
              <a:t>  </a:t>
            </a:r>
            <a:r>
              <a:rPr lang="en-US" sz="4000" b="1" i="1" kern="10" dirty="0">
                <a:ln w="12700">
                  <a:solidFill>
                    <a:srgbClr val="FF0000"/>
                  </a:solidFill>
                  <a:round/>
                  <a:headEnd/>
                  <a:tailEnd/>
                </a:ln>
                <a:solidFill>
                  <a:srgbClr val="C00000"/>
                </a:solidFill>
                <a:effectLst>
                  <a:outerShdw dist="35921" dir="2700000" sy="50000" kx="2115830" algn="bl" rotWithShape="0">
                    <a:srgbClr val="C0C0C0">
                      <a:alpha val="80000"/>
                    </a:srgbClr>
                  </a:outerShdw>
                </a:effectLst>
                <a:latin typeface="Times New Roman"/>
                <a:cs typeface="Times New Roman"/>
              </a:rPr>
              <a:t>GV</a:t>
            </a:r>
            <a:r>
              <a:rPr lang="en-US" sz="4000" b="1" i="1" kern="10" dirty="0" smtClean="0">
                <a:ln w="12700">
                  <a:solidFill>
                    <a:srgbClr val="FF0000"/>
                  </a:solidFill>
                  <a:round/>
                  <a:headEnd/>
                  <a:tailEnd/>
                </a:ln>
                <a:solidFill>
                  <a:srgbClr val="C00000"/>
                </a:solidFill>
                <a:effectLst>
                  <a:outerShdw dist="35921" dir="2700000" sy="50000" kx="2115830" algn="bl" rotWithShape="0">
                    <a:srgbClr val="C0C0C0">
                      <a:alpha val="80000"/>
                    </a:srgbClr>
                  </a:outerShdw>
                </a:effectLst>
                <a:latin typeface="Times New Roman"/>
                <a:cs typeface="Times New Roman"/>
              </a:rPr>
              <a:t>: LÊ THỊ HỒNG PHƯƠNG </a:t>
            </a:r>
            <a:endParaRPr lang="en-US" sz="4000" i="1" dirty="0">
              <a:solidFill>
                <a:srgbClr val="C00000"/>
              </a:solidFill>
              <a:latin typeface="Arial" charset="0"/>
            </a:endParaRPr>
          </a:p>
        </p:txBody>
      </p:sp>
      <p:sp>
        <p:nvSpPr>
          <p:cNvPr id="4104" name="WordArt 6"/>
          <p:cNvSpPr>
            <a:spLocks noChangeArrowheads="1" noChangeShapeType="1" noTextEdit="1"/>
          </p:cNvSpPr>
          <p:nvPr/>
        </p:nvSpPr>
        <p:spPr bwMode="auto">
          <a:xfrm>
            <a:off x="1219041" y="2895600"/>
            <a:ext cx="10158678" cy="762000"/>
          </a:xfrm>
          <a:prstGeom prst="rect">
            <a:avLst/>
          </a:prstGeom>
        </p:spPr>
        <p:txBody>
          <a:bodyPr wrap="none" lIns="121908" tIns="60954" rIns="121908" bIns="60954" fromWordArt="1">
            <a:prstTxWarp prst="textDeflate">
              <a:avLst>
                <a:gd name="adj" fmla="val 18750"/>
              </a:avLst>
            </a:prstTxWarp>
          </a:bodyPr>
          <a:lstStyle/>
          <a:p>
            <a:pPr algn="ctr"/>
            <a:r>
              <a:rPr lang="vi-VN" sz="4800" b="1" kern="10" dirty="0">
                <a:ln w="9525">
                  <a:solidFill>
                    <a:srgbClr val="0000FF"/>
                  </a:solidFill>
                  <a:round/>
                  <a:headEnd/>
                  <a:tailEnd/>
                </a:ln>
                <a:solidFill>
                  <a:srgbClr val="FF0000"/>
                </a:solidFill>
                <a:latin typeface="Times New Roman"/>
                <a:cs typeface="Times New Roman"/>
              </a:rPr>
              <a:t>VỀ DỰ GIỜ LỚP </a:t>
            </a:r>
            <a:r>
              <a:rPr lang="vi-VN" sz="4800" b="1" kern="10" dirty="0" smtClean="0">
                <a:ln w="9525">
                  <a:solidFill>
                    <a:srgbClr val="0000FF"/>
                  </a:solidFill>
                  <a:round/>
                  <a:headEnd/>
                  <a:tailEnd/>
                </a:ln>
                <a:solidFill>
                  <a:srgbClr val="FF0000"/>
                </a:solidFill>
                <a:latin typeface="Times New Roman"/>
                <a:cs typeface="Times New Roman"/>
              </a:rPr>
              <a:t>2</a:t>
            </a:r>
            <a:r>
              <a:rPr lang="en-US" sz="4800" b="1" kern="10" dirty="0" smtClean="0">
                <a:ln w="9525">
                  <a:solidFill>
                    <a:srgbClr val="0000FF"/>
                  </a:solidFill>
                  <a:round/>
                  <a:headEnd/>
                  <a:tailEnd/>
                </a:ln>
                <a:solidFill>
                  <a:srgbClr val="FF0000"/>
                </a:solidFill>
                <a:latin typeface="Times New Roman"/>
                <a:cs typeface="Times New Roman"/>
              </a:rPr>
              <a:t>A</a:t>
            </a:r>
            <a:endParaRPr lang="en-US" sz="4800" b="1" kern="10" dirty="0">
              <a:ln w="9525">
                <a:solidFill>
                  <a:srgbClr val="0000FF"/>
                </a:solidFill>
                <a:round/>
                <a:headEnd/>
                <a:tailEnd/>
              </a:ln>
              <a:solidFill>
                <a:srgbClr val="FF0000"/>
              </a:solidFill>
              <a:latin typeface="Times New Roman"/>
              <a:cs typeface="Times New Roman"/>
            </a:endParaRPr>
          </a:p>
        </p:txBody>
      </p:sp>
      <p:sp>
        <p:nvSpPr>
          <p:cNvPr id="10" name="TextBox 9"/>
          <p:cNvSpPr txBox="1"/>
          <p:nvPr/>
        </p:nvSpPr>
        <p:spPr>
          <a:xfrm>
            <a:off x="812694" y="4028690"/>
            <a:ext cx="11072958" cy="1025911"/>
          </a:xfrm>
          <a:prstGeom prst="rect">
            <a:avLst/>
          </a:prstGeom>
          <a:noFill/>
        </p:spPr>
        <p:txBody>
          <a:bodyPr lIns="121897" tIns="60949" rIns="121897" bIns="60949">
            <a:spAutoFit/>
          </a:bodyPr>
          <a:lstStyle/>
          <a:p>
            <a:pPr algn="ctr">
              <a:defRPr/>
            </a:pPr>
            <a:r>
              <a:rPr lang="en-US" sz="5900" b="1" kern="10" dirty="0">
                <a:ln w="12700">
                  <a:solidFill>
                    <a:srgbClr val="FF0000"/>
                  </a:solidFill>
                  <a:round/>
                  <a:headEnd/>
                  <a:tailEnd/>
                </a:ln>
                <a:solidFill>
                  <a:schemeClr val="tx1">
                    <a:lumMod val="95000"/>
                    <a:lumOff val="5000"/>
                  </a:schemeClr>
                </a:solidFill>
                <a:effectLst>
                  <a:outerShdw dist="35921" dir="2700000" sy="50000" kx="2115830" algn="bl" rotWithShape="0">
                    <a:srgbClr val="C0C0C0">
                      <a:alpha val="80000"/>
                    </a:srgbClr>
                  </a:outerShdw>
                </a:effectLst>
                <a:latin typeface="Times New Roman"/>
                <a:cs typeface="Times New Roman"/>
              </a:rPr>
              <a:t>  </a:t>
            </a:r>
            <a:r>
              <a:rPr lang="en-US" sz="4800" b="1" kern="10" dirty="0">
                <a:ln w="12700">
                  <a:solidFill>
                    <a:srgbClr val="FF0000"/>
                  </a:solidFill>
                  <a:round/>
                  <a:headEnd/>
                  <a:tailEnd/>
                </a:ln>
                <a:effectLst>
                  <a:outerShdw dist="35921" dir="2700000" sy="50000" kx="2115830" algn="bl" rotWithShape="0">
                    <a:srgbClr val="C0C0C0">
                      <a:alpha val="80000"/>
                    </a:srgbClr>
                  </a:outerShdw>
                </a:effectLst>
                <a:latin typeface="Times New Roman"/>
                <a:cs typeface="Times New Roman"/>
              </a:rPr>
              <a:t>MÔN: </a:t>
            </a:r>
            <a:r>
              <a:rPr lang="en-US" sz="4800" b="1" kern="10" dirty="0" smtClean="0">
                <a:ln w="12700">
                  <a:solidFill>
                    <a:srgbClr val="FF0000"/>
                  </a:solidFill>
                  <a:round/>
                  <a:headEnd/>
                  <a:tailEnd/>
                </a:ln>
                <a:effectLst>
                  <a:outerShdw dist="35921" dir="2700000" sy="50000" kx="2115830" algn="bl" rotWithShape="0">
                    <a:srgbClr val="C0C0C0">
                      <a:alpha val="80000"/>
                    </a:srgbClr>
                  </a:outerShdw>
                </a:effectLst>
                <a:latin typeface="Times New Roman"/>
                <a:cs typeface="Times New Roman"/>
              </a:rPr>
              <a:t>TẬP ĐỌC</a:t>
            </a:r>
            <a:endParaRPr lang="en-US" sz="4800"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928" y="1000854"/>
            <a:ext cx="11799298" cy="6093976"/>
          </a:xfrm>
          <a:prstGeom prst="rect">
            <a:avLst/>
          </a:prstGeom>
        </p:spPr>
        <p:txBody>
          <a:bodyPr wrap="square">
            <a:spAutoFit/>
          </a:bodyPr>
          <a:lstStyle/>
          <a:p>
            <a:pPr algn="just"/>
            <a:r>
              <a:rPr lang="en-US" sz="2600" dirty="0">
                <a:solidFill>
                  <a:srgbClr val="000000"/>
                </a:solidFill>
              </a:rPr>
              <a:t>1. </a:t>
            </a:r>
            <a:r>
              <a:rPr lang="vi-VN" sz="2600" dirty="0">
                <a:solidFill>
                  <a:srgbClr val="000000"/>
                </a:solidFill>
              </a:rPr>
              <a:t>Mùa này, người làng tôi gọi là mùa nước nổi, không gọi là mùa nước lũ vì nước lên hiền hoà</a:t>
            </a:r>
            <a:r>
              <a:rPr lang="en-US" sz="2600" dirty="0">
                <a:solidFill>
                  <a:srgbClr val="000000"/>
                </a:solidFill>
              </a:rPr>
              <a:t>, </a:t>
            </a:r>
            <a:r>
              <a:rPr lang="en-US" sz="2600" dirty="0" err="1">
                <a:solidFill>
                  <a:srgbClr val="000000"/>
                </a:solidFill>
                <a:cs typeface="Times New Roman" panose="02020603050405020304" pitchFamily="18" charset="0"/>
              </a:rPr>
              <a:t>chớ</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không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dữ</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dội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như</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những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khác</a:t>
            </a:r>
            <a:r>
              <a:rPr lang="vi-VN" sz="2600" dirty="0">
                <a:solidFill>
                  <a:srgbClr val="000000"/>
                </a:solidFill>
                <a:cs typeface="Times New Roman" panose="02020603050405020304" pitchFamily="18" charset="0"/>
              </a:rPr>
              <a:t>. </a:t>
            </a:r>
            <a:r>
              <a:rPr lang="vi-VN" sz="2600" dirty="0">
                <a:solidFill>
                  <a:srgbClr val="000000"/>
                </a:solidFill>
              </a:rPr>
              <a:t>Nước mỗi ngày một </a:t>
            </a:r>
            <a:r>
              <a:rPr lang="en-US" sz="2600" dirty="0">
                <a:solidFill>
                  <a:srgbClr val="000000"/>
                </a:solidFill>
              </a:rPr>
              <a:t>d</a:t>
            </a:r>
            <a:r>
              <a:rPr lang="vi-VN" sz="2600" dirty="0">
                <a:solidFill>
                  <a:srgbClr val="000000"/>
                </a:solidFill>
              </a:rPr>
              <a:t>âng 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cuồn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cuộn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đầy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bờ</a:t>
            </a:r>
            <a:r>
              <a:rPr lang="vi-VN" sz="2600" dirty="0">
                <a:solidFill>
                  <a:srgbClr val="000000"/>
                </a:solidFill>
                <a:cs typeface="Times New Roman" panose="02020603050405020304" pitchFamily="18" charset="0"/>
              </a:rPr>
              <a:t>. </a:t>
            </a:r>
            <a:r>
              <a:rPr lang="vi-VN" sz="2600" dirty="0">
                <a:solidFill>
                  <a:srgbClr val="000000"/>
                </a:solidFill>
              </a:rPr>
              <a:t>Mưa dầm </a:t>
            </a:r>
            <a:r>
              <a:rPr lang="en-US" sz="2600" dirty="0">
                <a:solidFill>
                  <a:srgbClr val="000000"/>
                </a:solidFill>
                <a:cs typeface="Times New Roman" panose="02020603050405020304" pitchFamily="18" charset="0"/>
              </a:rPr>
              <a:t>d</a:t>
            </a:r>
            <a:r>
              <a:rPr lang="vi-VN" sz="2600" dirty="0">
                <a:solidFill>
                  <a:srgbClr val="000000"/>
                </a:solidFill>
                <a:cs typeface="Times New Roman" panose="02020603050405020304" pitchFamily="18" charset="0"/>
              </a:rPr>
              <a:t>ề</a:t>
            </a:r>
            <a:r>
              <a:rPr lang="vi-VN" sz="2600" dirty="0">
                <a:solidFill>
                  <a:srgbClr val="000000"/>
                </a:solidFill>
              </a:rPr>
              <a:t>, mưa sướt mướt ngày này qua ngày khác.</a:t>
            </a:r>
          </a:p>
          <a:p>
            <a:pPr algn="just"/>
            <a:r>
              <a:rPr lang="en-US" sz="2600" dirty="0">
                <a:solidFill>
                  <a:srgbClr val="000000"/>
                </a:solidFill>
              </a:rPr>
              <a:t>2. </a:t>
            </a:r>
            <a:r>
              <a:rPr lang="vi-VN" sz="2600" dirty="0">
                <a:solidFill>
                  <a:srgbClr val="000000"/>
                </a:solidFill>
              </a:rPr>
              <a:t>Rồi đến rằm tháng bảy. “Rằm tháng bảy nước nhảy lên bờ”. Dòng sông Cửu Long đã no đầy, lại tràn qua bờ</a:t>
            </a:r>
            <a:r>
              <a:rPr lang="en-US" sz="2600" dirty="0">
                <a:solidFill>
                  <a:srgbClr val="000000"/>
                </a:solidFill>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mặt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đường</a:t>
            </a:r>
            <a:r>
              <a:rPr lang="vi-VN" sz="2600" dirty="0">
                <a:solidFill>
                  <a:srgbClr val="000000"/>
                </a:solidFill>
              </a:rPr>
              <a:t>. Nước trong ao hồ, trong đồng ruộng của mùa mưa hòa lẫn với nước </a:t>
            </a:r>
            <a:r>
              <a:rPr lang="en-US" sz="2600" dirty="0">
                <a:solidFill>
                  <a:srgbClr val="000000"/>
                </a:solidFill>
              </a:rPr>
              <a:t>d</a:t>
            </a:r>
            <a:r>
              <a:rPr lang="vi-VN" sz="2600" dirty="0">
                <a:solidFill>
                  <a:srgbClr val="000000"/>
                </a:solidFill>
              </a:rPr>
              <a:t>òng sông Cửu Long.</a:t>
            </a:r>
          </a:p>
          <a:p>
            <a:pPr algn="just"/>
            <a:r>
              <a:rPr lang="vi-VN" sz="2600" dirty="0">
                <a:solidFill>
                  <a:srgbClr val="000000"/>
                </a:solidFill>
              </a:rPr>
              <a:t>     Đồng ruộng, </a:t>
            </a:r>
            <a:r>
              <a:rPr lang="en-US" sz="2600" dirty="0">
                <a:solidFill>
                  <a:srgbClr val="000000"/>
                </a:solidFill>
                <a:cs typeface="Times New Roman" panose="02020603050405020304" pitchFamily="18" charset="0"/>
              </a:rPr>
              <a:t>v</a:t>
            </a:r>
            <a:r>
              <a:rPr lang="vi-VN" sz="2600" dirty="0">
                <a:solidFill>
                  <a:srgbClr val="000000"/>
                </a:solidFill>
              </a:rPr>
              <a:t>ườn tược và cây cỏ như biết giữ lại hạt phù sa ở quanh mình, nước lại trong dần. Ngồi trong nhà</a:t>
            </a:r>
            <a:r>
              <a:rPr lang="en-US" sz="2600" dirty="0">
                <a:solidFill>
                  <a:srgbClr val="000000"/>
                </a:solidFill>
              </a:rPr>
              <a:t>,</a:t>
            </a:r>
            <a:r>
              <a:rPr lang="vi-VN" sz="2600" dirty="0">
                <a:solidFill>
                  <a:srgbClr val="000000"/>
                </a:solidFill>
              </a:rPr>
              <a:t> ta thấy cả những đ</a:t>
            </a:r>
            <a:r>
              <a:rPr lang="en-US" sz="2600" dirty="0">
                <a:solidFill>
                  <a:srgbClr val="000000"/>
                </a:solidFill>
              </a:rPr>
              <a:t>à</a:t>
            </a:r>
            <a:r>
              <a:rPr lang="vi-VN" sz="2600" dirty="0">
                <a:solidFill>
                  <a:srgbClr val="000000"/>
                </a:solidFill>
              </a:rPr>
              <a:t>n cá ròng ròng, từng đàn, từng đàn</a:t>
            </a:r>
            <a:r>
              <a:rPr lang="en-US" sz="2600" dirty="0">
                <a:solidFill>
                  <a:srgbClr val="000000"/>
                </a:solidFill>
              </a:rPr>
              <a:t> </a:t>
            </a:r>
            <a:r>
              <a:rPr lang="en-US" sz="2600" dirty="0" err="1">
                <a:solidFill>
                  <a:srgbClr val="000000"/>
                </a:solidFill>
                <a:cs typeface="Times New Roman" panose="02020603050405020304" pitchFamily="18" charset="0"/>
              </a:rPr>
              <a:t>xuôi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theo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đồng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sâu</a:t>
            </a:r>
            <a:r>
              <a:rPr lang="en-US" sz="2600" dirty="0">
                <a:solidFill>
                  <a:srgbClr val="000000"/>
                </a:solidFill>
                <a:cs typeface="Times New Roman" panose="02020603050405020304" pitchFamily="18" charset="0"/>
              </a:rPr>
              <a:t>.</a:t>
            </a:r>
          </a:p>
          <a:p>
            <a:pPr algn="just"/>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nền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phải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ván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tre</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làm</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từ</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cửa</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đến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bếp</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Vui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quá</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Có</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một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cây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lắt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lẻo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ngay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dưới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a:t>
            </a:r>
          </a:p>
          <a:p>
            <a:pPr algn="r"/>
            <a:r>
              <a:rPr lang="en-US" dirty="0">
                <a:solidFill>
                  <a:srgbClr val="000000"/>
                </a:solidFill>
                <a:cs typeface="Times New Roman" panose="02020603050405020304" pitchFamily="18" charset="0"/>
              </a:rPr>
              <a:t>Theo NGUYỄN QUANG SÁNG</a:t>
            </a:r>
            <a:endParaRPr lang="vi-VN" dirty="0">
              <a:solidFill>
                <a:srgbClr val="000000"/>
              </a:solidFill>
              <a:cs typeface="Times New Roman" panose="02020603050405020304" pitchFamily="18" charset="0"/>
            </a:endParaRPr>
          </a:p>
        </p:txBody>
      </p:sp>
      <p:sp>
        <p:nvSpPr>
          <p:cNvPr id="3" name="Rectangle 2"/>
          <p:cNvSpPr/>
          <p:nvPr/>
        </p:nvSpPr>
        <p:spPr>
          <a:xfrm>
            <a:off x="4202329" y="418219"/>
            <a:ext cx="2526654" cy="492443"/>
          </a:xfrm>
          <a:prstGeom prst="rect">
            <a:avLst/>
          </a:prstGeom>
        </p:spPr>
        <p:txBody>
          <a:bodyPr wrap="none">
            <a:spAutoFit/>
          </a:bodyPr>
          <a:lstStyle/>
          <a:p>
            <a:r>
              <a:rPr lang="en-US" sz="2600" b="1">
                <a:solidFill>
                  <a:srgbClr val="FF0000"/>
                </a:solidFill>
                <a:cs typeface="Times New Roman" pitchFamily="18" charset="0"/>
              </a:rPr>
              <a:t>Mùa nước nổi</a:t>
            </a:r>
            <a:endParaRPr lang="vi-VN" sz="2600"/>
          </a:p>
        </p:txBody>
      </p:sp>
      <p:sp>
        <p:nvSpPr>
          <p:cNvPr id="6" name="Oval 5"/>
          <p:cNvSpPr/>
          <p:nvPr/>
        </p:nvSpPr>
        <p:spPr>
          <a:xfrm>
            <a:off x="292426" y="1000854"/>
            <a:ext cx="259890" cy="4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2600" b="1" dirty="0">
                <a:solidFill>
                  <a:prstClr val="white"/>
                </a:solidFill>
                <a:latin typeface="+mj-lt"/>
                <a:cs typeface="Times New Roman" pitchFamily="18" charset="0"/>
              </a:rPr>
              <a:t>1</a:t>
            </a:r>
          </a:p>
        </p:txBody>
      </p:sp>
      <p:sp>
        <p:nvSpPr>
          <p:cNvPr id="7" name="Oval 6"/>
          <p:cNvSpPr/>
          <p:nvPr/>
        </p:nvSpPr>
        <p:spPr>
          <a:xfrm>
            <a:off x="312987" y="2687290"/>
            <a:ext cx="283914" cy="3480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2600" b="1" dirty="0">
                <a:solidFill>
                  <a:prstClr val="white"/>
                </a:solidFill>
                <a:latin typeface="+mj-lt"/>
                <a:cs typeface="Times New Roman" pitchFamily="18" charset="0"/>
              </a:rPr>
              <a:t>2</a:t>
            </a:r>
            <a:endParaRPr lang="vi-VN" sz="26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1554209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928" y="1000854"/>
            <a:ext cx="11799298" cy="5170646"/>
          </a:xfrm>
          <a:prstGeom prst="rect">
            <a:avLst/>
          </a:prstGeom>
        </p:spPr>
        <p:txBody>
          <a:bodyPr wrap="square">
            <a:spAutoFit/>
          </a:bodyPr>
          <a:lstStyle/>
          <a:p>
            <a:pPr algn="just"/>
            <a:r>
              <a:rPr lang="en-US" sz="2600" dirty="0">
                <a:solidFill>
                  <a:srgbClr val="000000"/>
                </a:solidFill>
              </a:rPr>
              <a:t>1. </a:t>
            </a:r>
            <a:r>
              <a:rPr lang="vi-VN" sz="2600" dirty="0">
                <a:solidFill>
                  <a:srgbClr val="000000"/>
                </a:solidFill>
              </a:rPr>
              <a:t>Mùa này, người làng tôi gọi là mùa nước nổi, không gọi là mùa nước lũ vì nước lên hiền hoà</a:t>
            </a:r>
            <a:r>
              <a:rPr lang="en-US" sz="2600" dirty="0">
                <a:solidFill>
                  <a:srgbClr val="000000"/>
                </a:solidFill>
              </a:rPr>
              <a:t>, </a:t>
            </a:r>
            <a:r>
              <a:rPr lang="en-US" sz="2600" dirty="0" err="1">
                <a:solidFill>
                  <a:srgbClr val="000000"/>
                </a:solidFill>
                <a:cs typeface="Times New Roman" panose="02020603050405020304" pitchFamily="18" charset="0"/>
              </a:rPr>
              <a:t>chớ</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không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dữ</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dội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như</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những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khác</a:t>
            </a:r>
            <a:r>
              <a:rPr lang="vi-VN" sz="2600" dirty="0">
                <a:solidFill>
                  <a:srgbClr val="000000"/>
                </a:solidFill>
                <a:cs typeface="Times New Roman" panose="02020603050405020304" pitchFamily="18" charset="0"/>
              </a:rPr>
              <a:t>. </a:t>
            </a:r>
            <a:r>
              <a:rPr lang="vi-VN" sz="2600" dirty="0">
                <a:solidFill>
                  <a:srgbClr val="000000"/>
                </a:solidFill>
              </a:rPr>
              <a:t>Nước mỗi ngày một </a:t>
            </a:r>
            <a:r>
              <a:rPr lang="en-US" sz="2600" dirty="0">
                <a:solidFill>
                  <a:srgbClr val="000000"/>
                </a:solidFill>
              </a:rPr>
              <a:t>d</a:t>
            </a:r>
            <a:r>
              <a:rPr lang="vi-VN" sz="2600" dirty="0">
                <a:solidFill>
                  <a:srgbClr val="000000"/>
                </a:solidFill>
              </a:rPr>
              <a:t>âng 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cuồn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cuộn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đầy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bờ</a:t>
            </a:r>
            <a:r>
              <a:rPr lang="vi-VN" sz="2600" dirty="0">
                <a:solidFill>
                  <a:srgbClr val="000000"/>
                </a:solidFill>
                <a:cs typeface="Times New Roman" panose="02020603050405020304" pitchFamily="18" charset="0"/>
              </a:rPr>
              <a:t>. </a:t>
            </a:r>
            <a:r>
              <a:rPr lang="vi-VN" sz="2600" dirty="0">
                <a:solidFill>
                  <a:srgbClr val="000000"/>
                </a:solidFill>
              </a:rPr>
              <a:t>Mưa </a:t>
            </a:r>
            <a:r>
              <a:rPr lang="vi-VN" sz="2600" dirty="0">
                <a:solidFill>
                  <a:srgbClr val="FF0000"/>
                </a:solidFill>
              </a:rPr>
              <a:t>dầm </a:t>
            </a:r>
            <a:r>
              <a:rPr lang="en-US" sz="2600" dirty="0">
                <a:solidFill>
                  <a:srgbClr val="FF0000"/>
                </a:solidFill>
                <a:cs typeface="Times New Roman" panose="02020603050405020304" pitchFamily="18" charset="0"/>
              </a:rPr>
              <a:t>d</a:t>
            </a:r>
            <a:r>
              <a:rPr lang="vi-VN" sz="2600" dirty="0">
                <a:solidFill>
                  <a:srgbClr val="FF0000"/>
                </a:solidFill>
                <a:cs typeface="Times New Roman" panose="02020603050405020304" pitchFamily="18" charset="0"/>
              </a:rPr>
              <a:t>ề</a:t>
            </a:r>
            <a:r>
              <a:rPr lang="vi-VN" sz="2600" dirty="0">
                <a:solidFill>
                  <a:srgbClr val="000000"/>
                </a:solidFill>
              </a:rPr>
              <a:t>, mưa </a:t>
            </a:r>
            <a:r>
              <a:rPr lang="vi-VN" sz="2600" dirty="0">
                <a:solidFill>
                  <a:srgbClr val="FF0000"/>
                </a:solidFill>
              </a:rPr>
              <a:t>sướt mướt </a:t>
            </a:r>
            <a:r>
              <a:rPr lang="vi-VN" sz="2600" dirty="0">
                <a:solidFill>
                  <a:srgbClr val="000000"/>
                </a:solidFill>
              </a:rPr>
              <a:t>ngày này qua ngày khác.</a:t>
            </a:r>
          </a:p>
          <a:p>
            <a:pPr algn="just"/>
            <a:r>
              <a:rPr lang="en-US" sz="2600" dirty="0">
                <a:solidFill>
                  <a:srgbClr val="000000"/>
                </a:solidFill>
              </a:rPr>
              <a:t>2. </a:t>
            </a:r>
            <a:r>
              <a:rPr lang="vi-VN" sz="2600" dirty="0">
                <a:solidFill>
                  <a:srgbClr val="000000"/>
                </a:solidFill>
              </a:rPr>
              <a:t>Rồi đến rằm tháng bảy. “Rằm tháng bảy nước nhảy lên bờ”. Dòng sông Cửu Long đã no đầy, lại tràn qua bờ</a:t>
            </a:r>
            <a:r>
              <a:rPr lang="en-US" sz="2600" dirty="0">
                <a:solidFill>
                  <a:srgbClr val="000000"/>
                </a:solidFill>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mặt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đường</a:t>
            </a:r>
            <a:r>
              <a:rPr lang="vi-VN" sz="2600" dirty="0">
                <a:solidFill>
                  <a:srgbClr val="000000"/>
                </a:solidFill>
              </a:rPr>
              <a:t>. Nước trong ao hồ, trong đồng ruộng của mùa mưa </a:t>
            </a:r>
            <a:r>
              <a:rPr lang="vi-VN" sz="2600" dirty="0">
                <a:solidFill>
                  <a:srgbClr val="FF0000"/>
                </a:solidFill>
              </a:rPr>
              <a:t>hòa lẫn </a:t>
            </a:r>
            <a:r>
              <a:rPr lang="vi-VN" sz="2600" dirty="0">
                <a:solidFill>
                  <a:srgbClr val="000000"/>
                </a:solidFill>
              </a:rPr>
              <a:t>với nước </a:t>
            </a:r>
            <a:r>
              <a:rPr lang="en-US" sz="2600" dirty="0">
                <a:solidFill>
                  <a:srgbClr val="000000"/>
                </a:solidFill>
              </a:rPr>
              <a:t>d</a:t>
            </a:r>
            <a:r>
              <a:rPr lang="vi-VN" sz="2600" dirty="0">
                <a:solidFill>
                  <a:srgbClr val="000000"/>
                </a:solidFill>
              </a:rPr>
              <a:t>òng sông Cửu Long.</a:t>
            </a:r>
          </a:p>
          <a:p>
            <a:pPr algn="just"/>
            <a:r>
              <a:rPr lang="vi-VN" sz="2600" dirty="0">
                <a:solidFill>
                  <a:srgbClr val="000000"/>
                </a:solidFill>
              </a:rPr>
              <a:t>     Đồng ruộng, </a:t>
            </a:r>
            <a:r>
              <a:rPr lang="en-US" sz="2600" dirty="0">
                <a:solidFill>
                  <a:srgbClr val="000000"/>
                </a:solidFill>
                <a:cs typeface="Times New Roman" panose="02020603050405020304" pitchFamily="18" charset="0"/>
              </a:rPr>
              <a:t>v</a:t>
            </a:r>
            <a:r>
              <a:rPr lang="vi-VN" sz="2600" dirty="0">
                <a:solidFill>
                  <a:srgbClr val="000000"/>
                </a:solidFill>
              </a:rPr>
              <a:t>ườn tược và cây cỏ như biết </a:t>
            </a:r>
            <a:r>
              <a:rPr lang="vi-VN" sz="2600" dirty="0">
                <a:solidFill>
                  <a:srgbClr val="FF0000"/>
                </a:solidFill>
              </a:rPr>
              <a:t>giữ lại </a:t>
            </a:r>
            <a:r>
              <a:rPr lang="vi-VN" sz="2600" dirty="0">
                <a:solidFill>
                  <a:srgbClr val="000000"/>
                </a:solidFill>
              </a:rPr>
              <a:t>hạt phù sa ở quanh mình, nước lại trong dần. Ngồi trong nhà</a:t>
            </a:r>
            <a:r>
              <a:rPr lang="en-US" sz="2600" dirty="0">
                <a:solidFill>
                  <a:srgbClr val="000000"/>
                </a:solidFill>
              </a:rPr>
              <a:t>,</a:t>
            </a:r>
            <a:r>
              <a:rPr lang="vi-VN" sz="2600" dirty="0">
                <a:solidFill>
                  <a:srgbClr val="000000"/>
                </a:solidFill>
              </a:rPr>
              <a:t> ta thấy cả những đ</a:t>
            </a:r>
            <a:r>
              <a:rPr lang="en-US" sz="2600" dirty="0">
                <a:solidFill>
                  <a:srgbClr val="000000"/>
                </a:solidFill>
              </a:rPr>
              <a:t>à</a:t>
            </a:r>
            <a:r>
              <a:rPr lang="vi-VN" sz="2600" dirty="0">
                <a:solidFill>
                  <a:srgbClr val="000000"/>
                </a:solidFill>
              </a:rPr>
              <a:t>n cá ròng ròng, </a:t>
            </a:r>
            <a:r>
              <a:rPr lang="vi-VN" sz="2600" dirty="0">
                <a:solidFill>
                  <a:srgbClr val="FF0000"/>
                </a:solidFill>
              </a:rPr>
              <a:t>từng đàn, từng đàn</a:t>
            </a:r>
            <a:r>
              <a:rPr lang="en-US" sz="2600" dirty="0">
                <a:solidFill>
                  <a:srgbClr val="000000"/>
                </a:solidFill>
              </a:rPr>
              <a:t> </a:t>
            </a:r>
            <a:r>
              <a:rPr lang="en-US" sz="2600" dirty="0" err="1">
                <a:solidFill>
                  <a:srgbClr val="000000"/>
                </a:solidFill>
                <a:cs typeface="Times New Roman" panose="02020603050405020304" pitchFamily="18" charset="0"/>
              </a:rPr>
              <a:t>xuôi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theo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đồng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sâu</a:t>
            </a:r>
            <a:r>
              <a:rPr lang="en-US" sz="2600" dirty="0">
                <a:solidFill>
                  <a:srgbClr val="000000"/>
                </a:solidFill>
                <a:cs typeface="Times New Roman" panose="02020603050405020304" pitchFamily="18" charset="0"/>
              </a:rPr>
              <a:t>.</a:t>
            </a:r>
          </a:p>
          <a:p>
            <a:pPr algn="just"/>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nền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phải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ván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tre</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làm</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từ</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cửa</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đến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bếp</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Vui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quá</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Có</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một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cây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FF0000"/>
                </a:solidFill>
                <a:cs typeface="Times New Roman" panose="02020603050405020304" pitchFamily="18" charset="0"/>
              </a:rPr>
              <a:t>lắt</a:t>
            </a:r>
            <a:r>
              <a:rPr lang="en-US" sz="2600" dirty="0">
                <a:solidFill>
                  <a:srgbClr val="FF0000"/>
                </a:solidFill>
                <a:cs typeface="Times New Roman" panose="02020603050405020304" pitchFamily="18" charset="0"/>
              </a:rPr>
              <a:t> </a:t>
            </a:r>
            <a:r>
              <a:rPr lang="en-US" sz="2600" dirty="0" err="1">
                <a:solidFill>
                  <a:srgbClr val="FF0000"/>
                </a:solidFill>
                <a:cs typeface="Times New Roman" panose="02020603050405020304" pitchFamily="18" charset="0"/>
              </a:rPr>
              <a:t>lẻo</a:t>
            </a:r>
            <a:r>
              <a:rPr lang="en-US" sz="2600" dirty="0">
                <a:solidFill>
                  <a:srgbClr val="FF0000"/>
                </a:solidFill>
                <a:cs typeface="Times New Roman" panose="02020603050405020304" pitchFamily="18" charset="0"/>
              </a:rPr>
              <a:t> </a:t>
            </a:r>
            <a:r>
              <a:rPr lang="en-US" sz="2600" dirty="0" err="1">
                <a:solidFill>
                  <a:srgbClr val="000000"/>
                </a:solidFill>
                <a:cs typeface="Times New Roman" panose="02020603050405020304" pitchFamily="18" charset="0"/>
              </a:rPr>
              <a:t>ngay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dưới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a:t>
            </a:r>
          </a:p>
          <a:p>
            <a:pPr algn="r"/>
            <a:r>
              <a:rPr lang="en-US" dirty="0">
                <a:solidFill>
                  <a:srgbClr val="000000"/>
                </a:solidFill>
                <a:cs typeface="Times New Roman" panose="02020603050405020304" pitchFamily="18" charset="0"/>
              </a:rPr>
              <a:t>Theo NGUYỄN QUANG SÁNG</a:t>
            </a:r>
            <a:endParaRPr lang="vi-VN" dirty="0">
              <a:solidFill>
                <a:srgbClr val="000000"/>
              </a:solidFill>
              <a:cs typeface="Times New Roman" panose="02020603050405020304" pitchFamily="18" charset="0"/>
            </a:endParaRPr>
          </a:p>
        </p:txBody>
      </p:sp>
      <p:sp>
        <p:nvSpPr>
          <p:cNvPr id="3" name="Rectangle 2"/>
          <p:cNvSpPr/>
          <p:nvPr/>
        </p:nvSpPr>
        <p:spPr>
          <a:xfrm>
            <a:off x="4202329" y="418219"/>
            <a:ext cx="2526654" cy="492443"/>
          </a:xfrm>
          <a:prstGeom prst="rect">
            <a:avLst/>
          </a:prstGeom>
        </p:spPr>
        <p:txBody>
          <a:bodyPr wrap="none">
            <a:spAutoFit/>
          </a:bodyPr>
          <a:lstStyle/>
          <a:p>
            <a:r>
              <a:rPr lang="en-US" sz="2600" b="1">
                <a:solidFill>
                  <a:srgbClr val="FF0000"/>
                </a:solidFill>
                <a:cs typeface="Times New Roman" pitchFamily="18" charset="0"/>
              </a:rPr>
              <a:t>Mùa nước nổi</a:t>
            </a:r>
            <a:endParaRPr lang="vi-VN" sz="2600"/>
          </a:p>
        </p:txBody>
      </p:sp>
      <p:sp>
        <p:nvSpPr>
          <p:cNvPr id="6" name="Oval 5"/>
          <p:cNvSpPr/>
          <p:nvPr/>
        </p:nvSpPr>
        <p:spPr>
          <a:xfrm>
            <a:off x="292426" y="1000854"/>
            <a:ext cx="259890" cy="4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2600" b="1" dirty="0">
                <a:solidFill>
                  <a:prstClr val="white"/>
                </a:solidFill>
                <a:latin typeface="+mj-lt"/>
                <a:cs typeface="Times New Roman" pitchFamily="18" charset="0"/>
              </a:rPr>
              <a:t>1</a:t>
            </a:r>
          </a:p>
        </p:txBody>
      </p:sp>
      <p:sp>
        <p:nvSpPr>
          <p:cNvPr id="7" name="Oval 6"/>
          <p:cNvSpPr/>
          <p:nvPr/>
        </p:nvSpPr>
        <p:spPr>
          <a:xfrm>
            <a:off x="312987" y="2687290"/>
            <a:ext cx="283914" cy="3480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2600" b="1" dirty="0">
                <a:solidFill>
                  <a:prstClr val="white"/>
                </a:solidFill>
                <a:latin typeface="+mj-lt"/>
                <a:cs typeface="Times New Roman" pitchFamily="18" charset="0"/>
              </a:rPr>
              <a:t>2</a:t>
            </a:r>
            <a:endParaRPr lang="vi-VN" sz="26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1554209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sz="quarter"/>
          </p:nvPr>
        </p:nvSpPr>
        <p:spPr>
          <a:xfrm>
            <a:off x="609521" y="0"/>
            <a:ext cx="10971372" cy="1905000"/>
          </a:xfrm>
        </p:spPr>
        <p:txBody>
          <a:bodyPr>
            <a:normAutofit fontScale="90000"/>
          </a:bodyPr>
          <a:lstStyle/>
          <a:p>
            <a:pPr algn="ctr" eaLnBrk="1" fontAlgn="auto" hangingPunct="1">
              <a:spcAft>
                <a:spcPts val="0"/>
              </a:spcAft>
              <a:defRPr/>
            </a:pPr>
            <a:r>
              <a:rPr lang="en-US" sz="2800" u="sng" dirty="0" smtClean="0">
                <a:latin typeface="Times New Roman" pitchFamily="18" charset="0"/>
                <a:cs typeface="Times New Roman" pitchFamily="18" charset="0"/>
              </a:rPr>
              <a:t/>
            </a:r>
            <a:br>
              <a:rPr lang="en-US" sz="2800" u="sng"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8000" b="1" dirty="0" smtClean="0">
                <a:solidFill>
                  <a:srgbClr val="FF0000"/>
                </a:solidFill>
                <a:latin typeface="Times New Roman" pitchFamily="18" charset="0"/>
                <a:cs typeface="Times New Roman" pitchFamily="18" charset="0"/>
              </a:rPr>
              <a:t/>
            </a:r>
            <a:br>
              <a:rPr lang="en-US" sz="8000" b="1" dirty="0" smtClean="0">
                <a:solidFill>
                  <a:srgbClr val="FF0000"/>
                </a:solidFill>
                <a:latin typeface="Times New Roman" pitchFamily="18" charset="0"/>
                <a:cs typeface="Times New Roman" pitchFamily="18" charset="0"/>
              </a:rPr>
            </a:br>
            <a:r>
              <a:rPr lang="en-US" sz="2700" b="1" dirty="0" smtClean="0">
                <a:solidFill>
                  <a:schemeClr val="tx1"/>
                </a:solidFill>
                <a:latin typeface="Times New Roman" pitchFamily="18" charset="0"/>
                <a:cs typeface="Times New Roman" pitchFamily="18" charset="0"/>
              </a:rPr>
              <a:t/>
            </a:r>
            <a:br>
              <a:rPr lang="en-US" sz="2700" b="1" dirty="0" smtClean="0">
                <a:solidFill>
                  <a:schemeClr val="tx1"/>
                </a:solidFill>
                <a:latin typeface="Times New Roman" pitchFamily="18" charset="0"/>
                <a:cs typeface="Times New Roman" pitchFamily="18" charset="0"/>
              </a:rPr>
            </a:br>
            <a:r>
              <a:rPr lang="en-US" sz="1400" i="1" dirty="0" smtClean="0">
                <a:latin typeface="Times New Roman" pitchFamily="18" charset="0"/>
                <a:cs typeface="Times New Roman" pitchFamily="18" charset="0"/>
              </a:rPr>
              <a:t/>
            </a:r>
            <a:br>
              <a:rPr lang="en-US" sz="1400" i="1" dirty="0" smtClean="0">
                <a:latin typeface="Times New Roman" pitchFamily="18" charset="0"/>
                <a:cs typeface="Times New Roman" pitchFamily="18" charset="0"/>
              </a:rPr>
            </a:br>
            <a:endParaRPr lang="vi-VN" sz="2400" b="1" dirty="0" smtClean="0">
              <a:solidFill>
                <a:schemeClr val="tx1"/>
              </a:solidFill>
              <a:latin typeface="Times New Roman" pitchFamily="18" charset="0"/>
              <a:cs typeface="Times New Roman" pitchFamily="18" charset="0"/>
            </a:endParaRPr>
          </a:p>
        </p:txBody>
      </p:sp>
      <p:sp>
        <p:nvSpPr>
          <p:cNvPr id="12291" name="Content Placeholder 4"/>
          <p:cNvSpPr>
            <a:spLocks noGrp="1"/>
          </p:cNvSpPr>
          <p:nvPr>
            <p:ph sz="quarter" idx="1"/>
          </p:nvPr>
        </p:nvSpPr>
        <p:spPr>
          <a:xfrm>
            <a:off x="2336496" y="2819400"/>
            <a:ext cx="2784144" cy="533400"/>
          </a:xfrm>
        </p:spPr>
        <p:txBody>
          <a:bodyPr>
            <a:noAutofit/>
          </a:bodyPr>
          <a:lstStyle/>
          <a:p>
            <a:pPr eaLnBrk="1" hangingPunct="1">
              <a:buFont typeface="Wingdings 2" pitchFamily="18" charset="2"/>
              <a:buNone/>
            </a:pPr>
            <a:r>
              <a:rPr lang="en-US" b="1" dirty="0" smtClean="0">
                <a:latin typeface="Times New Roman" pitchFamily="18" charset="0"/>
                <a:cs typeface="Times New Roman" pitchFamily="18" charset="0"/>
              </a:rPr>
              <a:t> </a:t>
            </a:r>
          </a:p>
        </p:txBody>
      </p:sp>
      <p:sp>
        <p:nvSpPr>
          <p:cNvPr id="12292" name="Rectangle 8"/>
          <p:cNvSpPr>
            <a:spLocks noChangeArrowheads="1"/>
          </p:cNvSpPr>
          <p:nvPr/>
        </p:nvSpPr>
        <p:spPr bwMode="auto">
          <a:xfrm>
            <a:off x="7415835" y="2133601"/>
            <a:ext cx="2140330"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Tìm hiểu bài</a:t>
            </a:r>
          </a:p>
        </p:txBody>
      </p:sp>
      <p:sp>
        <p:nvSpPr>
          <p:cNvPr id="12293" name="Rectangle 7"/>
          <p:cNvSpPr>
            <a:spLocks noChangeArrowheads="1"/>
          </p:cNvSpPr>
          <p:nvPr/>
        </p:nvSpPr>
        <p:spPr bwMode="auto">
          <a:xfrm>
            <a:off x="2336496" y="2133601"/>
            <a:ext cx="1790875" cy="523220"/>
          </a:xfrm>
          <a:prstGeom prst="rect">
            <a:avLst/>
          </a:prstGeom>
          <a:noFill/>
          <a:ln w="9525">
            <a:noFill/>
            <a:miter lim="800000"/>
            <a:headEnd/>
            <a:tailEnd/>
          </a:ln>
        </p:spPr>
        <p:txBody>
          <a:bodyPr wrap="none">
            <a:spAutoFit/>
          </a:bodyPr>
          <a:lstStyle/>
          <a:p>
            <a:r>
              <a:rPr lang="en-US" sz="2800" b="1" u="sng" dirty="0" err="1">
                <a:solidFill>
                  <a:srgbClr val="002060"/>
                </a:solidFill>
                <a:latin typeface="Times New Roman" pitchFamily="18" charset="0"/>
                <a:cs typeface="Times New Roman" pitchFamily="18" charset="0"/>
              </a:rPr>
              <a:t>Luyện</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đọc</a:t>
            </a:r>
            <a:endParaRPr lang="en-US" sz="2800" b="1" u="sng" dirty="0">
              <a:solidFill>
                <a:srgbClr val="002060"/>
              </a:solidFill>
              <a:latin typeface="Times New Roman" pitchFamily="18" charset="0"/>
              <a:cs typeface="Times New Roman" pitchFamily="18" charset="0"/>
            </a:endParaRPr>
          </a:p>
        </p:txBody>
      </p:sp>
      <p:cxnSp>
        <p:nvCxnSpPr>
          <p:cNvPr id="10" name="Straight Connector 9"/>
          <p:cNvCxnSpPr/>
          <p:nvPr/>
        </p:nvCxnSpPr>
        <p:spPr>
          <a:xfrm rot="5400000">
            <a:off x="4160581" y="4364939"/>
            <a:ext cx="3278188" cy="4233"/>
          </a:xfrm>
          <a:prstGeom prst="line">
            <a:avLst/>
          </a:prstGeom>
        </p:spPr>
        <p:style>
          <a:lnRef idx="2">
            <a:schemeClr val="accent2"/>
          </a:lnRef>
          <a:fillRef idx="0">
            <a:schemeClr val="accent2"/>
          </a:fillRef>
          <a:effectRef idx="1">
            <a:schemeClr val="accent2"/>
          </a:effectRef>
          <a:fontRef idx="minor">
            <a:schemeClr val="tx1"/>
          </a:fontRef>
        </p:style>
      </p:cxnSp>
      <p:sp>
        <p:nvSpPr>
          <p:cNvPr id="12296" name="Content Placeholder 4"/>
          <p:cNvSpPr>
            <a:spLocks noGrp="1"/>
          </p:cNvSpPr>
          <p:nvPr>
            <p:ph sz="quarter" idx="1"/>
          </p:nvPr>
        </p:nvSpPr>
        <p:spPr>
          <a:xfrm>
            <a:off x="2336496" y="3352800"/>
            <a:ext cx="2133322" cy="533400"/>
          </a:xfrm>
        </p:spPr>
        <p:txBody>
          <a:bodyPr>
            <a:normAutofit/>
          </a:bodyPr>
          <a:lstStyle/>
          <a:p>
            <a:pPr eaLnBrk="1" hangingPunct="1">
              <a:buFont typeface="Wingdings 2" pitchFamily="18" charset="2"/>
              <a:buNone/>
            </a:pPr>
            <a:r>
              <a:rPr lang="en-US" sz="3000" b="1" dirty="0" smtClean="0">
                <a:latin typeface="Times New Roman" pitchFamily="18" charset="0"/>
                <a:cs typeface="Times New Roman" pitchFamily="18" charset="0"/>
              </a:rPr>
              <a:t> </a:t>
            </a:r>
            <a:endParaRPr lang="en-US" sz="3000" b="1" dirty="0" smtClean="0">
              <a:solidFill>
                <a:srgbClr val="FF0000"/>
              </a:solidFill>
              <a:latin typeface="Times New Roman" pitchFamily="18" charset="0"/>
              <a:cs typeface="Times New Roman" pitchFamily="18" charset="0"/>
            </a:endParaRPr>
          </a:p>
        </p:txBody>
      </p:sp>
      <p:pic>
        <p:nvPicPr>
          <p:cNvPr id="12297" name="Picture 12" descr="SO00483_"/>
          <p:cNvPicPr>
            <a:picLocks noChangeAspect="1" noChangeArrowheads="1"/>
          </p:cNvPicPr>
          <p:nvPr/>
        </p:nvPicPr>
        <p:blipFill>
          <a:blip r:embed="rId2"/>
          <a:srcRect/>
          <a:stretch>
            <a:fillRect/>
          </a:stretch>
        </p:blipFill>
        <p:spPr bwMode="auto">
          <a:xfrm>
            <a:off x="10260264" y="5638800"/>
            <a:ext cx="1930149" cy="1066800"/>
          </a:xfrm>
          <a:prstGeom prst="rect">
            <a:avLst/>
          </a:prstGeom>
          <a:noFill/>
          <a:ln w="9525">
            <a:noFill/>
            <a:miter lim="800000"/>
            <a:headEnd/>
            <a:tailEnd/>
          </a:ln>
        </p:spPr>
      </p:pic>
      <p:pic>
        <p:nvPicPr>
          <p:cNvPr id="12298" name="Picture 12" descr="SO00483_"/>
          <p:cNvPicPr>
            <a:picLocks noChangeAspect="1" noChangeArrowheads="1"/>
          </p:cNvPicPr>
          <p:nvPr/>
        </p:nvPicPr>
        <p:blipFill>
          <a:blip r:embed="rId2"/>
          <a:srcRect/>
          <a:stretch>
            <a:fillRect/>
          </a:stretch>
        </p:blipFill>
        <p:spPr bwMode="auto">
          <a:xfrm>
            <a:off x="0" y="152400"/>
            <a:ext cx="1726975" cy="1143000"/>
          </a:xfrm>
          <a:prstGeom prst="rect">
            <a:avLst/>
          </a:prstGeom>
          <a:noFill/>
          <a:ln w="9525">
            <a:noFill/>
            <a:miter lim="800000"/>
            <a:headEnd/>
            <a:tailEnd/>
          </a:ln>
        </p:spPr>
      </p:pic>
      <p:sp>
        <p:nvSpPr>
          <p:cNvPr id="11" name="Rectangle 10"/>
          <p:cNvSpPr/>
          <p:nvPr/>
        </p:nvSpPr>
        <p:spPr>
          <a:xfrm>
            <a:off x="1306285" y="257780"/>
            <a:ext cx="9313817" cy="1877437"/>
          </a:xfrm>
          <a:prstGeom prst="rect">
            <a:avLst/>
          </a:prstGeom>
        </p:spPr>
        <p:txBody>
          <a:bodyPr wrap="square">
            <a:spAutoFit/>
          </a:bodyPr>
          <a:lstStyle/>
          <a:p>
            <a:pPr algn="ct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r>
              <a:rPr lang="en-US" sz="2800" b="1" dirty="0" smtClean="0">
                <a:solidFill>
                  <a:srgbClr val="FF0000"/>
                </a:solidFill>
                <a:cs typeface="Times New Roman" pitchFamily="18" charset="0"/>
              </a:rPr>
              <a:t> </a:t>
            </a:r>
            <a:endParaRPr lang="en-US" altLang="en-US" sz="2800" b="1" i="1" u="sng" dirty="0" smtClean="0">
              <a:solidFill>
                <a:srgbClr val="002060"/>
              </a:solidFill>
              <a:latin typeface="Times New Roman" pitchFamily="18" charset="0"/>
              <a:cs typeface="Times New Roman" pitchFamily="18" charset="0"/>
            </a:endParaRPr>
          </a:p>
          <a:p>
            <a:pPr algn="ctr"/>
            <a:r>
              <a:rPr lang="en-US" sz="3200" b="1" dirty="0" err="1" smtClean="0">
                <a:solidFill>
                  <a:srgbClr val="FF0000"/>
                </a:solidFill>
                <a:latin typeface="Times New Roman" pitchFamily="18" charset="0"/>
                <a:cs typeface="Times New Roman" pitchFamily="18" charset="0"/>
              </a:rPr>
              <a:t>Mùa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nổi</a:t>
            </a:r>
            <a:endParaRPr lang="en-US" sz="3200" b="1" dirty="0" smtClean="0">
              <a:solidFill>
                <a:srgbClr val="FF0000"/>
              </a:solidFill>
              <a:latin typeface="Times New Roman" pitchFamily="18" charset="0"/>
              <a:cs typeface="Times New Roman" pitchFamily="18" charset="0"/>
            </a:endParaRPr>
          </a:p>
          <a:p>
            <a:pPr algn="ctr"/>
            <a:r>
              <a:rPr lang="en-US" sz="2800" b="1" dirty="0" smtClean="0">
                <a:solidFill>
                  <a:srgbClr val="00B050"/>
                </a:solidFill>
                <a:latin typeface="Times New Roman" pitchFamily="18" charset="0"/>
                <a:cs typeface="Times New Roman" pitchFamily="18" charset="0"/>
              </a:rPr>
              <a:t>                                               </a:t>
            </a:r>
            <a:r>
              <a:rPr lang="en-US" sz="2800" b="1" i="1" dirty="0" smtClean="0">
                <a:solidFill>
                  <a:srgbClr val="00B050"/>
                </a:solidFill>
                <a:latin typeface="Times New Roman" pitchFamily="18" charset="0"/>
                <a:cs typeface="Times New Roman" pitchFamily="18" charset="0"/>
              </a:rPr>
              <a:t>Theo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Quang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Sáng</a:t>
            </a:r>
            <a:endParaRPr lang="en-US" sz="2800"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sz="quarter"/>
          </p:nvPr>
        </p:nvSpPr>
        <p:spPr>
          <a:xfrm>
            <a:off x="609521" y="0"/>
            <a:ext cx="10971372" cy="1905000"/>
          </a:xfrm>
        </p:spPr>
        <p:txBody>
          <a:bodyPr>
            <a:normAutofit fontScale="90000"/>
          </a:bodyPr>
          <a:lstStyle/>
          <a:p>
            <a:pPr algn="ctr" eaLnBrk="1" fontAlgn="auto" hangingPunct="1">
              <a:spcAft>
                <a:spcPts val="0"/>
              </a:spcAft>
              <a:defRPr/>
            </a:pPr>
            <a:r>
              <a:rPr lang="en-US" sz="2800" u="sng" dirty="0" smtClean="0">
                <a:latin typeface="Times New Roman" pitchFamily="18" charset="0"/>
                <a:cs typeface="Times New Roman" pitchFamily="18" charset="0"/>
              </a:rPr>
              <a:t/>
            </a:r>
            <a:br>
              <a:rPr lang="en-US" sz="2800" u="sng"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8000" b="1" dirty="0" smtClean="0">
                <a:solidFill>
                  <a:srgbClr val="FF0000"/>
                </a:solidFill>
                <a:latin typeface="Times New Roman" pitchFamily="18" charset="0"/>
                <a:cs typeface="Times New Roman" pitchFamily="18" charset="0"/>
              </a:rPr>
              <a:t/>
            </a:r>
            <a:br>
              <a:rPr lang="en-US" sz="8000" b="1" dirty="0" smtClean="0">
                <a:solidFill>
                  <a:srgbClr val="FF0000"/>
                </a:solidFill>
                <a:latin typeface="Times New Roman" pitchFamily="18" charset="0"/>
                <a:cs typeface="Times New Roman" pitchFamily="18" charset="0"/>
              </a:rPr>
            </a:br>
            <a:r>
              <a:rPr lang="en-US" sz="2700" b="1" dirty="0" smtClean="0">
                <a:solidFill>
                  <a:schemeClr val="tx1"/>
                </a:solidFill>
                <a:latin typeface="Times New Roman" pitchFamily="18" charset="0"/>
                <a:cs typeface="Times New Roman" pitchFamily="18" charset="0"/>
              </a:rPr>
              <a:t/>
            </a:r>
            <a:br>
              <a:rPr lang="en-US" sz="2700" b="1" dirty="0" smtClean="0">
                <a:solidFill>
                  <a:schemeClr val="tx1"/>
                </a:solidFill>
                <a:latin typeface="Times New Roman" pitchFamily="18" charset="0"/>
                <a:cs typeface="Times New Roman" pitchFamily="18" charset="0"/>
              </a:rPr>
            </a:br>
            <a:r>
              <a:rPr lang="en-US" sz="1400" i="1" dirty="0" smtClean="0">
                <a:latin typeface="Times New Roman" pitchFamily="18" charset="0"/>
                <a:cs typeface="Times New Roman" pitchFamily="18" charset="0"/>
              </a:rPr>
              <a:t/>
            </a:r>
            <a:br>
              <a:rPr lang="en-US" sz="1400" i="1" dirty="0" smtClean="0">
                <a:latin typeface="Times New Roman" pitchFamily="18" charset="0"/>
                <a:cs typeface="Times New Roman" pitchFamily="18" charset="0"/>
              </a:rPr>
            </a:br>
            <a:endParaRPr lang="vi-VN" sz="2400" b="1" dirty="0" smtClean="0">
              <a:solidFill>
                <a:schemeClr val="tx1"/>
              </a:solidFill>
              <a:latin typeface="Times New Roman" pitchFamily="18" charset="0"/>
              <a:cs typeface="Times New Roman" pitchFamily="18" charset="0"/>
            </a:endParaRPr>
          </a:p>
        </p:txBody>
      </p:sp>
      <p:sp>
        <p:nvSpPr>
          <p:cNvPr id="12291" name="Content Placeholder 4"/>
          <p:cNvSpPr>
            <a:spLocks noGrp="1"/>
          </p:cNvSpPr>
          <p:nvPr>
            <p:ph sz="quarter" idx="1"/>
          </p:nvPr>
        </p:nvSpPr>
        <p:spPr>
          <a:xfrm>
            <a:off x="2336496" y="2819400"/>
            <a:ext cx="2784144" cy="533400"/>
          </a:xfrm>
        </p:spPr>
        <p:txBody>
          <a:bodyPr>
            <a:noAutofit/>
          </a:bodyPr>
          <a:lstStyle/>
          <a:p>
            <a:pPr eaLnBrk="1" hangingPunct="1">
              <a:buFont typeface="Wingdings 2" pitchFamily="18" charset="2"/>
              <a:buNone/>
            </a:pPr>
            <a:r>
              <a:rPr lang="en-US"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sướt</a:t>
            </a:r>
            <a:r>
              <a:rPr lang="en-US" b="1" dirty="0" smtClean="0">
                <a:solidFill>
                  <a:srgbClr val="FF0000"/>
                </a:solidFill>
                <a:latin typeface="Times New Roman" pitchFamily="18" charset="0"/>
                <a:cs typeface="Times New Roman" pitchFamily="18" charset="0"/>
              </a:rPr>
              <a:t> </a:t>
            </a:r>
            <a:r>
              <a:rPr lang="en-US" b="1" dirty="0" err="1" smtClean="0">
                <a:latin typeface="Times New Roman" pitchFamily="18" charset="0"/>
                <a:cs typeface="Times New Roman" pitchFamily="18" charset="0"/>
              </a:rPr>
              <a:t>m</a:t>
            </a:r>
            <a:r>
              <a:rPr lang="en-US" b="1" dirty="0" err="1" smtClean="0">
                <a:solidFill>
                  <a:srgbClr val="FF0000"/>
                </a:solidFill>
                <a:latin typeface="Times New Roman" pitchFamily="18" charset="0"/>
                <a:cs typeface="Times New Roman" pitchFamily="18" charset="0"/>
              </a:rPr>
              <a:t>ướt</a:t>
            </a:r>
            <a:r>
              <a:rPr lang="en-US" b="1" dirty="0" smtClean="0">
                <a:latin typeface="Times New Roman" pitchFamily="18" charset="0"/>
                <a:cs typeface="Times New Roman" pitchFamily="18" charset="0"/>
              </a:rPr>
              <a:t> </a:t>
            </a:r>
          </a:p>
        </p:txBody>
      </p:sp>
      <p:sp>
        <p:nvSpPr>
          <p:cNvPr id="12292" name="Rectangle 8"/>
          <p:cNvSpPr>
            <a:spLocks noChangeArrowheads="1"/>
          </p:cNvSpPr>
          <p:nvPr/>
        </p:nvSpPr>
        <p:spPr bwMode="auto">
          <a:xfrm>
            <a:off x="7415835" y="2133601"/>
            <a:ext cx="2140330"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Tìm hiểu bài</a:t>
            </a:r>
          </a:p>
        </p:txBody>
      </p:sp>
      <p:sp>
        <p:nvSpPr>
          <p:cNvPr id="12293" name="Rectangle 7"/>
          <p:cNvSpPr>
            <a:spLocks noChangeArrowheads="1"/>
          </p:cNvSpPr>
          <p:nvPr/>
        </p:nvSpPr>
        <p:spPr bwMode="auto">
          <a:xfrm>
            <a:off x="2336496" y="2133601"/>
            <a:ext cx="1790875" cy="523220"/>
          </a:xfrm>
          <a:prstGeom prst="rect">
            <a:avLst/>
          </a:prstGeom>
          <a:noFill/>
          <a:ln w="9525">
            <a:noFill/>
            <a:miter lim="800000"/>
            <a:headEnd/>
            <a:tailEnd/>
          </a:ln>
        </p:spPr>
        <p:txBody>
          <a:bodyPr wrap="none">
            <a:spAutoFit/>
          </a:bodyPr>
          <a:lstStyle/>
          <a:p>
            <a:r>
              <a:rPr lang="en-US" sz="2800" b="1" u="sng" dirty="0" err="1">
                <a:solidFill>
                  <a:srgbClr val="002060"/>
                </a:solidFill>
                <a:latin typeface="Times New Roman" pitchFamily="18" charset="0"/>
                <a:cs typeface="Times New Roman" pitchFamily="18" charset="0"/>
              </a:rPr>
              <a:t>Luyện</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đọc</a:t>
            </a:r>
            <a:endParaRPr lang="en-US" sz="2800" b="1" u="sng" dirty="0">
              <a:solidFill>
                <a:srgbClr val="002060"/>
              </a:solidFill>
              <a:latin typeface="Times New Roman" pitchFamily="18" charset="0"/>
              <a:cs typeface="Times New Roman" pitchFamily="18" charset="0"/>
            </a:endParaRPr>
          </a:p>
        </p:txBody>
      </p:sp>
      <p:cxnSp>
        <p:nvCxnSpPr>
          <p:cNvPr id="10" name="Straight Connector 9"/>
          <p:cNvCxnSpPr/>
          <p:nvPr/>
        </p:nvCxnSpPr>
        <p:spPr>
          <a:xfrm rot="5400000">
            <a:off x="4062403" y="4452408"/>
            <a:ext cx="3816530" cy="1883"/>
          </a:xfrm>
          <a:prstGeom prst="line">
            <a:avLst/>
          </a:prstGeom>
        </p:spPr>
        <p:style>
          <a:lnRef idx="2">
            <a:schemeClr val="accent2"/>
          </a:lnRef>
          <a:fillRef idx="0">
            <a:schemeClr val="accent2"/>
          </a:fillRef>
          <a:effectRef idx="1">
            <a:schemeClr val="accent2"/>
          </a:effectRef>
          <a:fontRef idx="minor">
            <a:schemeClr val="tx1"/>
          </a:fontRef>
        </p:style>
      </p:cxnSp>
      <p:sp>
        <p:nvSpPr>
          <p:cNvPr id="12296" name="Content Placeholder 4"/>
          <p:cNvSpPr>
            <a:spLocks noGrp="1"/>
          </p:cNvSpPr>
          <p:nvPr>
            <p:ph sz="quarter" idx="1"/>
          </p:nvPr>
        </p:nvSpPr>
        <p:spPr>
          <a:xfrm>
            <a:off x="2336496" y="3352800"/>
            <a:ext cx="2133322" cy="533400"/>
          </a:xfrm>
        </p:spPr>
        <p:txBody>
          <a:bodyPr>
            <a:normAutofit fontScale="92500"/>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đồng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r</a:t>
            </a:r>
            <a:r>
              <a:rPr lang="en-US" sz="3000" b="1" dirty="0" err="1" smtClean="0">
                <a:solidFill>
                  <a:srgbClr val="FF0000"/>
                </a:solidFill>
                <a:latin typeface="Times New Roman" pitchFamily="18" charset="0"/>
                <a:cs typeface="Times New Roman" pitchFamily="18" charset="0"/>
              </a:rPr>
              <a:t>uộng</a:t>
            </a:r>
            <a:r>
              <a:rPr lang="en-US" sz="3000" b="1" dirty="0" smtClean="0">
                <a:latin typeface="Times New Roman" pitchFamily="18" charset="0"/>
                <a:cs typeface="Times New Roman" pitchFamily="18" charset="0"/>
              </a:rPr>
              <a:t> </a:t>
            </a:r>
            <a:endParaRPr lang="en-US" sz="3000" b="1" dirty="0" smtClean="0">
              <a:solidFill>
                <a:srgbClr val="FF0000"/>
              </a:solidFill>
              <a:latin typeface="Times New Roman" pitchFamily="18" charset="0"/>
              <a:cs typeface="Times New Roman" pitchFamily="18" charset="0"/>
            </a:endParaRPr>
          </a:p>
        </p:txBody>
      </p:sp>
      <p:pic>
        <p:nvPicPr>
          <p:cNvPr id="12297" name="Picture 12" descr="SO00483_"/>
          <p:cNvPicPr>
            <a:picLocks noChangeAspect="1" noChangeArrowheads="1"/>
          </p:cNvPicPr>
          <p:nvPr/>
        </p:nvPicPr>
        <p:blipFill>
          <a:blip r:embed="rId2"/>
          <a:srcRect/>
          <a:stretch>
            <a:fillRect/>
          </a:stretch>
        </p:blipFill>
        <p:spPr bwMode="auto">
          <a:xfrm>
            <a:off x="10260264" y="5638800"/>
            <a:ext cx="1930149" cy="1066800"/>
          </a:xfrm>
          <a:prstGeom prst="rect">
            <a:avLst/>
          </a:prstGeom>
          <a:noFill/>
          <a:ln w="9525">
            <a:noFill/>
            <a:miter lim="800000"/>
            <a:headEnd/>
            <a:tailEnd/>
          </a:ln>
        </p:spPr>
      </p:pic>
      <p:pic>
        <p:nvPicPr>
          <p:cNvPr id="12298" name="Picture 12" descr="SO00483_"/>
          <p:cNvPicPr>
            <a:picLocks noChangeAspect="1" noChangeArrowheads="1"/>
          </p:cNvPicPr>
          <p:nvPr/>
        </p:nvPicPr>
        <p:blipFill>
          <a:blip r:embed="rId2"/>
          <a:srcRect/>
          <a:stretch>
            <a:fillRect/>
          </a:stretch>
        </p:blipFill>
        <p:spPr bwMode="auto">
          <a:xfrm>
            <a:off x="0" y="152400"/>
            <a:ext cx="1726975" cy="1143000"/>
          </a:xfrm>
          <a:prstGeom prst="rect">
            <a:avLst/>
          </a:prstGeom>
          <a:noFill/>
          <a:ln w="9525">
            <a:noFill/>
            <a:miter lim="800000"/>
            <a:headEnd/>
            <a:tailEnd/>
          </a:ln>
        </p:spPr>
      </p:pic>
      <p:sp>
        <p:nvSpPr>
          <p:cNvPr id="11" name="Rectangle 10"/>
          <p:cNvSpPr/>
          <p:nvPr/>
        </p:nvSpPr>
        <p:spPr>
          <a:xfrm>
            <a:off x="1306285" y="257780"/>
            <a:ext cx="9313817" cy="1877437"/>
          </a:xfrm>
          <a:prstGeom prst="rect">
            <a:avLst/>
          </a:prstGeom>
        </p:spPr>
        <p:txBody>
          <a:bodyPr wrap="square">
            <a:spAutoFit/>
          </a:bodyPr>
          <a:lstStyle/>
          <a:p>
            <a:pPr algn="ct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r>
              <a:rPr lang="en-US" sz="2800" b="1" dirty="0" smtClean="0">
                <a:solidFill>
                  <a:srgbClr val="FF0000"/>
                </a:solidFill>
                <a:cs typeface="Times New Roman" pitchFamily="18" charset="0"/>
              </a:rPr>
              <a:t> </a:t>
            </a:r>
            <a:endParaRPr lang="en-US" altLang="en-US" sz="2800" b="1" i="1" u="sng" dirty="0" smtClean="0">
              <a:solidFill>
                <a:srgbClr val="002060"/>
              </a:solidFill>
              <a:latin typeface="Times New Roman" pitchFamily="18" charset="0"/>
              <a:cs typeface="Times New Roman" pitchFamily="18" charset="0"/>
            </a:endParaRPr>
          </a:p>
          <a:p>
            <a:pPr algn="ctr"/>
            <a:r>
              <a:rPr lang="en-US" sz="3200" b="1" dirty="0" err="1" smtClean="0">
                <a:solidFill>
                  <a:srgbClr val="FF0000"/>
                </a:solidFill>
                <a:latin typeface="Times New Roman" pitchFamily="18" charset="0"/>
                <a:cs typeface="Times New Roman" pitchFamily="18" charset="0"/>
              </a:rPr>
              <a:t>Mùa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nổi</a:t>
            </a:r>
            <a:endParaRPr lang="en-US" sz="3200" b="1" dirty="0" smtClean="0">
              <a:solidFill>
                <a:srgbClr val="FF0000"/>
              </a:solidFill>
              <a:latin typeface="Times New Roman" pitchFamily="18" charset="0"/>
              <a:cs typeface="Times New Roman" pitchFamily="18" charset="0"/>
            </a:endParaRPr>
          </a:p>
          <a:p>
            <a:pPr algn="ctr"/>
            <a:r>
              <a:rPr lang="en-US" sz="2800" b="1" dirty="0" smtClean="0">
                <a:solidFill>
                  <a:srgbClr val="00B050"/>
                </a:solidFill>
                <a:latin typeface="Times New Roman" pitchFamily="18" charset="0"/>
                <a:cs typeface="Times New Roman" pitchFamily="18" charset="0"/>
              </a:rPr>
              <a:t>                                               </a:t>
            </a:r>
            <a:r>
              <a:rPr lang="en-US" sz="2800" b="1" i="1" dirty="0" smtClean="0">
                <a:solidFill>
                  <a:srgbClr val="00B050"/>
                </a:solidFill>
                <a:latin typeface="Times New Roman" pitchFamily="18" charset="0"/>
                <a:cs typeface="Times New Roman" pitchFamily="18" charset="0"/>
              </a:rPr>
              <a:t>Theo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Quang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Sáng</a:t>
            </a:r>
            <a:endParaRPr lang="en-US" sz="2800"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928" y="1000854"/>
            <a:ext cx="11799298" cy="6093976"/>
          </a:xfrm>
          <a:prstGeom prst="rect">
            <a:avLst/>
          </a:prstGeom>
        </p:spPr>
        <p:txBody>
          <a:bodyPr wrap="square">
            <a:spAutoFit/>
          </a:bodyPr>
          <a:lstStyle/>
          <a:p>
            <a:pPr algn="just"/>
            <a:r>
              <a:rPr lang="en-US" sz="2600" dirty="0">
                <a:solidFill>
                  <a:srgbClr val="000000"/>
                </a:solidFill>
              </a:rPr>
              <a:t>1. </a:t>
            </a:r>
            <a:r>
              <a:rPr lang="vi-VN" sz="2600" dirty="0">
                <a:solidFill>
                  <a:srgbClr val="000000"/>
                </a:solidFill>
              </a:rPr>
              <a:t>Mùa này, người làng tôi gọi là mùa nước nổi, không gọi là mùa nước lũ vì nước lên hiền hoà</a:t>
            </a:r>
            <a:r>
              <a:rPr lang="en-US" sz="2600" dirty="0">
                <a:solidFill>
                  <a:srgbClr val="000000"/>
                </a:solidFill>
              </a:rPr>
              <a:t>, </a:t>
            </a:r>
            <a:r>
              <a:rPr lang="en-US" sz="2600" dirty="0" err="1">
                <a:solidFill>
                  <a:srgbClr val="000000"/>
                </a:solidFill>
                <a:cs typeface="Times New Roman" panose="02020603050405020304" pitchFamily="18" charset="0"/>
              </a:rPr>
              <a:t>chớ</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không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dữ</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dội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như</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những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khác</a:t>
            </a:r>
            <a:r>
              <a:rPr lang="vi-VN" sz="2600" dirty="0">
                <a:solidFill>
                  <a:srgbClr val="000000"/>
                </a:solidFill>
                <a:cs typeface="Times New Roman" panose="02020603050405020304" pitchFamily="18" charset="0"/>
              </a:rPr>
              <a:t>. </a:t>
            </a:r>
            <a:r>
              <a:rPr lang="vi-VN" sz="2600" dirty="0">
                <a:solidFill>
                  <a:srgbClr val="000000"/>
                </a:solidFill>
              </a:rPr>
              <a:t>Nước mỗi ngày một </a:t>
            </a:r>
            <a:r>
              <a:rPr lang="en-US" sz="2600" dirty="0">
                <a:solidFill>
                  <a:srgbClr val="000000"/>
                </a:solidFill>
              </a:rPr>
              <a:t>d</a:t>
            </a:r>
            <a:r>
              <a:rPr lang="vi-VN" sz="2600" dirty="0">
                <a:solidFill>
                  <a:srgbClr val="000000"/>
                </a:solidFill>
              </a:rPr>
              <a:t>âng 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cuồn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cuộn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đầy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bờ</a:t>
            </a:r>
            <a:r>
              <a:rPr lang="vi-VN" sz="2600" dirty="0">
                <a:solidFill>
                  <a:srgbClr val="000000"/>
                </a:solidFill>
                <a:cs typeface="Times New Roman" panose="02020603050405020304" pitchFamily="18" charset="0"/>
              </a:rPr>
              <a:t>. </a:t>
            </a:r>
            <a:r>
              <a:rPr lang="vi-VN" sz="2600" dirty="0">
                <a:solidFill>
                  <a:srgbClr val="000000"/>
                </a:solidFill>
              </a:rPr>
              <a:t>Mưa dầm </a:t>
            </a:r>
            <a:r>
              <a:rPr lang="en-US" sz="2600" dirty="0">
                <a:solidFill>
                  <a:srgbClr val="000000"/>
                </a:solidFill>
                <a:cs typeface="Times New Roman" panose="02020603050405020304" pitchFamily="18" charset="0"/>
              </a:rPr>
              <a:t>d</a:t>
            </a:r>
            <a:r>
              <a:rPr lang="vi-VN" sz="2600" dirty="0">
                <a:solidFill>
                  <a:srgbClr val="000000"/>
                </a:solidFill>
                <a:cs typeface="Times New Roman" panose="02020603050405020304" pitchFamily="18" charset="0"/>
              </a:rPr>
              <a:t>ề</a:t>
            </a:r>
            <a:r>
              <a:rPr lang="vi-VN" sz="2600" dirty="0">
                <a:solidFill>
                  <a:srgbClr val="000000"/>
                </a:solidFill>
              </a:rPr>
              <a:t>, mưa sướt mướt ngày này qua ngày khác.</a:t>
            </a:r>
          </a:p>
          <a:p>
            <a:pPr algn="just"/>
            <a:r>
              <a:rPr lang="en-US" sz="2600" dirty="0">
                <a:solidFill>
                  <a:srgbClr val="000000"/>
                </a:solidFill>
              </a:rPr>
              <a:t>2. </a:t>
            </a:r>
            <a:r>
              <a:rPr lang="vi-VN" sz="2600" dirty="0">
                <a:solidFill>
                  <a:srgbClr val="000000"/>
                </a:solidFill>
              </a:rPr>
              <a:t>Rồi đến rằm tháng bảy. “Rằm tháng bảy nước nhảy lên bờ”. Dòng sông Cửu Long đã no đầy, lại tràn qua bờ</a:t>
            </a:r>
            <a:r>
              <a:rPr lang="en-US" sz="2600" dirty="0">
                <a:solidFill>
                  <a:srgbClr val="000000"/>
                </a:solidFill>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mặt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đường</a:t>
            </a:r>
            <a:r>
              <a:rPr lang="vi-VN" sz="2600" dirty="0">
                <a:solidFill>
                  <a:srgbClr val="000000"/>
                </a:solidFill>
              </a:rPr>
              <a:t>. Nước trong ao hồ, trong đồng ruộng của mùa mưa hòa lẫn với nước </a:t>
            </a:r>
            <a:r>
              <a:rPr lang="en-US" sz="2600" dirty="0">
                <a:solidFill>
                  <a:srgbClr val="000000"/>
                </a:solidFill>
              </a:rPr>
              <a:t>d</a:t>
            </a:r>
            <a:r>
              <a:rPr lang="vi-VN" sz="2600" dirty="0">
                <a:solidFill>
                  <a:srgbClr val="000000"/>
                </a:solidFill>
              </a:rPr>
              <a:t>òng sông Cửu Long.</a:t>
            </a:r>
          </a:p>
          <a:p>
            <a:pPr algn="just"/>
            <a:r>
              <a:rPr lang="vi-VN" sz="2600" dirty="0">
                <a:solidFill>
                  <a:srgbClr val="000000"/>
                </a:solidFill>
              </a:rPr>
              <a:t>     Đồng ruộng, </a:t>
            </a:r>
            <a:r>
              <a:rPr lang="en-US" sz="2600" dirty="0">
                <a:solidFill>
                  <a:srgbClr val="000000"/>
                </a:solidFill>
                <a:cs typeface="Times New Roman" panose="02020603050405020304" pitchFamily="18" charset="0"/>
              </a:rPr>
              <a:t>v</a:t>
            </a:r>
            <a:r>
              <a:rPr lang="vi-VN" sz="2600" dirty="0">
                <a:solidFill>
                  <a:srgbClr val="000000"/>
                </a:solidFill>
              </a:rPr>
              <a:t>ườn tược và cây cỏ như biết giữ lại hạt phù sa ở quanh mình, nước lại trong dần. Ngồi trong nhà</a:t>
            </a:r>
            <a:r>
              <a:rPr lang="en-US" sz="2600" dirty="0">
                <a:solidFill>
                  <a:srgbClr val="000000"/>
                </a:solidFill>
              </a:rPr>
              <a:t>,</a:t>
            </a:r>
            <a:r>
              <a:rPr lang="vi-VN" sz="2600" dirty="0">
                <a:solidFill>
                  <a:srgbClr val="000000"/>
                </a:solidFill>
              </a:rPr>
              <a:t> ta thấy cả những đ</a:t>
            </a:r>
            <a:r>
              <a:rPr lang="en-US" sz="2600" dirty="0">
                <a:solidFill>
                  <a:srgbClr val="000000"/>
                </a:solidFill>
              </a:rPr>
              <a:t>à</a:t>
            </a:r>
            <a:r>
              <a:rPr lang="vi-VN" sz="2600" dirty="0">
                <a:solidFill>
                  <a:srgbClr val="000000"/>
                </a:solidFill>
              </a:rPr>
              <a:t>n cá ròng ròng, từng đàn, từng đàn</a:t>
            </a:r>
            <a:r>
              <a:rPr lang="en-US" sz="2600" dirty="0">
                <a:solidFill>
                  <a:srgbClr val="000000"/>
                </a:solidFill>
              </a:rPr>
              <a:t> </a:t>
            </a:r>
            <a:r>
              <a:rPr lang="en-US" sz="2600" dirty="0" err="1">
                <a:solidFill>
                  <a:srgbClr val="000000"/>
                </a:solidFill>
                <a:cs typeface="Times New Roman" panose="02020603050405020304" pitchFamily="18" charset="0"/>
              </a:rPr>
              <a:t>xuôi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theo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đồng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sâu</a:t>
            </a:r>
            <a:r>
              <a:rPr lang="en-US" sz="2600" dirty="0">
                <a:solidFill>
                  <a:srgbClr val="000000"/>
                </a:solidFill>
                <a:cs typeface="Times New Roman" panose="02020603050405020304" pitchFamily="18" charset="0"/>
              </a:rPr>
              <a:t>.</a:t>
            </a:r>
          </a:p>
          <a:p>
            <a:pPr algn="just"/>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nền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phải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ván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tre</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làm</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từ</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cửa</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đến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bếp</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Vui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quá</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Có</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một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cây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lắt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lẻo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ngay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dưới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a:t>
            </a:r>
          </a:p>
          <a:p>
            <a:pPr algn="r"/>
            <a:r>
              <a:rPr lang="en-US" dirty="0">
                <a:solidFill>
                  <a:srgbClr val="000000"/>
                </a:solidFill>
                <a:cs typeface="Times New Roman" panose="02020603050405020304" pitchFamily="18" charset="0"/>
              </a:rPr>
              <a:t>Theo NGUYỄN QUANG SÁNG</a:t>
            </a:r>
            <a:endParaRPr lang="vi-VN" dirty="0">
              <a:solidFill>
                <a:srgbClr val="000000"/>
              </a:solidFill>
              <a:cs typeface="Times New Roman" panose="02020603050405020304" pitchFamily="18" charset="0"/>
            </a:endParaRPr>
          </a:p>
        </p:txBody>
      </p:sp>
      <p:sp>
        <p:nvSpPr>
          <p:cNvPr id="3" name="Rectangle 2"/>
          <p:cNvSpPr/>
          <p:nvPr/>
        </p:nvSpPr>
        <p:spPr>
          <a:xfrm>
            <a:off x="4202329" y="418219"/>
            <a:ext cx="2526654" cy="492443"/>
          </a:xfrm>
          <a:prstGeom prst="rect">
            <a:avLst/>
          </a:prstGeom>
        </p:spPr>
        <p:txBody>
          <a:bodyPr wrap="none">
            <a:spAutoFit/>
          </a:bodyPr>
          <a:lstStyle/>
          <a:p>
            <a:r>
              <a:rPr lang="en-US" sz="2600" b="1">
                <a:solidFill>
                  <a:srgbClr val="FF0000"/>
                </a:solidFill>
                <a:cs typeface="Times New Roman" pitchFamily="18" charset="0"/>
              </a:rPr>
              <a:t>Mùa nước nổi</a:t>
            </a:r>
            <a:endParaRPr lang="vi-VN" sz="2600"/>
          </a:p>
        </p:txBody>
      </p:sp>
      <p:sp>
        <p:nvSpPr>
          <p:cNvPr id="6" name="Oval 5"/>
          <p:cNvSpPr/>
          <p:nvPr/>
        </p:nvSpPr>
        <p:spPr>
          <a:xfrm>
            <a:off x="292426" y="1000854"/>
            <a:ext cx="259890" cy="4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2600" b="1" dirty="0">
                <a:solidFill>
                  <a:prstClr val="white"/>
                </a:solidFill>
                <a:latin typeface="+mj-lt"/>
                <a:cs typeface="Times New Roman" pitchFamily="18" charset="0"/>
              </a:rPr>
              <a:t>1</a:t>
            </a:r>
          </a:p>
        </p:txBody>
      </p:sp>
      <p:sp>
        <p:nvSpPr>
          <p:cNvPr id="7" name="Oval 6"/>
          <p:cNvSpPr/>
          <p:nvPr/>
        </p:nvSpPr>
        <p:spPr>
          <a:xfrm>
            <a:off x="312987" y="2687290"/>
            <a:ext cx="283914" cy="3480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2600" b="1" dirty="0">
                <a:solidFill>
                  <a:prstClr val="white"/>
                </a:solidFill>
                <a:latin typeface="+mj-lt"/>
                <a:cs typeface="Times New Roman" pitchFamily="18" charset="0"/>
              </a:rPr>
              <a:t>2</a:t>
            </a:r>
            <a:endParaRPr lang="vi-VN" sz="26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1554209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sz="quarter"/>
          </p:nvPr>
        </p:nvSpPr>
        <p:spPr>
          <a:xfrm>
            <a:off x="609521" y="0"/>
            <a:ext cx="10971372" cy="1905000"/>
          </a:xfrm>
        </p:spPr>
        <p:txBody>
          <a:bodyPr>
            <a:normAutofit fontScale="90000"/>
          </a:bodyPr>
          <a:lstStyle/>
          <a:p>
            <a:pPr algn="ctr" eaLnBrk="1" fontAlgn="auto" hangingPunct="1">
              <a:spcAft>
                <a:spcPts val="0"/>
              </a:spcAft>
              <a:defRPr/>
            </a:pPr>
            <a:r>
              <a:rPr lang="en-US" sz="2800" u="sng" dirty="0" smtClean="0">
                <a:latin typeface="Times New Roman" pitchFamily="18" charset="0"/>
                <a:cs typeface="Times New Roman" pitchFamily="18" charset="0"/>
              </a:rPr>
              <a:t/>
            </a:r>
            <a:br>
              <a:rPr lang="en-US" sz="2800" u="sng"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8000" b="1" dirty="0" smtClean="0">
                <a:solidFill>
                  <a:srgbClr val="FF0000"/>
                </a:solidFill>
                <a:latin typeface="Times New Roman" pitchFamily="18" charset="0"/>
                <a:cs typeface="Times New Roman" pitchFamily="18" charset="0"/>
              </a:rPr>
              <a:t/>
            </a:r>
            <a:br>
              <a:rPr lang="en-US" sz="8000" b="1" dirty="0" smtClean="0">
                <a:solidFill>
                  <a:srgbClr val="FF0000"/>
                </a:solidFill>
                <a:latin typeface="Times New Roman" pitchFamily="18" charset="0"/>
                <a:cs typeface="Times New Roman" pitchFamily="18" charset="0"/>
              </a:rPr>
            </a:br>
            <a:r>
              <a:rPr lang="en-US" sz="2700" b="1" dirty="0" smtClean="0">
                <a:solidFill>
                  <a:schemeClr val="tx1"/>
                </a:solidFill>
                <a:latin typeface="Times New Roman" pitchFamily="18" charset="0"/>
                <a:cs typeface="Times New Roman" pitchFamily="18" charset="0"/>
              </a:rPr>
              <a:t/>
            </a:r>
            <a:br>
              <a:rPr lang="en-US" sz="2700" b="1" dirty="0" smtClean="0">
                <a:solidFill>
                  <a:schemeClr val="tx1"/>
                </a:solidFill>
                <a:latin typeface="Times New Roman" pitchFamily="18" charset="0"/>
                <a:cs typeface="Times New Roman" pitchFamily="18" charset="0"/>
              </a:rPr>
            </a:br>
            <a:r>
              <a:rPr lang="en-US" sz="1400" i="1" dirty="0" smtClean="0">
                <a:latin typeface="Times New Roman" pitchFamily="18" charset="0"/>
                <a:cs typeface="Times New Roman" pitchFamily="18" charset="0"/>
              </a:rPr>
              <a:t/>
            </a:r>
            <a:br>
              <a:rPr lang="en-US" sz="1400" i="1" dirty="0" smtClean="0">
                <a:latin typeface="Times New Roman" pitchFamily="18" charset="0"/>
                <a:cs typeface="Times New Roman" pitchFamily="18" charset="0"/>
              </a:rPr>
            </a:br>
            <a:endParaRPr lang="vi-VN" sz="2400" b="1" dirty="0" smtClean="0">
              <a:solidFill>
                <a:schemeClr val="tx1"/>
              </a:solidFill>
              <a:latin typeface="Times New Roman" pitchFamily="18" charset="0"/>
              <a:cs typeface="Times New Roman" pitchFamily="18" charset="0"/>
            </a:endParaRPr>
          </a:p>
        </p:txBody>
      </p:sp>
      <p:sp>
        <p:nvSpPr>
          <p:cNvPr id="12291" name="Content Placeholder 4"/>
          <p:cNvSpPr>
            <a:spLocks noGrp="1"/>
          </p:cNvSpPr>
          <p:nvPr>
            <p:ph sz="quarter" idx="1"/>
          </p:nvPr>
        </p:nvSpPr>
        <p:spPr>
          <a:xfrm>
            <a:off x="2336496" y="2819400"/>
            <a:ext cx="2784144" cy="533400"/>
          </a:xfrm>
        </p:spPr>
        <p:txBody>
          <a:bodyPr>
            <a:noAutofit/>
          </a:bodyPr>
          <a:lstStyle/>
          <a:p>
            <a:pPr eaLnBrk="1" hangingPunct="1">
              <a:buFont typeface="Wingdings 2" pitchFamily="18" charset="2"/>
              <a:buNone/>
            </a:pPr>
            <a:r>
              <a:rPr lang="en-US"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sướt</a:t>
            </a:r>
            <a:r>
              <a:rPr lang="en-US" b="1" dirty="0" smtClean="0">
                <a:solidFill>
                  <a:srgbClr val="FF0000"/>
                </a:solidFill>
                <a:latin typeface="Times New Roman" pitchFamily="18" charset="0"/>
                <a:cs typeface="Times New Roman" pitchFamily="18" charset="0"/>
              </a:rPr>
              <a:t> </a:t>
            </a:r>
            <a:r>
              <a:rPr lang="en-US" b="1" dirty="0" err="1" smtClean="0">
                <a:latin typeface="Times New Roman" pitchFamily="18" charset="0"/>
                <a:cs typeface="Times New Roman" pitchFamily="18" charset="0"/>
              </a:rPr>
              <a:t>m</a:t>
            </a:r>
            <a:r>
              <a:rPr lang="en-US" b="1" dirty="0" err="1" smtClean="0">
                <a:solidFill>
                  <a:srgbClr val="FF0000"/>
                </a:solidFill>
                <a:latin typeface="Times New Roman" pitchFamily="18" charset="0"/>
                <a:cs typeface="Times New Roman" pitchFamily="18" charset="0"/>
              </a:rPr>
              <a:t>ướt</a:t>
            </a:r>
            <a:r>
              <a:rPr lang="en-US" b="1" dirty="0" smtClean="0">
                <a:latin typeface="Times New Roman" pitchFamily="18" charset="0"/>
                <a:cs typeface="Times New Roman" pitchFamily="18" charset="0"/>
              </a:rPr>
              <a:t> </a:t>
            </a:r>
          </a:p>
        </p:txBody>
      </p:sp>
      <p:sp>
        <p:nvSpPr>
          <p:cNvPr id="12292" name="Rectangle 8"/>
          <p:cNvSpPr>
            <a:spLocks noChangeArrowheads="1"/>
          </p:cNvSpPr>
          <p:nvPr/>
        </p:nvSpPr>
        <p:spPr bwMode="auto">
          <a:xfrm>
            <a:off x="7415835" y="2133601"/>
            <a:ext cx="2140330"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Tìm hiểu bài</a:t>
            </a:r>
          </a:p>
        </p:txBody>
      </p:sp>
      <p:sp>
        <p:nvSpPr>
          <p:cNvPr id="12293" name="Rectangle 7"/>
          <p:cNvSpPr>
            <a:spLocks noChangeArrowheads="1"/>
          </p:cNvSpPr>
          <p:nvPr/>
        </p:nvSpPr>
        <p:spPr bwMode="auto">
          <a:xfrm>
            <a:off x="2336496" y="2133601"/>
            <a:ext cx="1790875" cy="523220"/>
          </a:xfrm>
          <a:prstGeom prst="rect">
            <a:avLst/>
          </a:prstGeom>
          <a:noFill/>
          <a:ln w="9525">
            <a:noFill/>
            <a:miter lim="800000"/>
            <a:headEnd/>
            <a:tailEnd/>
          </a:ln>
        </p:spPr>
        <p:txBody>
          <a:bodyPr wrap="none">
            <a:spAutoFit/>
          </a:bodyPr>
          <a:lstStyle/>
          <a:p>
            <a:r>
              <a:rPr lang="en-US" sz="2800" b="1" u="sng" dirty="0" err="1">
                <a:solidFill>
                  <a:srgbClr val="002060"/>
                </a:solidFill>
                <a:latin typeface="Times New Roman" pitchFamily="18" charset="0"/>
                <a:cs typeface="Times New Roman" pitchFamily="18" charset="0"/>
              </a:rPr>
              <a:t>Luyện</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đọc</a:t>
            </a:r>
            <a:endParaRPr lang="en-US" sz="2800" b="1" u="sng" dirty="0">
              <a:solidFill>
                <a:srgbClr val="002060"/>
              </a:solidFill>
              <a:latin typeface="Times New Roman" pitchFamily="18" charset="0"/>
              <a:cs typeface="Times New Roman" pitchFamily="18" charset="0"/>
            </a:endParaRPr>
          </a:p>
        </p:txBody>
      </p:sp>
      <p:cxnSp>
        <p:nvCxnSpPr>
          <p:cNvPr id="10" name="Straight Connector 9"/>
          <p:cNvCxnSpPr/>
          <p:nvPr/>
        </p:nvCxnSpPr>
        <p:spPr>
          <a:xfrm rot="5400000">
            <a:off x="5270924" y="4456378"/>
            <a:ext cx="3278188" cy="4233"/>
          </a:xfrm>
          <a:prstGeom prst="line">
            <a:avLst/>
          </a:prstGeom>
        </p:spPr>
        <p:style>
          <a:lnRef idx="2">
            <a:schemeClr val="accent2"/>
          </a:lnRef>
          <a:fillRef idx="0">
            <a:schemeClr val="accent2"/>
          </a:fillRef>
          <a:effectRef idx="1">
            <a:schemeClr val="accent2"/>
          </a:effectRef>
          <a:fontRef idx="minor">
            <a:schemeClr val="tx1"/>
          </a:fontRef>
        </p:style>
      </p:cxnSp>
      <p:sp>
        <p:nvSpPr>
          <p:cNvPr id="2" name="Rectangle 10"/>
          <p:cNvSpPr>
            <a:spLocks noChangeArrowheads="1"/>
          </p:cNvSpPr>
          <p:nvPr/>
        </p:nvSpPr>
        <p:spPr bwMode="auto">
          <a:xfrm>
            <a:off x="203174" y="4114800"/>
            <a:ext cx="6576449" cy="1384995"/>
          </a:xfrm>
          <a:prstGeom prst="rect">
            <a:avLst/>
          </a:prstGeom>
          <a:noFill/>
          <a:ln w="9525">
            <a:noFill/>
            <a:miter lim="800000"/>
            <a:headEnd/>
            <a:tailEnd/>
          </a:ln>
        </p:spPr>
        <p:txBody>
          <a:bodyPr wrap="square">
            <a:spAutoFit/>
          </a:bodyPr>
          <a:lstStyle/>
          <a:p>
            <a:r>
              <a:rPr lang="en-US" sz="2800" dirty="0" smtClean="0">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Nước trong ao hồ, trong đồng ruộng của mùa mưa hòa lẫn với nước </a:t>
            </a:r>
            <a:r>
              <a:rPr lang="en-US" sz="2800" b="1" dirty="0" smtClean="0">
                <a:solidFill>
                  <a:srgbClr val="000000"/>
                </a:solidFill>
                <a:latin typeface="Times New Roman" pitchFamily="18" charset="0"/>
                <a:cs typeface="Times New Roman" pitchFamily="18" charset="0"/>
              </a:rPr>
              <a:t>d</a:t>
            </a:r>
            <a:r>
              <a:rPr lang="vi-VN" sz="2800" b="1" dirty="0" smtClean="0">
                <a:solidFill>
                  <a:srgbClr val="000000"/>
                </a:solidFill>
                <a:latin typeface="Times New Roman" pitchFamily="18" charset="0"/>
                <a:cs typeface="Times New Roman" pitchFamily="18" charset="0"/>
              </a:rPr>
              <a:t>òng sông Cửu Long</a:t>
            </a:r>
            <a:r>
              <a:rPr lang="en-US" sz="2800" b="1" dirty="0" smtClean="0">
                <a:solidFill>
                  <a:srgbClr val="000000"/>
                </a:solidFill>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2296" name="Content Placeholder 4"/>
          <p:cNvSpPr>
            <a:spLocks noGrp="1"/>
          </p:cNvSpPr>
          <p:nvPr>
            <p:ph sz="quarter" idx="1"/>
          </p:nvPr>
        </p:nvSpPr>
        <p:spPr>
          <a:xfrm>
            <a:off x="2336496" y="3352800"/>
            <a:ext cx="2133322" cy="533400"/>
          </a:xfrm>
        </p:spPr>
        <p:txBody>
          <a:bodyPr>
            <a:normAutofit fontScale="92500"/>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đồng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r</a:t>
            </a:r>
            <a:r>
              <a:rPr lang="en-US" sz="3000" b="1" dirty="0" err="1" smtClean="0">
                <a:solidFill>
                  <a:srgbClr val="FF0000"/>
                </a:solidFill>
                <a:latin typeface="Times New Roman" pitchFamily="18" charset="0"/>
                <a:cs typeface="Times New Roman" pitchFamily="18" charset="0"/>
              </a:rPr>
              <a:t>uộng</a:t>
            </a:r>
            <a:r>
              <a:rPr lang="en-US" sz="3000" b="1" dirty="0" smtClean="0">
                <a:latin typeface="Times New Roman" pitchFamily="18" charset="0"/>
                <a:cs typeface="Times New Roman" pitchFamily="18" charset="0"/>
              </a:rPr>
              <a:t> </a:t>
            </a:r>
            <a:endParaRPr lang="en-US" sz="3000" b="1" dirty="0" smtClean="0">
              <a:solidFill>
                <a:srgbClr val="FF0000"/>
              </a:solidFill>
              <a:latin typeface="Times New Roman" pitchFamily="18" charset="0"/>
              <a:cs typeface="Times New Roman" pitchFamily="18" charset="0"/>
            </a:endParaRPr>
          </a:p>
        </p:txBody>
      </p:sp>
      <p:pic>
        <p:nvPicPr>
          <p:cNvPr id="12297" name="Picture 12" descr="SO00483_"/>
          <p:cNvPicPr>
            <a:picLocks noChangeAspect="1" noChangeArrowheads="1"/>
          </p:cNvPicPr>
          <p:nvPr/>
        </p:nvPicPr>
        <p:blipFill>
          <a:blip r:embed="rId2"/>
          <a:srcRect/>
          <a:stretch>
            <a:fillRect/>
          </a:stretch>
        </p:blipFill>
        <p:spPr bwMode="auto">
          <a:xfrm>
            <a:off x="10260264" y="5638800"/>
            <a:ext cx="1930149" cy="1066800"/>
          </a:xfrm>
          <a:prstGeom prst="rect">
            <a:avLst/>
          </a:prstGeom>
          <a:noFill/>
          <a:ln w="9525">
            <a:noFill/>
            <a:miter lim="800000"/>
            <a:headEnd/>
            <a:tailEnd/>
          </a:ln>
        </p:spPr>
      </p:pic>
      <p:pic>
        <p:nvPicPr>
          <p:cNvPr id="12298" name="Picture 12" descr="SO00483_"/>
          <p:cNvPicPr>
            <a:picLocks noChangeAspect="1" noChangeArrowheads="1"/>
          </p:cNvPicPr>
          <p:nvPr/>
        </p:nvPicPr>
        <p:blipFill>
          <a:blip r:embed="rId2"/>
          <a:srcRect/>
          <a:stretch>
            <a:fillRect/>
          </a:stretch>
        </p:blipFill>
        <p:spPr bwMode="auto">
          <a:xfrm>
            <a:off x="0" y="152400"/>
            <a:ext cx="1726975" cy="1143000"/>
          </a:xfrm>
          <a:prstGeom prst="rect">
            <a:avLst/>
          </a:prstGeom>
          <a:noFill/>
          <a:ln w="9525">
            <a:noFill/>
            <a:miter lim="800000"/>
            <a:headEnd/>
            <a:tailEnd/>
          </a:ln>
        </p:spPr>
      </p:pic>
      <p:sp>
        <p:nvSpPr>
          <p:cNvPr id="11" name="Rectangle 10"/>
          <p:cNvSpPr/>
          <p:nvPr/>
        </p:nvSpPr>
        <p:spPr>
          <a:xfrm>
            <a:off x="1306285" y="257780"/>
            <a:ext cx="9313817" cy="1877437"/>
          </a:xfrm>
          <a:prstGeom prst="rect">
            <a:avLst/>
          </a:prstGeom>
        </p:spPr>
        <p:txBody>
          <a:bodyPr wrap="square">
            <a:spAutoFit/>
          </a:bodyPr>
          <a:lstStyle/>
          <a:p>
            <a:pPr algn="ct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r>
              <a:rPr lang="en-US" sz="2800" b="1" dirty="0" smtClean="0">
                <a:solidFill>
                  <a:srgbClr val="FF0000"/>
                </a:solidFill>
                <a:cs typeface="Times New Roman" pitchFamily="18" charset="0"/>
              </a:rPr>
              <a:t> </a:t>
            </a:r>
            <a:endParaRPr lang="en-US" altLang="en-US" sz="2800" b="1" i="1" u="sng" dirty="0" smtClean="0">
              <a:solidFill>
                <a:srgbClr val="002060"/>
              </a:solidFill>
              <a:latin typeface="Times New Roman" pitchFamily="18" charset="0"/>
              <a:cs typeface="Times New Roman" pitchFamily="18" charset="0"/>
            </a:endParaRPr>
          </a:p>
          <a:p>
            <a:pPr algn="ctr"/>
            <a:r>
              <a:rPr lang="en-US" sz="3200" b="1" dirty="0" err="1" smtClean="0">
                <a:solidFill>
                  <a:srgbClr val="FF0000"/>
                </a:solidFill>
                <a:latin typeface="Times New Roman" pitchFamily="18" charset="0"/>
                <a:cs typeface="Times New Roman" pitchFamily="18" charset="0"/>
              </a:rPr>
              <a:t>Mùa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nổi</a:t>
            </a:r>
            <a:endParaRPr lang="en-US" sz="3200" b="1" dirty="0" smtClean="0">
              <a:solidFill>
                <a:srgbClr val="FF0000"/>
              </a:solidFill>
              <a:latin typeface="Times New Roman" pitchFamily="18" charset="0"/>
              <a:cs typeface="Times New Roman" pitchFamily="18" charset="0"/>
            </a:endParaRPr>
          </a:p>
          <a:p>
            <a:pPr algn="ctr"/>
            <a:r>
              <a:rPr lang="en-US" sz="2800" b="1" dirty="0" smtClean="0">
                <a:solidFill>
                  <a:srgbClr val="00B050"/>
                </a:solidFill>
                <a:latin typeface="Times New Roman" pitchFamily="18" charset="0"/>
                <a:cs typeface="Times New Roman" pitchFamily="18" charset="0"/>
              </a:rPr>
              <a:t>                                               </a:t>
            </a:r>
            <a:r>
              <a:rPr lang="en-US" sz="2800" b="1" i="1" dirty="0" smtClean="0">
                <a:solidFill>
                  <a:srgbClr val="00B050"/>
                </a:solidFill>
                <a:latin typeface="Times New Roman" pitchFamily="18" charset="0"/>
                <a:cs typeface="Times New Roman" pitchFamily="18" charset="0"/>
              </a:rPr>
              <a:t>Theo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Quang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Sáng</a:t>
            </a:r>
            <a:endParaRPr lang="en-US" sz="2800"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sz="quarter"/>
          </p:nvPr>
        </p:nvSpPr>
        <p:spPr>
          <a:xfrm>
            <a:off x="609521" y="0"/>
            <a:ext cx="10971372" cy="1905000"/>
          </a:xfrm>
        </p:spPr>
        <p:txBody>
          <a:bodyPr>
            <a:normAutofit/>
          </a:bodyPr>
          <a:lstStyle/>
          <a:p>
            <a:pPr algn="ctr" eaLnBrk="1" fontAlgn="auto" hangingPunct="1">
              <a:spcAft>
                <a:spcPts val="0"/>
              </a:spcAft>
              <a:defRPr/>
            </a:pPr>
            <a:r>
              <a:rPr lang="en-US" sz="2800" u="sng" dirty="0" smtClean="0">
                <a:latin typeface="Times New Roman" pitchFamily="18" charset="0"/>
                <a:cs typeface="Times New Roman" pitchFamily="18" charset="0"/>
              </a:rPr>
              <a:t/>
            </a:r>
            <a:br>
              <a:rPr lang="en-US" sz="2800" u="sng"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3100" i="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
            </a:r>
            <a:br>
              <a:rPr lang="en-US" sz="1400" i="1" dirty="0" smtClean="0">
                <a:latin typeface="Times New Roman" pitchFamily="18" charset="0"/>
                <a:cs typeface="Times New Roman" pitchFamily="18" charset="0"/>
              </a:rPr>
            </a:br>
            <a:endParaRPr lang="vi-VN" sz="2400" b="1" dirty="0" smtClean="0">
              <a:solidFill>
                <a:schemeClr val="tx1"/>
              </a:solidFill>
              <a:latin typeface="Times New Roman" pitchFamily="18" charset="0"/>
              <a:cs typeface="Times New Roman" pitchFamily="18" charset="0"/>
            </a:endParaRPr>
          </a:p>
        </p:txBody>
      </p:sp>
      <p:sp>
        <p:nvSpPr>
          <p:cNvPr id="13315" name="Content Placeholder 4"/>
          <p:cNvSpPr>
            <a:spLocks noGrp="1"/>
          </p:cNvSpPr>
          <p:nvPr>
            <p:ph sz="quarter" idx="1"/>
          </p:nvPr>
        </p:nvSpPr>
        <p:spPr>
          <a:xfrm>
            <a:off x="2388747" y="2701834"/>
            <a:ext cx="2170190" cy="533400"/>
          </a:xfrm>
        </p:spPr>
        <p:txBody>
          <a:bodyPr>
            <a:normAutofit/>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sướt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a:t>
            </a:r>
            <a:r>
              <a:rPr lang="en-US" b="1" dirty="0" err="1" smtClean="0">
                <a:solidFill>
                  <a:srgbClr val="FF0000"/>
                </a:solidFill>
                <a:latin typeface="Times New Roman" pitchFamily="18" charset="0"/>
                <a:cs typeface="Times New Roman" pitchFamily="18" charset="0"/>
              </a:rPr>
              <a:t>ướt</a:t>
            </a:r>
            <a:r>
              <a:rPr lang="en-US" b="1" dirty="0" smtClean="0">
                <a:latin typeface="Times New Roman" pitchFamily="18" charset="0"/>
                <a:cs typeface="Times New Roman" pitchFamily="18" charset="0"/>
              </a:rPr>
              <a:t> </a:t>
            </a:r>
          </a:p>
        </p:txBody>
      </p:sp>
      <p:sp>
        <p:nvSpPr>
          <p:cNvPr id="13316" name="Rectangle 8"/>
          <p:cNvSpPr>
            <a:spLocks noChangeArrowheads="1"/>
          </p:cNvSpPr>
          <p:nvPr/>
        </p:nvSpPr>
        <p:spPr bwMode="auto">
          <a:xfrm>
            <a:off x="7111074" y="2133601"/>
            <a:ext cx="2140330"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Tìm hiểu bài</a:t>
            </a:r>
          </a:p>
        </p:txBody>
      </p:sp>
      <p:sp>
        <p:nvSpPr>
          <p:cNvPr id="13317" name="Rectangle 7"/>
          <p:cNvSpPr>
            <a:spLocks noChangeArrowheads="1"/>
          </p:cNvSpPr>
          <p:nvPr/>
        </p:nvSpPr>
        <p:spPr bwMode="auto">
          <a:xfrm>
            <a:off x="2336496" y="2133601"/>
            <a:ext cx="1790875"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Luyện đọc</a:t>
            </a:r>
          </a:p>
        </p:txBody>
      </p:sp>
      <p:cxnSp>
        <p:nvCxnSpPr>
          <p:cNvPr id="10" name="Straight Connector 9"/>
          <p:cNvCxnSpPr/>
          <p:nvPr/>
        </p:nvCxnSpPr>
        <p:spPr>
          <a:xfrm rot="5400000">
            <a:off x="4657171" y="4378591"/>
            <a:ext cx="3278187" cy="4233"/>
          </a:xfrm>
          <a:prstGeom prst="line">
            <a:avLst/>
          </a:prstGeom>
        </p:spPr>
        <p:style>
          <a:lnRef idx="2">
            <a:schemeClr val="accent2"/>
          </a:lnRef>
          <a:fillRef idx="0">
            <a:schemeClr val="accent2"/>
          </a:fillRef>
          <a:effectRef idx="1">
            <a:schemeClr val="accent2"/>
          </a:effectRef>
          <a:fontRef idx="minor">
            <a:schemeClr val="tx1"/>
          </a:fontRef>
        </p:style>
      </p:cxnSp>
      <p:sp>
        <p:nvSpPr>
          <p:cNvPr id="2" name="Rectangle 10"/>
          <p:cNvSpPr>
            <a:spLocks noChangeArrowheads="1"/>
          </p:cNvSpPr>
          <p:nvPr/>
        </p:nvSpPr>
        <p:spPr bwMode="auto">
          <a:xfrm>
            <a:off x="537918" y="3775165"/>
            <a:ext cx="5706129" cy="1384995"/>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a:t>
            </a:r>
            <a:r>
              <a:rPr lang="vi-VN" sz="2800"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Nước trong ao hồ, </a:t>
            </a:r>
            <a:r>
              <a:rPr lang="en-US"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trong đồng ruộng của mùa mưa </a:t>
            </a:r>
            <a:r>
              <a:rPr lang="en-US"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hòa lẫn với nước </a:t>
            </a:r>
            <a:r>
              <a:rPr lang="en-US" sz="2800" b="1" dirty="0" smtClean="0">
                <a:solidFill>
                  <a:srgbClr val="000000"/>
                </a:solidFill>
                <a:latin typeface="Times New Roman" pitchFamily="18" charset="0"/>
                <a:cs typeface="Times New Roman" pitchFamily="18" charset="0"/>
              </a:rPr>
              <a:t>d</a:t>
            </a:r>
            <a:r>
              <a:rPr lang="vi-VN" sz="2800" b="1" dirty="0" smtClean="0">
                <a:solidFill>
                  <a:srgbClr val="000000"/>
                </a:solidFill>
                <a:latin typeface="Times New Roman" pitchFamily="18" charset="0"/>
                <a:cs typeface="Times New Roman" pitchFamily="18" charset="0"/>
              </a:rPr>
              <a:t>òng sông Cửu Long</a:t>
            </a:r>
            <a:r>
              <a:rPr lang="vi-VN" sz="2800" dirty="0" smtClean="0">
                <a:solidFill>
                  <a:srgbClr val="000000"/>
                </a:solidFill>
              </a:rPr>
              <a:t>.</a:t>
            </a:r>
            <a:endParaRPr lang="en-US" sz="2800" b="1" dirty="0">
              <a:latin typeface="Times New Roman" pitchFamily="18" charset="0"/>
              <a:cs typeface="Times New Roman" pitchFamily="18" charset="0"/>
            </a:endParaRPr>
          </a:p>
        </p:txBody>
      </p:sp>
      <p:sp>
        <p:nvSpPr>
          <p:cNvPr id="13" name="Line 23"/>
          <p:cNvSpPr>
            <a:spLocks noChangeShapeType="1"/>
          </p:cNvSpPr>
          <p:nvPr/>
        </p:nvSpPr>
        <p:spPr bwMode="auto">
          <a:xfrm flipH="1">
            <a:off x="3575228" y="3797886"/>
            <a:ext cx="177777" cy="457200"/>
          </a:xfrm>
          <a:prstGeom prst="line">
            <a:avLst/>
          </a:prstGeom>
          <a:noFill/>
          <a:ln w="38100">
            <a:solidFill>
              <a:srgbClr val="FF0066"/>
            </a:solidFill>
            <a:round/>
            <a:headEnd/>
            <a:tailEnd/>
          </a:ln>
        </p:spPr>
        <p:txBody>
          <a:bodyPr/>
          <a:lstStyle/>
          <a:p>
            <a:endParaRPr lang="en-US"/>
          </a:p>
        </p:txBody>
      </p:sp>
      <p:sp>
        <p:nvSpPr>
          <p:cNvPr id="19" name="Line 23"/>
          <p:cNvSpPr>
            <a:spLocks noChangeShapeType="1"/>
          </p:cNvSpPr>
          <p:nvPr/>
        </p:nvSpPr>
        <p:spPr bwMode="auto">
          <a:xfrm flipH="1">
            <a:off x="3662187" y="4242023"/>
            <a:ext cx="203174" cy="457200"/>
          </a:xfrm>
          <a:prstGeom prst="line">
            <a:avLst/>
          </a:prstGeom>
          <a:noFill/>
          <a:ln w="38100">
            <a:solidFill>
              <a:srgbClr val="FF0066"/>
            </a:solidFill>
            <a:round/>
            <a:headEnd/>
            <a:tailEnd/>
          </a:ln>
        </p:spPr>
        <p:txBody>
          <a:bodyPr/>
          <a:lstStyle/>
          <a:p>
            <a:endParaRPr lang="en-US"/>
          </a:p>
        </p:txBody>
      </p:sp>
      <p:sp>
        <p:nvSpPr>
          <p:cNvPr id="20" name="Line 23"/>
          <p:cNvSpPr>
            <a:spLocks noChangeShapeType="1"/>
          </p:cNvSpPr>
          <p:nvPr/>
        </p:nvSpPr>
        <p:spPr bwMode="auto">
          <a:xfrm flipH="1">
            <a:off x="4668738" y="4755879"/>
            <a:ext cx="203174" cy="457200"/>
          </a:xfrm>
          <a:prstGeom prst="line">
            <a:avLst/>
          </a:prstGeom>
          <a:noFill/>
          <a:ln w="38100">
            <a:solidFill>
              <a:srgbClr val="FF0066"/>
            </a:solidFill>
            <a:round/>
            <a:headEnd/>
            <a:tailEnd/>
          </a:ln>
        </p:spPr>
        <p:txBody>
          <a:bodyPr/>
          <a:lstStyle/>
          <a:p>
            <a:endParaRPr lang="en-US"/>
          </a:p>
        </p:txBody>
      </p:sp>
      <p:sp>
        <p:nvSpPr>
          <p:cNvPr id="21" name="Line 23"/>
          <p:cNvSpPr>
            <a:spLocks noChangeShapeType="1"/>
          </p:cNvSpPr>
          <p:nvPr/>
        </p:nvSpPr>
        <p:spPr bwMode="auto">
          <a:xfrm flipH="1">
            <a:off x="4755510" y="4759054"/>
            <a:ext cx="203174" cy="457200"/>
          </a:xfrm>
          <a:prstGeom prst="line">
            <a:avLst/>
          </a:prstGeom>
          <a:noFill/>
          <a:ln w="38100">
            <a:solidFill>
              <a:srgbClr val="FF0066"/>
            </a:solidFill>
            <a:round/>
            <a:headEnd/>
            <a:tailEnd/>
          </a:ln>
        </p:spPr>
        <p:txBody>
          <a:bodyPr/>
          <a:lstStyle/>
          <a:p>
            <a:endParaRPr lang="en-US"/>
          </a:p>
        </p:txBody>
      </p:sp>
      <p:sp>
        <p:nvSpPr>
          <p:cNvPr id="28" name="Rectangle 27"/>
          <p:cNvSpPr/>
          <p:nvPr/>
        </p:nvSpPr>
        <p:spPr>
          <a:xfrm>
            <a:off x="6501554" y="2725784"/>
            <a:ext cx="2124300" cy="523220"/>
          </a:xfrm>
          <a:prstGeom prst="rect">
            <a:avLst/>
          </a:prstGeom>
        </p:spPr>
        <p:txBody>
          <a:bodyPr wrap="none">
            <a:spAutoFit/>
          </a:bodyPr>
          <a:lstStyle/>
          <a:p>
            <a:pPr algn="ctr" eaLnBrk="0" hangingPunct="0">
              <a:defRPr/>
            </a:pPr>
            <a:r>
              <a:rPr lang="en-US" sz="2600" kern="0" dirty="0">
                <a:latin typeface="Times New Roman" pitchFamily="18" charset="0"/>
              </a:rPr>
              <a:t>  </a:t>
            </a:r>
            <a:r>
              <a:rPr lang="en-US" sz="2800" b="1" kern="0" dirty="0">
                <a:latin typeface="Times New Roman" pitchFamily="18" charset="0"/>
              </a:rPr>
              <a:t>- </a:t>
            </a:r>
            <a:r>
              <a:rPr lang="en-US" sz="2800" b="1" kern="0" dirty="0" err="1" smtClean="0">
                <a:latin typeface="Times New Roman" pitchFamily="18" charset="0"/>
              </a:rPr>
              <a:t>Cửu</a:t>
            </a:r>
            <a:r>
              <a:rPr lang="en-US" sz="2800" b="1" kern="0" dirty="0" smtClean="0">
                <a:latin typeface="Times New Roman" pitchFamily="18" charset="0"/>
              </a:rPr>
              <a:t> Long</a:t>
            </a:r>
            <a:endParaRPr lang="en-US" sz="2800" b="1" kern="0" dirty="0">
              <a:latin typeface="Times New Roman" pitchFamily="18" charset="0"/>
            </a:endParaRPr>
          </a:p>
        </p:txBody>
      </p:sp>
      <p:sp>
        <p:nvSpPr>
          <p:cNvPr id="31" name="Rectangle 30"/>
          <p:cNvSpPr/>
          <p:nvPr/>
        </p:nvSpPr>
        <p:spPr>
          <a:xfrm>
            <a:off x="6694440" y="3141483"/>
            <a:ext cx="2332691" cy="523220"/>
          </a:xfrm>
          <a:prstGeom prst="rect">
            <a:avLst/>
          </a:prstGeom>
        </p:spPr>
        <p:txBody>
          <a:bodyPr wrap="none">
            <a:spAutoFit/>
          </a:bodyPr>
          <a:lstStyle/>
          <a:p>
            <a:pPr algn="ctr" eaLnBrk="0" hangingPunct="0">
              <a:defRPr/>
            </a:pPr>
            <a:r>
              <a:rPr lang="en-US" sz="2600" b="1" kern="0" dirty="0" smtClean="0">
                <a:latin typeface="Times New Roman" pitchFamily="18" charset="0"/>
              </a:rPr>
              <a:t>- </a:t>
            </a:r>
            <a:r>
              <a:rPr lang="en-US" sz="2800" b="1" kern="0" dirty="0" err="1" smtClean="0">
                <a:latin typeface="Times New Roman" pitchFamily="18" charset="0"/>
              </a:rPr>
              <a:t>cá</a:t>
            </a:r>
            <a:r>
              <a:rPr lang="en-US" sz="2800" b="1" kern="0" dirty="0" smtClean="0">
                <a:latin typeface="Times New Roman" pitchFamily="18" charset="0"/>
              </a:rPr>
              <a:t> </a:t>
            </a:r>
            <a:r>
              <a:rPr lang="en-US" sz="2800" b="1" kern="0" dirty="0" err="1" smtClean="0">
                <a:latin typeface="Times New Roman" pitchFamily="18" charset="0"/>
              </a:rPr>
              <a:t>ròng</a:t>
            </a:r>
            <a:r>
              <a:rPr lang="en-US" sz="2800" b="1" kern="0" dirty="0" smtClean="0">
                <a:latin typeface="Times New Roman" pitchFamily="18" charset="0"/>
              </a:rPr>
              <a:t> </a:t>
            </a:r>
            <a:r>
              <a:rPr lang="en-US" sz="2800" b="1" kern="0" dirty="0" err="1" smtClean="0">
                <a:latin typeface="Times New Roman" pitchFamily="18" charset="0"/>
              </a:rPr>
              <a:t>ròng</a:t>
            </a:r>
            <a:endParaRPr lang="en-US" sz="2800" b="1" kern="0" dirty="0">
              <a:latin typeface="Times New Roman" pitchFamily="18" charset="0"/>
            </a:endParaRPr>
          </a:p>
        </p:txBody>
      </p:sp>
      <p:sp>
        <p:nvSpPr>
          <p:cNvPr id="13328" name="Content Placeholder 4"/>
          <p:cNvSpPr>
            <a:spLocks noGrp="1"/>
          </p:cNvSpPr>
          <p:nvPr>
            <p:ph sz="quarter" idx="1"/>
          </p:nvPr>
        </p:nvSpPr>
        <p:spPr>
          <a:xfrm>
            <a:off x="2336496" y="3156858"/>
            <a:ext cx="2234909" cy="533400"/>
          </a:xfrm>
        </p:spPr>
        <p:txBody>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đồng</a:t>
            </a:r>
            <a:r>
              <a:rPr lang="en-US"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ruộng</a:t>
            </a:r>
            <a:endParaRPr lang="en-US" b="1" dirty="0" smtClean="0">
              <a:solidFill>
                <a:srgbClr val="FF0000"/>
              </a:solidFill>
              <a:latin typeface="Times New Roman" pitchFamily="18" charset="0"/>
              <a:cs typeface="Times New Roman" pitchFamily="18" charset="0"/>
            </a:endParaRPr>
          </a:p>
        </p:txBody>
      </p:sp>
      <p:pic>
        <p:nvPicPr>
          <p:cNvPr id="13329" name="Picture 12" descr="SO00483_"/>
          <p:cNvPicPr>
            <a:picLocks noChangeAspect="1" noChangeArrowheads="1"/>
          </p:cNvPicPr>
          <p:nvPr/>
        </p:nvPicPr>
        <p:blipFill>
          <a:blip r:embed="rId2"/>
          <a:srcRect/>
          <a:stretch>
            <a:fillRect/>
          </a:stretch>
        </p:blipFill>
        <p:spPr bwMode="auto">
          <a:xfrm>
            <a:off x="0" y="152400"/>
            <a:ext cx="1726975" cy="1143000"/>
          </a:xfrm>
          <a:prstGeom prst="rect">
            <a:avLst/>
          </a:prstGeom>
          <a:noFill/>
          <a:ln w="9525">
            <a:noFill/>
            <a:miter lim="800000"/>
            <a:headEnd/>
            <a:tailEnd/>
          </a:ln>
        </p:spPr>
      </p:pic>
      <p:sp>
        <p:nvSpPr>
          <p:cNvPr id="18" name="Rectangle 17"/>
          <p:cNvSpPr/>
          <p:nvPr/>
        </p:nvSpPr>
        <p:spPr>
          <a:xfrm>
            <a:off x="1946366" y="425270"/>
            <a:ext cx="9183188" cy="1815882"/>
          </a:xfrm>
          <a:prstGeom prst="rect">
            <a:avLst/>
          </a:prstGeom>
        </p:spPr>
        <p:txBody>
          <a:bodyPr wrap="square">
            <a:spAutoFit/>
          </a:bodyPr>
          <a:lstStyle/>
          <a:p>
            <a:pPr algn="ct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endParaRPr lang="en-US" sz="2800" b="1" i="1" u="sng" dirty="0" smtClean="0">
              <a:solidFill>
                <a:srgbClr val="002060"/>
              </a:solidFill>
              <a:latin typeface="Times New Roman" pitchFamily="18" charset="0"/>
              <a:cs typeface="Times New Roman" pitchFamily="18" charset="0"/>
            </a:endParaRPr>
          </a:p>
          <a:p>
            <a:r>
              <a:rPr lang="en-US" sz="2800" b="1" dirty="0" smtClean="0">
                <a:solidFill>
                  <a:srgbClr val="FF0000"/>
                </a:solidFill>
                <a:cs typeface="Times New Roman" pitchFamily="18" charset="0"/>
              </a:rPr>
              <a:t>                                </a:t>
            </a:r>
            <a:r>
              <a:rPr lang="en-US" sz="2800" b="1" dirty="0" err="1" smtClean="0">
                <a:solidFill>
                  <a:srgbClr val="FF0000"/>
                </a:solidFill>
                <a:latin typeface="Times New Roman" pitchFamily="18" charset="0"/>
                <a:cs typeface="Times New Roman" pitchFamily="18" charset="0"/>
              </a:rPr>
              <a:t>Mùa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nổi</a:t>
            </a:r>
            <a:endParaRPr lang="en-US" sz="2800" b="1" dirty="0" smtClean="0">
              <a:solidFill>
                <a:srgbClr val="FF0000"/>
              </a:solidFill>
              <a:latin typeface="Times New Roman" pitchFamily="18" charset="0"/>
              <a:cs typeface="Times New Roman" pitchFamily="18" charset="0"/>
            </a:endParaRPr>
          </a:p>
          <a:p>
            <a:pPr algn="ctr"/>
            <a:r>
              <a:rPr lang="en-US" sz="2800" b="1" dirty="0" smtClean="0">
                <a:solidFill>
                  <a:srgbClr val="00B050"/>
                </a:solidFill>
                <a:latin typeface="Times New Roman" pitchFamily="18" charset="0"/>
                <a:cs typeface="Times New Roman" pitchFamily="18" charset="0"/>
              </a:rPr>
              <a:t>                                               </a:t>
            </a:r>
            <a:r>
              <a:rPr lang="en-US" sz="2800" b="1" i="1" dirty="0" smtClean="0">
                <a:solidFill>
                  <a:srgbClr val="00B050"/>
                </a:solidFill>
                <a:latin typeface="Times New Roman" pitchFamily="18" charset="0"/>
                <a:cs typeface="Times New Roman" pitchFamily="18" charset="0"/>
              </a:rPr>
              <a:t>Theo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Quang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Sáng</a:t>
            </a:r>
            <a:endParaRPr lang="en-US" sz="2800" b="1" dirty="0">
              <a:solidFill>
                <a:srgbClr val="00B050"/>
              </a:solidFill>
              <a:latin typeface="Times New Roman" pitchFamily="18" charset="0"/>
              <a:cs typeface="Times New Roman" pitchFamily="18" charset="0"/>
            </a:endParaRPr>
          </a:p>
        </p:txBody>
      </p:sp>
      <p:sp>
        <p:nvSpPr>
          <p:cNvPr id="22" name="Rectangle 21"/>
          <p:cNvSpPr/>
          <p:nvPr/>
        </p:nvSpPr>
        <p:spPr>
          <a:xfrm>
            <a:off x="6716210" y="3633517"/>
            <a:ext cx="1394934" cy="523220"/>
          </a:xfrm>
          <a:prstGeom prst="rect">
            <a:avLst/>
          </a:prstGeom>
        </p:spPr>
        <p:txBody>
          <a:bodyPr wrap="none">
            <a:spAutoFit/>
          </a:bodyPr>
          <a:lstStyle/>
          <a:p>
            <a:pPr algn="ctr" eaLnBrk="0" hangingPunct="0">
              <a:defRPr/>
            </a:pPr>
            <a:r>
              <a:rPr lang="en-US" sz="2600" b="1" kern="0" dirty="0" smtClean="0">
                <a:latin typeface="Times New Roman" pitchFamily="18" charset="0"/>
              </a:rPr>
              <a:t>- </a:t>
            </a:r>
            <a:r>
              <a:rPr lang="en-US" sz="2800" b="1" kern="0" dirty="0" err="1" smtClean="0">
                <a:latin typeface="Times New Roman" pitchFamily="18" charset="0"/>
              </a:rPr>
              <a:t>lắt</a:t>
            </a:r>
            <a:r>
              <a:rPr lang="en-US" sz="2800" b="1" kern="0" dirty="0" smtClean="0">
                <a:latin typeface="Times New Roman" pitchFamily="18" charset="0"/>
              </a:rPr>
              <a:t> </a:t>
            </a:r>
            <a:r>
              <a:rPr lang="en-US" sz="2800" b="1" kern="0" dirty="0" err="1" smtClean="0">
                <a:latin typeface="Times New Roman" pitchFamily="18" charset="0"/>
              </a:rPr>
              <a:t>lẻo</a:t>
            </a:r>
            <a:r>
              <a:rPr lang="en-US" sz="2800" b="1" kern="0" dirty="0" smtClean="0">
                <a:latin typeface="Times New Roman" pitchFamily="18" charset="0"/>
              </a:rPr>
              <a:t> </a:t>
            </a:r>
            <a:endParaRPr lang="en-US" sz="2800" b="1" kern="0" dirty="0">
              <a:latin typeface="Times New Roman" pitchFamily="18" charset="0"/>
            </a:endParaRPr>
          </a:p>
        </p:txBody>
      </p:sp>
      <p:pic>
        <p:nvPicPr>
          <p:cNvPr id="61442" name="Picture 2" descr="C:\Users\DELL E5450\Pictures\cá ròng.jpg"/>
          <p:cNvPicPr>
            <a:picLocks noChangeAspect="1" noChangeArrowheads="1"/>
          </p:cNvPicPr>
          <p:nvPr/>
        </p:nvPicPr>
        <p:blipFill>
          <a:blip r:embed="rId3"/>
          <a:srcRect/>
          <a:stretch>
            <a:fillRect/>
          </a:stretch>
        </p:blipFill>
        <p:spPr bwMode="auto">
          <a:xfrm>
            <a:off x="6517599" y="3696790"/>
            <a:ext cx="5381898" cy="2925310"/>
          </a:xfrm>
          <a:prstGeom prst="rect">
            <a:avLst/>
          </a:prstGeom>
          <a:noFill/>
        </p:spPr>
      </p:pic>
      <p:pic>
        <p:nvPicPr>
          <p:cNvPr id="61448" name="Picture 8" descr="C:\Users\DELL E5450\Pictures\cau_tre.jpg"/>
          <p:cNvPicPr>
            <a:picLocks noChangeAspect="1" noChangeArrowheads="1"/>
          </p:cNvPicPr>
          <p:nvPr/>
        </p:nvPicPr>
        <p:blipFill>
          <a:blip r:embed="rId4"/>
          <a:srcRect/>
          <a:stretch>
            <a:fillRect/>
          </a:stretch>
        </p:blipFill>
        <p:spPr bwMode="auto">
          <a:xfrm>
            <a:off x="6462656" y="4169741"/>
            <a:ext cx="5525587" cy="2492316"/>
          </a:xfrm>
          <a:prstGeom prst="rect">
            <a:avLst/>
          </a:prstGeom>
          <a:noFill/>
        </p:spPr>
      </p:pic>
      <p:pic>
        <p:nvPicPr>
          <p:cNvPr id="29" name="Picture 2" descr="ẢNH] Đồng bằng sông Cửu Long nhìn từ trên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518" y="3337175"/>
            <a:ext cx="5405717" cy="311587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775989" y="4210971"/>
            <a:ext cx="1402948" cy="523220"/>
          </a:xfrm>
          <a:prstGeom prst="rect">
            <a:avLst/>
          </a:prstGeom>
        </p:spPr>
        <p:txBody>
          <a:bodyPr wrap="none">
            <a:spAutoFit/>
          </a:bodyPr>
          <a:lstStyle/>
          <a:p>
            <a:r>
              <a:rPr lang="vi-VN" sz="2800" b="1" dirty="0" smtClean="0">
                <a:solidFill>
                  <a:srgbClr val="FF0000"/>
                </a:solidFill>
                <a:latin typeface="Times New Roman" pitchFamily="18" charset="0"/>
                <a:cs typeface="Times New Roman" pitchFamily="18" charset="0"/>
              </a:rPr>
              <a:t>hòa lẫn</a:t>
            </a:r>
            <a:r>
              <a:rPr lang="vi-VN" sz="2800" b="1" dirty="0" smtClean="0">
                <a:solidFill>
                  <a:srgbClr val="000000"/>
                </a:solidFill>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pic>
        <p:nvPicPr>
          <p:cNvPr id="1026" name="Picture 2" descr="C:\Users\DELL E5450\Pictures\cầu.jpg"/>
          <p:cNvPicPr>
            <a:picLocks noChangeAspect="1" noChangeArrowheads="1"/>
          </p:cNvPicPr>
          <p:nvPr/>
        </p:nvPicPr>
        <p:blipFill>
          <a:blip r:embed="rId6"/>
          <a:srcRect/>
          <a:stretch>
            <a:fillRect/>
          </a:stretch>
        </p:blipFill>
        <p:spPr bwMode="auto">
          <a:xfrm>
            <a:off x="6570617" y="4180114"/>
            <a:ext cx="5329645" cy="24296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ox(in)">
                                      <p:cBhvr>
                                        <p:cTn id="25" dur="500"/>
                                        <p:tgtEl>
                                          <p:spTgt spid="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29"/>
                                        </p:tgtEl>
                                        <p:attrNameLst>
                                          <p:attrName>ppt_x</p:attrName>
                                        </p:attrNameLst>
                                      </p:cBhvr>
                                      <p:tavLst>
                                        <p:tav tm="0">
                                          <p:val>
                                            <p:strVal val="ppt_x"/>
                                          </p:val>
                                        </p:tav>
                                        <p:tav tm="100000">
                                          <p:val>
                                            <p:strVal val="ppt_x"/>
                                          </p:val>
                                        </p:tav>
                                      </p:tavLst>
                                    </p:anim>
                                    <p:anim calcmode="lin" valueType="num">
                                      <p:cBhvr additive="base">
                                        <p:cTn id="42" dur="500"/>
                                        <p:tgtEl>
                                          <p:spTgt spid="29"/>
                                        </p:tgtEl>
                                        <p:attrNameLst>
                                          <p:attrName>ppt_y</p:attrName>
                                        </p:attrNameLst>
                                      </p:cBhvr>
                                      <p:tavLst>
                                        <p:tav tm="0">
                                          <p:val>
                                            <p:strVal val="ppt_y"/>
                                          </p:val>
                                        </p:tav>
                                        <p:tav tm="100000">
                                          <p:val>
                                            <p:strVal val="1+ppt_h/2"/>
                                          </p:val>
                                        </p:tav>
                                      </p:tavLst>
                                    </p:anim>
                                    <p:set>
                                      <p:cBhvr>
                                        <p:cTn id="43" dur="1" fill="hold">
                                          <p:stCondLst>
                                            <p:cond delay="499"/>
                                          </p:stCondLst>
                                        </p:cTn>
                                        <p:tgtEl>
                                          <p:spTgt spid="29"/>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61442"/>
                                        </p:tgtEl>
                                        <p:attrNameLst>
                                          <p:attrName>style.visibility</p:attrName>
                                        </p:attrNameLst>
                                      </p:cBhvr>
                                      <p:to>
                                        <p:strVal val="visible"/>
                                      </p:to>
                                    </p:set>
                                    <p:animEffect transition="in" filter="box(in)">
                                      <p:cBhvr>
                                        <p:cTn id="54" dur="500"/>
                                        <p:tgtEl>
                                          <p:spTgt spid="6144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61442"/>
                                        </p:tgtEl>
                                        <p:attrNameLst>
                                          <p:attrName>ppt_x</p:attrName>
                                        </p:attrNameLst>
                                      </p:cBhvr>
                                      <p:tavLst>
                                        <p:tav tm="0">
                                          <p:val>
                                            <p:strVal val="ppt_x"/>
                                          </p:val>
                                        </p:tav>
                                        <p:tav tm="100000">
                                          <p:val>
                                            <p:strVal val="ppt_x"/>
                                          </p:val>
                                        </p:tav>
                                      </p:tavLst>
                                    </p:anim>
                                    <p:anim calcmode="lin" valueType="num">
                                      <p:cBhvr additive="base">
                                        <p:cTn id="59" dur="500"/>
                                        <p:tgtEl>
                                          <p:spTgt spid="61442"/>
                                        </p:tgtEl>
                                        <p:attrNameLst>
                                          <p:attrName>ppt_y</p:attrName>
                                        </p:attrNameLst>
                                      </p:cBhvr>
                                      <p:tavLst>
                                        <p:tav tm="0">
                                          <p:val>
                                            <p:strVal val="ppt_y"/>
                                          </p:val>
                                        </p:tav>
                                        <p:tav tm="100000">
                                          <p:val>
                                            <p:strVal val="1+ppt_h/2"/>
                                          </p:val>
                                        </p:tav>
                                      </p:tavLst>
                                    </p:anim>
                                    <p:set>
                                      <p:cBhvr>
                                        <p:cTn id="60" dur="1" fill="hold">
                                          <p:stCondLst>
                                            <p:cond delay="499"/>
                                          </p:stCondLst>
                                        </p:cTn>
                                        <p:tgtEl>
                                          <p:spTgt spid="6144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61448"/>
                                        </p:tgtEl>
                                        <p:attrNameLst>
                                          <p:attrName>style.visibility</p:attrName>
                                        </p:attrNameLst>
                                      </p:cBhvr>
                                      <p:to>
                                        <p:strVal val="visible"/>
                                      </p:to>
                                    </p:set>
                                    <p:animEffect transition="in" filter="checkerboard(across)">
                                      <p:cBhvr>
                                        <p:cTn id="71" dur="500"/>
                                        <p:tgtEl>
                                          <p:spTgt spid="61448"/>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nodeType="clickEffect">
                                  <p:stCondLst>
                                    <p:cond delay="0"/>
                                  </p:stCondLst>
                                  <p:childTnLst>
                                    <p:animEffect transition="out" filter="blinds(horizontal)">
                                      <p:cBhvr>
                                        <p:cTn id="75" dur="500"/>
                                        <p:tgtEl>
                                          <p:spTgt spid="61448"/>
                                        </p:tgtEl>
                                      </p:cBhvr>
                                    </p:animEffect>
                                    <p:set>
                                      <p:cBhvr>
                                        <p:cTn id="76" dur="1" fill="hold">
                                          <p:stCondLst>
                                            <p:cond delay="499"/>
                                          </p:stCondLst>
                                        </p:cTn>
                                        <p:tgtEl>
                                          <p:spTgt spid="6144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8" presetClass="entr" presetSubtype="16" fill="hold" nodeType="click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diamond(in)">
                                      <p:cBhvr>
                                        <p:cTn id="81" dur="2000"/>
                                        <p:tgtEl>
                                          <p:spTgt spid="1026"/>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nodeType="clickEffect">
                                  <p:stCondLst>
                                    <p:cond delay="0"/>
                                  </p:stCondLst>
                                  <p:childTnLst>
                                    <p:animEffect transition="out" filter="blinds(horizontal)">
                                      <p:cBhvr>
                                        <p:cTn id="85" dur="500"/>
                                        <p:tgtEl>
                                          <p:spTgt spid="1026"/>
                                        </p:tgtEl>
                                      </p:cBhvr>
                                    </p:animEffect>
                                    <p:set>
                                      <p:cBhvr>
                                        <p:cTn id="86"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8" grpId="0"/>
      <p:bldP spid="31" grpId="0"/>
      <p:bldP spid="22"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F14D4064-CA21-4171-B447-10882892514D}"/>
              </a:ext>
            </a:extLst>
          </p:cNvPr>
          <p:cNvPicPr>
            <a:picLocks noChangeAspect="1"/>
          </p:cNvPicPr>
          <p:nvPr/>
        </p:nvPicPr>
        <p:blipFill rotWithShape="1">
          <a:blip r:embed="rId2"/>
          <a:srcRect l="729" t="988" r="834" b="957"/>
          <a:stretch/>
        </p:blipFill>
        <p:spPr>
          <a:xfrm>
            <a:off x="0" y="419100"/>
            <a:ext cx="12190413" cy="6438900"/>
          </a:xfrm>
          <a:prstGeom prst="rect">
            <a:avLst/>
          </a:prstGeom>
        </p:spPr>
      </p:pic>
      <p:pic>
        <p:nvPicPr>
          <p:cNvPr id="6" name="Picture 5">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815" b="47963" l="73800" r="934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72560" t="24666" r="8480" b="53556"/>
          <a:stretch/>
        </p:blipFill>
        <p:spPr>
          <a:xfrm rot="845761">
            <a:off x="1542040" y="3704820"/>
            <a:ext cx="1578318" cy="1880826"/>
          </a:xfrm>
          <a:prstGeom prst="rect">
            <a:avLst/>
          </a:prstGeom>
        </p:spPr>
      </p:pic>
      <p:pic>
        <p:nvPicPr>
          <p:cNvPr id="7" name="Picture 2" descr="Cute baduck cartoon Royalty Free Vector Image - Vector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446012" y="3781076"/>
            <a:ext cx="1770372" cy="2067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89466" y="1982729"/>
            <a:ext cx="1523205" cy="1916539"/>
          </a:xfrm>
          <a:prstGeom prst="rect">
            <a:avLst/>
          </a:prstGeom>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8828181" y="2780956"/>
            <a:ext cx="1501952" cy="2147643"/>
          </a:xfrm>
          <a:prstGeom prst="rect">
            <a:avLst/>
          </a:prstGeom>
        </p:spPr>
      </p:pic>
    </p:spTree>
    <p:extLst>
      <p:ext uri="{BB962C8B-B14F-4D97-AF65-F5344CB8AC3E}">
        <p14:creationId xmlns:p14="http://schemas.microsoft.com/office/powerpoint/2010/main" val="13745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repeatCount="3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7C74E6C-D6BF-4427-A9CB-FC86CCFA5CA8}"/>
              </a:ext>
            </a:extLst>
          </p:cNvPr>
          <p:cNvPicPr>
            <a:picLocks noChangeAspect="1"/>
          </p:cNvPicPr>
          <p:nvPr/>
        </p:nvPicPr>
        <p:blipFill rotWithShape="1">
          <a:blip r:embed="rId5"/>
          <a:srcRect l="729" t="1137" r="1"/>
          <a:stretch/>
        </p:blipFill>
        <p:spPr>
          <a:xfrm>
            <a:off x="0" y="393414"/>
            <a:ext cx="12190413" cy="6464586"/>
          </a:xfrm>
          <a:prstGeom prst="rect">
            <a:avLst/>
          </a:prstGeom>
        </p:spPr>
      </p:pic>
      <p:sp>
        <p:nvSpPr>
          <p:cNvPr id="7" name="Rounded Rectangle 6"/>
          <p:cNvSpPr/>
          <p:nvPr/>
        </p:nvSpPr>
        <p:spPr>
          <a:xfrm>
            <a:off x="10889231" y="412491"/>
            <a:ext cx="876785" cy="87552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videoFile r:link="rId2"/>
            <p:extLst>
              <p:ext uri="{DAA4B4D4-6D71-4841-9C94-3DE7FCFB9230}">
                <p14:media xmlns:p14="http://schemas.microsoft.com/office/powerpoint/2010/main">
                  <p14:trim st="141" end="5188.8333"/>
                </p14:media>
              </p:ext>
            </p:extLst>
          </p:nvPr>
        </p:nvPicPr>
        <p:blipFill>
          <a:blip r:embed="rId6"/>
          <a:stretch>
            <a:fillRect/>
          </a:stretch>
        </p:blipFill>
        <p:spPr>
          <a:xfrm>
            <a:off x="12190413" y="-1428750"/>
            <a:ext cx="1085709" cy="1085850"/>
          </a:xfrm>
          <a:prstGeom prst="rect">
            <a:avLst/>
          </a:prstGeom>
        </p:spPr>
      </p:pic>
      <p:sp>
        <p:nvSpPr>
          <p:cNvPr id="12" name="Rounded Rectangle 1">
            <a:extLst>
              <a:ext uri="{FF2B5EF4-FFF2-40B4-BE49-F238E27FC236}">
                <a16:creationId xmlns="" xmlns:a16="http://schemas.microsoft.com/office/drawing/2014/main" id="{1EF0FF11-9D95-4719-84AA-9D40AF80128E}"/>
              </a:ext>
            </a:extLst>
          </p:cNvPr>
          <p:cNvSpPr/>
          <p:nvPr/>
        </p:nvSpPr>
        <p:spPr>
          <a:xfrm>
            <a:off x="1798085" y="412489"/>
            <a:ext cx="9470549" cy="1913851"/>
          </a:xfrm>
          <a:prstGeom prst="roundRect">
            <a:avLst/>
          </a:prstGeom>
          <a:solidFill>
            <a:schemeClr val="lt1">
              <a:alpha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3" name="Cloud 2">
            <a:extLst>
              <a:ext uri="{FF2B5EF4-FFF2-40B4-BE49-F238E27FC236}">
                <a16:creationId xmlns="" xmlns:a16="http://schemas.microsoft.com/office/drawing/2014/main" id="{CACCF029-D2CF-4209-B896-3B3765127CC6}"/>
              </a:ext>
            </a:extLst>
          </p:cNvPr>
          <p:cNvSpPr/>
          <p:nvPr/>
        </p:nvSpPr>
        <p:spPr>
          <a:xfrm>
            <a:off x="4077984" y="2591057"/>
            <a:ext cx="8112430" cy="3297035"/>
          </a:xfrm>
          <a:prstGeom prst="cloud">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5" name="TextBox 4"/>
          <p:cNvSpPr txBox="1"/>
          <p:nvPr/>
        </p:nvSpPr>
        <p:spPr>
          <a:xfrm>
            <a:off x="4693024" y="3342148"/>
            <a:ext cx="7221070" cy="2123658"/>
          </a:xfrm>
          <a:prstGeom prst="rect">
            <a:avLst/>
          </a:prstGeom>
          <a:noFill/>
        </p:spPr>
        <p:txBody>
          <a:bodyPr wrap="square" rtlCol="0">
            <a:spAutoFit/>
          </a:bodyPr>
          <a:lstStyle/>
          <a:p>
            <a:pPr lvl="0" defTabSz="914400">
              <a:defRPr/>
            </a:pPr>
            <a:r>
              <a:rPr lang="en-US" sz="4400" dirty="0" err="1" smtClean="0">
                <a:solidFill>
                  <a:srgbClr val="FF0000"/>
                </a:solidFill>
              </a:rPr>
              <a:t>Bài</a:t>
            </a:r>
            <a:r>
              <a:rPr lang="en-US" sz="4400" dirty="0" smtClean="0">
                <a:solidFill>
                  <a:srgbClr val="FF0000"/>
                </a:solidFill>
              </a:rPr>
              <a:t> </a:t>
            </a:r>
            <a:r>
              <a:rPr lang="en-US" sz="4400" dirty="0" err="1" smtClean="0">
                <a:solidFill>
                  <a:srgbClr val="FF0000"/>
                </a:solidFill>
              </a:rPr>
              <a:t>tập</a:t>
            </a:r>
            <a:r>
              <a:rPr lang="en-US" sz="4400" dirty="0" smtClean="0">
                <a:solidFill>
                  <a:srgbClr val="FF0000"/>
                </a:solidFill>
              </a:rPr>
              <a:t> </a:t>
            </a:r>
            <a:r>
              <a:rPr lang="en-US" sz="4400" dirty="0" err="1" smtClean="0">
                <a:solidFill>
                  <a:srgbClr val="FF0000"/>
                </a:solidFill>
              </a:rPr>
              <a:t>đọc</a:t>
            </a:r>
            <a:r>
              <a:rPr lang="en-US" sz="4400" dirty="0" smtClean="0">
                <a:solidFill>
                  <a:srgbClr val="FF0000"/>
                </a:solidFill>
              </a:rPr>
              <a:t> </a:t>
            </a:r>
            <a:r>
              <a:rPr lang="en-US" sz="4400" dirty="0" err="1" smtClean="0">
                <a:solidFill>
                  <a:srgbClr val="FF0000"/>
                </a:solidFill>
              </a:rPr>
              <a:t>này</a:t>
            </a:r>
            <a:r>
              <a:rPr lang="en-US" sz="4400" dirty="0" smtClean="0">
                <a:solidFill>
                  <a:srgbClr val="FF0000"/>
                </a:solidFill>
              </a:rPr>
              <a:t> </a:t>
            </a:r>
            <a:r>
              <a:rPr lang="en-US" sz="4400" dirty="0" err="1" smtClean="0">
                <a:solidFill>
                  <a:srgbClr val="FF0000"/>
                </a:solidFill>
              </a:rPr>
              <a:t>tả</a:t>
            </a:r>
            <a:r>
              <a:rPr lang="en-US" sz="4400" dirty="0" smtClean="0">
                <a:solidFill>
                  <a:srgbClr val="FF0000"/>
                </a:solidFill>
              </a:rPr>
              <a:t> </a:t>
            </a:r>
            <a:r>
              <a:rPr lang="en-US" sz="4400" dirty="0" err="1" smtClean="0">
                <a:solidFill>
                  <a:srgbClr val="FF0000"/>
                </a:solidFill>
              </a:rPr>
              <a:t>mùa</a:t>
            </a:r>
            <a:r>
              <a:rPr lang="en-US" sz="4400" dirty="0" smtClean="0">
                <a:solidFill>
                  <a:srgbClr val="FF0000"/>
                </a:solidFill>
              </a:rPr>
              <a:t> </a:t>
            </a:r>
            <a:r>
              <a:rPr lang="en-US" sz="4400" dirty="0" err="1" smtClean="0">
                <a:solidFill>
                  <a:srgbClr val="FF0000"/>
                </a:solidFill>
              </a:rPr>
              <a:t>nước</a:t>
            </a:r>
            <a:r>
              <a:rPr lang="en-US" sz="4400" dirty="0" smtClean="0">
                <a:solidFill>
                  <a:srgbClr val="FF0000"/>
                </a:solidFill>
              </a:rPr>
              <a:t> </a:t>
            </a:r>
            <a:r>
              <a:rPr lang="en-US" sz="4400" dirty="0" err="1" smtClean="0">
                <a:solidFill>
                  <a:srgbClr val="FF0000"/>
                </a:solidFill>
              </a:rPr>
              <a:t>nổi</a:t>
            </a:r>
            <a:r>
              <a:rPr lang="en-US" sz="4400" dirty="0" smtClean="0">
                <a:solidFill>
                  <a:srgbClr val="FF0000"/>
                </a:solidFill>
              </a:rPr>
              <a:t> ở </a:t>
            </a:r>
            <a:r>
              <a:rPr lang="en-US" sz="4400" dirty="0" err="1" smtClean="0">
                <a:solidFill>
                  <a:srgbClr val="FF0000"/>
                </a:solidFill>
              </a:rPr>
              <a:t>đồng</a:t>
            </a:r>
            <a:r>
              <a:rPr lang="en-US" sz="4400" dirty="0" smtClean="0">
                <a:solidFill>
                  <a:srgbClr val="FF0000"/>
                </a:solidFill>
              </a:rPr>
              <a:t> </a:t>
            </a:r>
            <a:r>
              <a:rPr lang="en-US" sz="4400" dirty="0" err="1" smtClean="0">
                <a:solidFill>
                  <a:srgbClr val="FF0000"/>
                </a:solidFill>
              </a:rPr>
              <a:t>bằng</a:t>
            </a:r>
            <a:r>
              <a:rPr lang="en-US" sz="4400" dirty="0" smtClean="0">
                <a:solidFill>
                  <a:srgbClr val="FF0000"/>
                </a:solidFill>
              </a:rPr>
              <a:t> </a:t>
            </a:r>
            <a:r>
              <a:rPr lang="en-US" sz="4400" dirty="0" err="1" smtClean="0">
                <a:solidFill>
                  <a:srgbClr val="FF0000"/>
                </a:solidFill>
              </a:rPr>
              <a:t>sông</a:t>
            </a:r>
            <a:r>
              <a:rPr lang="en-US" sz="4400" dirty="0" smtClean="0">
                <a:solidFill>
                  <a:srgbClr val="FF0000"/>
                </a:solidFill>
              </a:rPr>
              <a:t> </a:t>
            </a:r>
            <a:r>
              <a:rPr lang="en-US" sz="4400" dirty="0" err="1" smtClean="0">
                <a:solidFill>
                  <a:srgbClr val="FF0000"/>
                </a:solidFill>
              </a:rPr>
              <a:t>Cửu</a:t>
            </a:r>
            <a:r>
              <a:rPr lang="en-US" sz="4400" dirty="0" smtClean="0">
                <a:solidFill>
                  <a:srgbClr val="FF0000"/>
                </a:solidFill>
              </a:rPr>
              <a:t> Long</a:t>
            </a:r>
            <a:r>
              <a:rPr lang="en-US" sz="4400" dirty="0" smtClean="0">
                <a:solidFill>
                  <a:srgbClr val="FF0000"/>
                </a:solidFill>
                <a:latin typeface="UTM Avo"/>
              </a:rPr>
              <a:t>.</a:t>
            </a:r>
            <a:endParaRPr kumimoji="0" lang="en-US" sz="4400" b="0" i="0" u="none" strike="noStrike" kern="1200" cap="none" spc="0" normalizeH="0" baseline="0" noProof="0" dirty="0">
              <a:ln>
                <a:noFill/>
              </a:ln>
              <a:solidFill>
                <a:srgbClr val="FF0000"/>
              </a:solidFill>
              <a:effectLst/>
              <a:uLnTx/>
              <a:uFillTx/>
              <a:latin typeface="UTM Avo"/>
            </a:endParaRPr>
          </a:p>
        </p:txBody>
      </p:sp>
      <p:sp>
        <p:nvSpPr>
          <p:cNvPr id="6" name="TextBox 5"/>
          <p:cNvSpPr txBox="1"/>
          <p:nvPr/>
        </p:nvSpPr>
        <p:spPr>
          <a:xfrm>
            <a:off x="1798086" y="712334"/>
            <a:ext cx="925539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smtClean="0">
                <a:solidFill>
                  <a:srgbClr val="002060"/>
                </a:solidFill>
                <a:latin typeface="UTM Avo"/>
              </a:rPr>
              <a:t>Bài</a:t>
            </a:r>
            <a:r>
              <a:rPr lang="en-US" sz="4400" dirty="0" smtClean="0">
                <a:solidFill>
                  <a:srgbClr val="002060"/>
                </a:solidFill>
                <a:latin typeface="UTM Avo"/>
              </a:rPr>
              <a:t> </a:t>
            </a:r>
            <a:r>
              <a:rPr lang="en-US" sz="4400" dirty="0" err="1" smtClean="0">
                <a:solidFill>
                  <a:srgbClr val="002060"/>
                </a:solidFill>
                <a:latin typeface="UTM Avo"/>
              </a:rPr>
              <a:t>tập</a:t>
            </a:r>
            <a:r>
              <a:rPr lang="en-US" sz="4400" dirty="0" smtClean="0">
                <a:solidFill>
                  <a:srgbClr val="002060"/>
                </a:solidFill>
                <a:latin typeface="UTM Avo"/>
              </a:rPr>
              <a:t> </a:t>
            </a:r>
            <a:r>
              <a:rPr lang="en-US" sz="4400" dirty="0" err="1" smtClean="0">
                <a:solidFill>
                  <a:srgbClr val="002060"/>
                </a:solidFill>
                <a:latin typeface="UTM Avo"/>
              </a:rPr>
              <a:t>đọc</a:t>
            </a:r>
            <a:r>
              <a:rPr lang="en-US" sz="4400" dirty="0" smtClean="0">
                <a:solidFill>
                  <a:srgbClr val="002060"/>
                </a:solidFill>
                <a:latin typeface="UTM Avo"/>
              </a:rPr>
              <a:t> </a:t>
            </a:r>
            <a:r>
              <a:rPr lang="en-US" sz="4400" dirty="0" err="1" smtClean="0">
                <a:solidFill>
                  <a:srgbClr val="002060"/>
                </a:solidFill>
                <a:latin typeface="UTM Avo"/>
              </a:rPr>
              <a:t>này</a:t>
            </a:r>
            <a:r>
              <a:rPr lang="en-US" sz="4400" dirty="0" smtClean="0">
                <a:solidFill>
                  <a:srgbClr val="002060"/>
                </a:solidFill>
                <a:latin typeface="UTM Avo"/>
              </a:rPr>
              <a:t> </a:t>
            </a:r>
            <a:r>
              <a:rPr lang="en-US" sz="4400" dirty="0" err="1" smtClean="0">
                <a:solidFill>
                  <a:srgbClr val="002060"/>
                </a:solidFill>
                <a:latin typeface="UTM Avo"/>
              </a:rPr>
              <a:t>tả</a:t>
            </a:r>
            <a:r>
              <a:rPr lang="en-US" sz="4400" dirty="0" smtClean="0">
                <a:solidFill>
                  <a:srgbClr val="002060"/>
                </a:solidFill>
                <a:latin typeface="UTM Avo"/>
              </a:rPr>
              <a:t> </a:t>
            </a:r>
            <a:r>
              <a:rPr lang="en-US" sz="4400" dirty="0" err="1" smtClean="0">
                <a:solidFill>
                  <a:srgbClr val="002060"/>
                </a:solidFill>
                <a:latin typeface="UTM Avo"/>
              </a:rPr>
              <a:t>mùa</a:t>
            </a:r>
            <a:r>
              <a:rPr lang="en-US" sz="4400" dirty="0" smtClean="0">
                <a:solidFill>
                  <a:srgbClr val="002060"/>
                </a:solidFill>
                <a:latin typeface="UTM Avo"/>
              </a:rPr>
              <a:t> </a:t>
            </a:r>
            <a:r>
              <a:rPr lang="en-US" sz="4400" dirty="0" err="1" smtClean="0">
                <a:solidFill>
                  <a:srgbClr val="002060"/>
                </a:solidFill>
                <a:latin typeface="UTM Avo"/>
              </a:rPr>
              <a:t>nước</a:t>
            </a:r>
            <a:r>
              <a:rPr lang="en-US" sz="4400" dirty="0" smtClean="0">
                <a:solidFill>
                  <a:srgbClr val="002060"/>
                </a:solidFill>
                <a:latin typeface="UTM Avo"/>
              </a:rPr>
              <a:t> </a:t>
            </a:r>
            <a:r>
              <a:rPr lang="en-US" sz="4400" dirty="0" err="1" smtClean="0">
                <a:solidFill>
                  <a:srgbClr val="002060"/>
                </a:solidFill>
                <a:latin typeface="UTM Avo"/>
              </a:rPr>
              <a:t>nổi</a:t>
            </a:r>
            <a:r>
              <a:rPr lang="en-US" sz="4400" dirty="0" smtClean="0">
                <a:solidFill>
                  <a:srgbClr val="002060"/>
                </a:solidFill>
                <a:latin typeface="UTM Avo"/>
              </a:rPr>
              <a:t> ở </a:t>
            </a:r>
            <a:r>
              <a:rPr lang="en-US" sz="4400" dirty="0" err="1" smtClean="0">
                <a:solidFill>
                  <a:srgbClr val="002060"/>
                </a:solidFill>
                <a:latin typeface="UTM Avo"/>
              </a:rPr>
              <a:t>vùng</a:t>
            </a:r>
            <a:r>
              <a:rPr lang="en-US" sz="4400" dirty="0" smtClean="0">
                <a:solidFill>
                  <a:srgbClr val="002060"/>
                </a:solidFill>
                <a:latin typeface="UTM Avo"/>
              </a:rPr>
              <a:t> </a:t>
            </a:r>
            <a:r>
              <a:rPr lang="en-US" sz="4400" dirty="0" err="1" smtClean="0">
                <a:solidFill>
                  <a:srgbClr val="002060"/>
                </a:solidFill>
                <a:latin typeface="UTM Avo"/>
              </a:rPr>
              <a:t>nào</a:t>
            </a:r>
            <a:r>
              <a:rPr kumimoji="0" lang="en-US" sz="4400" b="0" i="0" u="none" strike="noStrike" kern="1200" cap="none" spc="0" normalizeH="0" baseline="0" noProof="0" dirty="0" smtClean="0">
                <a:ln>
                  <a:noFill/>
                </a:ln>
                <a:solidFill>
                  <a:srgbClr val="002060"/>
                </a:solidFill>
                <a:effectLst/>
                <a:uLnTx/>
                <a:uFillTx/>
                <a:latin typeface="UTM Avo"/>
                <a:ea typeface="+mn-ea"/>
                <a:cs typeface="+mn-cs"/>
              </a:rPr>
              <a:t>?</a:t>
            </a:r>
            <a:endParaRPr kumimoji="0" lang="en-US" sz="4800" b="0" i="0" u="none" strike="noStrike" kern="1200" cap="none" spc="0" normalizeH="0" baseline="0" noProof="0" dirty="0">
              <a:ln>
                <a:noFill/>
              </a:ln>
              <a:solidFill>
                <a:srgbClr val="002060"/>
              </a:solidFill>
              <a:effectLst/>
              <a:uLnTx/>
              <a:uFillTx/>
              <a:latin typeface="UTM Avo"/>
              <a:ea typeface="+mn-ea"/>
              <a:cs typeface="+mn-cs"/>
            </a:endParaRPr>
          </a:p>
        </p:txBody>
      </p:sp>
    </p:spTree>
    <p:custDataLst>
      <p:tags r:id="rId1"/>
    </p:custDataLst>
    <p:extLst>
      <p:ext uri="{BB962C8B-B14F-4D97-AF65-F5344CB8AC3E}">
        <p14:creationId xmlns:p14="http://schemas.microsoft.com/office/powerpoint/2010/main" val="338342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 presetClass="mediacall" presetSubtype="0" fill="hold" nodeType="withEffect">
                                  <p:stCondLst>
                                    <p:cond delay="0"/>
                                  </p:stCondLst>
                                  <p:childTnLst>
                                    <p:cmd type="call" cmd="playFrom(0.0)">
                                      <p:cBhvr>
                                        <p:cTn id="12" dur="77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8"/>
                </p:tgtEl>
              </p:cMediaNode>
            </p:video>
          </p:childTnLst>
        </p:cTn>
      </p:par>
    </p:tnLst>
    <p:bldLst>
      <p:bldP spid="3" grpId="0" animBg="1"/>
      <p:bldP spid="5" grpId="0"/>
    </p:bldLst>
  </p:timing>
  <p:extLst mod="1">
    <p:ext uri="{E180D4A7-C9FB-4DFB-919C-405C955672EB}">
      <p14:showEvtLst xmlns:p14="http://schemas.microsoft.com/office/powerpoint/2010/main">
        <p14:playEvt time="39821" objId="8"/>
        <p14:stopEvt time="42691" objId="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B9E46BB-6607-4FD7-B5BB-3E87B64F6C1E}"/>
              </a:ext>
            </a:extLst>
          </p:cNvPr>
          <p:cNvPicPr>
            <a:picLocks noChangeAspect="1"/>
          </p:cNvPicPr>
          <p:nvPr/>
        </p:nvPicPr>
        <p:blipFill rotWithShape="1">
          <a:blip r:embed="rId2"/>
          <a:srcRect l="729" t="988" r="834" b="957"/>
          <a:stretch/>
        </p:blipFill>
        <p:spPr>
          <a:xfrm>
            <a:off x="0" y="419100"/>
            <a:ext cx="12190413" cy="6438900"/>
          </a:xfrm>
          <a:prstGeom prst="rect">
            <a:avLst/>
          </a:prstGeom>
        </p:spPr>
      </p:pic>
      <p:pic>
        <p:nvPicPr>
          <p:cNvPr id="3" name="Picture 2">
            <a:extLst>
              <a:ext uri="{FF2B5EF4-FFF2-40B4-BE49-F238E27FC236}">
                <a16:creationId xmlns="" xmlns:a16="http://schemas.microsoft.com/office/drawing/2014/main" id="{DA9A6A63-2BE6-4627-9F9F-D2F7112BBBD9}"/>
              </a:ext>
            </a:extLst>
          </p:cNvPr>
          <p:cNvPicPr>
            <a:picLocks noChangeAspect="1"/>
          </p:cNvPicPr>
          <p:nvPr/>
        </p:nvPicPr>
        <p:blipFill rotWithShape="1">
          <a:blip r:embed="rId3">
            <a:extLst>
              <a:ext uri="{28A0092B-C50C-407E-A947-70E740481C1C}">
                <a14:useLocalDpi xmlns:a14="http://schemas.microsoft.com/office/drawing/2010/main" val="0"/>
              </a:ext>
            </a:extLst>
          </a:blip>
          <a:srcRect l="51499" t="24167" r="29901" b="54167"/>
          <a:stretch/>
        </p:blipFill>
        <p:spPr>
          <a:xfrm rot="1127673">
            <a:off x="3959324" y="1756642"/>
            <a:ext cx="1523205" cy="1916539"/>
          </a:xfrm>
          <a:prstGeom prst="rect">
            <a:avLst/>
          </a:prstGeom>
        </p:spPr>
      </p:pic>
      <p:pic>
        <p:nvPicPr>
          <p:cNvPr id="4" name="Picture 2" descr="Cute baduck cartoon Royalty Free Vector Image - Vector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093" y="3511499"/>
            <a:ext cx="1769385" cy="2066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7334"/>
          <a:stretch/>
        </p:blipFill>
        <p:spPr>
          <a:xfrm>
            <a:off x="8778143" y="2543306"/>
            <a:ext cx="1505205" cy="2152293"/>
          </a:xfrm>
          <a:prstGeom prst="rect">
            <a:avLst/>
          </a:prstGeom>
        </p:spPr>
      </p:pic>
      <p:sp>
        <p:nvSpPr>
          <p:cNvPr id="7" name="Cloud 6"/>
          <p:cNvSpPr/>
          <p:nvPr/>
        </p:nvSpPr>
        <p:spPr>
          <a:xfrm>
            <a:off x="0" y="449855"/>
            <a:ext cx="4171498" cy="3050991"/>
          </a:xfrm>
          <a:prstGeom prst="cloud">
            <a:avLst/>
          </a:prstGeom>
          <a:solidFill>
            <a:sysClr val="window" lastClr="FFFFFF"/>
          </a:solidFill>
          <a:ln w="28575"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741E3BBE-C668-4A0B-A8FE-FA0BD2C2A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460" y="1562335"/>
            <a:ext cx="2006942" cy="2305152"/>
          </a:xfrm>
          <a:prstGeom prst="rect">
            <a:avLst/>
          </a:prstGeom>
        </p:spPr>
      </p:pic>
      <p:sp>
        <p:nvSpPr>
          <p:cNvPr id="10" name="TextBox 9"/>
          <p:cNvSpPr txBox="1"/>
          <p:nvPr/>
        </p:nvSpPr>
        <p:spPr>
          <a:xfrm>
            <a:off x="731282" y="908259"/>
            <a:ext cx="324935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UTM Avo"/>
                <a:ea typeface="+mn-ea"/>
                <a:cs typeface="+mn-cs"/>
              </a:rPr>
              <a:t>Xin </a:t>
            </a:r>
            <a:r>
              <a:rPr kumimoji="0" lang="en-US" sz="4000" b="0" i="0" u="none" strike="noStrike" kern="1200" cap="none" spc="0" normalizeH="0" baseline="0" noProof="0" dirty="0" err="1">
                <a:ln>
                  <a:noFill/>
                </a:ln>
                <a:solidFill>
                  <a:srgbClr val="002060"/>
                </a:solidFill>
                <a:effectLst/>
                <a:uLnTx/>
                <a:uFillTx/>
                <a:latin typeface="UTM Avo"/>
                <a:ea typeface="+mn-ea"/>
                <a:cs typeface="+mn-cs"/>
              </a:rPr>
              <a:t>chào</a:t>
            </a:r>
            <a:r>
              <a:rPr kumimoji="0" lang="en-US" sz="4000" b="0" i="0" u="none" strike="noStrike" kern="1200" cap="none" spc="0" normalizeH="0" baseline="0" noProof="0" dirty="0">
                <a:ln>
                  <a:noFill/>
                </a:ln>
                <a:solidFill>
                  <a:srgbClr val="002060"/>
                </a:solidFill>
                <a:effectLst/>
                <a:uLnTx/>
                <a:uFillTx/>
                <a:latin typeface="UTM Avo"/>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a:ea typeface="+mn-ea"/>
                <a:cs typeface="+mn-cs"/>
              </a:rPr>
              <a:t> </a:t>
            </a:r>
            <a:r>
              <a:rPr kumimoji="0" lang="en-US" sz="4000" b="0" i="0" u="none" strike="noStrike" kern="1200" cap="none" spc="0" normalizeH="0" baseline="0" noProof="0" dirty="0" err="1" smtClean="0">
                <a:ln>
                  <a:noFill/>
                </a:ln>
                <a:solidFill>
                  <a:srgbClr val="002060"/>
                </a:solidFill>
                <a:effectLst/>
                <a:uLnTx/>
                <a:uFillTx/>
                <a:latin typeface="UTM Avo"/>
                <a:ea typeface="+mn-ea"/>
                <a:cs typeface="+mn-cs"/>
              </a:rPr>
              <a:t>bạn!Rất</a:t>
            </a:r>
            <a:r>
              <a:rPr kumimoji="0" lang="en-US" sz="4000" b="0" i="0" u="none" strike="noStrike" kern="1200" cap="none" spc="0" normalizeH="0" noProof="0" dirty="0" smtClean="0">
                <a:ln>
                  <a:noFill/>
                </a:ln>
                <a:solidFill>
                  <a:srgbClr val="002060"/>
                </a:solidFill>
                <a:effectLst/>
                <a:uLnTx/>
                <a:uFillTx/>
                <a:latin typeface="UTM Avo"/>
                <a:ea typeface="+mn-ea"/>
                <a:cs typeface="+mn-cs"/>
              </a:rPr>
              <a:t> </a:t>
            </a:r>
            <a:r>
              <a:rPr kumimoji="0" lang="en-US" sz="4000" b="0" i="0" u="none" strike="noStrike" kern="1200" cap="none" spc="0" normalizeH="0" noProof="0" dirty="0" err="1" smtClean="0">
                <a:ln>
                  <a:noFill/>
                </a:ln>
                <a:solidFill>
                  <a:srgbClr val="002060"/>
                </a:solidFill>
                <a:effectLst/>
                <a:uLnTx/>
                <a:uFillTx/>
                <a:latin typeface="UTM Avo"/>
                <a:ea typeface="+mn-ea"/>
                <a:cs typeface="+mn-cs"/>
              </a:rPr>
              <a:t>vui</a:t>
            </a:r>
            <a:r>
              <a:rPr kumimoji="0" lang="en-US" sz="4000" b="0" i="0" u="none" strike="noStrike" kern="1200" cap="none" spc="0" normalizeH="0" noProof="0" dirty="0" smtClean="0">
                <a:ln>
                  <a:noFill/>
                </a:ln>
                <a:solidFill>
                  <a:srgbClr val="002060"/>
                </a:solidFill>
                <a:effectLst/>
                <a:uLnTx/>
                <a:uFillTx/>
                <a:latin typeface="UTM Avo"/>
                <a:ea typeface="+mn-ea"/>
                <a:cs typeface="+mn-cs"/>
              </a:rPr>
              <a:t> </a:t>
            </a:r>
            <a:r>
              <a:rPr kumimoji="0" lang="en-US" sz="4000" b="0" i="0" u="none" strike="noStrike" kern="1200" cap="none" spc="0" normalizeH="0" noProof="0" dirty="0" err="1" smtClean="0">
                <a:ln>
                  <a:noFill/>
                </a:ln>
                <a:solidFill>
                  <a:srgbClr val="002060"/>
                </a:solidFill>
                <a:effectLst/>
                <a:uLnTx/>
                <a:uFillTx/>
                <a:latin typeface="UTM Avo"/>
                <a:ea typeface="+mn-ea"/>
                <a:cs typeface="+mn-cs"/>
              </a:rPr>
              <a:t>được</a:t>
            </a:r>
            <a:r>
              <a:rPr kumimoji="0" lang="en-US" sz="4000" b="0" i="0" u="none" strike="noStrike" kern="1200" cap="none" spc="0" normalizeH="0" noProof="0" dirty="0" smtClean="0">
                <a:ln>
                  <a:noFill/>
                </a:ln>
                <a:solidFill>
                  <a:srgbClr val="002060"/>
                </a:solidFill>
                <a:effectLst/>
                <a:uLnTx/>
                <a:uFillTx/>
                <a:latin typeface="UTM Avo"/>
                <a:ea typeface="+mn-ea"/>
                <a:cs typeface="+mn-cs"/>
              </a:rPr>
              <a:t> </a:t>
            </a:r>
            <a:r>
              <a:rPr kumimoji="0" lang="en-US" sz="4000" b="0" i="0" u="none" strike="noStrike" kern="1200" cap="none" spc="0" normalizeH="0" noProof="0" dirty="0" err="1" smtClean="0">
                <a:ln>
                  <a:noFill/>
                </a:ln>
                <a:solidFill>
                  <a:srgbClr val="002060"/>
                </a:solidFill>
                <a:effectLst/>
                <a:uLnTx/>
                <a:uFillTx/>
                <a:latin typeface="UTM Avo"/>
                <a:ea typeface="+mn-ea"/>
                <a:cs typeface="+mn-cs"/>
              </a:rPr>
              <a:t>gặp</a:t>
            </a:r>
            <a:r>
              <a:rPr kumimoji="0" lang="en-US" sz="4000" b="0" i="0" u="none" strike="noStrike" kern="1200" cap="none" spc="0" normalizeH="0" noProof="0" dirty="0" smtClean="0">
                <a:ln>
                  <a:noFill/>
                </a:ln>
                <a:solidFill>
                  <a:srgbClr val="002060"/>
                </a:solidFill>
                <a:effectLst/>
                <a:uLnTx/>
                <a:uFillTx/>
                <a:latin typeface="UTM Avo"/>
                <a:ea typeface="+mn-ea"/>
                <a:cs typeface="+mn-cs"/>
              </a:rPr>
              <a:t> </a:t>
            </a:r>
            <a:r>
              <a:rPr kumimoji="0" lang="en-US" sz="4000" b="0" i="0" u="none" strike="noStrike" kern="1200" cap="none" spc="0" normalizeH="0" noProof="0" dirty="0" err="1" smtClean="0">
                <a:ln>
                  <a:noFill/>
                </a:ln>
                <a:solidFill>
                  <a:srgbClr val="002060"/>
                </a:solidFill>
                <a:effectLst/>
                <a:uLnTx/>
                <a:uFillTx/>
                <a:latin typeface="UTM Avo"/>
                <a:ea typeface="+mn-ea"/>
                <a:cs typeface="+mn-cs"/>
              </a:rPr>
              <a:t>các</a:t>
            </a:r>
            <a:r>
              <a:rPr kumimoji="0" lang="en-US" sz="4000" b="0" i="0" u="none" strike="noStrike" kern="1200" cap="none" spc="0" normalizeH="0" noProof="0" dirty="0" smtClean="0">
                <a:ln>
                  <a:noFill/>
                </a:ln>
                <a:solidFill>
                  <a:srgbClr val="002060"/>
                </a:solidFill>
                <a:effectLst/>
                <a:uLnTx/>
                <a:uFillTx/>
                <a:latin typeface="UTM Avo"/>
                <a:ea typeface="+mn-ea"/>
                <a:cs typeface="+mn-cs"/>
              </a:rPr>
              <a:t> </a:t>
            </a:r>
            <a:r>
              <a:rPr kumimoji="0" lang="en-US" sz="4000" b="0" i="0" u="none" strike="noStrike" kern="1200" cap="none" spc="0" normalizeH="0" noProof="0" dirty="0" err="1" smtClean="0">
                <a:ln>
                  <a:noFill/>
                </a:ln>
                <a:solidFill>
                  <a:srgbClr val="002060"/>
                </a:solidFill>
                <a:effectLst/>
                <a:uLnTx/>
                <a:uFillTx/>
                <a:latin typeface="UTM Avo"/>
                <a:ea typeface="+mn-ea"/>
                <a:cs typeface="+mn-cs"/>
              </a:rPr>
              <a:t>bạn</a:t>
            </a:r>
            <a:r>
              <a:rPr kumimoji="0" lang="en-US" sz="4000" b="0" i="0" u="none" strike="noStrike" kern="1200" cap="none" spc="0" normalizeH="0" noProof="0" dirty="0" smtClean="0">
                <a:ln>
                  <a:noFill/>
                </a:ln>
                <a:solidFill>
                  <a:srgbClr val="002060"/>
                </a:solidFill>
                <a:effectLst/>
                <a:uLnTx/>
                <a:uFillTx/>
                <a:latin typeface="UTM Avo"/>
                <a:ea typeface="+mn-ea"/>
                <a:cs typeface="+mn-cs"/>
              </a:rPr>
              <a:t>!</a:t>
            </a:r>
            <a:endParaRPr kumimoji="0" lang="en-US" sz="4000" b="0" i="0" u="none" strike="noStrike" kern="1200" cap="none" spc="0" normalizeH="0" baseline="0" noProof="0" dirty="0">
              <a:ln>
                <a:noFill/>
              </a:ln>
              <a:solidFill>
                <a:srgbClr val="002060"/>
              </a:solidFill>
              <a:effectLst/>
              <a:uLnTx/>
              <a:uFillTx/>
              <a:latin typeface="UTM Avo"/>
              <a:ea typeface="+mn-ea"/>
              <a:cs typeface="+mn-cs"/>
            </a:endParaRPr>
          </a:p>
        </p:txBody>
      </p:sp>
    </p:spTree>
    <p:extLst>
      <p:ext uri="{BB962C8B-B14F-4D97-AF65-F5344CB8AC3E}">
        <p14:creationId xmlns:p14="http://schemas.microsoft.com/office/powerpoint/2010/main" val="10374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par>
                                <p:cTn id="8" presetID="10" presetClass="entr" presetSubtype="0" fill="hold" nodeType="withEffect">
                                  <p:stCondLst>
                                    <p:cond delay="1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500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5000" fill="hold" nodeType="withEffect">
                                  <p:stCondLst>
                                    <p:cond delay="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5000" fill="hold" nodeType="withEffect">
                                  <p:stCondLst>
                                    <p:cond delay="0"/>
                                  </p:stCondLst>
                                  <p:childTnLst>
                                    <p:animRot by="120000">
                                      <p:cBhvr>
                                        <p:cTn id="32" dur="100" fill="hold">
                                          <p:stCondLst>
                                            <p:cond delay="0"/>
                                          </p:stCondLst>
                                        </p:cTn>
                                        <p:tgtEl>
                                          <p:spTgt spid="4"/>
                                        </p:tgtEl>
                                        <p:attrNameLst>
                                          <p:attrName>r</p:attrName>
                                        </p:attrNameLst>
                                      </p:cBhvr>
                                    </p:animRot>
                                    <p:animRot by="-240000">
                                      <p:cBhvr>
                                        <p:cTn id="33" dur="200" fill="hold">
                                          <p:stCondLst>
                                            <p:cond delay="200"/>
                                          </p:stCondLst>
                                        </p:cTn>
                                        <p:tgtEl>
                                          <p:spTgt spid="4"/>
                                        </p:tgtEl>
                                        <p:attrNameLst>
                                          <p:attrName>r</p:attrName>
                                        </p:attrNameLst>
                                      </p:cBhvr>
                                    </p:animRot>
                                    <p:animRot by="240000">
                                      <p:cBhvr>
                                        <p:cTn id="34" dur="200" fill="hold">
                                          <p:stCondLst>
                                            <p:cond delay="400"/>
                                          </p:stCondLst>
                                        </p:cTn>
                                        <p:tgtEl>
                                          <p:spTgt spid="4"/>
                                        </p:tgtEl>
                                        <p:attrNameLst>
                                          <p:attrName>r</p:attrName>
                                        </p:attrNameLst>
                                      </p:cBhvr>
                                    </p:animRot>
                                    <p:animRot by="-240000">
                                      <p:cBhvr>
                                        <p:cTn id="35" dur="200" fill="hold">
                                          <p:stCondLst>
                                            <p:cond delay="600"/>
                                          </p:stCondLst>
                                        </p:cTn>
                                        <p:tgtEl>
                                          <p:spTgt spid="4"/>
                                        </p:tgtEl>
                                        <p:attrNameLst>
                                          <p:attrName>r</p:attrName>
                                        </p:attrNameLst>
                                      </p:cBhvr>
                                    </p:animRot>
                                    <p:animRot by="120000">
                                      <p:cBhvr>
                                        <p:cTn id="36" dur="200" fill="hold">
                                          <p:stCondLst>
                                            <p:cond delay="800"/>
                                          </p:stCondLst>
                                        </p:cTn>
                                        <p:tgtEl>
                                          <p:spTgt spid="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03413"/>
            <a:ext cx="12190413" cy="6585217"/>
          </a:xfrm>
          <a:prstGeom prst="rect">
            <a:avLst/>
          </a:prstGeom>
        </p:spPr>
      </p:pic>
      <p:sp>
        <p:nvSpPr>
          <p:cNvPr id="5" name="Scroll: Horizontal 6"/>
          <p:cNvSpPr/>
          <p:nvPr/>
        </p:nvSpPr>
        <p:spPr>
          <a:xfrm>
            <a:off x="2570588" y="1019895"/>
            <a:ext cx="7162988" cy="3165243"/>
          </a:xfrm>
          <a:prstGeom prst="horizontalScroll">
            <a:avLst/>
          </a:prstGeom>
          <a:ln w="38100">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19050">
                <a:solidFill>
                  <a:srgbClr val="FFFF00"/>
                </a:solidFill>
                <a:prstDash val="solid"/>
              </a:ln>
              <a:solidFill>
                <a:srgbClr val="FF0066"/>
              </a:solidFill>
              <a:effectLst>
                <a:outerShdw blurRad="38100" dist="38100" dir="2700000" algn="tl">
                  <a:srgbClr val="000000">
                    <a:alpha val="43137"/>
                  </a:srgbClr>
                </a:outerShdw>
              </a:effectLst>
              <a:uLnTx/>
              <a:uFillTx/>
              <a:latin typeface="UVN Phuong Tay" panose="04040805070802020D02" pitchFamily="82" charset="0"/>
              <a:ea typeface="+mn-ea"/>
              <a:cs typeface="+mn-cs"/>
            </a:endParaRPr>
          </a:p>
        </p:txBody>
      </p:sp>
      <p:sp>
        <p:nvSpPr>
          <p:cNvPr id="6" name="Rectangle 5"/>
          <p:cNvSpPr/>
          <p:nvPr/>
        </p:nvSpPr>
        <p:spPr>
          <a:xfrm>
            <a:off x="3066617" y="2103177"/>
            <a:ext cx="6358605"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effectLst/>
                <a:uLnTx/>
                <a:uFillTx/>
                <a:latin typeface="UTM Avo"/>
                <a:ea typeface="+mn-ea"/>
                <a:cs typeface="+mn-cs"/>
              </a:rPr>
              <a:t>QUẢ</a:t>
            </a:r>
            <a:r>
              <a:rPr kumimoji="0" lang="en-US" sz="4800" b="1" i="0" u="none" strike="noStrike" kern="1200" cap="none" spc="0" normalizeH="0" noProof="0" dirty="0">
                <a:ln/>
                <a:solidFill>
                  <a:srgbClr val="FF0000"/>
                </a:solidFill>
                <a:effectLst/>
                <a:uLnTx/>
                <a:uFillTx/>
                <a:latin typeface="UTM Avo"/>
                <a:ea typeface="+mn-ea"/>
                <a:cs typeface="+mn-cs"/>
              </a:rPr>
              <a:t> TRỨNG KÌ DIỆU</a:t>
            </a:r>
            <a:endParaRPr kumimoji="0" lang="en-US" sz="4800" b="1" i="0" u="none" strike="noStrike" kern="1200" cap="none" spc="0" normalizeH="0" baseline="0" noProof="0" dirty="0">
              <a:ln/>
              <a:solidFill>
                <a:srgbClr val="FF0000"/>
              </a:solidFill>
              <a:effectLst/>
              <a:uLnTx/>
              <a:uFillTx/>
              <a:latin typeface="UTM Avo"/>
              <a:ea typeface="+mn-ea"/>
              <a:cs typeface="+mn-cs"/>
            </a:endParaRPr>
          </a:p>
        </p:txBody>
      </p:sp>
    </p:spTree>
    <p:extLst>
      <p:ext uri="{BB962C8B-B14F-4D97-AF65-F5344CB8AC3E}">
        <p14:creationId xmlns:p14="http://schemas.microsoft.com/office/powerpoint/2010/main" val="259258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2" presetClass="emph" presetSubtype="0" repeatCount="2000" fill="hold" grpId="1" nodeType="withEffect">
                                  <p:stCondLst>
                                    <p:cond delay="100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sz="quarter"/>
          </p:nvPr>
        </p:nvSpPr>
        <p:spPr>
          <a:xfrm>
            <a:off x="609521" y="0"/>
            <a:ext cx="10971372" cy="1905000"/>
          </a:xfrm>
        </p:spPr>
        <p:txBody>
          <a:bodyPr>
            <a:normAutofit/>
          </a:bodyPr>
          <a:lstStyle/>
          <a:p>
            <a:pPr algn="ctr" eaLnBrk="1" fontAlgn="auto" hangingPunct="1">
              <a:spcAft>
                <a:spcPts val="0"/>
              </a:spcAft>
              <a:defRPr/>
            </a:pPr>
            <a:r>
              <a:rPr lang="en-US" sz="2800" u="sng" dirty="0" smtClean="0">
                <a:latin typeface="Times New Roman" pitchFamily="18" charset="0"/>
                <a:cs typeface="Times New Roman" pitchFamily="18" charset="0"/>
              </a:rPr>
              <a:t/>
            </a:r>
            <a:br>
              <a:rPr lang="en-US" sz="2800" u="sng"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3100" i="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
            </a:r>
            <a:br>
              <a:rPr lang="en-US" sz="1400" i="1" dirty="0" smtClean="0">
                <a:latin typeface="Times New Roman" pitchFamily="18" charset="0"/>
                <a:cs typeface="Times New Roman" pitchFamily="18" charset="0"/>
              </a:rPr>
            </a:br>
            <a:endParaRPr lang="vi-VN" sz="2400" b="1" dirty="0" smtClean="0">
              <a:solidFill>
                <a:schemeClr val="tx1"/>
              </a:solidFill>
              <a:latin typeface="Times New Roman" pitchFamily="18" charset="0"/>
              <a:cs typeface="Times New Roman" pitchFamily="18" charset="0"/>
            </a:endParaRPr>
          </a:p>
        </p:txBody>
      </p:sp>
      <p:sp>
        <p:nvSpPr>
          <p:cNvPr id="13315" name="Content Placeholder 4"/>
          <p:cNvSpPr>
            <a:spLocks noGrp="1"/>
          </p:cNvSpPr>
          <p:nvPr>
            <p:ph sz="quarter" idx="1"/>
          </p:nvPr>
        </p:nvSpPr>
        <p:spPr>
          <a:xfrm>
            <a:off x="2388747" y="2701834"/>
            <a:ext cx="2170190" cy="533400"/>
          </a:xfrm>
        </p:spPr>
        <p:txBody>
          <a:bodyPr>
            <a:normAutofit/>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sướt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a:t>
            </a:r>
            <a:r>
              <a:rPr lang="en-US" b="1" dirty="0" err="1" smtClean="0">
                <a:solidFill>
                  <a:srgbClr val="FF0000"/>
                </a:solidFill>
                <a:latin typeface="Times New Roman" pitchFamily="18" charset="0"/>
                <a:cs typeface="Times New Roman" pitchFamily="18" charset="0"/>
              </a:rPr>
              <a:t>ướt</a:t>
            </a:r>
            <a:r>
              <a:rPr lang="en-US" b="1" dirty="0" smtClean="0">
                <a:latin typeface="Times New Roman" pitchFamily="18" charset="0"/>
                <a:cs typeface="Times New Roman" pitchFamily="18" charset="0"/>
              </a:rPr>
              <a:t> </a:t>
            </a:r>
          </a:p>
        </p:txBody>
      </p:sp>
      <p:sp>
        <p:nvSpPr>
          <p:cNvPr id="13316" name="Rectangle 8"/>
          <p:cNvSpPr>
            <a:spLocks noChangeArrowheads="1"/>
          </p:cNvSpPr>
          <p:nvPr/>
        </p:nvSpPr>
        <p:spPr bwMode="auto">
          <a:xfrm>
            <a:off x="7111074" y="2133601"/>
            <a:ext cx="2140330"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Tìm hiểu bài</a:t>
            </a:r>
          </a:p>
        </p:txBody>
      </p:sp>
      <p:sp>
        <p:nvSpPr>
          <p:cNvPr id="13317" name="Rectangle 7"/>
          <p:cNvSpPr>
            <a:spLocks noChangeArrowheads="1"/>
          </p:cNvSpPr>
          <p:nvPr/>
        </p:nvSpPr>
        <p:spPr bwMode="auto">
          <a:xfrm>
            <a:off x="2336496" y="2133601"/>
            <a:ext cx="1790875"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Luyện đọc</a:t>
            </a:r>
          </a:p>
        </p:txBody>
      </p:sp>
      <p:cxnSp>
        <p:nvCxnSpPr>
          <p:cNvPr id="10" name="Straight Connector 9"/>
          <p:cNvCxnSpPr/>
          <p:nvPr/>
        </p:nvCxnSpPr>
        <p:spPr>
          <a:xfrm rot="5400000">
            <a:off x="4657171" y="4378591"/>
            <a:ext cx="3278187" cy="4233"/>
          </a:xfrm>
          <a:prstGeom prst="line">
            <a:avLst/>
          </a:prstGeom>
        </p:spPr>
        <p:style>
          <a:lnRef idx="2">
            <a:schemeClr val="accent2"/>
          </a:lnRef>
          <a:fillRef idx="0">
            <a:schemeClr val="accent2"/>
          </a:fillRef>
          <a:effectRef idx="1">
            <a:schemeClr val="accent2"/>
          </a:effectRef>
          <a:fontRef idx="minor">
            <a:schemeClr val="tx1"/>
          </a:fontRef>
        </p:style>
      </p:cxnSp>
      <p:sp>
        <p:nvSpPr>
          <p:cNvPr id="2" name="Rectangle 10"/>
          <p:cNvSpPr>
            <a:spLocks noChangeArrowheads="1"/>
          </p:cNvSpPr>
          <p:nvPr/>
        </p:nvSpPr>
        <p:spPr bwMode="auto">
          <a:xfrm>
            <a:off x="537918" y="3775165"/>
            <a:ext cx="5706129" cy="1384995"/>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a:t>
            </a:r>
            <a:r>
              <a:rPr lang="vi-VN" sz="2800"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Nước trong ao hồ, </a:t>
            </a:r>
            <a:r>
              <a:rPr lang="en-US"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trong đồng ruộng của mùa mưa </a:t>
            </a:r>
            <a:r>
              <a:rPr lang="en-US"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hòa lẫn với nước </a:t>
            </a:r>
            <a:r>
              <a:rPr lang="en-US" sz="2800" b="1" dirty="0" smtClean="0">
                <a:solidFill>
                  <a:srgbClr val="000000"/>
                </a:solidFill>
                <a:latin typeface="Times New Roman" pitchFamily="18" charset="0"/>
                <a:cs typeface="Times New Roman" pitchFamily="18" charset="0"/>
              </a:rPr>
              <a:t>d</a:t>
            </a:r>
            <a:r>
              <a:rPr lang="vi-VN" sz="2800" b="1" dirty="0" smtClean="0">
                <a:solidFill>
                  <a:srgbClr val="000000"/>
                </a:solidFill>
                <a:latin typeface="Times New Roman" pitchFamily="18" charset="0"/>
                <a:cs typeface="Times New Roman" pitchFamily="18" charset="0"/>
              </a:rPr>
              <a:t>òng sông Cửu Long</a:t>
            </a:r>
            <a:r>
              <a:rPr lang="vi-VN" sz="2800" dirty="0" smtClean="0">
                <a:solidFill>
                  <a:srgbClr val="000000"/>
                </a:solidFill>
              </a:rPr>
              <a:t>.</a:t>
            </a:r>
            <a:endParaRPr lang="en-US" sz="2800" b="1" dirty="0">
              <a:latin typeface="Times New Roman" pitchFamily="18" charset="0"/>
              <a:cs typeface="Times New Roman" pitchFamily="18" charset="0"/>
            </a:endParaRPr>
          </a:p>
        </p:txBody>
      </p:sp>
      <p:sp>
        <p:nvSpPr>
          <p:cNvPr id="13" name="Line 23"/>
          <p:cNvSpPr>
            <a:spLocks noChangeShapeType="1"/>
          </p:cNvSpPr>
          <p:nvPr/>
        </p:nvSpPr>
        <p:spPr bwMode="auto">
          <a:xfrm flipH="1">
            <a:off x="3575228" y="3797886"/>
            <a:ext cx="177777" cy="457200"/>
          </a:xfrm>
          <a:prstGeom prst="line">
            <a:avLst/>
          </a:prstGeom>
          <a:noFill/>
          <a:ln w="38100">
            <a:solidFill>
              <a:srgbClr val="FF0066"/>
            </a:solidFill>
            <a:round/>
            <a:headEnd/>
            <a:tailEnd/>
          </a:ln>
        </p:spPr>
        <p:txBody>
          <a:bodyPr/>
          <a:lstStyle/>
          <a:p>
            <a:endParaRPr lang="en-US"/>
          </a:p>
        </p:txBody>
      </p:sp>
      <p:sp>
        <p:nvSpPr>
          <p:cNvPr id="19" name="Line 23"/>
          <p:cNvSpPr>
            <a:spLocks noChangeShapeType="1"/>
          </p:cNvSpPr>
          <p:nvPr/>
        </p:nvSpPr>
        <p:spPr bwMode="auto">
          <a:xfrm flipH="1">
            <a:off x="3662187" y="4242023"/>
            <a:ext cx="203174" cy="457200"/>
          </a:xfrm>
          <a:prstGeom prst="line">
            <a:avLst/>
          </a:prstGeom>
          <a:noFill/>
          <a:ln w="38100">
            <a:solidFill>
              <a:srgbClr val="FF0066"/>
            </a:solidFill>
            <a:round/>
            <a:headEnd/>
            <a:tailEnd/>
          </a:ln>
        </p:spPr>
        <p:txBody>
          <a:bodyPr/>
          <a:lstStyle/>
          <a:p>
            <a:endParaRPr lang="en-US"/>
          </a:p>
        </p:txBody>
      </p:sp>
      <p:sp>
        <p:nvSpPr>
          <p:cNvPr id="20" name="Line 23"/>
          <p:cNvSpPr>
            <a:spLocks noChangeShapeType="1"/>
          </p:cNvSpPr>
          <p:nvPr/>
        </p:nvSpPr>
        <p:spPr bwMode="auto">
          <a:xfrm flipH="1">
            <a:off x="4668738" y="4755879"/>
            <a:ext cx="203174" cy="457200"/>
          </a:xfrm>
          <a:prstGeom prst="line">
            <a:avLst/>
          </a:prstGeom>
          <a:noFill/>
          <a:ln w="38100">
            <a:solidFill>
              <a:srgbClr val="FF0066"/>
            </a:solidFill>
            <a:round/>
            <a:headEnd/>
            <a:tailEnd/>
          </a:ln>
        </p:spPr>
        <p:txBody>
          <a:bodyPr/>
          <a:lstStyle/>
          <a:p>
            <a:endParaRPr lang="en-US"/>
          </a:p>
        </p:txBody>
      </p:sp>
      <p:sp>
        <p:nvSpPr>
          <p:cNvPr id="21" name="Line 23"/>
          <p:cNvSpPr>
            <a:spLocks noChangeShapeType="1"/>
          </p:cNvSpPr>
          <p:nvPr/>
        </p:nvSpPr>
        <p:spPr bwMode="auto">
          <a:xfrm flipH="1">
            <a:off x="4755510" y="4759054"/>
            <a:ext cx="203174" cy="457200"/>
          </a:xfrm>
          <a:prstGeom prst="line">
            <a:avLst/>
          </a:prstGeom>
          <a:noFill/>
          <a:ln w="38100">
            <a:solidFill>
              <a:srgbClr val="FF0066"/>
            </a:solidFill>
            <a:round/>
            <a:headEnd/>
            <a:tailEnd/>
          </a:ln>
        </p:spPr>
        <p:txBody>
          <a:bodyPr/>
          <a:lstStyle/>
          <a:p>
            <a:endParaRPr lang="en-US"/>
          </a:p>
        </p:txBody>
      </p:sp>
      <p:sp>
        <p:nvSpPr>
          <p:cNvPr id="28" name="Rectangle 27"/>
          <p:cNvSpPr/>
          <p:nvPr/>
        </p:nvSpPr>
        <p:spPr>
          <a:xfrm>
            <a:off x="6501554" y="2725784"/>
            <a:ext cx="2124300" cy="523220"/>
          </a:xfrm>
          <a:prstGeom prst="rect">
            <a:avLst/>
          </a:prstGeom>
        </p:spPr>
        <p:txBody>
          <a:bodyPr wrap="none">
            <a:spAutoFit/>
          </a:bodyPr>
          <a:lstStyle/>
          <a:p>
            <a:pPr algn="ctr" eaLnBrk="0" hangingPunct="0">
              <a:defRPr/>
            </a:pPr>
            <a:r>
              <a:rPr lang="en-US" sz="2600" kern="0" dirty="0">
                <a:latin typeface="Times New Roman" pitchFamily="18" charset="0"/>
              </a:rPr>
              <a:t>  </a:t>
            </a:r>
            <a:r>
              <a:rPr lang="en-US" sz="2800" b="1" kern="0" dirty="0">
                <a:latin typeface="Times New Roman" pitchFamily="18" charset="0"/>
              </a:rPr>
              <a:t>- </a:t>
            </a:r>
            <a:r>
              <a:rPr lang="en-US" sz="2800" b="1" kern="0" dirty="0" err="1" smtClean="0">
                <a:latin typeface="Times New Roman" pitchFamily="18" charset="0"/>
              </a:rPr>
              <a:t>Cửu</a:t>
            </a:r>
            <a:r>
              <a:rPr lang="en-US" sz="2800" b="1" kern="0" dirty="0" smtClean="0">
                <a:latin typeface="Times New Roman" pitchFamily="18" charset="0"/>
              </a:rPr>
              <a:t> Long</a:t>
            </a:r>
            <a:endParaRPr lang="en-US" sz="2800" b="1" kern="0" dirty="0">
              <a:latin typeface="Times New Roman" pitchFamily="18" charset="0"/>
            </a:endParaRPr>
          </a:p>
        </p:txBody>
      </p:sp>
      <p:sp>
        <p:nvSpPr>
          <p:cNvPr id="31" name="Rectangle 30"/>
          <p:cNvSpPr/>
          <p:nvPr/>
        </p:nvSpPr>
        <p:spPr>
          <a:xfrm>
            <a:off x="6694440" y="3141483"/>
            <a:ext cx="2332691" cy="523220"/>
          </a:xfrm>
          <a:prstGeom prst="rect">
            <a:avLst/>
          </a:prstGeom>
        </p:spPr>
        <p:txBody>
          <a:bodyPr wrap="none">
            <a:spAutoFit/>
          </a:bodyPr>
          <a:lstStyle/>
          <a:p>
            <a:pPr algn="ctr" eaLnBrk="0" hangingPunct="0">
              <a:defRPr/>
            </a:pPr>
            <a:r>
              <a:rPr lang="en-US" sz="2600" b="1" kern="0" dirty="0" smtClean="0">
                <a:latin typeface="Times New Roman" pitchFamily="18" charset="0"/>
              </a:rPr>
              <a:t>- </a:t>
            </a:r>
            <a:r>
              <a:rPr lang="en-US" sz="2800" b="1" kern="0" dirty="0" err="1" smtClean="0">
                <a:latin typeface="Times New Roman" pitchFamily="18" charset="0"/>
              </a:rPr>
              <a:t>cá</a:t>
            </a:r>
            <a:r>
              <a:rPr lang="en-US" sz="2800" b="1" kern="0" dirty="0" smtClean="0">
                <a:latin typeface="Times New Roman" pitchFamily="18" charset="0"/>
              </a:rPr>
              <a:t> </a:t>
            </a:r>
            <a:r>
              <a:rPr lang="en-US" sz="2800" b="1" kern="0" dirty="0" err="1" smtClean="0">
                <a:latin typeface="Times New Roman" pitchFamily="18" charset="0"/>
              </a:rPr>
              <a:t>ròng</a:t>
            </a:r>
            <a:r>
              <a:rPr lang="en-US" sz="2800" b="1" kern="0" dirty="0" smtClean="0">
                <a:latin typeface="Times New Roman" pitchFamily="18" charset="0"/>
              </a:rPr>
              <a:t> </a:t>
            </a:r>
            <a:r>
              <a:rPr lang="en-US" sz="2800" b="1" kern="0" dirty="0" err="1" smtClean="0">
                <a:latin typeface="Times New Roman" pitchFamily="18" charset="0"/>
              </a:rPr>
              <a:t>ròng</a:t>
            </a:r>
            <a:endParaRPr lang="en-US" sz="2800" b="1" kern="0" dirty="0">
              <a:latin typeface="Times New Roman" pitchFamily="18" charset="0"/>
            </a:endParaRPr>
          </a:p>
        </p:txBody>
      </p:sp>
      <p:sp>
        <p:nvSpPr>
          <p:cNvPr id="13328" name="Content Placeholder 4"/>
          <p:cNvSpPr>
            <a:spLocks noGrp="1"/>
          </p:cNvSpPr>
          <p:nvPr>
            <p:ph sz="quarter" idx="1"/>
          </p:nvPr>
        </p:nvSpPr>
        <p:spPr>
          <a:xfrm>
            <a:off x="2336496" y="3156858"/>
            <a:ext cx="2234909" cy="533400"/>
          </a:xfrm>
        </p:spPr>
        <p:txBody>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đồng</a:t>
            </a:r>
            <a:r>
              <a:rPr lang="en-US"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ruộng</a:t>
            </a:r>
            <a:endParaRPr lang="en-US" b="1" dirty="0" smtClean="0">
              <a:solidFill>
                <a:srgbClr val="FF0000"/>
              </a:solidFill>
              <a:latin typeface="Times New Roman" pitchFamily="18" charset="0"/>
              <a:cs typeface="Times New Roman" pitchFamily="18" charset="0"/>
            </a:endParaRPr>
          </a:p>
        </p:txBody>
      </p:sp>
      <p:pic>
        <p:nvPicPr>
          <p:cNvPr id="13329" name="Picture 12" descr="SO00483_"/>
          <p:cNvPicPr>
            <a:picLocks noChangeAspect="1" noChangeArrowheads="1"/>
          </p:cNvPicPr>
          <p:nvPr/>
        </p:nvPicPr>
        <p:blipFill>
          <a:blip r:embed="rId2"/>
          <a:srcRect/>
          <a:stretch>
            <a:fillRect/>
          </a:stretch>
        </p:blipFill>
        <p:spPr bwMode="auto">
          <a:xfrm>
            <a:off x="0" y="152400"/>
            <a:ext cx="1726975" cy="1143000"/>
          </a:xfrm>
          <a:prstGeom prst="rect">
            <a:avLst/>
          </a:prstGeom>
          <a:noFill/>
          <a:ln w="9525">
            <a:noFill/>
            <a:miter lim="800000"/>
            <a:headEnd/>
            <a:tailEnd/>
          </a:ln>
        </p:spPr>
      </p:pic>
      <p:sp>
        <p:nvSpPr>
          <p:cNvPr id="18" name="Rectangle 17"/>
          <p:cNvSpPr/>
          <p:nvPr/>
        </p:nvSpPr>
        <p:spPr>
          <a:xfrm>
            <a:off x="1946366" y="425270"/>
            <a:ext cx="9183188" cy="1815882"/>
          </a:xfrm>
          <a:prstGeom prst="rect">
            <a:avLst/>
          </a:prstGeom>
        </p:spPr>
        <p:txBody>
          <a:bodyPr wrap="square">
            <a:spAutoFit/>
          </a:bodyPr>
          <a:lstStyle/>
          <a:p>
            <a:pPr algn="ct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endParaRPr lang="en-US" sz="2800" b="1" i="1" u="sng" dirty="0" smtClean="0">
              <a:solidFill>
                <a:srgbClr val="002060"/>
              </a:solidFill>
              <a:latin typeface="Times New Roman" pitchFamily="18" charset="0"/>
              <a:cs typeface="Times New Roman" pitchFamily="18" charset="0"/>
            </a:endParaRPr>
          </a:p>
          <a:p>
            <a:r>
              <a:rPr lang="en-US" sz="2800" b="1" dirty="0" smtClean="0">
                <a:solidFill>
                  <a:srgbClr val="FF0000"/>
                </a:solidFill>
                <a:cs typeface="Times New Roman" pitchFamily="18" charset="0"/>
              </a:rPr>
              <a:t>                                </a:t>
            </a:r>
            <a:r>
              <a:rPr lang="en-US" sz="2800" b="1" dirty="0" err="1" smtClean="0">
                <a:solidFill>
                  <a:srgbClr val="FF0000"/>
                </a:solidFill>
                <a:latin typeface="Times New Roman" pitchFamily="18" charset="0"/>
                <a:cs typeface="Times New Roman" pitchFamily="18" charset="0"/>
              </a:rPr>
              <a:t>Mùa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nổi</a:t>
            </a:r>
            <a:endParaRPr lang="en-US" sz="2800" b="1" dirty="0" smtClean="0">
              <a:solidFill>
                <a:srgbClr val="FF0000"/>
              </a:solidFill>
              <a:latin typeface="Times New Roman" pitchFamily="18" charset="0"/>
              <a:cs typeface="Times New Roman" pitchFamily="18" charset="0"/>
            </a:endParaRPr>
          </a:p>
          <a:p>
            <a:pPr algn="ctr"/>
            <a:r>
              <a:rPr lang="en-US" sz="2800" b="1" dirty="0" smtClean="0">
                <a:solidFill>
                  <a:srgbClr val="00B050"/>
                </a:solidFill>
                <a:latin typeface="Times New Roman" pitchFamily="18" charset="0"/>
                <a:cs typeface="Times New Roman" pitchFamily="18" charset="0"/>
              </a:rPr>
              <a:t>                                               </a:t>
            </a:r>
            <a:r>
              <a:rPr lang="en-US" sz="2800" b="1" i="1" dirty="0" smtClean="0">
                <a:solidFill>
                  <a:srgbClr val="00B050"/>
                </a:solidFill>
                <a:latin typeface="Times New Roman" pitchFamily="18" charset="0"/>
                <a:cs typeface="Times New Roman" pitchFamily="18" charset="0"/>
              </a:rPr>
              <a:t>Theo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Quang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Sáng</a:t>
            </a:r>
            <a:endParaRPr lang="en-US" sz="2800" b="1" dirty="0">
              <a:solidFill>
                <a:srgbClr val="00B050"/>
              </a:solidFill>
              <a:latin typeface="Times New Roman" pitchFamily="18" charset="0"/>
              <a:cs typeface="Times New Roman" pitchFamily="18" charset="0"/>
            </a:endParaRPr>
          </a:p>
        </p:txBody>
      </p:sp>
      <p:sp>
        <p:nvSpPr>
          <p:cNvPr id="22" name="Rectangle 21"/>
          <p:cNvSpPr/>
          <p:nvPr/>
        </p:nvSpPr>
        <p:spPr>
          <a:xfrm>
            <a:off x="6716210" y="3633517"/>
            <a:ext cx="1394934" cy="523220"/>
          </a:xfrm>
          <a:prstGeom prst="rect">
            <a:avLst/>
          </a:prstGeom>
        </p:spPr>
        <p:txBody>
          <a:bodyPr wrap="none">
            <a:spAutoFit/>
          </a:bodyPr>
          <a:lstStyle/>
          <a:p>
            <a:pPr algn="ctr" eaLnBrk="0" hangingPunct="0">
              <a:defRPr/>
            </a:pPr>
            <a:r>
              <a:rPr lang="en-US" sz="2600" b="1" kern="0" dirty="0" smtClean="0">
                <a:latin typeface="Times New Roman" pitchFamily="18" charset="0"/>
              </a:rPr>
              <a:t>- </a:t>
            </a:r>
            <a:r>
              <a:rPr lang="en-US" sz="2800" b="1" kern="0" dirty="0" err="1" smtClean="0">
                <a:latin typeface="Times New Roman" pitchFamily="18" charset="0"/>
              </a:rPr>
              <a:t>lắt</a:t>
            </a:r>
            <a:r>
              <a:rPr lang="en-US" sz="2800" b="1" kern="0" dirty="0" smtClean="0">
                <a:latin typeface="Times New Roman" pitchFamily="18" charset="0"/>
              </a:rPr>
              <a:t> </a:t>
            </a:r>
            <a:r>
              <a:rPr lang="en-US" sz="2800" b="1" kern="0" dirty="0" err="1" smtClean="0">
                <a:latin typeface="Times New Roman" pitchFamily="18" charset="0"/>
              </a:rPr>
              <a:t>lẻo</a:t>
            </a:r>
            <a:r>
              <a:rPr lang="en-US" sz="2800" b="1" kern="0" dirty="0" smtClean="0">
                <a:latin typeface="Times New Roman" pitchFamily="18" charset="0"/>
              </a:rPr>
              <a:t> </a:t>
            </a:r>
            <a:endParaRPr lang="en-US" sz="2800" b="1" kern="0" dirty="0">
              <a:latin typeface="Times New Roman" pitchFamily="18" charset="0"/>
            </a:endParaRPr>
          </a:p>
        </p:txBody>
      </p:sp>
      <p:sp>
        <p:nvSpPr>
          <p:cNvPr id="25" name="Rectangle 24"/>
          <p:cNvSpPr/>
          <p:nvPr/>
        </p:nvSpPr>
        <p:spPr>
          <a:xfrm>
            <a:off x="3775989" y="4210971"/>
            <a:ext cx="1402948" cy="523220"/>
          </a:xfrm>
          <a:prstGeom prst="rect">
            <a:avLst/>
          </a:prstGeom>
        </p:spPr>
        <p:txBody>
          <a:bodyPr wrap="none">
            <a:spAutoFit/>
          </a:bodyPr>
          <a:lstStyle/>
          <a:p>
            <a:r>
              <a:rPr lang="vi-VN" sz="2800" b="1" dirty="0" smtClean="0">
                <a:solidFill>
                  <a:srgbClr val="FF0000"/>
                </a:solidFill>
                <a:latin typeface="Times New Roman" pitchFamily="18" charset="0"/>
                <a:cs typeface="Times New Roman" pitchFamily="18" charset="0"/>
              </a:rPr>
              <a:t>hòa lẫn</a:t>
            </a:r>
            <a:r>
              <a:rPr lang="vi-VN" sz="2800" b="1" dirty="0" smtClean="0">
                <a:solidFill>
                  <a:srgbClr val="000000"/>
                </a:solidFill>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4" descr="teacher_kids_waving"/>
          <p:cNvPicPr>
            <a:picLocks noChangeAspect="1" noChangeArrowheads="1" noCrop="1"/>
          </p:cNvPicPr>
          <p:nvPr/>
        </p:nvPicPr>
        <p:blipFill>
          <a:blip r:embed="rId3"/>
          <a:srcRect/>
          <a:stretch>
            <a:fillRect/>
          </a:stretch>
        </p:blipFill>
        <p:spPr bwMode="auto">
          <a:xfrm>
            <a:off x="3758710" y="3733800"/>
            <a:ext cx="4596802" cy="3124200"/>
          </a:xfrm>
          <a:prstGeom prst="rect">
            <a:avLst/>
          </a:prstGeom>
          <a:noFill/>
          <a:ln w="9525">
            <a:noFill/>
            <a:miter lim="800000"/>
            <a:headEnd/>
            <a:tailEnd/>
          </a:ln>
        </p:spPr>
      </p:pic>
      <p:sp>
        <p:nvSpPr>
          <p:cNvPr id="138247" name="WordArt 7"/>
          <p:cNvSpPr>
            <a:spLocks noChangeArrowheads="1" noChangeShapeType="1" noTextEdit="1"/>
          </p:cNvSpPr>
          <p:nvPr/>
        </p:nvSpPr>
        <p:spPr bwMode="auto">
          <a:xfrm>
            <a:off x="1015868" y="609600"/>
            <a:ext cx="10666611" cy="4724400"/>
          </a:xfrm>
          <a:prstGeom prst="rect">
            <a:avLst/>
          </a:prstGeom>
        </p:spPr>
        <p:txBody>
          <a:bodyPr spcFirstLastPara="1" wrap="none" fromWordArt="1">
            <a:prstTxWarp prst="textArchUp">
              <a:avLst>
                <a:gd name="adj" fmla="val 11036556"/>
              </a:avLst>
            </a:prstTxWarp>
          </a:bodyPr>
          <a:lstStyle/>
          <a:p>
            <a:pPr algn="ctr"/>
            <a:r>
              <a:rPr lang="vi-VN" sz="3600" b="1" kern="10">
                <a:ln w="12700">
                  <a:solidFill>
                    <a:srgbClr val="3366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Giờ học đến đây đã kết thúc.</a:t>
            </a:r>
            <a:endParaRPr lang="en-US" sz="3600" b="1" kern="10">
              <a:ln w="12700">
                <a:solidFill>
                  <a:srgbClr val="3366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138248" name="WordArt 8"/>
          <p:cNvSpPr>
            <a:spLocks noChangeArrowheads="1" noChangeShapeType="1" noTextEdit="1"/>
          </p:cNvSpPr>
          <p:nvPr/>
        </p:nvSpPr>
        <p:spPr bwMode="auto">
          <a:xfrm>
            <a:off x="3047603" y="1371600"/>
            <a:ext cx="7111074" cy="2438400"/>
          </a:xfrm>
          <a:prstGeom prst="rect">
            <a:avLst/>
          </a:prstGeom>
        </p:spPr>
        <p:txBody>
          <a:bodyPr wrap="none" fromWordArt="1">
            <a:prstTxWarp prst="textPlain">
              <a:avLst>
                <a:gd name="adj" fmla="val 50000"/>
              </a:avLst>
            </a:prstTxWarp>
          </a:bodyPr>
          <a:lstStyle/>
          <a:p>
            <a:pPr algn="ctr"/>
            <a:r>
              <a:rPr lang="vi-VN" sz="3600" b="1" kern="10">
                <a:ln w="19050">
                  <a:solidFill>
                    <a:srgbClr val="FFCCFF"/>
                  </a:solidFill>
                  <a:prstDash val="dash"/>
                  <a:round/>
                  <a:headEnd/>
                  <a:tailEnd/>
                </a:ln>
                <a:solidFill>
                  <a:srgbClr val="FF0000"/>
                </a:solidFill>
                <a:effectLst>
                  <a:outerShdw dist="35921" dir="2700000" algn="ctr" rotWithShape="0">
                    <a:srgbClr val="990000"/>
                  </a:outerShdw>
                </a:effectLst>
                <a:latin typeface="Times New Roman"/>
                <a:cs typeface="Times New Roman"/>
              </a:rPr>
              <a:t>Kính chúc quý thầy cô giáo mạnh khoẻ! </a:t>
            </a:r>
          </a:p>
          <a:p>
            <a:pPr algn="ctr"/>
            <a:r>
              <a:rPr lang="vi-VN" sz="3600" b="1" kern="10">
                <a:ln w="19050">
                  <a:solidFill>
                    <a:srgbClr val="FFCCFF"/>
                  </a:solidFill>
                  <a:prstDash val="dash"/>
                  <a:round/>
                  <a:headEnd/>
                  <a:tailEnd/>
                </a:ln>
                <a:solidFill>
                  <a:srgbClr val="FF0000"/>
                </a:solidFill>
                <a:effectLst>
                  <a:outerShdw dist="35921" dir="2700000" algn="ctr" rotWithShape="0">
                    <a:srgbClr val="990000"/>
                  </a:outerShdw>
                </a:effectLst>
                <a:latin typeface="Times New Roman"/>
                <a:cs typeface="Times New Roman"/>
              </a:rPr>
              <a:t>Chúc các em chăm  ngoan , học giỏi! </a:t>
            </a:r>
            <a:endParaRPr lang="en-US" sz="3600" b="1" kern="10">
              <a:ln w="19050">
                <a:solidFill>
                  <a:srgbClr val="FFCCFF"/>
                </a:solidFill>
                <a:prstDash val="dash"/>
                <a:round/>
                <a:headEnd/>
                <a:tailEnd/>
              </a:ln>
              <a:solidFill>
                <a:srgbClr val="FF0000"/>
              </a:solidFill>
              <a:effectLst>
                <a:outerShdw dist="35921" dir="2700000" algn="ctr" rotWithShape="0">
                  <a:srgbClr val="990000"/>
                </a:outerShdw>
              </a:effectLst>
              <a:latin typeface="Times New Roman"/>
              <a:cs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vol="90000">
                                        <p:cTn display="0" masterRel="sameClick">
                                          <p:stCondLst>
                                            <p:cond evt="begin" delay="0">
                                              <p:tn val="5"/>
                                            </p:cond>
                                          </p:stCondLst>
                                          <p:endCondLst>
                                            <p:cond evt="onStopAudio" delay="0">
                                              <p:tgtEl>
                                                <p:sldTgt/>
                                              </p:tgtEl>
                                            </p:cond>
                                          </p:endCondLst>
                                        </p:cTn>
                                        <p:tgtEl>
                                          <p:sndTgt r:embed="rId2" name="VoTay.WAV"/>
                                        </p:tgtEl>
                                      </p:cMediaNode>
                                    </p:audio>
                                  </p:subTnLst>
                                </p:cTn>
                              </p:par>
                            </p:childTnLst>
                          </p:cTn>
                        </p:par>
                        <p:par>
                          <p:cTn id="10" fill="hold" nodeType="afterGroup">
                            <p:stCondLst>
                              <p:cond delay="1000"/>
                            </p:stCondLst>
                            <p:childTnLst>
                              <p:par>
                                <p:cTn id="11" presetID="37" presetClass="entr" presetSubtype="0" fill="hold" grpId="0" nodeType="afterEffect">
                                  <p:stCondLst>
                                    <p:cond delay="0"/>
                                  </p:stCondLst>
                                  <p:childTnLst>
                                    <p:set>
                                      <p:cBhvr>
                                        <p:cTn id="12" dur="1" fill="hold">
                                          <p:stCondLst>
                                            <p:cond delay="0"/>
                                          </p:stCondLst>
                                        </p:cTn>
                                        <p:tgtEl>
                                          <p:spTgt spid="138247"/>
                                        </p:tgtEl>
                                        <p:attrNameLst>
                                          <p:attrName>style.visibility</p:attrName>
                                        </p:attrNameLst>
                                      </p:cBhvr>
                                      <p:to>
                                        <p:strVal val="visible"/>
                                      </p:to>
                                    </p:set>
                                    <p:animEffect transition="in" filter="fade">
                                      <p:cBhvr>
                                        <p:cTn id="13" dur="500"/>
                                        <p:tgtEl>
                                          <p:spTgt spid="138247"/>
                                        </p:tgtEl>
                                      </p:cBhvr>
                                    </p:animEffect>
                                    <p:anim calcmode="lin" valueType="num">
                                      <p:cBhvr>
                                        <p:cTn id="14" dur="500" fill="hold"/>
                                        <p:tgtEl>
                                          <p:spTgt spid="138247"/>
                                        </p:tgtEl>
                                        <p:attrNameLst>
                                          <p:attrName>ppt_x</p:attrName>
                                        </p:attrNameLst>
                                      </p:cBhvr>
                                      <p:tavLst>
                                        <p:tav tm="0">
                                          <p:val>
                                            <p:strVal val="#ppt_x"/>
                                          </p:val>
                                        </p:tav>
                                        <p:tav tm="100000">
                                          <p:val>
                                            <p:strVal val="#ppt_x"/>
                                          </p:val>
                                        </p:tav>
                                      </p:tavLst>
                                    </p:anim>
                                    <p:anim calcmode="lin" valueType="num">
                                      <p:cBhvr>
                                        <p:cTn id="15" dur="450" decel="100000" fill="hold"/>
                                        <p:tgtEl>
                                          <p:spTgt spid="13824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38247"/>
                                        </p:tgtEl>
                                        <p:attrNameLst>
                                          <p:attrName>ppt_y</p:attrName>
                                        </p:attrNameLst>
                                      </p:cBhvr>
                                      <p:tavLst>
                                        <p:tav tm="0">
                                          <p:val>
                                            <p:strVal val="#ppt_y-.03"/>
                                          </p:val>
                                        </p:tav>
                                        <p:tav tm="100000">
                                          <p:val>
                                            <p:strVal val="#ppt_y"/>
                                          </p:val>
                                        </p:tav>
                                      </p:tavLst>
                                    </p:anim>
                                  </p:childTnLst>
                                </p:cTn>
                              </p:par>
                            </p:childTnLst>
                          </p:cTn>
                        </p:par>
                        <p:par>
                          <p:cTn id="17" fill="hold" nodeType="afterGroup">
                            <p:stCondLst>
                              <p:cond delay="1500"/>
                            </p:stCondLst>
                            <p:childTnLst>
                              <p:par>
                                <p:cTn id="18" presetID="21" presetClass="entr" presetSubtype="4" fill="hold" grpId="0" nodeType="afterEffect">
                                  <p:stCondLst>
                                    <p:cond delay="0"/>
                                  </p:stCondLst>
                                  <p:childTnLst>
                                    <p:set>
                                      <p:cBhvr>
                                        <p:cTn id="19" dur="1" fill="hold">
                                          <p:stCondLst>
                                            <p:cond delay="0"/>
                                          </p:stCondLst>
                                        </p:cTn>
                                        <p:tgtEl>
                                          <p:spTgt spid="138248"/>
                                        </p:tgtEl>
                                        <p:attrNameLst>
                                          <p:attrName>style.visibility</p:attrName>
                                        </p:attrNameLst>
                                      </p:cBhvr>
                                      <p:to>
                                        <p:strVal val="visible"/>
                                      </p:to>
                                    </p:set>
                                    <p:animEffect transition="in" filter="wheel(4)">
                                      <p:cBhvr>
                                        <p:cTn id="20" dur="500"/>
                                        <p:tgtEl>
                                          <p:spTgt spid="138248"/>
                                        </p:tgtEl>
                                      </p:cBhvr>
                                    </p:animEffect>
                                  </p:childTnLst>
                                </p:cTn>
                              </p:par>
                            </p:childTnLst>
                          </p:cTn>
                        </p:par>
                        <p:par>
                          <p:cTn id="21" fill="hold" nodeType="afterGroup">
                            <p:stCondLst>
                              <p:cond delay="2000"/>
                            </p:stCondLst>
                            <p:childTnLst>
                              <p:par>
                                <p:cTn id="22" presetID="26" presetClass="emph" presetSubtype="0" repeatCount="indefinite" fill="hold" grpId="1" nodeType="afterEffect">
                                  <p:stCondLst>
                                    <p:cond delay="0"/>
                                  </p:stCondLst>
                                  <p:childTnLst>
                                    <p:animEffect transition="out" filter="fade">
                                      <p:cBhvr>
                                        <p:cTn id="23" dur="500" tmFilter="0, 0; .2, .5; .8, .5; 1, 0"/>
                                        <p:tgtEl>
                                          <p:spTgt spid="138248"/>
                                        </p:tgtEl>
                                      </p:cBhvr>
                                    </p:animEffect>
                                    <p:animScale>
                                      <p:cBhvr>
                                        <p:cTn id="24" dur="250" autoRev="1" fill="hold"/>
                                        <p:tgtEl>
                                          <p:spTgt spid="1382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animBg="1"/>
      <p:bldP spid="138248" grpId="0" animBg="1"/>
      <p:bldP spid="13824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928" y="1000854"/>
            <a:ext cx="11799298" cy="6093976"/>
          </a:xfrm>
          <a:prstGeom prst="rect">
            <a:avLst/>
          </a:prstGeom>
        </p:spPr>
        <p:txBody>
          <a:bodyPr wrap="square">
            <a:spAutoFit/>
          </a:bodyPr>
          <a:lstStyle/>
          <a:p>
            <a:pPr algn="just"/>
            <a:r>
              <a:rPr lang="en-US" sz="2600">
                <a:solidFill>
                  <a:srgbClr val="000000"/>
                </a:solidFill>
              </a:rPr>
              <a:t>1. </a:t>
            </a:r>
            <a:r>
              <a:rPr lang="vi-VN" sz="2600">
                <a:solidFill>
                  <a:srgbClr val="000000"/>
                </a:solidFill>
              </a:rPr>
              <a:t>Mùa này, người làng tôi gọi là mùa nước nổi, không gọi là mùa nước lũ vì nước lên hiền hoà</a:t>
            </a:r>
            <a:r>
              <a:rPr lang="en-US" sz="2600">
                <a:solidFill>
                  <a:srgbClr val="000000"/>
                </a:solidFill>
              </a:rPr>
              <a:t>, </a:t>
            </a:r>
            <a:r>
              <a:rPr lang="en-US" sz="2600">
                <a:solidFill>
                  <a:srgbClr val="000000"/>
                </a:solidFill>
                <a:cs typeface="Times New Roman" panose="02020603050405020304" pitchFamily="18" charset="0"/>
              </a:rPr>
              <a:t>chớ không dữ dội như những nơi khác</a:t>
            </a:r>
            <a:r>
              <a:rPr lang="vi-VN" sz="2600">
                <a:solidFill>
                  <a:srgbClr val="000000"/>
                </a:solidFill>
                <a:cs typeface="Times New Roman" panose="02020603050405020304" pitchFamily="18" charset="0"/>
              </a:rPr>
              <a:t>. </a:t>
            </a:r>
            <a:r>
              <a:rPr lang="vi-VN" sz="2600">
                <a:solidFill>
                  <a:srgbClr val="000000"/>
                </a:solidFill>
              </a:rPr>
              <a:t>Nước mỗi ngày một </a:t>
            </a:r>
            <a:r>
              <a:rPr lang="en-US" sz="2600">
                <a:solidFill>
                  <a:srgbClr val="000000"/>
                </a:solidFill>
              </a:rPr>
              <a:t>d</a:t>
            </a:r>
            <a:r>
              <a:rPr lang="vi-VN" sz="2600">
                <a:solidFill>
                  <a:srgbClr val="000000"/>
                </a:solidFill>
              </a:rPr>
              <a:t>âng lên</a:t>
            </a:r>
            <a:r>
              <a:rPr lang="en-US" sz="2600">
                <a:solidFill>
                  <a:srgbClr val="000000"/>
                </a:solidFill>
                <a:cs typeface="Times New Roman" panose="02020603050405020304" pitchFamily="18" charset="0"/>
              </a:rPr>
              <a:t>, cuồn cuộn đầy bờ</a:t>
            </a:r>
            <a:r>
              <a:rPr lang="vi-VN" sz="2600">
                <a:solidFill>
                  <a:srgbClr val="000000"/>
                </a:solidFill>
                <a:cs typeface="Times New Roman" panose="02020603050405020304" pitchFamily="18" charset="0"/>
              </a:rPr>
              <a:t>. </a:t>
            </a:r>
            <a:r>
              <a:rPr lang="vi-VN" sz="2600">
                <a:solidFill>
                  <a:srgbClr val="000000"/>
                </a:solidFill>
              </a:rPr>
              <a:t>Mưa dầm </a:t>
            </a:r>
            <a:r>
              <a:rPr lang="en-US" sz="2600">
                <a:solidFill>
                  <a:srgbClr val="000000"/>
                </a:solidFill>
                <a:cs typeface="Times New Roman" panose="02020603050405020304" pitchFamily="18" charset="0"/>
              </a:rPr>
              <a:t>d</a:t>
            </a:r>
            <a:r>
              <a:rPr lang="vi-VN" sz="2600">
                <a:solidFill>
                  <a:srgbClr val="000000"/>
                </a:solidFill>
                <a:cs typeface="Times New Roman" panose="02020603050405020304" pitchFamily="18" charset="0"/>
              </a:rPr>
              <a:t>ề</a:t>
            </a:r>
            <a:r>
              <a:rPr lang="vi-VN" sz="2600">
                <a:solidFill>
                  <a:srgbClr val="000000"/>
                </a:solidFill>
              </a:rPr>
              <a:t>, mưa sướt mướt ngày này qua ngày khác.</a:t>
            </a:r>
          </a:p>
          <a:p>
            <a:pPr algn="just"/>
            <a:r>
              <a:rPr lang="en-US" sz="2600">
                <a:solidFill>
                  <a:srgbClr val="000000"/>
                </a:solidFill>
              </a:rPr>
              <a:t>2. </a:t>
            </a:r>
            <a:r>
              <a:rPr lang="vi-VN" sz="2600">
                <a:solidFill>
                  <a:srgbClr val="000000"/>
                </a:solidFill>
              </a:rPr>
              <a:t>Rồi đến rằm tháng bảy. “Rằm tháng bảy nước nhảy lên bờ”. Dòng sông Cửu Long đã no đầy, lại tràn qua bờ</a:t>
            </a:r>
            <a:r>
              <a:rPr lang="en-US" sz="2600">
                <a:solidFill>
                  <a:srgbClr val="000000"/>
                </a:solidFill>
              </a:rPr>
              <a:t>, </a:t>
            </a:r>
            <a:r>
              <a:rPr lang="en-US" sz="2600">
                <a:solidFill>
                  <a:srgbClr val="000000"/>
                </a:solidFill>
                <a:cs typeface="Times New Roman" panose="02020603050405020304" pitchFamily="18" charset="0"/>
              </a:rPr>
              <a:t>tràn qua cả mặt đường</a:t>
            </a:r>
            <a:r>
              <a:rPr lang="vi-VN" sz="2600">
                <a:solidFill>
                  <a:srgbClr val="000000"/>
                </a:solidFill>
              </a:rPr>
              <a:t>. Nước trong ao hồ, trong đồng ruộng của mùa mưa hòa lẫn với nước </a:t>
            </a:r>
            <a:r>
              <a:rPr lang="en-US" sz="2600">
                <a:solidFill>
                  <a:srgbClr val="000000"/>
                </a:solidFill>
              </a:rPr>
              <a:t>d</a:t>
            </a:r>
            <a:r>
              <a:rPr lang="vi-VN" sz="2600">
                <a:solidFill>
                  <a:srgbClr val="000000"/>
                </a:solidFill>
              </a:rPr>
              <a:t>òng sông Cửu Long.</a:t>
            </a:r>
          </a:p>
          <a:p>
            <a:pPr algn="just"/>
            <a:r>
              <a:rPr lang="vi-VN" sz="2600">
                <a:solidFill>
                  <a:srgbClr val="000000"/>
                </a:solidFill>
              </a:rPr>
              <a:t>     Đồng ruộng, </a:t>
            </a:r>
            <a:r>
              <a:rPr lang="en-US" sz="2600">
                <a:solidFill>
                  <a:srgbClr val="000000"/>
                </a:solidFill>
                <a:cs typeface="Times New Roman" panose="02020603050405020304" pitchFamily="18" charset="0"/>
              </a:rPr>
              <a:t>v</a:t>
            </a:r>
            <a:r>
              <a:rPr lang="vi-VN" sz="2600">
                <a:solidFill>
                  <a:srgbClr val="000000"/>
                </a:solidFill>
              </a:rPr>
              <a:t>ườn tược và cây cỏ như biết giữ lại hạt phù sa ở quanh mình, nước lại trong dần. Ngồi trong nhà</a:t>
            </a:r>
            <a:r>
              <a:rPr lang="en-US" sz="2600">
                <a:solidFill>
                  <a:srgbClr val="000000"/>
                </a:solidFill>
              </a:rPr>
              <a:t>,</a:t>
            </a:r>
            <a:r>
              <a:rPr lang="vi-VN" sz="2600">
                <a:solidFill>
                  <a:srgbClr val="000000"/>
                </a:solidFill>
              </a:rPr>
              <a:t> ta thấy cả những đ</a:t>
            </a:r>
            <a:r>
              <a:rPr lang="en-US" sz="2600">
                <a:solidFill>
                  <a:srgbClr val="000000"/>
                </a:solidFill>
              </a:rPr>
              <a:t>à</a:t>
            </a:r>
            <a:r>
              <a:rPr lang="vi-VN" sz="2600">
                <a:solidFill>
                  <a:srgbClr val="000000"/>
                </a:solidFill>
              </a:rPr>
              <a:t>n cá ròng ròng, từng đàn, từng đàn</a:t>
            </a:r>
            <a:r>
              <a:rPr lang="en-US" sz="2600">
                <a:solidFill>
                  <a:srgbClr val="000000"/>
                </a:solidFill>
              </a:rPr>
              <a:t> </a:t>
            </a:r>
            <a:r>
              <a:rPr lang="en-US" sz="2600">
                <a:solidFill>
                  <a:srgbClr val="000000"/>
                </a:solidFill>
                <a:cs typeface="Times New Roman" panose="02020603050405020304" pitchFamily="18" charset="0"/>
              </a:rPr>
              <a:t>xuôi theo nước, vào tận đồng sâu.</a:t>
            </a:r>
          </a:p>
          <a:p>
            <a:pPr algn="just"/>
            <a:r>
              <a:rPr lang="en-US" sz="2600">
                <a:solidFill>
                  <a:srgbClr val="000000"/>
                </a:solidFill>
                <a:cs typeface="Times New Roman" panose="02020603050405020304" pitchFamily="18" charset="0"/>
              </a:rPr>
              <a:t>     Nước lên, nước tràn qua nền nhà. Lại phải lấy ván, lấy tre làm cầu từ cửa vào đến tận bếp. Vui quá! Có cả một cây cầu lắt lẻo ngay dưới mái nhà.</a:t>
            </a:r>
          </a:p>
          <a:p>
            <a:pPr algn="r"/>
            <a:r>
              <a:rPr lang="en-US">
                <a:solidFill>
                  <a:srgbClr val="000000"/>
                </a:solidFill>
                <a:cs typeface="Times New Roman" panose="02020603050405020304" pitchFamily="18" charset="0"/>
              </a:rPr>
              <a:t>Theo NGUYỄN QUANG SÁNG</a:t>
            </a:r>
            <a:endParaRPr lang="vi-VN" dirty="0">
              <a:solidFill>
                <a:srgbClr val="000000"/>
              </a:solidFill>
              <a:cs typeface="Times New Roman" panose="02020603050405020304" pitchFamily="18" charset="0"/>
            </a:endParaRPr>
          </a:p>
        </p:txBody>
      </p:sp>
      <p:sp>
        <p:nvSpPr>
          <p:cNvPr id="3" name="Rectangle 2"/>
          <p:cNvSpPr/>
          <p:nvPr/>
        </p:nvSpPr>
        <p:spPr>
          <a:xfrm>
            <a:off x="4202329" y="418219"/>
            <a:ext cx="2526654" cy="492443"/>
          </a:xfrm>
          <a:prstGeom prst="rect">
            <a:avLst/>
          </a:prstGeom>
        </p:spPr>
        <p:txBody>
          <a:bodyPr wrap="none">
            <a:spAutoFit/>
          </a:bodyPr>
          <a:lstStyle/>
          <a:p>
            <a:r>
              <a:rPr lang="en-US" sz="2600" b="1">
                <a:solidFill>
                  <a:srgbClr val="FF0000"/>
                </a:solidFill>
                <a:cs typeface="Times New Roman" pitchFamily="18" charset="0"/>
              </a:rPr>
              <a:t>Mùa nước nổi</a:t>
            </a:r>
            <a:endParaRPr lang="vi-VN" sz="2600"/>
          </a:p>
        </p:txBody>
      </p:sp>
      <p:sp>
        <p:nvSpPr>
          <p:cNvPr id="6" name="Oval 5"/>
          <p:cNvSpPr/>
          <p:nvPr/>
        </p:nvSpPr>
        <p:spPr>
          <a:xfrm>
            <a:off x="292426" y="1000854"/>
            <a:ext cx="259890" cy="4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2600" b="1" dirty="0">
                <a:solidFill>
                  <a:prstClr val="white"/>
                </a:solidFill>
                <a:latin typeface="+mj-lt"/>
                <a:cs typeface="Times New Roman" pitchFamily="18" charset="0"/>
              </a:rPr>
              <a:t>1</a:t>
            </a:r>
          </a:p>
        </p:txBody>
      </p:sp>
      <p:sp>
        <p:nvSpPr>
          <p:cNvPr id="7" name="Oval 6"/>
          <p:cNvSpPr/>
          <p:nvPr/>
        </p:nvSpPr>
        <p:spPr>
          <a:xfrm>
            <a:off x="312987" y="2687290"/>
            <a:ext cx="283914" cy="3480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2600" b="1" dirty="0">
                <a:solidFill>
                  <a:prstClr val="white"/>
                </a:solidFill>
                <a:latin typeface="+mj-lt"/>
                <a:cs typeface="Times New Roman" pitchFamily="18" charset="0"/>
              </a:rPr>
              <a:t>2</a:t>
            </a:r>
            <a:endParaRPr lang="vi-VN" sz="2600" b="1" dirty="0">
              <a:solidFill>
                <a:prstClr val="white"/>
              </a:solidFill>
              <a:latin typeface="+mj-lt"/>
              <a:cs typeface="Times New Roman" pitchFamily="18" charset="0"/>
            </a:endParaRPr>
          </a:p>
        </p:txBody>
      </p:sp>
      <p:sp>
        <p:nvSpPr>
          <p:cNvPr id="9" name="Flowchart: Terminator 8">
            <a:extLst>
              <a:ext uri="{FF2B5EF4-FFF2-40B4-BE49-F238E27FC236}">
                <a16:creationId xmlns="" xmlns:a16="http://schemas.microsoft.com/office/drawing/2014/main" id="{082393A1-036C-464F-BD19-A9FFA6AB4000}"/>
              </a:ext>
            </a:extLst>
          </p:cNvPr>
          <p:cNvSpPr/>
          <p:nvPr/>
        </p:nvSpPr>
        <p:spPr>
          <a:xfrm>
            <a:off x="9176030" y="497732"/>
            <a:ext cx="2929612" cy="458044"/>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effectLst>
                  <a:outerShdw blurRad="38100" dist="38100" dir="2700000" algn="tl">
                    <a:srgbClr val="000000">
                      <a:alpha val="43137"/>
                    </a:srgbClr>
                  </a:outerShdw>
                </a:effectLst>
                <a:cs typeface="Times New Roman" panose="02020603050405020304" pitchFamily="18" charset="0"/>
              </a:rPr>
              <a:t>ĐỌC CẢ BÀI</a:t>
            </a:r>
            <a:endParaRPr lang="en-US" sz="2400" b="1" dirty="0">
              <a:solidFill>
                <a:prstClr val="white"/>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55420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084" y="-30239"/>
            <a:ext cx="6857107" cy="6858000"/>
          </a:xfrm>
          <a:prstGeom prst="rect">
            <a:avLst/>
          </a:prstGeom>
        </p:spPr>
      </p:pic>
      <p:sp>
        <p:nvSpPr>
          <p:cNvPr id="5" name="Rectangle 4"/>
          <p:cNvSpPr/>
          <p:nvPr/>
        </p:nvSpPr>
        <p:spPr>
          <a:xfrm>
            <a:off x="3260922" y="3373362"/>
            <a:ext cx="5444760" cy="1354217"/>
          </a:xfrm>
          <a:prstGeom prst="rect">
            <a:avLst/>
          </a:prstGeom>
          <a:noFill/>
        </p:spPr>
        <p:txBody>
          <a:bodyPr wrap="none" lIns="121920" tIns="60960" rIns="121920" bIns="60960">
            <a:spAutoFit/>
          </a:bodyPr>
          <a:lstStyle/>
          <a:p>
            <a:pPr algn="ctr"/>
            <a:r>
              <a:rPr lang="en-US" sz="8000" b="1" cap="all">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latin typeface="UTM Avo" panose="02040603050506020204" pitchFamily="18" charset="0"/>
              </a:rPr>
              <a:t>Đọc hiểu</a:t>
            </a:r>
            <a:endParaRPr lang="en-US" sz="80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latin typeface="UTM Avo" panose="020406030505060202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5667"/>
          <a:stretch/>
        </p:blipFill>
        <p:spPr>
          <a:xfrm>
            <a:off x="9528512" y="4415548"/>
            <a:ext cx="2545248" cy="2401328"/>
          </a:xfrm>
          <a:prstGeom prst="rect">
            <a:avLst/>
          </a:prstGeom>
        </p:spPr>
      </p:pic>
    </p:spTree>
    <p:extLst>
      <p:ext uri="{BB962C8B-B14F-4D97-AF65-F5344CB8AC3E}">
        <p14:creationId xmlns:p14="http://schemas.microsoft.com/office/powerpoint/2010/main" val="39853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9787" y="746003"/>
            <a:ext cx="920234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1. Bài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văn</a:t>
            </a: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tả</a:t>
            </a: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mùa</a:t>
            </a: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nước</a:t>
            </a: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nổi</a:t>
            </a: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 ở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vùng</a:t>
            </a: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nào</a:t>
            </a:r>
            <a:r>
              <a:rPr kumimoji="0" lang="vi-VN"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mj-lt"/>
                <a:ea typeface="+mn-ea"/>
                <a:cs typeface="Times New Roman" pitchFamily="18" charset="0"/>
              </a:rPr>
              <a:t>?</a:t>
            </a:r>
          </a:p>
        </p:txBody>
      </p:sp>
      <p:sp>
        <p:nvSpPr>
          <p:cNvPr id="3" name="Rectangle 2"/>
          <p:cNvSpPr/>
          <p:nvPr/>
        </p:nvSpPr>
        <p:spPr>
          <a:xfrm>
            <a:off x="480730" y="1562958"/>
            <a:ext cx="112869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ea typeface="+mn-ea"/>
              </a:rPr>
              <a:t>- </a:t>
            </a:r>
            <a:r>
              <a:rPr kumimoji="0" lang="vi-VN" sz="3200" b="0" i="0" u="none" strike="noStrike" kern="1200" cap="none" spc="0" normalizeH="0" baseline="0" noProof="0">
                <a:ln>
                  <a:noFill/>
                </a:ln>
                <a:solidFill>
                  <a:prstClr val="black"/>
                </a:solidFill>
                <a:effectLst/>
                <a:uLnTx/>
                <a:uFillTx/>
                <a:latin typeface="+mj-lt"/>
                <a:ea typeface="+mn-ea"/>
              </a:rPr>
              <a:t>Bài </a:t>
            </a:r>
            <a:r>
              <a:rPr kumimoji="0" lang="vi-VN" sz="3200" b="0" i="0" u="none" strike="noStrike" kern="1200" cap="none" spc="0" normalizeH="0" baseline="0" noProof="0" dirty="0">
                <a:ln>
                  <a:noFill/>
                </a:ln>
                <a:solidFill>
                  <a:prstClr val="black"/>
                </a:solidFill>
                <a:effectLst/>
                <a:uLnTx/>
                <a:uFillTx/>
                <a:latin typeface="+mj-lt"/>
                <a:ea typeface="+mn-ea"/>
              </a:rPr>
              <a:t>văn tả mùa nước nổi ở đồng bằng sông Cửu Long.</a:t>
            </a:r>
            <a:endParaRPr kumimoji="0" lang="vi-VN" sz="3200" b="0" i="0" u="none" strike="noStrike" kern="1200" cap="none" spc="0" normalizeH="0" baseline="0" noProof="0" dirty="0">
              <a:ln>
                <a:noFill/>
              </a:ln>
              <a:solidFill>
                <a:prstClr val="black"/>
              </a:solidFill>
              <a:effectLst/>
              <a:uLnTx/>
              <a:uFillTx/>
              <a:latin typeface="+mj-lt"/>
              <a:ea typeface="+mn-ea"/>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07" y="422838"/>
            <a:ext cx="1492009" cy="1168844"/>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25" y="3174274"/>
            <a:ext cx="5425590" cy="343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3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checkerboard(across)">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347784-BA0B-4933-8B19-2CD88FA0C2B6}"/>
              </a:ext>
            </a:extLst>
          </p:cNvPr>
          <p:cNvPicPr>
            <a:picLocks noChangeAspect="1"/>
          </p:cNvPicPr>
          <p:nvPr/>
        </p:nvPicPr>
        <p:blipFill rotWithShape="1">
          <a:blip r:embed="rId4">
            <a:extLst>
              <a:ext uri="{28A0092B-C50C-407E-A947-70E740481C1C}">
                <a14:useLocalDpi xmlns:a14="http://schemas.microsoft.com/office/drawing/2010/main" val="0"/>
              </a:ext>
            </a:extLst>
          </a:blip>
          <a:srcRect b="6360"/>
          <a:stretch/>
        </p:blipFill>
        <p:spPr>
          <a:xfrm>
            <a:off x="-58705" y="472966"/>
            <a:ext cx="12249118" cy="6385033"/>
          </a:xfrm>
          <a:prstGeom prst="rect">
            <a:avLst/>
          </a:prstGeom>
        </p:spPr>
      </p:pic>
      <p:sp>
        <p:nvSpPr>
          <p:cNvPr id="3" name="Google Shape;1882;p22"/>
          <p:cNvSpPr/>
          <p:nvPr/>
        </p:nvSpPr>
        <p:spPr>
          <a:xfrm>
            <a:off x="9369551" y="2196738"/>
            <a:ext cx="516419" cy="48255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UTM Avo" panose="02040603050506020204" pitchFamily="18" charset="0"/>
                <a:ea typeface="Times New Roman"/>
                <a:cs typeface="Times New Roman"/>
                <a:sym typeface="Times New Roman"/>
              </a:rPr>
              <a:t>–</a:t>
            </a:r>
            <a:endParaRPr>
              <a:latin typeface="UTM Avo" panose="02040603050506020204" pitchFamily="18" charset="0"/>
            </a:endParaRPr>
          </a:p>
        </p:txBody>
      </p:sp>
      <p:pic>
        <p:nvPicPr>
          <p:cNvPr id="5" name="Google Shape;1884;p22"/>
          <p:cNvPicPr preferRelativeResize="0"/>
          <p:nvPr/>
        </p:nvPicPr>
        <p:blipFill rotWithShape="1">
          <a:blip r:embed="rId5">
            <a:alphaModFix/>
          </a:blip>
          <a:srcRect/>
          <a:stretch/>
        </p:blipFill>
        <p:spPr>
          <a:xfrm>
            <a:off x="762160" y="765407"/>
            <a:ext cx="10187789" cy="1960529"/>
          </a:xfrm>
          <a:prstGeom prst="rect">
            <a:avLst/>
          </a:prstGeom>
          <a:noFill/>
          <a:ln>
            <a:noFill/>
          </a:ln>
        </p:spPr>
      </p:pic>
      <p:sp>
        <p:nvSpPr>
          <p:cNvPr id="7" name="Google Shape;1887;p22"/>
          <p:cNvSpPr/>
          <p:nvPr/>
        </p:nvSpPr>
        <p:spPr>
          <a:xfrm>
            <a:off x="2049518" y="1145527"/>
            <a:ext cx="8150772" cy="1200288"/>
          </a:xfrm>
          <a:prstGeom prst="rect">
            <a:avLst/>
          </a:prstGeom>
          <a:noFill/>
          <a:ln>
            <a:noFill/>
          </a:ln>
        </p:spPr>
        <p:txBody>
          <a:bodyPr spcFirstLastPara="1" wrap="square" lIns="91425" tIns="45700" rIns="91425" bIns="45700" anchor="t" anchorCtr="0">
            <a:spAutoFit/>
          </a:bodyPr>
          <a:lstStyle/>
          <a:p>
            <a:r>
              <a:rPr lang="en-US" sz="3600">
                <a:solidFill>
                  <a:srgbClr val="0000FF"/>
                </a:solidFill>
                <a:effectLst>
                  <a:outerShdw blurRad="38100" dist="38100" dir="2700000" algn="tl">
                    <a:srgbClr val="000000">
                      <a:alpha val="43137"/>
                    </a:srgbClr>
                  </a:outerShdw>
                </a:effectLst>
                <a:cs typeface="Times New Roman" pitchFamily="18" charset="0"/>
              </a:rPr>
              <a:t>2. Vì sao người ta gọi đó là mùa nước nổi</a:t>
            </a:r>
            <a:r>
              <a:rPr lang="vi-VN" sz="3600">
                <a:solidFill>
                  <a:srgbClr val="0000FF"/>
                </a:solidFill>
                <a:effectLst>
                  <a:outerShdw blurRad="38100" dist="38100" dir="2700000" algn="tl">
                    <a:srgbClr val="000000">
                      <a:alpha val="43137"/>
                    </a:srgbClr>
                  </a:outerShdw>
                </a:effectLst>
                <a:cs typeface="Times New Roman" pitchFamily="18" charset="0"/>
              </a:rPr>
              <a:t>? Chọn ý đúng:</a:t>
            </a:r>
            <a:endParaRPr lang="vi-VN" sz="3600" dirty="0">
              <a:solidFill>
                <a:srgbClr val="0000FF"/>
              </a:solidFill>
              <a:effectLst>
                <a:outerShdw blurRad="38100" dist="38100" dir="2700000" algn="tl">
                  <a:srgbClr val="000000">
                    <a:alpha val="43137"/>
                  </a:srgbClr>
                </a:outerShdw>
              </a:effectLst>
              <a:cs typeface="Times New Roman" pitchFamily="18" charset="0"/>
            </a:endParaRPr>
          </a:p>
        </p:txBody>
      </p:sp>
      <p:sp>
        <p:nvSpPr>
          <p:cNvPr id="8" name="Rectangle: Rounded Corners 1">
            <a:extLst>
              <a:ext uri="{FF2B5EF4-FFF2-40B4-BE49-F238E27FC236}">
                <a16:creationId xmlns="" xmlns:a16="http://schemas.microsoft.com/office/drawing/2014/main" id="{929ECC44-2B06-43EC-8502-A7A57E3B405A}"/>
              </a:ext>
            </a:extLst>
          </p:cNvPr>
          <p:cNvSpPr/>
          <p:nvPr/>
        </p:nvSpPr>
        <p:spPr>
          <a:xfrm>
            <a:off x="1529028" y="3013350"/>
            <a:ext cx="7429441" cy="914400"/>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latin typeface="UTM Avo" panose="02040603050506020204" pitchFamily="18" charset="0"/>
              </a:rPr>
              <a:t>A</a:t>
            </a:r>
            <a:r>
              <a:rPr lang="en-US" sz="3600">
                <a:solidFill>
                  <a:srgbClr val="002060"/>
                </a:solidFill>
                <a:latin typeface="UTM Avo" panose="02040603050506020204" pitchFamily="18" charset="0"/>
              </a:rPr>
              <a:t>. Vì nước dâng lên hiền hòa. </a:t>
            </a:r>
            <a:endParaRPr lang="en-US" sz="3600" dirty="0">
              <a:solidFill>
                <a:srgbClr val="002060"/>
              </a:solidFill>
              <a:latin typeface="UTM Avo" panose="02040603050506020204" pitchFamily="18" charset="0"/>
            </a:endParaRPr>
          </a:p>
        </p:txBody>
      </p:sp>
      <p:sp>
        <p:nvSpPr>
          <p:cNvPr id="9" name="Rectangle: Rounded Corners 10">
            <a:extLst>
              <a:ext uri="{FF2B5EF4-FFF2-40B4-BE49-F238E27FC236}">
                <a16:creationId xmlns="" xmlns:a16="http://schemas.microsoft.com/office/drawing/2014/main" id="{9AAE1CD7-423C-4146-B262-B6D87883235A}"/>
              </a:ext>
            </a:extLst>
          </p:cNvPr>
          <p:cNvSpPr/>
          <p:nvPr/>
        </p:nvSpPr>
        <p:spPr>
          <a:xfrm>
            <a:off x="1575880" y="4171950"/>
            <a:ext cx="7379265" cy="914400"/>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latin typeface="UTM Avo" panose="02040603050506020204" pitchFamily="18" charset="0"/>
              </a:rPr>
              <a:t>B</a:t>
            </a:r>
            <a:r>
              <a:rPr lang="en-US" sz="3600">
                <a:solidFill>
                  <a:srgbClr val="002060"/>
                </a:solidFill>
                <a:latin typeface="UTM Avo" panose="02040603050506020204" pitchFamily="18" charset="0"/>
              </a:rPr>
              <a:t>. Vì nước lũ đổ về dữ dội.</a:t>
            </a:r>
            <a:endParaRPr lang="en-US" sz="3600" dirty="0">
              <a:solidFill>
                <a:srgbClr val="002060"/>
              </a:solidFill>
              <a:latin typeface="UTM Avo" panose="02040603050506020204" pitchFamily="18" charset="0"/>
            </a:endParaRPr>
          </a:p>
        </p:txBody>
      </p:sp>
      <p:sp>
        <p:nvSpPr>
          <p:cNvPr id="10" name="Rectangle: Rounded Corners 11">
            <a:extLst>
              <a:ext uri="{FF2B5EF4-FFF2-40B4-BE49-F238E27FC236}">
                <a16:creationId xmlns="" xmlns:a16="http://schemas.microsoft.com/office/drawing/2014/main" id="{2ED8B6EF-C659-4E60-A530-9669E26609D8}"/>
              </a:ext>
            </a:extLst>
          </p:cNvPr>
          <p:cNvSpPr/>
          <p:nvPr/>
        </p:nvSpPr>
        <p:spPr>
          <a:xfrm>
            <a:off x="1575880" y="5286374"/>
            <a:ext cx="7379265" cy="914400"/>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latin typeface="UTM Avo" panose="02040603050506020204" pitchFamily="18" charset="0"/>
              </a:rPr>
              <a:t>C</a:t>
            </a:r>
            <a:r>
              <a:rPr lang="en-US" sz="3600">
                <a:solidFill>
                  <a:srgbClr val="002060"/>
                </a:solidFill>
                <a:latin typeface="UTM Avo" panose="02040603050506020204" pitchFamily="18" charset="0"/>
              </a:rPr>
              <a:t>. Vì mưa dầm dề.</a:t>
            </a:r>
            <a:endParaRPr lang="en-US" sz="3600" dirty="0">
              <a:solidFill>
                <a:srgbClr val="002060"/>
              </a:solidFill>
              <a:latin typeface="UTM Avo" panose="02040603050506020204" pitchFamily="18"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0228" y="4629150"/>
            <a:ext cx="2547938" cy="222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18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grpId="1" nodeType="clickEffect">
                                  <p:stCondLst>
                                    <p:cond delay="0"/>
                                  </p:stCondLst>
                                  <p:childTnLst>
                                    <p:animClr clrSpc="rgb" dir="cw">
                                      <p:cBhvr>
                                        <p:cTn id="30" dur="2000" fill="hold"/>
                                        <p:tgtEl>
                                          <p:spTgt spid="8"/>
                                        </p:tgtEl>
                                        <p:attrNameLst>
                                          <p:attrName>fillcolor</p:attrName>
                                        </p:attrNameLst>
                                      </p:cBhvr>
                                      <p:to>
                                        <a:srgbClr val="92D050"/>
                                      </p:to>
                                    </p:animClr>
                                    <p:set>
                                      <p:cBhvr>
                                        <p:cTn id="31" dur="2000" fill="hold"/>
                                        <p:tgtEl>
                                          <p:spTgt spid="8"/>
                                        </p:tgtEl>
                                        <p:attrNameLst>
                                          <p:attrName>fill.type</p:attrName>
                                        </p:attrNameLst>
                                      </p:cBhvr>
                                      <p:to>
                                        <p:strVal val="solid"/>
                                      </p:to>
                                    </p:set>
                                    <p:set>
                                      <p:cBhvr>
                                        <p:cTn id="32" dur="2000" fill="hold"/>
                                        <p:tgtEl>
                                          <p:spTgt spid="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grpId="1" nodeType="clickEffect">
                                  <p:stCondLst>
                                    <p:cond delay="0"/>
                                  </p:stCondLst>
                                  <p:childTnLst>
                                    <p:animClr clrSpc="rgb" dir="cw">
                                      <p:cBhvr>
                                        <p:cTn id="37" dur="2000" fill="hold"/>
                                        <p:tgtEl>
                                          <p:spTgt spid="9"/>
                                        </p:tgtEl>
                                        <p:attrNameLst>
                                          <p:attrName>fillcolor</p:attrName>
                                        </p:attrNameLst>
                                      </p:cBhvr>
                                      <p:to>
                                        <a:srgbClr val="FF0000"/>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grpId="1" nodeType="clickEffect">
                                  <p:stCondLst>
                                    <p:cond delay="0"/>
                                  </p:stCondLst>
                                  <p:childTnLst>
                                    <p:animClr clrSpc="rgb" dir="cw">
                                      <p:cBhvr>
                                        <p:cTn id="44" dur="2000" fill="hold"/>
                                        <p:tgtEl>
                                          <p:spTgt spid="10"/>
                                        </p:tgtEl>
                                        <p:attrNameLst>
                                          <p:attrName>fillcolor</p:attrName>
                                        </p:attrNameLst>
                                      </p:cBhvr>
                                      <p:to>
                                        <a:srgbClr val="FF0000"/>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0"/>
                  </p:tgtEl>
                </p:cond>
              </p:nextCondLst>
            </p:seq>
          </p:childTnLst>
        </p:cTn>
      </p:par>
    </p:tnLst>
    <p:bldLst>
      <p:bldP spid="7" grpId="0"/>
      <p:bldP spid="8" grpId="0" animBg="1"/>
      <p:bldP spid="8" grpId="1" animBg="1"/>
      <p:bldP spid="9" grpId="0" animBg="1"/>
      <p:bldP spid="9"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719" y="544918"/>
            <a:ext cx="114562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3. </a:t>
            </a:r>
            <a:r>
              <a:rPr kumimoji="0" lang="en-US" sz="320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Tìm</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một</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vài</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hình</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ảnh</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về</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mùa</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nước</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nổi</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trong</a:t>
            </a:r>
            <a:r>
              <a:rPr kumimoji="0" lang="en-US" sz="3200" i="0" u="none" strike="noStrike" kern="1200" cap="none" spc="0" normalizeH="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 </a:t>
            </a:r>
            <a:r>
              <a:rPr kumimoji="0" lang="en-US" sz="320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ea typeface="+mn-ea"/>
                <a:cs typeface="Times New Roman" pitchFamily="18" charset="0"/>
              </a:rPr>
              <a:t>bài</a:t>
            </a:r>
            <a:r>
              <a:rPr kumimoji="0" lang="vi-VN" sz="3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Times New Roman" pitchFamily="18" charset="0"/>
              </a:rPr>
              <a:t>?</a:t>
            </a:r>
          </a:p>
        </p:txBody>
      </p:sp>
      <p:sp>
        <p:nvSpPr>
          <p:cNvPr id="3" name="Rectangle 2"/>
          <p:cNvSpPr/>
          <p:nvPr/>
        </p:nvSpPr>
        <p:spPr>
          <a:xfrm>
            <a:off x="230525" y="2644171"/>
            <a:ext cx="11661457" cy="1815882"/>
          </a:xfrm>
          <a:prstGeom prst="rect">
            <a:avLst/>
          </a:prstGeom>
        </p:spPr>
        <p:txBody>
          <a:bodyPr wrap="square">
            <a:spAutoFit/>
          </a:bodyPr>
          <a:lstStyle/>
          <a:p>
            <a:pPr lvl="0" algn="just"/>
            <a:r>
              <a:rPr lang="vi-VN" sz="2800"/>
              <a:t>- Dòng </a:t>
            </a:r>
            <a:r>
              <a:rPr lang="vi-VN" sz="2800" dirty="0"/>
              <a:t>sông Cửu Long đã no đầy, lại tràn qua bờ, tràn qua cả mặt đường. Đồng ruộng, vườn tược và cây cỏ như biết giữ lại hạt phù sa ở quanh mình, nước lại trong dần. Những đàn cá ròng ròng, từng đàn, từng đàn xuôi theo dòng nước, vào tận đồng sâu.</a:t>
            </a:r>
            <a:endParaRPr kumimoji="0" lang="vi-VN" sz="2800" b="0" i="0" u="none" strike="noStrike" kern="1200" cap="none" spc="0" normalizeH="0" baseline="0" noProof="0" dirty="0">
              <a:ln>
                <a:noFill/>
              </a:ln>
              <a:effectLst/>
              <a:uLnTx/>
              <a:uFillTx/>
              <a:cs typeface="Times New Roman" pitchFamily="18" charset="0"/>
            </a:endParaRPr>
          </a:p>
        </p:txBody>
      </p:sp>
      <p:sp>
        <p:nvSpPr>
          <p:cNvPr id="4" name="Rectangle 3"/>
          <p:cNvSpPr/>
          <p:nvPr/>
        </p:nvSpPr>
        <p:spPr>
          <a:xfrm>
            <a:off x="315757" y="1443841"/>
            <a:ext cx="11274411" cy="954107"/>
          </a:xfrm>
          <a:prstGeom prst="rect">
            <a:avLst/>
          </a:prstGeom>
        </p:spPr>
        <p:txBody>
          <a:bodyPr wrap="square">
            <a:spAutoFit/>
          </a:bodyPr>
          <a:lstStyle/>
          <a:p>
            <a:pPr algn="just"/>
            <a:r>
              <a:rPr lang="vi-VN" sz="2800">
                <a:solidFill>
                  <a:srgbClr val="000000"/>
                </a:solidFill>
              </a:rPr>
              <a:t>-  Nước mỗi ngày một </a:t>
            </a:r>
            <a:r>
              <a:rPr lang="en-US" sz="2800">
                <a:solidFill>
                  <a:srgbClr val="000000"/>
                </a:solidFill>
              </a:rPr>
              <a:t>d</a:t>
            </a:r>
            <a:r>
              <a:rPr lang="vi-VN" sz="2800">
                <a:solidFill>
                  <a:srgbClr val="000000"/>
                </a:solidFill>
              </a:rPr>
              <a:t>âng lên</a:t>
            </a:r>
            <a:r>
              <a:rPr lang="en-US" sz="2800">
                <a:solidFill>
                  <a:srgbClr val="000000"/>
                </a:solidFill>
                <a:cs typeface="Times New Roman" panose="02020603050405020304" pitchFamily="18" charset="0"/>
              </a:rPr>
              <a:t>, cuồn cuộn đầy bờ</a:t>
            </a:r>
            <a:r>
              <a:rPr lang="vi-VN" sz="2800">
                <a:solidFill>
                  <a:srgbClr val="000000"/>
                </a:solidFill>
                <a:cs typeface="Times New Roman" panose="02020603050405020304" pitchFamily="18" charset="0"/>
              </a:rPr>
              <a:t>. </a:t>
            </a:r>
            <a:r>
              <a:rPr lang="vi-VN" sz="2800">
                <a:solidFill>
                  <a:srgbClr val="000000"/>
                </a:solidFill>
              </a:rPr>
              <a:t>Mưa dầm </a:t>
            </a:r>
            <a:r>
              <a:rPr lang="en-US" sz="2800">
                <a:solidFill>
                  <a:srgbClr val="000000"/>
                </a:solidFill>
                <a:cs typeface="Times New Roman" panose="02020603050405020304" pitchFamily="18" charset="0"/>
              </a:rPr>
              <a:t>d</a:t>
            </a:r>
            <a:r>
              <a:rPr lang="vi-VN" sz="2800">
                <a:solidFill>
                  <a:srgbClr val="000000"/>
                </a:solidFill>
                <a:cs typeface="Times New Roman" panose="02020603050405020304" pitchFamily="18" charset="0"/>
              </a:rPr>
              <a:t>ề</a:t>
            </a:r>
            <a:r>
              <a:rPr lang="vi-VN" sz="2800">
                <a:solidFill>
                  <a:srgbClr val="000000"/>
                </a:solidFill>
              </a:rPr>
              <a:t>, mưa sướt mướt ngày này qua ngày khác.</a:t>
            </a:r>
          </a:p>
        </p:txBody>
      </p:sp>
      <p:sp>
        <p:nvSpPr>
          <p:cNvPr id="5" name="Rectangle 4"/>
          <p:cNvSpPr/>
          <p:nvPr/>
        </p:nvSpPr>
        <p:spPr>
          <a:xfrm>
            <a:off x="230525" y="4721661"/>
            <a:ext cx="11661457" cy="1384995"/>
          </a:xfrm>
          <a:prstGeom prst="rect">
            <a:avLst/>
          </a:prstGeom>
        </p:spPr>
        <p:txBody>
          <a:bodyPr wrap="square">
            <a:spAutoFit/>
          </a:bodyPr>
          <a:lstStyle/>
          <a:p>
            <a:pPr algn="just"/>
            <a:r>
              <a:rPr lang="en-US" sz="2800">
                <a:solidFill>
                  <a:srgbClr val="000000"/>
                </a:solidFill>
                <a:cs typeface="Times New Roman" panose="02020603050405020304" pitchFamily="18" charset="0"/>
              </a:rPr>
              <a:t>- Nước tràn qua nền nhà. Lại phải lấy ván, lấy tre làm cầu từ cửa vào đến tận bếp. Vui quá! Có cả một cây cầu lắt lẻo ngay dưới mái nhà.</a:t>
            </a:r>
          </a:p>
        </p:txBody>
      </p:sp>
    </p:spTree>
    <p:extLst>
      <p:ext uri="{BB962C8B-B14F-4D97-AF65-F5344CB8AC3E}">
        <p14:creationId xmlns:p14="http://schemas.microsoft.com/office/powerpoint/2010/main" val="32902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35D1BF24-76CA-4563-959A-F281F9EC668C}"/>
              </a:ext>
            </a:extLst>
          </p:cNvPr>
          <p:cNvSpPr txBox="1">
            <a:spLocks/>
          </p:cNvSpPr>
          <p:nvPr/>
        </p:nvSpPr>
        <p:spPr>
          <a:xfrm>
            <a:off x="5944297" y="725215"/>
            <a:ext cx="6246116" cy="1063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FF0000"/>
                </a:solidFill>
                <a:cs typeface="Times New Roman" pitchFamily="18" charset="0"/>
              </a:rPr>
              <a:t>Bài đọc giúp em hiểu điều gì ?</a:t>
            </a:r>
            <a:endParaRPr lang="en-US" sz="3200" dirty="0">
              <a:solidFill>
                <a:srgbClr val="FF0000"/>
              </a:solidFill>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0908" y="901701"/>
            <a:ext cx="5944298" cy="56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46115" y="2069891"/>
            <a:ext cx="5597455" cy="3046988"/>
          </a:xfrm>
          <a:prstGeom prst="rect">
            <a:avLst/>
          </a:prstGeom>
          <a:noFill/>
        </p:spPr>
        <p:txBody>
          <a:bodyPr wrap="square" rtlCol="0">
            <a:spAutoFit/>
          </a:bodyPr>
          <a:lstStyle/>
          <a:p>
            <a:pPr algn="just">
              <a:spcAft>
                <a:spcPts val="600"/>
              </a:spcAft>
            </a:pPr>
            <a:r>
              <a:rPr lang="en-US" sz="3200">
                <a:solidFill>
                  <a:schemeClr val="accent1"/>
                </a:solidFill>
              </a:rPr>
              <a:t>- Bài đọc miêu tả mùa nước nối  và cuộc sống của người dân ở Đồng bằng sông Cửu Long, giúp em biết thế nào là mùa nước nổi.</a:t>
            </a:r>
            <a:endParaRPr lang="vi-VN" sz="3200">
              <a:solidFill>
                <a:schemeClr val="accent1"/>
              </a:solidFill>
            </a:endParaRPr>
          </a:p>
        </p:txBody>
      </p:sp>
    </p:spTree>
    <p:extLst>
      <p:ext uri="{BB962C8B-B14F-4D97-AF65-F5344CB8AC3E}">
        <p14:creationId xmlns:p14="http://schemas.microsoft.com/office/powerpoint/2010/main" val="271939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0549"/>
            <a:ext cx="12104016" cy="6367453"/>
          </a:xfrm>
          <a:prstGeom prst="rect">
            <a:avLst/>
          </a:prstGeom>
        </p:spPr>
      </p:pic>
      <p:pic>
        <p:nvPicPr>
          <p:cNvPr id="3" name="图片 101" descr="觅元素584a9bffa1f3a"/>
          <p:cNvPicPr>
            <a:picLocks noChangeAspect="1"/>
          </p:cNvPicPr>
          <p:nvPr/>
        </p:nvPicPr>
        <p:blipFill>
          <a:blip r:embed="rId3"/>
          <a:srcRect l="44626" b="11774"/>
          <a:stretch>
            <a:fillRect/>
          </a:stretch>
        </p:blipFill>
        <p:spPr>
          <a:xfrm>
            <a:off x="227807" y="2438400"/>
            <a:ext cx="4095822" cy="2564765"/>
          </a:xfrm>
          <a:prstGeom prst="rect">
            <a:avLst/>
          </a:prstGeom>
        </p:spPr>
      </p:pic>
      <p:pic>
        <p:nvPicPr>
          <p:cNvPr id="4" name="图片 95" descr="觅元素584a986cb28da"/>
          <p:cNvPicPr>
            <a:picLocks noChangeAspect="1"/>
          </p:cNvPicPr>
          <p:nvPr/>
        </p:nvPicPr>
        <p:blipFill>
          <a:blip r:embed="rId4"/>
          <a:stretch>
            <a:fillRect/>
          </a:stretch>
        </p:blipFill>
        <p:spPr>
          <a:xfrm flipH="1">
            <a:off x="1834806" y="490549"/>
            <a:ext cx="3360046" cy="6367453"/>
          </a:xfrm>
          <a:prstGeom prst="rect">
            <a:avLst/>
          </a:prstGeom>
        </p:spPr>
      </p:pic>
      <p:sp>
        <p:nvSpPr>
          <p:cNvPr id="5" name="Rectangle 4"/>
          <p:cNvSpPr/>
          <p:nvPr/>
        </p:nvSpPr>
        <p:spPr>
          <a:xfrm>
            <a:off x="4151348" y="1622792"/>
            <a:ext cx="7952667" cy="1631216"/>
          </a:xfrm>
          <a:prstGeom prst="rect">
            <a:avLst/>
          </a:prstGeom>
        </p:spPr>
        <p:txBody>
          <a:bodyPr wrap="square">
            <a:spAutoFit/>
          </a:bodyPr>
          <a:lstStyle/>
          <a:p>
            <a:r>
              <a:rPr lang="en-US" sz="10000" b="1">
                <a:ln w="19050">
                  <a:solidFill>
                    <a:srgbClr val="212745">
                      <a:tint val="1000"/>
                    </a:srgbClr>
                  </a:solidFill>
                  <a:prstDash val="solid"/>
                </a:ln>
                <a:solidFill>
                  <a:schemeClr val="tx2"/>
                </a:solidFill>
                <a:effectLst>
                  <a:outerShdw blurRad="50000" dist="50800" dir="7500000" algn="tl">
                    <a:srgbClr val="000000">
                      <a:shade val="5000"/>
                      <a:alpha val="35000"/>
                    </a:srgbClr>
                  </a:outerShdw>
                </a:effectLst>
                <a:cs typeface="Times New Roman" panose="02020603050405020304" pitchFamily="18" charset="0"/>
              </a:rPr>
              <a:t>LUYỆN TẬP</a:t>
            </a:r>
            <a:endParaRPr lang="en-US" sz="10000" dirty="0">
              <a:solidFill>
                <a:schemeClr val="tx2"/>
              </a:solidFill>
            </a:endParaRPr>
          </a:p>
        </p:txBody>
      </p:sp>
    </p:spTree>
    <p:extLst>
      <p:ext uri="{BB962C8B-B14F-4D97-AF65-F5344CB8AC3E}">
        <p14:creationId xmlns:p14="http://schemas.microsoft.com/office/powerpoint/2010/main" val="1414378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1150883" y="1370763"/>
            <a:ext cx="8860219" cy="1088658"/>
          </a:xfrm>
          <a:prstGeom prst="wave">
            <a:avLst>
              <a:gd name="adj1" fmla="val 12500"/>
              <a:gd name="adj2" fmla="val -860"/>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Times New Roman" pitchFamily="18" charset="0"/>
              </a:rPr>
              <a:t>a) </a:t>
            </a:r>
            <a:r>
              <a:rPr lang="en-US" sz="2800" err="1">
                <a:solidFill>
                  <a:schemeClr val="tx1"/>
                </a:solidFill>
                <a:cs typeface="Times New Roman" pitchFamily="18" charset="0"/>
              </a:rPr>
              <a:t>Nước</a:t>
            </a:r>
            <a:r>
              <a:rPr lang="en-US" sz="2800">
                <a:solidFill>
                  <a:schemeClr val="tx1"/>
                </a:solidFill>
                <a:cs typeface="Times New Roman" pitchFamily="18" charset="0"/>
              </a:rPr>
              <a:t> dâng </a:t>
            </a:r>
            <a:r>
              <a:rPr lang="en-US" sz="2800" dirty="0" err="1">
                <a:solidFill>
                  <a:schemeClr val="tx1"/>
                </a:solidFill>
                <a:cs typeface="Times New Roman" pitchFamily="18" charset="0"/>
              </a:rPr>
              <a:t>lên</a:t>
            </a:r>
            <a:r>
              <a:rPr lang="en-US" sz="2800" dirty="0">
                <a:solidFill>
                  <a:schemeClr val="tx1"/>
                </a:solidFill>
                <a:cs typeface="Times New Roman" pitchFamily="18" charset="0"/>
              </a:rPr>
              <a:t> </a:t>
            </a:r>
            <a:r>
              <a:rPr lang="en-US" sz="2800" dirty="0" err="1">
                <a:solidFill>
                  <a:schemeClr val="tx1"/>
                </a:solidFill>
                <a:cs typeface="Times New Roman" pitchFamily="18" charset="0"/>
              </a:rPr>
              <a:t>cuồn</a:t>
            </a:r>
            <a:r>
              <a:rPr lang="en-US" sz="2800" dirty="0">
                <a:solidFill>
                  <a:schemeClr val="tx1"/>
                </a:solidFill>
                <a:cs typeface="Times New Roman" pitchFamily="18" charset="0"/>
              </a:rPr>
              <a:t> </a:t>
            </a:r>
            <a:r>
              <a:rPr lang="en-US" sz="2800" dirty="0" err="1">
                <a:solidFill>
                  <a:schemeClr val="tx1"/>
                </a:solidFill>
                <a:cs typeface="Times New Roman" pitchFamily="18" charset="0"/>
              </a:rPr>
              <a:t>cuộn</a:t>
            </a:r>
            <a:endParaRPr lang="vi-VN" sz="2800" dirty="0">
              <a:solidFill>
                <a:schemeClr val="tx1"/>
              </a:solidFill>
              <a:cs typeface="Times New Roman" pitchFamily="18" charset="0"/>
            </a:endParaRPr>
          </a:p>
        </p:txBody>
      </p:sp>
      <p:sp>
        <p:nvSpPr>
          <p:cNvPr id="3" name="Wave 2"/>
          <p:cNvSpPr/>
          <p:nvPr/>
        </p:nvSpPr>
        <p:spPr>
          <a:xfrm flipH="1">
            <a:off x="1403130" y="3850366"/>
            <a:ext cx="8812924" cy="1474912"/>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Times New Roman" pitchFamily="18" charset="0"/>
              </a:rPr>
              <a:t>b) </a:t>
            </a:r>
            <a:r>
              <a:rPr lang="en-US" sz="2800" dirty="0" err="1">
                <a:solidFill>
                  <a:schemeClr val="tx1"/>
                </a:solidFill>
                <a:cs typeface="Times New Roman" pitchFamily="18" charset="0"/>
              </a:rPr>
              <a:t>Nước</a:t>
            </a:r>
            <a:r>
              <a:rPr lang="en-US" sz="2800" dirty="0">
                <a:solidFill>
                  <a:schemeClr val="tx1"/>
                </a:solidFill>
                <a:cs typeface="Times New Roman" pitchFamily="18" charset="0"/>
              </a:rPr>
              <a:t> </a:t>
            </a:r>
            <a:r>
              <a:rPr lang="en-US" sz="2800" dirty="0" err="1">
                <a:solidFill>
                  <a:schemeClr val="tx1"/>
                </a:solidFill>
                <a:cs typeface="Times New Roman" pitchFamily="18" charset="0"/>
              </a:rPr>
              <a:t>dầm</a:t>
            </a:r>
            <a:r>
              <a:rPr lang="en-US" sz="2800" dirty="0">
                <a:solidFill>
                  <a:schemeClr val="tx1"/>
                </a:solidFill>
                <a:cs typeface="Times New Roman" pitchFamily="18" charset="0"/>
              </a:rPr>
              <a:t> </a:t>
            </a:r>
            <a:r>
              <a:rPr lang="en-US" sz="2800" dirty="0" err="1">
                <a:solidFill>
                  <a:schemeClr val="tx1"/>
                </a:solidFill>
                <a:cs typeface="Times New Roman" pitchFamily="18" charset="0"/>
              </a:rPr>
              <a:t>dề</a:t>
            </a:r>
            <a:r>
              <a:rPr lang="en-US" sz="2800" dirty="0">
                <a:solidFill>
                  <a:schemeClr val="tx1"/>
                </a:solidFill>
                <a:cs typeface="Times New Roman" pitchFamily="18" charset="0"/>
              </a:rPr>
              <a:t> </a:t>
            </a:r>
            <a:r>
              <a:rPr lang="en-US" sz="2800" dirty="0" err="1">
                <a:solidFill>
                  <a:schemeClr val="tx1"/>
                </a:solidFill>
                <a:cs typeface="Times New Roman" pitchFamily="18" charset="0"/>
              </a:rPr>
              <a:t>ngày</a:t>
            </a:r>
            <a:r>
              <a:rPr lang="en-US" sz="2800" dirty="0">
                <a:solidFill>
                  <a:schemeClr val="tx1"/>
                </a:solidFill>
                <a:cs typeface="Times New Roman" pitchFamily="18" charset="0"/>
              </a:rPr>
              <a:t> </a:t>
            </a:r>
            <a:r>
              <a:rPr lang="en-US" sz="2800" dirty="0" err="1">
                <a:solidFill>
                  <a:schemeClr val="tx1"/>
                </a:solidFill>
                <a:cs typeface="Times New Roman" pitchFamily="18" charset="0"/>
              </a:rPr>
              <a:t>này</a:t>
            </a:r>
            <a:r>
              <a:rPr lang="en-US" sz="2800" dirty="0">
                <a:solidFill>
                  <a:schemeClr val="tx1"/>
                </a:solidFill>
                <a:cs typeface="Times New Roman" pitchFamily="18" charset="0"/>
              </a:rPr>
              <a:t> qua </a:t>
            </a:r>
            <a:r>
              <a:rPr lang="en-US" sz="2800" dirty="0" err="1">
                <a:solidFill>
                  <a:schemeClr val="tx1"/>
                </a:solidFill>
                <a:cs typeface="Times New Roman" pitchFamily="18" charset="0"/>
              </a:rPr>
              <a:t>ngày</a:t>
            </a:r>
            <a:r>
              <a:rPr lang="en-US" sz="2800" dirty="0">
                <a:solidFill>
                  <a:schemeClr val="tx1"/>
                </a:solidFill>
                <a:cs typeface="Times New Roman" pitchFamily="18" charset="0"/>
              </a:rPr>
              <a:t> </a:t>
            </a:r>
            <a:r>
              <a:rPr lang="en-US" sz="2800" dirty="0" err="1">
                <a:solidFill>
                  <a:schemeClr val="tx1"/>
                </a:solidFill>
                <a:cs typeface="Times New Roman" pitchFamily="18" charset="0"/>
              </a:rPr>
              <a:t>khác</a:t>
            </a:r>
            <a:endParaRPr lang="vi-VN" sz="2800" dirty="0">
              <a:solidFill>
                <a:schemeClr val="tx1"/>
              </a:solidFill>
              <a:cs typeface="Times New Roman" pitchFamily="18" charset="0"/>
            </a:endParaRPr>
          </a:p>
        </p:txBody>
      </p:sp>
      <p:sp>
        <p:nvSpPr>
          <p:cNvPr id="4" name="Rectangle 3"/>
          <p:cNvSpPr/>
          <p:nvPr/>
        </p:nvSpPr>
        <p:spPr>
          <a:xfrm>
            <a:off x="486478" y="644823"/>
            <a:ext cx="10189028" cy="584775"/>
          </a:xfrm>
          <a:prstGeom prst="rect">
            <a:avLst/>
          </a:prstGeom>
        </p:spPr>
        <p:txBody>
          <a:bodyPr wrap="square">
            <a:spAutoFit/>
          </a:bodyPr>
          <a:lstStyle/>
          <a:p>
            <a:pPr algn="ctr">
              <a:spcBef>
                <a:spcPts val="600"/>
              </a:spcBef>
            </a:pPr>
            <a:r>
              <a:rPr lang="vi-VN" sz="3200" dirty="0">
                <a:solidFill>
                  <a:schemeClr val="accent1"/>
                </a:solidFill>
                <a:cs typeface="Times New Roman" pitchFamily="18" charset="0"/>
              </a:rPr>
              <a:t>1. </a:t>
            </a:r>
            <a:r>
              <a:rPr lang="en-US" sz="3200" dirty="0" err="1">
                <a:solidFill>
                  <a:schemeClr val="accent1"/>
                </a:solidFill>
                <a:cs typeface="Times New Roman" pitchFamily="18" charset="0"/>
              </a:rPr>
              <a:t>Tìm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bộ</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phận</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câu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trả</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lời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cho</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câu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hỏi</a:t>
            </a:r>
            <a:r>
              <a:rPr lang="en-US" sz="3200" dirty="0">
                <a:solidFill>
                  <a:schemeClr val="accent1"/>
                </a:solidFill>
                <a:cs typeface="Times New Roman" pitchFamily="18" charset="0"/>
              </a:rPr>
              <a:t> </a:t>
            </a:r>
            <a:r>
              <a:rPr lang="en-US" sz="3200" i="1" dirty="0" err="1">
                <a:solidFill>
                  <a:schemeClr val="accent1"/>
                </a:solidFill>
                <a:cs typeface="Times New Roman" pitchFamily="18" charset="0"/>
              </a:rPr>
              <a:t>Thế</a:t>
            </a:r>
            <a:r>
              <a:rPr lang="en-US" sz="3200" i="1" dirty="0">
                <a:solidFill>
                  <a:schemeClr val="accent1"/>
                </a:solidFill>
                <a:cs typeface="Times New Roman" pitchFamily="18" charset="0"/>
              </a:rPr>
              <a:t> </a:t>
            </a:r>
            <a:r>
              <a:rPr lang="en-US" sz="3200" i="1" dirty="0" err="1">
                <a:solidFill>
                  <a:schemeClr val="accent1"/>
                </a:solidFill>
                <a:cs typeface="Times New Roman" pitchFamily="18" charset="0"/>
              </a:rPr>
              <a:t>nào</a:t>
            </a:r>
            <a:r>
              <a:rPr lang="vi-VN" sz="3200" i="1" dirty="0">
                <a:solidFill>
                  <a:schemeClr val="accent1"/>
                </a:solidFill>
                <a:cs typeface="Times New Roman" pitchFamily="18" charset="0"/>
              </a:rPr>
              <a:t>?</a:t>
            </a:r>
          </a:p>
        </p:txBody>
      </p:sp>
      <p:sp>
        <p:nvSpPr>
          <p:cNvPr id="6" name="TextBox 5">
            <a:extLst>
              <a:ext uri="{FF2B5EF4-FFF2-40B4-BE49-F238E27FC236}">
                <a16:creationId xmlns="" xmlns:a16="http://schemas.microsoft.com/office/drawing/2014/main" id="{66510E9D-8F84-4885-90AB-A9349BFEFF64}"/>
              </a:ext>
            </a:extLst>
          </p:cNvPr>
          <p:cNvSpPr txBox="1"/>
          <p:nvPr/>
        </p:nvSpPr>
        <p:spPr>
          <a:xfrm>
            <a:off x="2534306" y="2759222"/>
            <a:ext cx="6093372" cy="523220"/>
          </a:xfrm>
          <a:prstGeom prst="rect">
            <a:avLst/>
          </a:prstGeom>
          <a:noFill/>
        </p:spPr>
        <p:txBody>
          <a:bodyPr wrap="square">
            <a:spAutoFit/>
          </a:bodyPr>
          <a:lstStyle/>
          <a:p>
            <a:r>
              <a:rPr lang="en-US" sz="2800">
                <a:cs typeface="Times New Roman" panose="02020603050405020304" pitchFamily="18" charset="0"/>
              </a:rPr>
              <a:t>Nước </a:t>
            </a:r>
            <a:r>
              <a:rPr lang="en-US" sz="2800">
                <a:solidFill>
                  <a:srgbClr val="FF0000"/>
                </a:solidFill>
                <a:cs typeface="Times New Roman" panose="02020603050405020304" pitchFamily="18" charset="0"/>
              </a:rPr>
              <a:t>dâng lên cuồn cuộn</a:t>
            </a:r>
            <a:r>
              <a:rPr lang="en-US" sz="2800">
                <a:cs typeface="Times New Roman" panose="02020603050405020304" pitchFamily="18" charset="0"/>
              </a:rPr>
              <a:t>. </a:t>
            </a:r>
            <a:endParaRPr lang="en-US" sz="2800" dirty="0">
              <a:cs typeface="Times New Roman" panose="02020603050405020304" pitchFamily="18" charset="0"/>
            </a:endParaRPr>
          </a:p>
        </p:txBody>
      </p:sp>
      <p:sp>
        <p:nvSpPr>
          <p:cNvPr id="7" name="TextBox 6">
            <a:extLst>
              <a:ext uri="{FF2B5EF4-FFF2-40B4-BE49-F238E27FC236}">
                <a16:creationId xmlns="" xmlns:a16="http://schemas.microsoft.com/office/drawing/2014/main" id="{9DFEFDCC-9E08-4E61-B921-A36D5CACCC71}"/>
              </a:ext>
            </a:extLst>
          </p:cNvPr>
          <p:cNvSpPr txBox="1"/>
          <p:nvPr/>
        </p:nvSpPr>
        <p:spPr>
          <a:xfrm>
            <a:off x="1876098" y="5709433"/>
            <a:ext cx="8097212" cy="523220"/>
          </a:xfrm>
          <a:prstGeom prst="rect">
            <a:avLst/>
          </a:prstGeom>
          <a:noFill/>
        </p:spPr>
        <p:txBody>
          <a:bodyPr wrap="square">
            <a:spAutoFit/>
          </a:bodyPr>
          <a:lstStyle/>
          <a:p>
            <a:pPr algn="ctr"/>
            <a:r>
              <a:rPr lang="en-US" sz="2800">
                <a:cs typeface="Times New Roman" pitchFamily="18" charset="0"/>
              </a:rPr>
              <a:t>Nước </a:t>
            </a:r>
            <a:r>
              <a:rPr lang="en-US" sz="2800">
                <a:solidFill>
                  <a:srgbClr val="FF0000"/>
                </a:solidFill>
                <a:cs typeface="Times New Roman" pitchFamily="18" charset="0"/>
              </a:rPr>
              <a:t>dầm dề ngày này qua ngày khác.</a:t>
            </a:r>
            <a:endParaRPr lang="vi-VN" sz="2800" dirty="0">
              <a:solidFill>
                <a:srgbClr val="FF0000"/>
              </a:solidFill>
              <a:cs typeface="Times New Roman" pitchFamily="18" charset="0"/>
            </a:endParaRPr>
          </a:p>
        </p:txBody>
      </p:sp>
      <p:cxnSp>
        <p:nvCxnSpPr>
          <p:cNvPr id="9" name="Straight Connector 8"/>
          <p:cNvCxnSpPr/>
          <p:nvPr/>
        </p:nvCxnSpPr>
        <p:spPr>
          <a:xfrm>
            <a:off x="3673363" y="3282442"/>
            <a:ext cx="29639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25614" y="6232653"/>
            <a:ext cx="49819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7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9" t="988" r="834" b="957"/>
          <a:stretch/>
        </p:blipFill>
        <p:spPr>
          <a:xfrm>
            <a:off x="0" y="419100"/>
            <a:ext cx="12190413" cy="6438900"/>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8885540" y="2966720"/>
            <a:ext cx="1688188" cy="206661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24815" b="47963" l="73800" r="934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72560" t="24666" r="8480" b="53556"/>
          <a:stretch/>
        </p:blipFill>
        <p:spPr>
          <a:xfrm rot="845761">
            <a:off x="1511897" y="3440062"/>
            <a:ext cx="1578318" cy="1958168"/>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7">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324" y="1756642"/>
            <a:ext cx="1523205" cy="1916539"/>
          </a:xfrm>
          <a:prstGeom prst="rect">
            <a:avLst/>
          </a:prstGeom>
        </p:spPr>
      </p:pic>
    </p:spTree>
    <p:extLst>
      <p:ext uri="{BB962C8B-B14F-4D97-AF65-F5344CB8AC3E}">
        <p14:creationId xmlns:p14="http://schemas.microsoft.com/office/powerpoint/2010/main" val="24348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248" y="781734"/>
            <a:ext cx="11698014" cy="553998"/>
          </a:xfrm>
          <a:prstGeom prst="rect">
            <a:avLst/>
          </a:prstGeom>
        </p:spPr>
        <p:txBody>
          <a:bodyPr wrap="square">
            <a:spAutoFit/>
          </a:bodyPr>
          <a:lstStyle/>
          <a:p>
            <a:pPr>
              <a:spcBef>
                <a:spcPts val="600"/>
              </a:spcBef>
              <a:spcAft>
                <a:spcPts val="600"/>
              </a:spcAft>
            </a:pPr>
            <a:r>
              <a:rPr lang="en-US" sz="3000" dirty="0">
                <a:solidFill>
                  <a:srgbClr val="0000FF"/>
                </a:solidFill>
                <a:cs typeface="Times New Roman" pitchFamily="18" charset="0"/>
              </a:rPr>
              <a:t>2. </a:t>
            </a:r>
            <a:r>
              <a:rPr lang="en-US" sz="3000" dirty="0" err="1">
                <a:solidFill>
                  <a:srgbClr val="0000FF"/>
                </a:solidFill>
                <a:cs typeface="Times New Roman" pitchFamily="18" charset="0"/>
              </a:rPr>
              <a:t>Đặt</a:t>
            </a:r>
            <a:r>
              <a:rPr lang="en-US" sz="3000" dirty="0">
                <a:solidFill>
                  <a:srgbClr val="0000FF"/>
                </a:solidFill>
                <a:cs typeface="Times New Roman" pitchFamily="18" charset="0"/>
              </a:rPr>
              <a:t> </a:t>
            </a:r>
            <a:r>
              <a:rPr lang="en-US" sz="3000" dirty="0" err="1">
                <a:solidFill>
                  <a:srgbClr val="0000FF"/>
                </a:solidFill>
                <a:cs typeface="Times New Roman" pitchFamily="18" charset="0"/>
              </a:rPr>
              <a:t>một</a:t>
            </a:r>
            <a:r>
              <a:rPr lang="en-US" sz="3000" dirty="0">
                <a:solidFill>
                  <a:srgbClr val="0000FF"/>
                </a:solidFill>
                <a:cs typeface="Times New Roman" pitchFamily="18" charset="0"/>
              </a:rPr>
              <a:t> </a:t>
            </a:r>
            <a:r>
              <a:rPr lang="en-US" sz="3000" dirty="0" err="1">
                <a:solidFill>
                  <a:srgbClr val="0000FF"/>
                </a:solidFill>
                <a:cs typeface="Times New Roman" pitchFamily="18" charset="0"/>
              </a:rPr>
              <a:t>câu</a:t>
            </a:r>
            <a:r>
              <a:rPr lang="en-US" sz="3000" dirty="0">
                <a:solidFill>
                  <a:srgbClr val="0000FF"/>
                </a:solidFill>
                <a:cs typeface="Times New Roman" pitchFamily="18" charset="0"/>
              </a:rPr>
              <a:t> </a:t>
            </a:r>
            <a:r>
              <a:rPr lang="en-US" sz="3000" dirty="0" err="1">
                <a:solidFill>
                  <a:srgbClr val="0000FF"/>
                </a:solidFill>
                <a:cs typeface="Times New Roman" pitchFamily="18" charset="0"/>
              </a:rPr>
              <a:t>nói</a:t>
            </a:r>
            <a:r>
              <a:rPr lang="en-US" sz="3000" dirty="0">
                <a:solidFill>
                  <a:srgbClr val="0000FF"/>
                </a:solidFill>
                <a:cs typeface="Times New Roman" pitchFamily="18" charset="0"/>
              </a:rPr>
              <a:t> </a:t>
            </a:r>
            <a:r>
              <a:rPr lang="en-US" sz="3000" dirty="0" err="1">
                <a:solidFill>
                  <a:srgbClr val="0000FF"/>
                </a:solidFill>
                <a:cs typeface="Times New Roman" pitchFamily="18" charset="0"/>
              </a:rPr>
              <a:t>về</a:t>
            </a:r>
            <a:r>
              <a:rPr lang="en-US" sz="3000" dirty="0">
                <a:solidFill>
                  <a:srgbClr val="0000FF"/>
                </a:solidFill>
                <a:cs typeface="Times New Roman" pitchFamily="18" charset="0"/>
              </a:rPr>
              <a:t> </a:t>
            </a:r>
            <a:r>
              <a:rPr lang="en-US" sz="3000" dirty="0" err="1">
                <a:solidFill>
                  <a:srgbClr val="0000FF"/>
                </a:solidFill>
                <a:cs typeface="Times New Roman" pitchFamily="18" charset="0"/>
              </a:rPr>
              <a:t>mùa</a:t>
            </a:r>
            <a:r>
              <a:rPr lang="en-US" sz="3000" dirty="0">
                <a:solidFill>
                  <a:srgbClr val="0000FF"/>
                </a:solidFill>
                <a:cs typeface="Times New Roman" pitchFamily="18" charset="0"/>
              </a:rPr>
              <a:t> </a:t>
            </a:r>
            <a:r>
              <a:rPr lang="en-US" sz="3000" dirty="0" err="1">
                <a:solidFill>
                  <a:srgbClr val="0000FF"/>
                </a:solidFill>
                <a:cs typeface="Times New Roman" pitchFamily="18" charset="0"/>
              </a:rPr>
              <a:t>nước</a:t>
            </a:r>
            <a:r>
              <a:rPr lang="en-US" sz="3000" dirty="0">
                <a:solidFill>
                  <a:srgbClr val="0000FF"/>
                </a:solidFill>
                <a:cs typeface="Times New Roman" pitchFamily="18" charset="0"/>
              </a:rPr>
              <a:t> </a:t>
            </a:r>
            <a:r>
              <a:rPr lang="en-US" sz="3000" dirty="0" err="1">
                <a:solidFill>
                  <a:srgbClr val="0000FF"/>
                </a:solidFill>
                <a:cs typeface="Times New Roman" pitchFamily="18" charset="0"/>
              </a:rPr>
              <a:t>nổi</a:t>
            </a:r>
            <a:r>
              <a:rPr lang="en-US" sz="3000" dirty="0">
                <a:solidFill>
                  <a:srgbClr val="0000FF"/>
                </a:solidFill>
                <a:cs typeface="Times New Roman" pitchFamily="18" charset="0"/>
              </a:rPr>
              <a:t> </a:t>
            </a:r>
            <a:r>
              <a:rPr lang="en-US" sz="3000" dirty="0" err="1">
                <a:solidFill>
                  <a:srgbClr val="0000FF"/>
                </a:solidFill>
                <a:cs typeface="Times New Roman" pitchFamily="18" charset="0"/>
              </a:rPr>
              <a:t>theo</a:t>
            </a:r>
            <a:r>
              <a:rPr lang="en-US" sz="3000" dirty="0">
                <a:solidFill>
                  <a:srgbClr val="0000FF"/>
                </a:solidFill>
                <a:cs typeface="Times New Roman" pitchFamily="18" charset="0"/>
              </a:rPr>
              <a:t> </a:t>
            </a:r>
            <a:r>
              <a:rPr lang="en-US" sz="3000" dirty="0" err="1">
                <a:solidFill>
                  <a:srgbClr val="0000FF"/>
                </a:solidFill>
                <a:cs typeface="Times New Roman" pitchFamily="18" charset="0"/>
              </a:rPr>
              <a:t>mẫu</a:t>
            </a:r>
            <a:r>
              <a:rPr lang="en-US" sz="3000" dirty="0">
                <a:solidFill>
                  <a:srgbClr val="0000FF"/>
                </a:solidFill>
                <a:cs typeface="Times New Roman" pitchFamily="18" charset="0"/>
              </a:rPr>
              <a:t> </a:t>
            </a:r>
            <a:r>
              <a:rPr lang="en-US" sz="3000" i="1" dirty="0">
                <a:solidFill>
                  <a:srgbClr val="0000FF"/>
                </a:solidFill>
                <a:cs typeface="Times New Roman" pitchFamily="18" charset="0"/>
              </a:rPr>
              <a:t>Ai </a:t>
            </a:r>
            <a:r>
              <a:rPr lang="en-US" sz="3000" i="1" dirty="0" err="1">
                <a:solidFill>
                  <a:srgbClr val="0000FF"/>
                </a:solidFill>
                <a:cs typeface="Times New Roman" pitchFamily="18" charset="0"/>
              </a:rPr>
              <a:t>thế</a:t>
            </a:r>
            <a:r>
              <a:rPr lang="en-US" sz="3000" i="1" dirty="0">
                <a:solidFill>
                  <a:srgbClr val="0000FF"/>
                </a:solidFill>
                <a:cs typeface="Times New Roman" pitchFamily="18" charset="0"/>
              </a:rPr>
              <a:t> </a:t>
            </a:r>
            <a:r>
              <a:rPr lang="en-US" sz="3000" i="1" dirty="0" err="1">
                <a:solidFill>
                  <a:srgbClr val="0000FF"/>
                </a:solidFill>
                <a:cs typeface="Times New Roman" pitchFamily="18" charset="0"/>
              </a:rPr>
              <a:t>nào</a:t>
            </a:r>
            <a:r>
              <a:rPr lang="vi-VN" sz="3000" i="1" dirty="0">
                <a:solidFill>
                  <a:srgbClr val="0000FF"/>
                </a:solidFill>
                <a:cs typeface="Times New Roman" pitchFamily="18" charset="0"/>
              </a:rPr>
              <a:t>?</a:t>
            </a:r>
          </a:p>
        </p:txBody>
      </p:sp>
      <p:sp>
        <p:nvSpPr>
          <p:cNvPr id="4" name="TextBox 3"/>
          <p:cNvSpPr txBox="1"/>
          <p:nvPr/>
        </p:nvSpPr>
        <p:spPr>
          <a:xfrm>
            <a:off x="252248" y="1920508"/>
            <a:ext cx="10625959" cy="584775"/>
          </a:xfrm>
          <a:prstGeom prst="rect">
            <a:avLst/>
          </a:prstGeom>
          <a:noFill/>
        </p:spPr>
        <p:txBody>
          <a:bodyPr wrap="square" rtlCol="0">
            <a:spAutoFit/>
          </a:bodyPr>
          <a:lstStyle/>
          <a:p>
            <a:r>
              <a:rPr lang="en-US" sz="3200"/>
              <a:t>- Vào mùa nước nổi, nước dâng lên hiền hòa.</a:t>
            </a:r>
            <a:endParaRPr lang="vi-VN" sz="3200"/>
          </a:p>
        </p:txBody>
      </p:sp>
      <p:sp>
        <p:nvSpPr>
          <p:cNvPr id="5" name="TextBox 4"/>
          <p:cNvSpPr txBox="1"/>
          <p:nvPr/>
        </p:nvSpPr>
        <p:spPr>
          <a:xfrm>
            <a:off x="310053" y="3120837"/>
            <a:ext cx="11698014" cy="523220"/>
          </a:xfrm>
          <a:prstGeom prst="rect">
            <a:avLst/>
          </a:prstGeom>
          <a:noFill/>
        </p:spPr>
        <p:txBody>
          <a:bodyPr wrap="square" rtlCol="0">
            <a:spAutoFit/>
          </a:bodyPr>
          <a:lstStyle/>
          <a:p>
            <a:r>
              <a:rPr lang="en-US" sz="2800"/>
              <a:t>- Vào mùa nước nổi, mưa sướt mướt ngày này qua ngày khác.</a:t>
            </a:r>
            <a:endParaRPr lang="vi-VN" sz="2800"/>
          </a:p>
        </p:txBody>
      </p:sp>
      <p:sp>
        <p:nvSpPr>
          <p:cNvPr id="6" name="TextBox 5"/>
          <p:cNvSpPr txBox="1"/>
          <p:nvPr/>
        </p:nvSpPr>
        <p:spPr>
          <a:xfrm>
            <a:off x="278522" y="4334782"/>
            <a:ext cx="11041118" cy="584775"/>
          </a:xfrm>
          <a:prstGeom prst="rect">
            <a:avLst/>
          </a:prstGeom>
          <a:noFill/>
        </p:spPr>
        <p:txBody>
          <a:bodyPr wrap="square" rtlCol="0">
            <a:spAutoFit/>
          </a:bodyPr>
          <a:lstStyle/>
          <a:p>
            <a:r>
              <a:rPr lang="en-US" sz="3200"/>
              <a:t>- Vào mùa nước nổi, nước tràn qua nền nhà.</a:t>
            </a:r>
            <a:endParaRPr lang="vi-VN" sz="3200"/>
          </a:p>
        </p:txBody>
      </p:sp>
      <p:sp>
        <p:nvSpPr>
          <p:cNvPr id="7" name="TextBox 6"/>
          <p:cNvSpPr txBox="1"/>
          <p:nvPr/>
        </p:nvSpPr>
        <p:spPr>
          <a:xfrm>
            <a:off x="310053" y="5328009"/>
            <a:ext cx="9585435" cy="584775"/>
          </a:xfrm>
          <a:prstGeom prst="rect">
            <a:avLst/>
          </a:prstGeom>
          <a:noFill/>
        </p:spPr>
        <p:txBody>
          <a:bodyPr wrap="square" rtlCol="0">
            <a:spAutoFit/>
          </a:bodyPr>
          <a:lstStyle/>
          <a:p>
            <a:r>
              <a:rPr lang="en-US" sz="3200"/>
              <a:t>- Dòng sông Cửu Long no đầy nước.</a:t>
            </a:r>
            <a:endParaRPr lang="vi-VN" sz="3200"/>
          </a:p>
        </p:txBody>
      </p:sp>
      <p:cxnSp>
        <p:nvCxnSpPr>
          <p:cNvPr id="9" name="Straight Connector 8"/>
          <p:cNvCxnSpPr/>
          <p:nvPr/>
        </p:nvCxnSpPr>
        <p:spPr>
          <a:xfrm>
            <a:off x="5988382" y="2501200"/>
            <a:ext cx="35314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2495" y="3639060"/>
            <a:ext cx="62799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87427" y="4919557"/>
            <a:ext cx="35314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96068" y="5912784"/>
            <a:ext cx="25592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26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1924913" y="1679859"/>
            <a:ext cx="8549135" cy="2337178"/>
          </a:xfrm>
          <a:prstGeom prst="rect">
            <a:avLst/>
          </a:prstGeom>
        </p:spPr>
        <p:txBody>
          <a:bodyPr wrap="none">
            <a:spAutoFit/>
          </a:bodyPr>
          <a:lstStyle/>
          <a:p>
            <a:pPr algn="ctr" defTabSz="91412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29</a:t>
            </a:r>
            <a:endParaRPr lang="en-US" sz="5200" b="1" dirty="0">
              <a:solidFill>
                <a:srgbClr val="002060"/>
              </a:solidFill>
              <a:latin typeface="UTM Avo" panose="02040603050506020204" pitchFamily="18" charset="0"/>
              <a:cs typeface="Arial" panose="020B0604020202020204" pitchFamily="34" charset="0"/>
            </a:endParaRPr>
          </a:p>
          <a:p>
            <a:pPr algn="ctr" defTabSz="914127">
              <a:lnSpc>
                <a:spcPct val="150000"/>
              </a:lnSpc>
              <a:defRPr/>
            </a:pPr>
            <a:r>
              <a:rPr lang="en-US" sz="5200" b="1">
                <a:solidFill>
                  <a:srgbClr val="FF0000"/>
                </a:solidFill>
                <a:latin typeface="UTM Avo" panose="02040603050506020204" pitchFamily="18" charset="0"/>
                <a:cs typeface="Arial" panose="020B0604020202020204" pitchFamily="34" charset="0"/>
              </a:rPr>
              <a:t>Bài đọc 2: Mùa nước nổi</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9480397" y="450"/>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52469" y="579570"/>
            <a:ext cx="990847" cy="46160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55293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928" y="1000854"/>
            <a:ext cx="11799298" cy="6093976"/>
          </a:xfrm>
          <a:prstGeom prst="rect">
            <a:avLst/>
          </a:prstGeom>
        </p:spPr>
        <p:txBody>
          <a:bodyPr wrap="square">
            <a:spAutoFit/>
          </a:bodyPr>
          <a:lstStyle/>
          <a:p>
            <a:pPr algn="just"/>
            <a:r>
              <a:rPr lang="en-US" sz="2600" dirty="0">
                <a:solidFill>
                  <a:srgbClr val="000000"/>
                </a:solidFill>
              </a:rPr>
              <a:t>1. </a:t>
            </a:r>
            <a:r>
              <a:rPr lang="vi-VN" sz="2600" dirty="0">
                <a:solidFill>
                  <a:srgbClr val="000000"/>
                </a:solidFill>
              </a:rPr>
              <a:t>Mùa này, người làng tôi gọi là mùa nước nổi, không gọi là mùa nước lũ vì nước lên hiền hoà</a:t>
            </a:r>
            <a:r>
              <a:rPr lang="en-US" sz="2600" dirty="0">
                <a:solidFill>
                  <a:srgbClr val="000000"/>
                </a:solidFill>
              </a:rPr>
              <a:t>, </a:t>
            </a:r>
            <a:r>
              <a:rPr lang="en-US" sz="2600" dirty="0" err="1">
                <a:solidFill>
                  <a:srgbClr val="000000"/>
                </a:solidFill>
                <a:cs typeface="Times New Roman" panose="02020603050405020304" pitchFamily="18" charset="0"/>
              </a:rPr>
              <a:t>chớ</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không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dữ</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dội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như</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những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khác</a:t>
            </a:r>
            <a:r>
              <a:rPr lang="vi-VN" sz="2600" dirty="0">
                <a:solidFill>
                  <a:srgbClr val="000000"/>
                </a:solidFill>
                <a:cs typeface="Times New Roman" panose="02020603050405020304" pitchFamily="18" charset="0"/>
              </a:rPr>
              <a:t>. </a:t>
            </a:r>
            <a:r>
              <a:rPr lang="vi-VN" sz="2600" dirty="0">
                <a:solidFill>
                  <a:srgbClr val="000000"/>
                </a:solidFill>
              </a:rPr>
              <a:t>Nước mỗi ngày một </a:t>
            </a:r>
            <a:r>
              <a:rPr lang="en-US" sz="2600" dirty="0">
                <a:solidFill>
                  <a:srgbClr val="000000"/>
                </a:solidFill>
              </a:rPr>
              <a:t>d</a:t>
            </a:r>
            <a:r>
              <a:rPr lang="vi-VN" sz="2600" dirty="0">
                <a:solidFill>
                  <a:srgbClr val="000000"/>
                </a:solidFill>
              </a:rPr>
              <a:t>âng 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cuồn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cuộn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đầy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bờ</a:t>
            </a:r>
            <a:r>
              <a:rPr lang="vi-VN" sz="2600" dirty="0">
                <a:solidFill>
                  <a:srgbClr val="000000"/>
                </a:solidFill>
                <a:cs typeface="Times New Roman" panose="02020603050405020304" pitchFamily="18" charset="0"/>
              </a:rPr>
              <a:t>. </a:t>
            </a:r>
            <a:r>
              <a:rPr lang="vi-VN" sz="2600" dirty="0">
                <a:solidFill>
                  <a:srgbClr val="000000"/>
                </a:solidFill>
              </a:rPr>
              <a:t>Mưa dầm </a:t>
            </a:r>
            <a:r>
              <a:rPr lang="en-US" sz="2600" dirty="0">
                <a:solidFill>
                  <a:srgbClr val="000000"/>
                </a:solidFill>
                <a:cs typeface="Times New Roman" panose="02020603050405020304" pitchFamily="18" charset="0"/>
              </a:rPr>
              <a:t>d</a:t>
            </a:r>
            <a:r>
              <a:rPr lang="vi-VN" sz="2600" dirty="0">
                <a:solidFill>
                  <a:srgbClr val="000000"/>
                </a:solidFill>
                <a:cs typeface="Times New Roman" panose="02020603050405020304" pitchFamily="18" charset="0"/>
              </a:rPr>
              <a:t>ề</a:t>
            </a:r>
            <a:r>
              <a:rPr lang="vi-VN" sz="2600" dirty="0">
                <a:solidFill>
                  <a:srgbClr val="000000"/>
                </a:solidFill>
              </a:rPr>
              <a:t>, mưa sướt mướt ngày này qua ngày khác.</a:t>
            </a:r>
          </a:p>
          <a:p>
            <a:pPr algn="just"/>
            <a:r>
              <a:rPr lang="en-US" sz="2600" dirty="0">
                <a:solidFill>
                  <a:srgbClr val="000000"/>
                </a:solidFill>
              </a:rPr>
              <a:t>2. </a:t>
            </a:r>
            <a:r>
              <a:rPr lang="vi-VN" sz="2600" dirty="0">
                <a:solidFill>
                  <a:srgbClr val="000000"/>
                </a:solidFill>
              </a:rPr>
              <a:t>Rồi đến rằm tháng bảy. “Rằm tháng bảy nước nhảy lên bờ”. Dòng sông Cửu Long đã no đầy, lại tràn qua bờ</a:t>
            </a:r>
            <a:r>
              <a:rPr lang="en-US" sz="2600" dirty="0">
                <a:solidFill>
                  <a:srgbClr val="000000"/>
                </a:solidFill>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mặt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đường</a:t>
            </a:r>
            <a:r>
              <a:rPr lang="vi-VN" sz="2600" dirty="0">
                <a:solidFill>
                  <a:srgbClr val="000000"/>
                </a:solidFill>
              </a:rPr>
              <a:t>. Nước trong ao hồ, trong đồng ruộng của mùa mưa hòa lẫn với nước </a:t>
            </a:r>
            <a:r>
              <a:rPr lang="en-US" sz="2600" dirty="0">
                <a:solidFill>
                  <a:srgbClr val="000000"/>
                </a:solidFill>
              </a:rPr>
              <a:t>d</a:t>
            </a:r>
            <a:r>
              <a:rPr lang="vi-VN" sz="2600" dirty="0">
                <a:solidFill>
                  <a:srgbClr val="000000"/>
                </a:solidFill>
              </a:rPr>
              <a:t>òng sông Cửu Long.</a:t>
            </a:r>
          </a:p>
          <a:p>
            <a:pPr algn="just"/>
            <a:r>
              <a:rPr lang="vi-VN" sz="2600" dirty="0">
                <a:solidFill>
                  <a:srgbClr val="000000"/>
                </a:solidFill>
              </a:rPr>
              <a:t>     Đồng ruộng, </a:t>
            </a:r>
            <a:r>
              <a:rPr lang="en-US" sz="2600" dirty="0">
                <a:solidFill>
                  <a:srgbClr val="000000"/>
                </a:solidFill>
                <a:cs typeface="Times New Roman" panose="02020603050405020304" pitchFamily="18" charset="0"/>
              </a:rPr>
              <a:t>v</a:t>
            </a:r>
            <a:r>
              <a:rPr lang="vi-VN" sz="2600" dirty="0">
                <a:solidFill>
                  <a:srgbClr val="000000"/>
                </a:solidFill>
              </a:rPr>
              <a:t>ườn tược và cây cỏ như biết giữ lại hạt phù sa ở quanh mình, nước lại trong dần. Ngồi trong nhà</a:t>
            </a:r>
            <a:r>
              <a:rPr lang="en-US" sz="2600" dirty="0">
                <a:solidFill>
                  <a:srgbClr val="000000"/>
                </a:solidFill>
              </a:rPr>
              <a:t>,</a:t>
            </a:r>
            <a:r>
              <a:rPr lang="vi-VN" sz="2600" dirty="0">
                <a:solidFill>
                  <a:srgbClr val="000000"/>
                </a:solidFill>
              </a:rPr>
              <a:t> ta thấy cả những đ</a:t>
            </a:r>
            <a:r>
              <a:rPr lang="en-US" sz="2600" dirty="0">
                <a:solidFill>
                  <a:srgbClr val="000000"/>
                </a:solidFill>
              </a:rPr>
              <a:t>à</a:t>
            </a:r>
            <a:r>
              <a:rPr lang="vi-VN" sz="2600" dirty="0">
                <a:solidFill>
                  <a:srgbClr val="000000"/>
                </a:solidFill>
              </a:rPr>
              <a:t>n cá ròng ròng, từng đàn, từng đàn</a:t>
            </a:r>
            <a:r>
              <a:rPr lang="en-US" sz="2600" dirty="0">
                <a:solidFill>
                  <a:srgbClr val="000000"/>
                </a:solidFill>
              </a:rPr>
              <a:t> </a:t>
            </a:r>
            <a:r>
              <a:rPr lang="en-US" sz="2600" dirty="0" err="1">
                <a:solidFill>
                  <a:srgbClr val="000000"/>
                </a:solidFill>
                <a:cs typeface="Times New Roman" panose="02020603050405020304" pitchFamily="18" charset="0"/>
              </a:rPr>
              <a:t>xuôi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theo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đồng</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sâu</a:t>
            </a:r>
            <a:r>
              <a:rPr lang="en-US" sz="2600" dirty="0">
                <a:solidFill>
                  <a:srgbClr val="000000"/>
                </a:solidFill>
                <a:cs typeface="Times New Roman" panose="02020603050405020304" pitchFamily="18" charset="0"/>
              </a:rPr>
              <a:t>.</a:t>
            </a:r>
          </a:p>
          <a:p>
            <a:pPr algn="just"/>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lên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nước</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tràn</a:t>
            </a:r>
            <a:r>
              <a:rPr lang="en-US" sz="2600" dirty="0">
                <a:solidFill>
                  <a:srgbClr val="000000"/>
                </a:solidFill>
                <a:cs typeface="Times New Roman" panose="02020603050405020304" pitchFamily="18" charset="0"/>
              </a:rPr>
              <a:t> qua </a:t>
            </a:r>
            <a:r>
              <a:rPr lang="en-US" sz="2600" dirty="0" err="1">
                <a:solidFill>
                  <a:srgbClr val="000000"/>
                </a:solidFill>
                <a:cs typeface="Times New Roman" panose="02020603050405020304" pitchFamily="18" charset="0"/>
              </a:rPr>
              <a:t>nền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phải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ván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lấy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tre</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làm</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từ</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cửa</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vào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đến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tận</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bếp</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Vui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quá</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Có</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cả</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một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cây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cầu</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lắt</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lẻo</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ngay</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dưới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mái</a:t>
            </a:r>
            <a:r>
              <a:rPr lang="en-US" sz="2600" dirty="0">
                <a:solidFill>
                  <a:srgbClr val="000000"/>
                </a:solidFill>
                <a:cs typeface="Times New Roman" panose="02020603050405020304" pitchFamily="18" charset="0"/>
              </a:rPr>
              <a:t> </a:t>
            </a:r>
            <a:r>
              <a:rPr lang="en-US" sz="2600" dirty="0" err="1">
                <a:solidFill>
                  <a:srgbClr val="000000"/>
                </a:solidFill>
                <a:cs typeface="Times New Roman" panose="02020603050405020304" pitchFamily="18" charset="0"/>
              </a:rPr>
              <a:t>nhà</a:t>
            </a:r>
            <a:r>
              <a:rPr lang="en-US" sz="2600" dirty="0">
                <a:solidFill>
                  <a:srgbClr val="000000"/>
                </a:solidFill>
                <a:cs typeface="Times New Roman" panose="02020603050405020304" pitchFamily="18" charset="0"/>
              </a:rPr>
              <a:t>.</a:t>
            </a:r>
          </a:p>
          <a:p>
            <a:pPr algn="r"/>
            <a:r>
              <a:rPr lang="en-US" dirty="0">
                <a:solidFill>
                  <a:srgbClr val="000000"/>
                </a:solidFill>
                <a:cs typeface="Times New Roman" panose="02020603050405020304" pitchFamily="18" charset="0"/>
              </a:rPr>
              <a:t>Theo NGUYỄN QUANG SÁNG</a:t>
            </a:r>
            <a:endParaRPr lang="vi-VN" dirty="0">
              <a:solidFill>
                <a:srgbClr val="000000"/>
              </a:solidFill>
              <a:cs typeface="Times New Roman" panose="02020603050405020304" pitchFamily="18" charset="0"/>
            </a:endParaRPr>
          </a:p>
        </p:txBody>
      </p:sp>
      <p:sp>
        <p:nvSpPr>
          <p:cNvPr id="3" name="Rectangle 2"/>
          <p:cNvSpPr/>
          <p:nvPr/>
        </p:nvSpPr>
        <p:spPr>
          <a:xfrm>
            <a:off x="4202329" y="418219"/>
            <a:ext cx="2526654" cy="492443"/>
          </a:xfrm>
          <a:prstGeom prst="rect">
            <a:avLst/>
          </a:prstGeom>
        </p:spPr>
        <p:txBody>
          <a:bodyPr wrap="none">
            <a:spAutoFit/>
          </a:bodyPr>
          <a:lstStyle/>
          <a:p>
            <a:r>
              <a:rPr lang="en-US" sz="2600" b="1">
                <a:solidFill>
                  <a:srgbClr val="FF0000"/>
                </a:solidFill>
                <a:cs typeface="Times New Roman" pitchFamily="18" charset="0"/>
              </a:rPr>
              <a:t>Mùa nước nổi</a:t>
            </a:r>
            <a:endParaRPr lang="vi-VN" sz="2600"/>
          </a:p>
        </p:txBody>
      </p:sp>
      <p:sp>
        <p:nvSpPr>
          <p:cNvPr id="4" name="Flowchart: Terminator 3"/>
          <p:cNvSpPr/>
          <p:nvPr/>
        </p:nvSpPr>
        <p:spPr>
          <a:xfrm>
            <a:off x="9260801" y="543140"/>
            <a:ext cx="2929612" cy="458044"/>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effectLst>
                  <a:outerShdw blurRad="38100" dist="38100" dir="2700000" algn="tl">
                    <a:srgbClr val="000000">
                      <a:alpha val="43137"/>
                    </a:srgbClr>
                  </a:outerShdw>
                </a:effectLst>
                <a:cs typeface="Times New Roman" panose="02020603050405020304" pitchFamily="18" charset="0"/>
              </a:rPr>
              <a:t>ĐỌC </a:t>
            </a:r>
            <a:endParaRPr lang="en-US" sz="2600" b="1" dirty="0">
              <a:solidFill>
                <a:prstClr val="white"/>
              </a:solidFill>
              <a:effectLst>
                <a:outerShdw blurRad="38100" dist="38100" dir="2700000" algn="tl">
                  <a:srgbClr val="000000">
                    <a:alpha val="43137"/>
                  </a:srgbClr>
                </a:outerShdw>
              </a:effectLst>
              <a:cs typeface="Times New Roman" panose="02020603050405020304" pitchFamily="18" charset="0"/>
            </a:endParaRPr>
          </a:p>
        </p:txBody>
      </p:sp>
      <p:sp>
        <p:nvSpPr>
          <p:cNvPr id="5" name="Flowchart: Terminator 4"/>
          <p:cNvSpPr/>
          <p:nvPr/>
        </p:nvSpPr>
        <p:spPr>
          <a:xfrm>
            <a:off x="2545160" y="6172200"/>
            <a:ext cx="6096000"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cs typeface="Times New Roman" panose="02020603050405020304" pitchFamily="18" charset="0"/>
              </a:rPr>
              <a:t>BÀI ĐỌC CHIA LÀM MẤY ĐOẠN?</a:t>
            </a:r>
          </a:p>
        </p:txBody>
      </p:sp>
      <p:sp>
        <p:nvSpPr>
          <p:cNvPr id="6" name="Oval 5"/>
          <p:cNvSpPr/>
          <p:nvPr/>
        </p:nvSpPr>
        <p:spPr>
          <a:xfrm>
            <a:off x="246928" y="1000854"/>
            <a:ext cx="355274" cy="4580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2600" b="1" dirty="0">
                <a:solidFill>
                  <a:prstClr val="white"/>
                </a:solidFill>
                <a:latin typeface="+mj-lt"/>
                <a:cs typeface="Times New Roman" pitchFamily="18" charset="0"/>
              </a:rPr>
              <a:t>1</a:t>
            </a:r>
          </a:p>
        </p:txBody>
      </p:sp>
      <p:sp>
        <p:nvSpPr>
          <p:cNvPr id="7" name="Oval 6"/>
          <p:cNvSpPr/>
          <p:nvPr/>
        </p:nvSpPr>
        <p:spPr>
          <a:xfrm>
            <a:off x="267488" y="2687290"/>
            <a:ext cx="388115" cy="3666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2600" b="1" dirty="0">
                <a:solidFill>
                  <a:prstClr val="white"/>
                </a:solidFill>
                <a:latin typeface="+mj-lt"/>
                <a:cs typeface="Times New Roman" pitchFamily="18" charset="0"/>
              </a:rPr>
              <a:t>2</a:t>
            </a:r>
            <a:endParaRPr lang="vi-VN" sz="2600" b="1" dirty="0">
              <a:solidFill>
                <a:prstClr val="white"/>
              </a:solidFill>
              <a:latin typeface="+mj-lt"/>
              <a:cs typeface="Times New Roman" pitchFamily="18" charset="0"/>
            </a:endParaRPr>
          </a:p>
        </p:txBody>
      </p:sp>
      <p:sp>
        <p:nvSpPr>
          <p:cNvPr id="8" name="Flowchart: Terminator 7"/>
          <p:cNvSpPr/>
          <p:nvPr/>
        </p:nvSpPr>
        <p:spPr>
          <a:xfrm>
            <a:off x="9260801" y="543140"/>
            <a:ext cx="2929612" cy="458044"/>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effectLst>
                  <a:outerShdw blurRad="38100" dist="38100" dir="2700000" algn="tl">
                    <a:srgbClr val="000000">
                      <a:alpha val="43137"/>
                    </a:srgbClr>
                  </a:outerShdw>
                </a:effectLst>
                <a:cs typeface="Times New Roman" panose="02020603050405020304" pitchFamily="18" charset="0"/>
              </a:rPr>
              <a:t>ĐỌC ĐOẠN</a:t>
            </a:r>
          </a:p>
        </p:txBody>
      </p:sp>
    </p:spTree>
    <p:extLst>
      <p:ext uri="{BB962C8B-B14F-4D97-AF65-F5344CB8AC3E}">
        <p14:creationId xmlns:p14="http://schemas.microsoft.com/office/powerpoint/2010/main" val="156647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
            <a:extLst>
              <a:ext uri="{FF2B5EF4-FFF2-40B4-BE49-F238E27FC236}">
                <a16:creationId xmlns="" xmlns:a16="http://schemas.microsoft.com/office/drawing/2014/main" id="{C166A22A-3A2E-4FB7-B4E3-8556771D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43207"/>
            <a:ext cx="12190413" cy="6324732"/>
          </a:xfrm>
          <a:prstGeom prst="rect">
            <a:avLst/>
          </a:prstGeom>
        </p:spPr>
      </p:pic>
      <p:sp>
        <p:nvSpPr>
          <p:cNvPr id="3" name="Flowchart: Terminator 14">
            <a:extLst>
              <a:ext uri="{FF2B5EF4-FFF2-40B4-BE49-F238E27FC236}">
                <a16:creationId xmlns="" xmlns:a16="http://schemas.microsoft.com/office/drawing/2014/main" id="{54F6A80A-02D6-4062-8ECD-3B579825E430}"/>
              </a:ext>
            </a:extLst>
          </p:cNvPr>
          <p:cNvSpPr/>
          <p:nvPr/>
        </p:nvSpPr>
        <p:spPr>
          <a:xfrm>
            <a:off x="3130606" y="1107014"/>
            <a:ext cx="4789274" cy="707887"/>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err="1">
                <a:solidFill>
                  <a:sysClr val="windowText" lastClr="000000"/>
                </a:solidFill>
                <a:cs typeface="Times New Roman" panose="02020603050405020304" pitchFamily="18" charset="0"/>
              </a:rPr>
              <a:t>Luyện</a:t>
            </a:r>
            <a:r>
              <a:rPr lang="en-US" sz="3600" b="1" dirty="0">
                <a:solidFill>
                  <a:sysClr val="windowText" lastClr="000000"/>
                </a:solidFill>
                <a:cs typeface="Times New Roman" panose="02020603050405020304" pitchFamily="18" charset="0"/>
              </a:rPr>
              <a:t> </a:t>
            </a:r>
            <a:r>
              <a:rPr lang="en-US" sz="3600" b="1" dirty="0" err="1">
                <a:solidFill>
                  <a:sysClr val="windowText" lastClr="000000"/>
                </a:solidFill>
                <a:cs typeface="Times New Roman" panose="02020603050405020304" pitchFamily="18" charset="0"/>
              </a:rPr>
              <a:t>đọc</a:t>
            </a:r>
            <a:r>
              <a:rPr lang="en-US" sz="3600" b="1" dirty="0">
                <a:solidFill>
                  <a:sysClr val="windowText" lastClr="000000"/>
                </a:solidFill>
                <a:cs typeface="Times New Roman" panose="02020603050405020304" pitchFamily="18" charset="0"/>
              </a:rPr>
              <a:t> </a:t>
            </a:r>
            <a:r>
              <a:rPr lang="en-US" sz="3600" b="1" dirty="0" err="1">
                <a:solidFill>
                  <a:sysClr val="windowText" lastClr="000000"/>
                </a:solidFill>
                <a:cs typeface="Times New Roman" panose="02020603050405020304" pitchFamily="18" charset="0"/>
              </a:rPr>
              <a:t>từ</a:t>
            </a:r>
            <a:endParaRPr lang="en-US" sz="3600" b="1" dirty="0">
              <a:solidFill>
                <a:sysClr val="windowText" lastClr="000000"/>
              </a:solidFill>
              <a:cs typeface="Times New Roman" panose="02020603050405020304" pitchFamily="18" charset="0"/>
            </a:endParaRPr>
          </a:p>
        </p:txBody>
      </p:sp>
      <p:sp>
        <p:nvSpPr>
          <p:cNvPr id="4" name="Rectangle 17">
            <a:extLst>
              <a:ext uri="{FF2B5EF4-FFF2-40B4-BE49-F238E27FC236}">
                <a16:creationId xmlns="" xmlns:a16="http://schemas.microsoft.com/office/drawing/2014/main" id="{6A5B38D5-D587-4C33-944B-09C2D546FB35}"/>
              </a:ext>
            </a:extLst>
          </p:cNvPr>
          <p:cNvSpPr/>
          <p:nvPr/>
        </p:nvSpPr>
        <p:spPr>
          <a:xfrm>
            <a:off x="4523330" y="2010063"/>
            <a:ext cx="2981055" cy="646329"/>
          </a:xfrm>
          <a:prstGeom prst="rect">
            <a:avLst/>
          </a:prstGeom>
        </p:spPr>
        <p:txBody>
          <a:bodyPr wrap="square" lIns="91438" tIns="45719" rIns="91438" bIns="45719">
            <a:spAutoFit/>
          </a:bodyPr>
          <a:lstStyle/>
          <a:p>
            <a:r>
              <a:rPr lang="en-US" sz="3600">
                <a:solidFill>
                  <a:srgbClr val="0000FF"/>
                </a:solidFill>
                <a:latin typeface="+mj-lt"/>
              </a:rPr>
              <a:t>- nước nổi</a:t>
            </a:r>
          </a:p>
        </p:txBody>
      </p:sp>
      <p:sp>
        <p:nvSpPr>
          <p:cNvPr id="5" name="Rectangle 17">
            <a:extLst>
              <a:ext uri="{FF2B5EF4-FFF2-40B4-BE49-F238E27FC236}">
                <a16:creationId xmlns="" xmlns:a16="http://schemas.microsoft.com/office/drawing/2014/main" id="{95AAA035-4901-476B-ABC8-A97CABB82F71}"/>
              </a:ext>
            </a:extLst>
          </p:cNvPr>
          <p:cNvSpPr/>
          <p:nvPr/>
        </p:nvSpPr>
        <p:spPr>
          <a:xfrm>
            <a:off x="4557762" y="2634744"/>
            <a:ext cx="3362117" cy="646329"/>
          </a:xfrm>
          <a:prstGeom prst="rect">
            <a:avLst/>
          </a:prstGeom>
        </p:spPr>
        <p:txBody>
          <a:bodyPr wrap="square" lIns="91438" tIns="45719" rIns="91438" bIns="45719">
            <a:spAutoFit/>
          </a:bodyPr>
          <a:lstStyle/>
          <a:p>
            <a:pPr marL="285750" indent="-285750">
              <a:buFontTx/>
              <a:buChar char="-"/>
            </a:pPr>
            <a:r>
              <a:rPr lang="en-US" sz="3600">
                <a:solidFill>
                  <a:srgbClr val="0000FF"/>
                </a:solidFill>
                <a:latin typeface="+mj-lt"/>
              </a:rPr>
              <a:t>nước lũ</a:t>
            </a:r>
          </a:p>
        </p:txBody>
      </p:sp>
      <p:sp>
        <p:nvSpPr>
          <p:cNvPr id="6" name="Rectangle 17">
            <a:extLst>
              <a:ext uri="{FF2B5EF4-FFF2-40B4-BE49-F238E27FC236}">
                <a16:creationId xmlns="" xmlns:a16="http://schemas.microsoft.com/office/drawing/2014/main" id="{81C444A8-B8F2-45C7-BCC0-05D42A9A75B1}"/>
              </a:ext>
            </a:extLst>
          </p:cNvPr>
          <p:cNvSpPr/>
          <p:nvPr/>
        </p:nvSpPr>
        <p:spPr>
          <a:xfrm>
            <a:off x="4523333" y="3328669"/>
            <a:ext cx="3844415" cy="1200327"/>
          </a:xfrm>
          <a:prstGeom prst="rect">
            <a:avLst/>
          </a:prstGeom>
        </p:spPr>
        <p:txBody>
          <a:bodyPr wrap="square" lIns="91438" tIns="45719" rIns="91438" bIns="45719">
            <a:spAutoFit/>
          </a:bodyPr>
          <a:lstStyle/>
          <a:p>
            <a:r>
              <a:rPr lang="en-US" sz="3600">
                <a:solidFill>
                  <a:srgbClr val="0000FF"/>
                </a:solidFill>
                <a:latin typeface="+mj-lt"/>
                <a:cs typeface="Times New Roman" pitchFamily="18" charset="0"/>
              </a:rPr>
              <a:t>- </a:t>
            </a:r>
            <a:r>
              <a:rPr lang="en-US" sz="3600">
                <a:solidFill>
                  <a:srgbClr val="0000FF"/>
                </a:solidFill>
                <a:latin typeface="+mj-lt"/>
              </a:rPr>
              <a:t>sướt mướt</a:t>
            </a:r>
          </a:p>
          <a:p>
            <a:endParaRPr lang="en-US" sz="3600" dirty="0">
              <a:solidFill>
                <a:srgbClr val="0000FF"/>
              </a:solidFill>
              <a:latin typeface="+mj-lt"/>
            </a:endParaRPr>
          </a:p>
        </p:txBody>
      </p:sp>
      <p:sp>
        <p:nvSpPr>
          <p:cNvPr id="7" name="Rectangle 17">
            <a:extLst>
              <a:ext uri="{FF2B5EF4-FFF2-40B4-BE49-F238E27FC236}">
                <a16:creationId xmlns="" xmlns:a16="http://schemas.microsoft.com/office/drawing/2014/main" id="{1757930F-E9B5-4091-ADCD-2ABF2C9260E1}"/>
              </a:ext>
            </a:extLst>
          </p:cNvPr>
          <p:cNvSpPr/>
          <p:nvPr/>
        </p:nvSpPr>
        <p:spPr>
          <a:xfrm>
            <a:off x="4584285" y="4030311"/>
            <a:ext cx="3722510" cy="707884"/>
          </a:xfrm>
          <a:prstGeom prst="rect">
            <a:avLst/>
          </a:prstGeom>
        </p:spPr>
        <p:txBody>
          <a:bodyPr wrap="square" lIns="91438" tIns="45719" rIns="91438" bIns="45719">
            <a:spAutoFit/>
          </a:bodyPr>
          <a:lstStyle/>
          <a:p>
            <a:r>
              <a:rPr lang="en-US" sz="4000">
                <a:solidFill>
                  <a:srgbClr val="0000FF"/>
                </a:solidFill>
                <a:latin typeface="+mj-lt"/>
                <a:cs typeface="Times New Roman" pitchFamily="18" charset="0"/>
              </a:rPr>
              <a:t>- </a:t>
            </a:r>
            <a:r>
              <a:rPr lang="en-US" sz="4000">
                <a:solidFill>
                  <a:srgbClr val="0000FF"/>
                </a:solidFill>
                <a:latin typeface="+mj-lt"/>
              </a:rPr>
              <a:t>Cửu Long</a:t>
            </a:r>
          </a:p>
        </p:txBody>
      </p:sp>
      <p:sp>
        <p:nvSpPr>
          <p:cNvPr id="8" name="Rectangle 17">
            <a:extLst>
              <a:ext uri="{FF2B5EF4-FFF2-40B4-BE49-F238E27FC236}">
                <a16:creationId xmlns="" xmlns:a16="http://schemas.microsoft.com/office/drawing/2014/main" id="{1757930F-E9B5-4091-ADCD-2ABF2C9260E1}"/>
              </a:ext>
            </a:extLst>
          </p:cNvPr>
          <p:cNvSpPr/>
          <p:nvPr/>
        </p:nvSpPr>
        <p:spPr>
          <a:xfrm>
            <a:off x="4523330" y="4738195"/>
            <a:ext cx="3722510" cy="646329"/>
          </a:xfrm>
          <a:prstGeom prst="rect">
            <a:avLst/>
          </a:prstGeom>
        </p:spPr>
        <p:txBody>
          <a:bodyPr wrap="square" lIns="91438" tIns="45719" rIns="91438" bIns="45719">
            <a:spAutoFit/>
          </a:bodyPr>
          <a:lstStyle/>
          <a:p>
            <a:r>
              <a:rPr lang="en-US" sz="3600">
                <a:solidFill>
                  <a:srgbClr val="0000FF"/>
                </a:solidFill>
                <a:latin typeface="+mj-lt"/>
                <a:cs typeface="Times New Roman" pitchFamily="18" charset="0"/>
              </a:rPr>
              <a:t>- </a:t>
            </a:r>
            <a:r>
              <a:rPr lang="en-US" sz="3600">
                <a:solidFill>
                  <a:srgbClr val="0000FF"/>
                </a:solidFill>
                <a:latin typeface="+mj-lt"/>
              </a:rPr>
              <a:t>vườn tược</a:t>
            </a:r>
          </a:p>
        </p:txBody>
      </p:sp>
      <p:sp>
        <p:nvSpPr>
          <p:cNvPr id="9" name="Rectangle 17">
            <a:extLst>
              <a:ext uri="{FF2B5EF4-FFF2-40B4-BE49-F238E27FC236}">
                <a16:creationId xmlns="" xmlns:a16="http://schemas.microsoft.com/office/drawing/2014/main" id="{1757930F-E9B5-4091-ADCD-2ABF2C9260E1}"/>
              </a:ext>
            </a:extLst>
          </p:cNvPr>
          <p:cNvSpPr/>
          <p:nvPr/>
        </p:nvSpPr>
        <p:spPr>
          <a:xfrm>
            <a:off x="4523330" y="5442600"/>
            <a:ext cx="3722510" cy="646329"/>
          </a:xfrm>
          <a:prstGeom prst="rect">
            <a:avLst/>
          </a:prstGeom>
        </p:spPr>
        <p:txBody>
          <a:bodyPr wrap="square" lIns="91438" tIns="45719" rIns="91438" bIns="45719">
            <a:spAutoFit/>
          </a:bodyPr>
          <a:lstStyle/>
          <a:p>
            <a:r>
              <a:rPr lang="en-US" sz="3600">
                <a:solidFill>
                  <a:srgbClr val="0000FF"/>
                </a:solidFill>
                <a:latin typeface="+mj-lt"/>
                <a:cs typeface="Times New Roman" pitchFamily="18" charset="0"/>
              </a:rPr>
              <a:t>- </a:t>
            </a:r>
            <a:r>
              <a:rPr lang="en-US" sz="3600">
                <a:solidFill>
                  <a:srgbClr val="0000FF"/>
                </a:solidFill>
                <a:latin typeface="+mj-lt"/>
              </a:rPr>
              <a:t>lắt lẻo</a:t>
            </a:r>
          </a:p>
        </p:txBody>
      </p:sp>
    </p:spTree>
    <p:extLst>
      <p:ext uri="{BB962C8B-B14F-4D97-AF65-F5344CB8AC3E}">
        <p14:creationId xmlns:p14="http://schemas.microsoft.com/office/powerpoint/2010/main" val="169121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a:extLst>
              <a:ext uri="{FF2B5EF4-FFF2-40B4-BE49-F238E27FC236}">
                <a16:creationId xmlns="" xmlns:a16="http://schemas.microsoft.com/office/drawing/2014/main" id="{B9FBD9CB-0EDE-4248-9FC8-3FE0971285F9}"/>
              </a:ext>
            </a:extLst>
          </p:cNvPr>
          <p:cNvSpPr/>
          <p:nvPr/>
        </p:nvSpPr>
        <p:spPr>
          <a:xfrm>
            <a:off x="2953240" y="521890"/>
            <a:ext cx="4789274" cy="729428"/>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dirty="0" err="1">
                <a:solidFill>
                  <a:srgbClr val="FF0000"/>
                </a:solidFill>
                <a:cs typeface="Times New Roman" panose="02020603050405020304" pitchFamily="18" charset="0"/>
              </a:rPr>
              <a:t>Luyện</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đọc</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câu</a:t>
            </a:r>
            <a:endParaRPr lang="en-US" sz="3600" dirty="0">
              <a:solidFill>
                <a:srgbClr val="FF0000"/>
              </a:solidFill>
              <a:cs typeface="Times New Roman" panose="02020603050405020304" pitchFamily="18" charset="0"/>
            </a:endParaRPr>
          </a:p>
        </p:txBody>
      </p:sp>
      <p:sp>
        <p:nvSpPr>
          <p:cNvPr id="3" name="Rectangle 2"/>
          <p:cNvSpPr/>
          <p:nvPr/>
        </p:nvSpPr>
        <p:spPr>
          <a:xfrm>
            <a:off x="258937" y="1538010"/>
            <a:ext cx="11608580" cy="1077218"/>
          </a:xfrm>
          <a:prstGeom prst="rect">
            <a:avLst/>
          </a:prstGeom>
        </p:spPr>
        <p:txBody>
          <a:bodyPr wrap="square">
            <a:spAutoFit/>
          </a:bodyPr>
          <a:lstStyle/>
          <a:p>
            <a:r>
              <a:rPr lang="vi-VN" sz="3200">
                <a:solidFill>
                  <a:schemeClr val="accent1"/>
                </a:solidFill>
              </a:rPr>
              <a:t>    Nước trong ao hồ, trong đồng ruộng của mùa mưa hòa lẫn với nước </a:t>
            </a:r>
            <a:r>
              <a:rPr lang="en-US" sz="3200">
                <a:solidFill>
                  <a:schemeClr val="accent1"/>
                </a:solidFill>
              </a:rPr>
              <a:t>d</a:t>
            </a:r>
            <a:r>
              <a:rPr lang="vi-VN" sz="3200">
                <a:solidFill>
                  <a:schemeClr val="accent1"/>
                </a:solidFill>
              </a:rPr>
              <a:t>òng sông Cửu Long.</a:t>
            </a:r>
          </a:p>
        </p:txBody>
      </p:sp>
      <p:sp>
        <p:nvSpPr>
          <p:cNvPr id="4" name="Rectangle 3"/>
          <p:cNvSpPr/>
          <p:nvPr/>
        </p:nvSpPr>
        <p:spPr>
          <a:xfrm>
            <a:off x="317947" y="3316674"/>
            <a:ext cx="10954055" cy="1077218"/>
          </a:xfrm>
          <a:prstGeom prst="rect">
            <a:avLst/>
          </a:prstGeom>
        </p:spPr>
        <p:txBody>
          <a:bodyPr wrap="square">
            <a:spAutoFit/>
          </a:bodyPr>
          <a:lstStyle/>
          <a:p>
            <a:r>
              <a:rPr lang="vi-VN" sz="3200">
                <a:solidFill>
                  <a:schemeClr val="accent1"/>
                </a:solidFill>
              </a:rPr>
              <a:t>     Đồng ruộng, </a:t>
            </a:r>
            <a:r>
              <a:rPr lang="en-US" sz="3200">
                <a:solidFill>
                  <a:schemeClr val="accent1"/>
                </a:solidFill>
                <a:cs typeface="Times New Roman" panose="02020603050405020304" pitchFamily="18" charset="0"/>
              </a:rPr>
              <a:t>v</a:t>
            </a:r>
            <a:r>
              <a:rPr lang="vi-VN" sz="3200">
                <a:solidFill>
                  <a:schemeClr val="accent1"/>
                </a:solidFill>
              </a:rPr>
              <a:t>ườn tược và cây cỏ như biết giữ lại hạt phù sa ở quanh mình, nước lại trong dần.</a:t>
            </a:r>
          </a:p>
        </p:txBody>
      </p:sp>
      <p:cxnSp>
        <p:nvCxnSpPr>
          <p:cNvPr id="14" name="Straight Connector 13"/>
          <p:cNvCxnSpPr/>
          <p:nvPr/>
        </p:nvCxnSpPr>
        <p:spPr>
          <a:xfrm flipH="1">
            <a:off x="8089083" y="1563947"/>
            <a:ext cx="105229" cy="4447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409391" y="3355991"/>
            <a:ext cx="105228"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451841" y="3906589"/>
            <a:ext cx="100418" cy="4873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552259" y="3329399"/>
            <a:ext cx="100418" cy="4810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419BDDD-21AA-4F18-A2B0-E03931A610F6}"/>
              </a:ext>
            </a:extLst>
          </p:cNvPr>
          <p:cNvCxnSpPr/>
          <p:nvPr/>
        </p:nvCxnSpPr>
        <p:spPr>
          <a:xfrm flipH="1">
            <a:off x="9403043" y="3855283"/>
            <a:ext cx="100418" cy="4873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5FA7D05-ABEB-4238-898A-4F5552B71A67}"/>
              </a:ext>
            </a:extLst>
          </p:cNvPr>
          <p:cNvCxnSpPr/>
          <p:nvPr/>
        </p:nvCxnSpPr>
        <p:spPr>
          <a:xfrm flipH="1">
            <a:off x="9494660" y="3855283"/>
            <a:ext cx="100418" cy="4873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EED46DD-0116-47DB-8026-F100FE1621B8}"/>
              </a:ext>
            </a:extLst>
          </p:cNvPr>
          <p:cNvCxnSpPr/>
          <p:nvPr/>
        </p:nvCxnSpPr>
        <p:spPr>
          <a:xfrm flipH="1">
            <a:off x="8089083" y="2076619"/>
            <a:ext cx="100418" cy="4873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893D749-B08D-40F6-998C-2326E01CE6F5}"/>
              </a:ext>
            </a:extLst>
          </p:cNvPr>
          <p:cNvCxnSpPr/>
          <p:nvPr/>
        </p:nvCxnSpPr>
        <p:spPr>
          <a:xfrm flipH="1">
            <a:off x="8180700" y="2076619"/>
            <a:ext cx="100418" cy="4873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22B0B697-4117-49B5-98C4-2CD8D9B2EBB1}"/>
              </a:ext>
            </a:extLst>
          </p:cNvPr>
          <p:cNvCxnSpPr/>
          <p:nvPr/>
        </p:nvCxnSpPr>
        <p:spPr>
          <a:xfrm flipH="1">
            <a:off x="11034253" y="1605328"/>
            <a:ext cx="105229" cy="4447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4AB1FC8-0EBC-4326-8691-FC69528F3B75}"/>
              </a:ext>
            </a:extLst>
          </p:cNvPr>
          <p:cNvCxnSpPr/>
          <p:nvPr/>
        </p:nvCxnSpPr>
        <p:spPr>
          <a:xfrm flipH="1">
            <a:off x="4397423" y="1631832"/>
            <a:ext cx="105229" cy="4447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4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04856" y="580368"/>
            <a:ext cx="4390954"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anose="02020603050405020304" pitchFamily="18" charset="0"/>
              </a:rPr>
              <a:t>CHÚ THÍCH</a:t>
            </a:r>
            <a:endParaRPr lang="vi-VN" sz="4800" b="1" spc="6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anose="02020603050405020304" pitchFamily="18" charset="0"/>
            </a:endParaRPr>
          </a:p>
        </p:txBody>
      </p:sp>
      <p:sp>
        <p:nvSpPr>
          <p:cNvPr id="6" name="Rectangle 5"/>
          <p:cNvSpPr/>
          <p:nvPr/>
        </p:nvSpPr>
        <p:spPr>
          <a:xfrm>
            <a:off x="327976" y="3578526"/>
            <a:ext cx="3918206" cy="1846655"/>
          </a:xfrm>
          <a:prstGeom prst="rect">
            <a:avLst/>
          </a:prstGeom>
        </p:spPr>
        <p:txBody>
          <a:bodyPr wrap="square" lIns="121917" tIns="60958" rIns="121917" bIns="60958">
            <a:spAutoFit/>
          </a:bodyPr>
          <a:lstStyle/>
          <a:p>
            <a:pPr algn="just"/>
            <a:r>
              <a:rPr lang="en-US" sz="2800" b="1" i="1" dirty="0" err="1">
                <a:solidFill>
                  <a:srgbClr val="FF0000"/>
                </a:solidFill>
                <a:latin typeface="+mj-lt"/>
                <a:cs typeface="Times New Roman" pitchFamily="18" charset="0"/>
              </a:rPr>
              <a:t>Cửu</a:t>
            </a:r>
            <a:r>
              <a:rPr lang="en-US" sz="2800" b="1" i="1" dirty="0">
                <a:solidFill>
                  <a:srgbClr val="FF0000"/>
                </a:solidFill>
                <a:latin typeface="+mj-lt"/>
                <a:cs typeface="Times New Roman" pitchFamily="18" charset="0"/>
              </a:rPr>
              <a:t> </a:t>
            </a:r>
            <a:r>
              <a:rPr lang="en-US" sz="2800" b="1" i="1">
                <a:solidFill>
                  <a:srgbClr val="FF0000"/>
                </a:solidFill>
                <a:latin typeface="+mj-lt"/>
                <a:cs typeface="Times New Roman" pitchFamily="18" charset="0"/>
              </a:rPr>
              <a:t>Long</a:t>
            </a:r>
            <a:r>
              <a:rPr lang="vi-VN" sz="2800" b="1" i="1">
                <a:solidFill>
                  <a:srgbClr val="FF0000"/>
                </a:solidFill>
                <a:latin typeface="+mj-lt"/>
                <a:cs typeface="Times New Roman" pitchFamily="18" charset="0"/>
              </a:rPr>
              <a:t>:</a:t>
            </a:r>
            <a:r>
              <a:rPr lang="en-US" sz="2800" b="1" i="1">
                <a:solidFill>
                  <a:srgbClr val="FF0000"/>
                </a:solidFill>
                <a:latin typeface="+mj-lt"/>
                <a:cs typeface="Times New Roman" pitchFamily="18" charset="0"/>
              </a:rPr>
              <a:t> </a:t>
            </a:r>
            <a:r>
              <a:rPr lang="vi-VN" sz="2800" i="1">
                <a:latin typeface="+mj-lt"/>
                <a:cs typeface="Times New Roman" pitchFamily="18" charset="0"/>
              </a:rPr>
              <a:t> </a:t>
            </a:r>
            <a:r>
              <a:rPr lang="en-US" sz="2800" err="1">
                <a:latin typeface="+mj-lt"/>
                <a:cs typeface="Times New Roman" pitchFamily="18" charset="0"/>
              </a:rPr>
              <a:t>Dòng</a:t>
            </a:r>
            <a:r>
              <a:rPr lang="en-US" sz="2800">
                <a:latin typeface="+mj-lt"/>
                <a:cs typeface="Times New Roman" pitchFamily="18" charset="0"/>
              </a:rPr>
              <a:t> sông </a:t>
            </a:r>
            <a:r>
              <a:rPr lang="en-US" sz="2800" dirty="0" err="1">
                <a:latin typeface="+mj-lt"/>
                <a:cs typeface="Times New Roman" pitchFamily="18" charset="0"/>
              </a:rPr>
              <a:t>lớn</a:t>
            </a:r>
            <a:r>
              <a:rPr lang="en-US" sz="2800" dirty="0">
                <a:latin typeface="+mj-lt"/>
                <a:cs typeface="Times New Roman" pitchFamily="18" charset="0"/>
              </a:rPr>
              <a:t>, </a:t>
            </a:r>
            <a:r>
              <a:rPr lang="en-US" sz="2800" dirty="0" err="1">
                <a:latin typeface="+mj-lt"/>
                <a:cs typeface="Times New Roman" pitchFamily="18" charset="0"/>
              </a:rPr>
              <a:t>chảy</a:t>
            </a:r>
            <a:r>
              <a:rPr lang="en-US" sz="2800" dirty="0">
                <a:latin typeface="+mj-lt"/>
                <a:cs typeface="Times New Roman" pitchFamily="18" charset="0"/>
              </a:rPr>
              <a:t> qua </a:t>
            </a:r>
            <a:r>
              <a:rPr lang="en-US" sz="2800" dirty="0" err="1">
                <a:latin typeface="+mj-lt"/>
                <a:cs typeface="Times New Roman" pitchFamily="18" charset="0"/>
              </a:rPr>
              <a:t>nhiều</a:t>
            </a:r>
            <a:r>
              <a:rPr lang="en-US" sz="2800" dirty="0">
                <a:latin typeface="+mj-lt"/>
                <a:cs typeface="Times New Roman" pitchFamily="18" charset="0"/>
              </a:rPr>
              <a:t> </a:t>
            </a:r>
            <a:r>
              <a:rPr lang="en-US" sz="2800" dirty="0" err="1">
                <a:latin typeface="+mj-lt"/>
                <a:cs typeface="Times New Roman" pitchFamily="18" charset="0"/>
              </a:rPr>
              <a:t>tỉnh</a:t>
            </a:r>
            <a:r>
              <a:rPr lang="en-US" sz="2800" dirty="0">
                <a:latin typeface="+mj-lt"/>
                <a:cs typeface="Times New Roman" pitchFamily="18" charset="0"/>
              </a:rPr>
              <a:t> ở </a:t>
            </a:r>
            <a:r>
              <a:rPr lang="en-US" sz="2800" dirty="0" err="1">
                <a:latin typeface="+mj-lt"/>
                <a:cs typeface="Times New Roman" pitchFamily="18" charset="0"/>
              </a:rPr>
              <a:t>miền</a:t>
            </a:r>
            <a:r>
              <a:rPr lang="en-US" sz="2800" dirty="0">
                <a:latin typeface="+mj-lt"/>
                <a:cs typeface="Times New Roman" pitchFamily="18" charset="0"/>
              </a:rPr>
              <a:t> Nam </a:t>
            </a:r>
            <a:r>
              <a:rPr lang="en-US" sz="2800" dirty="0" err="1">
                <a:latin typeface="+mj-lt"/>
                <a:cs typeface="Times New Roman" pitchFamily="18" charset="0"/>
              </a:rPr>
              <a:t>nước</a:t>
            </a:r>
            <a:r>
              <a:rPr lang="en-US" sz="2800" dirty="0">
                <a:latin typeface="+mj-lt"/>
                <a:cs typeface="Times New Roman" pitchFamily="18" charset="0"/>
              </a:rPr>
              <a:t> ta.</a:t>
            </a:r>
            <a:endParaRPr lang="vi-VN" sz="2800" dirty="0">
              <a:latin typeface="+mj-lt"/>
              <a:cs typeface="Times New Roman" pitchFamily="18" charset="0"/>
            </a:endParaRPr>
          </a:p>
        </p:txBody>
      </p:sp>
      <p:sp>
        <p:nvSpPr>
          <p:cNvPr id="7" name="Rectangle 6"/>
          <p:cNvSpPr/>
          <p:nvPr/>
        </p:nvSpPr>
        <p:spPr>
          <a:xfrm>
            <a:off x="8150517" y="3979456"/>
            <a:ext cx="4254955" cy="1415768"/>
          </a:xfrm>
          <a:prstGeom prst="rect">
            <a:avLst/>
          </a:prstGeom>
        </p:spPr>
        <p:txBody>
          <a:bodyPr wrap="square" lIns="121917" tIns="60958" rIns="121917" bIns="60958">
            <a:spAutoFit/>
          </a:bodyPr>
          <a:lstStyle/>
          <a:p>
            <a:pPr algn="ctr"/>
            <a:r>
              <a:rPr lang="en-US" sz="2800" b="1" i="1" dirty="0" err="1">
                <a:solidFill>
                  <a:srgbClr val="FF0000"/>
                </a:solidFill>
                <a:latin typeface="+mj-lt"/>
                <a:cs typeface="Times New Roman" pitchFamily="18" charset="0"/>
              </a:rPr>
              <a:t>Cá</a:t>
            </a:r>
            <a:r>
              <a:rPr lang="en-US" sz="2800" b="1" i="1" dirty="0">
                <a:solidFill>
                  <a:srgbClr val="FF0000"/>
                </a:solidFill>
                <a:latin typeface="+mj-lt"/>
                <a:cs typeface="Times New Roman" pitchFamily="18" charset="0"/>
              </a:rPr>
              <a:t> </a:t>
            </a:r>
            <a:r>
              <a:rPr lang="en-US" sz="2800" b="1" i="1" dirty="0" err="1">
                <a:solidFill>
                  <a:srgbClr val="FF0000"/>
                </a:solidFill>
                <a:latin typeface="+mj-lt"/>
                <a:cs typeface="Times New Roman" pitchFamily="18" charset="0"/>
              </a:rPr>
              <a:t>ròng</a:t>
            </a:r>
            <a:r>
              <a:rPr lang="en-US" sz="2800" b="1" i="1" dirty="0">
                <a:solidFill>
                  <a:srgbClr val="FF0000"/>
                </a:solidFill>
                <a:latin typeface="+mj-lt"/>
                <a:cs typeface="Times New Roman" pitchFamily="18" charset="0"/>
              </a:rPr>
              <a:t> </a:t>
            </a:r>
            <a:r>
              <a:rPr lang="en-US" sz="2800" b="1" i="1" dirty="0" err="1">
                <a:solidFill>
                  <a:srgbClr val="FF0000"/>
                </a:solidFill>
                <a:latin typeface="+mj-lt"/>
                <a:cs typeface="Times New Roman" pitchFamily="18" charset="0"/>
              </a:rPr>
              <a:t>ròng</a:t>
            </a:r>
            <a:r>
              <a:rPr lang="vi-VN" sz="2800" b="1" i="1">
                <a:solidFill>
                  <a:srgbClr val="FF0000"/>
                </a:solidFill>
                <a:latin typeface="+mj-lt"/>
                <a:cs typeface="Times New Roman" pitchFamily="18" charset="0"/>
              </a:rPr>
              <a:t>: </a:t>
            </a:r>
            <a:r>
              <a:rPr lang="en-US" sz="2800">
                <a:latin typeface="+mj-lt"/>
                <a:cs typeface="Times New Roman" pitchFamily="18" charset="0"/>
              </a:rPr>
              <a:t>Cá lóc (</a:t>
            </a:r>
            <a:r>
              <a:rPr lang="en-US" sz="2800" dirty="0" err="1">
                <a:latin typeface="+mj-lt"/>
                <a:cs typeface="Times New Roman" pitchFamily="18" charset="0"/>
              </a:rPr>
              <a:t>cá</a:t>
            </a:r>
            <a:r>
              <a:rPr lang="en-US" sz="2800" dirty="0">
                <a:latin typeface="+mj-lt"/>
                <a:cs typeface="Times New Roman" pitchFamily="18" charset="0"/>
              </a:rPr>
              <a:t> </a:t>
            </a:r>
            <a:r>
              <a:rPr lang="en-US" sz="2800" dirty="0" err="1">
                <a:latin typeface="+mj-lt"/>
                <a:cs typeface="Times New Roman" pitchFamily="18" charset="0"/>
              </a:rPr>
              <a:t>chuối</a:t>
            </a:r>
            <a:r>
              <a:rPr lang="en-US" sz="2800" dirty="0">
                <a:latin typeface="+mj-lt"/>
                <a:cs typeface="Times New Roman" pitchFamily="18" charset="0"/>
              </a:rPr>
              <a:t>, </a:t>
            </a:r>
            <a:r>
              <a:rPr lang="en-US" sz="2800" dirty="0" err="1">
                <a:latin typeface="+mj-lt"/>
                <a:cs typeface="Times New Roman" pitchFamily="18" charset="0"/>
              </a:rPr>
              <a:t>cá</a:t>
            </a:r>
            <a:r>
              <a:rPr lang="en-US" sz="2800" dirty="0">
                <a:latin typeface="+mj-lt"/>
                <a:cs typeface="Times New Roman" pitchFamily="18" charset="0"/>
              </a:rPr>
              <a:t> </a:t>
            </a:r>
            <a:r>
              <a:rPr lang="en-US" sz="2800" dirty="0" err="1">
                <a:latin typeface="+mj-lt"/>
                <a:cs typeface="Times New Roman" pitchFamily="18" charset="0"/>
              </a:rPr>
              <a:t>quả</a:t>
            </a:r>
            <a:r>
              <a:rPr lang="en-US" sz="2800" dirty="0">
                <a:latin typeface="+mj-lt"/>
                <a:cs typeface="Times New Roman" pitchFamily="18" charset="0"/>
              </a:rPr>
              <a:t>) </a:t>
            </a:r>
            <a:r>
              <a:rPr lang="en-US" sz="2800" dirty="0" err="1">
                <a:latin typeface="+mj-lt"/>
                <a:cs typeface="Times New Roman" pitchFamily="18" charset="0"/>
              </a:rPr>
              <a:t>nhỏ</a:t>
            </a:r>
            <a:r>
              <a:rPr lang="vi-VN" sz="2800" dirty="0">
                <a:latin typeface="+mj-lt"/>
                <a:cs typeface="Times New Roman" pitchFamily="18" charset="0"/>
              </a:rPr>
              <a:t>.</a:t>
            </a:r>
          </a:p>
        </p:txBody>
      </p:sp>
      <p:sp>
        <p:nvSpPr>
          <p:cNvPr id="10" name="Rectangle 9">
            <a:extLst>
              <a:ext uri="{FF2B5EF4-FFF2-40B4-BE49-F238E27FC236}">
                <a16:creationId xmlns="" xmlns:a16="http://schemas.microsoft.com/office/drawing/2014/main" id="{911EC07A-85A6-42D7-B234-38B6B85DD010}"/>
              </a:ext>
            </a:extLst>
          </p:cNvPr>
          <p:cNvSpPr/>
          <p:nvPr/>
        </p:nvSpPr>
        <p:spPr>
          <a:xfrm>
            <a:off x="4404856" y="4945761"/>
            <a:ext cx="3628436" cy="1415768"/>
          </a:xfrm>
          <a:prstGeom prst="rect">
            <a:avLst/>
          </a:prstGeom>
        </p:spPr>
        <p:txBody>
          <a:bodyPr wrap="square" lIns="121917" tIns="60958" rIns="121917" bIns="60958">
            <a:spAutoFit/>
          </a:bodyPr>
          <a:lstStyle/>
          <a:p>
            <a:pPr algn="ctr"/>
            <a:r>
              <a:rPr lang="en-US" sz="2800" b="1" i="1" err="1">
                <a:solidFill>
                  <a:srgbClr val="FF0000"/>
                </a:solidFill>
                <a:latin typeface="+mj-lt"/>
                <a:cs typeface="Times New Roman" pitchFamily="18" charset="0"/>
              </a:rPr>
              <a:t>Lắt</a:t>
            </a:r>
            <a:r>
              <a:rPr lang="en-US" sz="2800" b="1" i="1">
                <a:solidFill>
                  <a:srgbClr val="FF0000"/>
                </a:solidFill>
                <a:latin typeface="+mj-lt"/>
                <a:cs typeface="Times New Roman" pitchFamily="18" charset="0"/>
              </a:rPr>
              <a:t> lẻo</a:t>
            </a:r>
            <a:r>
              <a:rPr lang="vi-VN" sz="2800" b="1" i="1">
                <a:solidFill>
                  <a:srgbClr val="FF0000"/>
                </a:solidFill>
                <a:latin typeface="+mj-lt"/>
                <a:cs typeface="Times New Roman" pitchFamily="18" charset="0"/>
              </a:rPr>
              <a:t>: </a:t>
            </a:r>
            <a:r>
              <a:rPr lang="en-US" sz="2800">
                <a:latin typeface="+mj-lt"/>
                <a:cs typeface="Times New Roman" pitchFamily="18" charset="0"/>
              </a:rPr>
              <a:t>Đung </a:t>
            </a:r>
            <a:r>
              <a:rPr lang="en-US" sz="2800" dirty="0" err="1">
                <a:latin typeface="+mj-lt"/>
                <a:cs typeface="Times New Roman" pitchFamily="18" charset="0"/>
              </a:rPr>
              <a:t>đưa</a:t>
            </a:r>
            <a:r>
              <a:rPr lang="en-US" sz="2800" dirty="0">
                <a:latin typeface="+mj-lt"/>
                <a:cs typeface="Times New Roman" pitchFamily="18" charset="0"/>
              </a:rPr>
              <a:t>, do </a:t>
            </a:r>
            <a:r>
              <a:rPr lang="en-US" sz="2800" dirty="0" err="1">
                <a:latin typeface="+mj-lt"/>
                <a:cs typeface="Times New Roman" pitchFamily="18" charset="0"/>
              </a:rPr>
              <a:t>không</a:t>
            </a:r>
            <a:r>
              <a:rPr lang="en-US" sz="2800" dirty="0">
                <a:latin typeface="+mj-lt"/>
                <a:cs typeface="Times New Roman" pitchFamily="18" charset="0"/>
              </a:rPr>
              <a:t> </a:t>
            </a:r>
            <a:r>
              <a:rPr lang="en-US" sz="2800" dirty="0" err="1">
                <a:latin typeface="+mj-lt"/>
                <a:cs typeface="Times New Roman" pitchFamily="18" charset="0"/>
              </a:rPr>
              <a:t>có</a:t>
            </a:r>
            <a:r>
              <a:rPr lang="en-US" sz="2800" dirty="0">
                <a:latin typeface="+mj-lt"/>
                <a:cs typeface="Times New Roman" pitchFamily="18" charset="0"/>
              </a:rPr>
              <a:t> </a:t>
            </a:r>
            <a:r>
              <a:rPr lang="en-US" sz="2800" dirty="0" err="1">
                <a:latin typeface="+mj-lt"/>
                <a:cs typeface="Times New Roman" pitchFamily="18" charset="0"/>
              </a:rPr>
              <a:t>điểm</a:t>
            </a:r>
            <a:r>
              <a:rPr lang="en-US" sz="2800" dirty="0">
                <a:latin typeface="+mj-lt"/>
                <a:cs typeface="Times New Roman" pitchFamily="18" charset="0"/>
              </a:rPr>
              <a:t> </a:t>
            </a:r>
            <a:r>
              <a:rPr lang="en-US" sz="2800" dirty="0" err="1">
                <a:latin typeface="+mj-lt"/>
                <a:cs typeface="Times New Roman" pitchFamily="18" charset="0"/>
              </a:rPr>
              <a:t>tựa</a:t>
            </a:r>
            <a:r>
              <a:rPr lang="en-US" sz="2800" dirty="0">
                <a:latin typeface="+mj-lt"/>
                <a:cs typeface="Times New Roman" pitchFamily="18" charset="0"/>
              </a:rPr>
              <a:t> </a:t>
            </a:r>
            <a:r>
              <a:rPr lang="en-US" sz="2800" dirty="0" err="1">
                <a:latin typeface="+mj-lt"/>
                <a:cs typeface="Times New Roman" pitchFamily="18" charset="0"/>
              </a:rPr>
              <a:t>chắc</a:t>
            </a:r>
            <a:r>
              <a:rPr lang="en-US" sz="2800" dirty="0">
                <a:latin typeface="+mj-lt"/>
                <a:cs typeface="Times New Roman" pitchFamily="18" charset="0"/>
              </a:rPr>
              <a:t> </a:t>
            </a:r>
            <a:r>
              <a:rPr lang="en-US" sz="2800" dirty="0" err="1">
                <a:latin typeface="+mj-lt"/>
                <a:cs typeface="Times New Roman" pitchFamily="18" charset="0"/>
              </a:rPr>
              <a:t>chắn</a:t>
            </a:r>
            <a:r>
              <a:rPr lang="en-US" sz="2800" dirty="0">
                <a:latin typeface="+mj-lt"/>
                <a:cs typeface="Times New Roman" pitchFamily="18" charset="0"/>
              </a:rPr>
              <a:t>.</a:t>
            </a:r>
            <a:endParaRPr lang="vi-VN" sz="2800" dirty="0">
              <a:latin typeface="+mj-lt"/>
              <a:cs typeface="Times New Roman" pitchFamily="18" charset="0"/>
            </a:endParaRPr>
          </a:p>
        </p:txBody>
      </p:sp>
      <p:pic>
        <p:nvPicPr>
          <p:cNvPr id="2050" name="Picture 2" descr="ẢNH] Đồng bằng sông Cửu Long nhìn từ trên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51" y="1411366"/>
            <a:ext cx="3918206" cy="20521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ẤU QUÊ - CÁ LÓC MẸ VÀ BẦY RÒNG RÒNG (Bút ký của Dương Kiều) Qua tết, người  ta tát ao, cá lóc, cá rô đầy ra đó, nhưng đi xem bắt">
            <a:extLst>
              <a:ext uri="{FF2B5EF4-FFF2-40B4-BE49-F238E27FC236}">
                <a16:creationId xmlns="" xmlns:a16="http://schemas.microsoft.com/office/drawing/2014/main" id="{736F10B3-B433-490F-9024-53D831600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293" y="2156970"/>
            <a:ext cx="3829144"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ẦU TRE LẮT LẺO - Truyện ngắn Sơn Trần - HƯƠNG QUÊ NHÀ">
            <a:extLst>
              <a:ext uri="{FF2B5EF4-FFF2-40B4-BE49-F238E27FC236}">
                <a16:creationId xmlns="" xmlns:a16="http://schemas.microsoft.com/office/drawing/2014/main" id="{0A005451-BDB4-4166-B05B-4697E92A0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142" y="3137313"/>
            <a:ext cx="3174415" cy="160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7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sz="quarter"/>
          </p:nvPr>
        </p:nvSpPr>
        <p:spPr>
          <a:xfrm>
            <a:off x="609521" y="0"/>
            <a:ext cx="10971372" cy="1905000"/>
          </a:xfrm>
        </p:spPr>
        <p:txBody>
          <a:bodyPr>
            <a:normAutofit/>
          </a:bodyPr>
          <a:lstStyle/>
          <a:p>
            <a:pPr algn="ctr" eaLnBrk="1" fontAlgn="auto" hangingPunct="1">
              <a:spcAft>
                <a:spcPts val="0"/>
              </a:spcAft>
              <a:defRPr/>
            </a:pPr>
            <a:r>
              <a:rPr lang="en-US" sz="2800" u="sng" dirty="0" smtClean="0">
                <a:latin typeface="Times New Roman" pitchFamily="18" charset="0"/>
                <a:cs typeface="Times New Roman" pitchFamily="18" charset="0"/>
              </a:rPr>
              <a:t/>
            </a:r>
            <a:br>
              <a:rPr lang="en-US" sz="2800" u="sng"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3100" i="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
            </a:r>
            <a:br>
              <a:rPr lang="en-US" sz="1400" i="1" dirty="0" smtClean="0">
                <a:latin typeface="Times New Roman" pitchFamily="18" charset="0"/>
                <a:cs typeface="Times New Roman" pitchFamily="18" charset="0"/>
              </a:rPr>
            </a:br>
            <a:endParaRPr lang="vi-VN" sz="2400" b="1" dirty="0" smtClean="0">
              <a:solidFill>
                <a:schemeClr val="tx1"/>
              </a:solidFill>
              <a:latin typeface="Times New Roman" pitchFamily="18" charset="0"/>
              <a:cs typeface="Times New Roman" pitchFamily="18" charset="0"/>
            </a:endParaRPr>
          </a:p>
        </p:txBody>
      </p:sp>
      <p:sp>
        <p:nvSpPr>
          <p:cNvPr id="13315" name="Content Placeholder 4"/>
          <p:cNvSpPr>
            <a:spLocks noGrp="1"/>
          </p:cNvSpPr>
          <p:nvPr>
            <p:ph sz="quarter" idx="1"/>
          </p:nvPr>
        </p:nvSpPr>
        <p:spPr>
          <a:xfrm>
            <a:off x="2388747" y="2701834"/>
            <a:ext cx="2170190" cy="533400"/>
          </a:xfrm>
        </p:spPr>
        <p:txBody>
          <a:bodyPr>
            <a:normAutofit/>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sướt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a:t>
            </a:r>
            <a:r>
              <a:rPr lang="en-US" b="1" dirty="0" err="1" smtClean="0">
                <a:solidFill>
                  <a:srgbClr val="FF0000"/>
                </a:solidFill>
                <a:latin typeface="Times New Roman" pitchFamily="18" charset="0"/>
                <a:cs typeface="Times New Roman" pitchFamily="18" charset="0"/>
              </a:rPr>
              <a:t>ướt</a:t>
            </a:r>
            <a:r>
              <a:rPr lang="en-US" b="1" dirty="0" smtClean="0">
                <a:latin typeface="Times New Roman" pitchFamily="18" charset="0"/>
                <a:cs typeface="Times New Roman" pitchFamily="18" charset="0"/>
              </a:rPr>
              <a:t> </a:t>
            </a:r>
          </a:p>
        </p:txBody>
      </p:sp>
      <p:sp>
        <p:nvSpPr>
          <p:cNvPr id="13316" name="Rectangle 8"/>
          <p:cNvSpPr>
            <a:spLocks noChangeArrowheads="1"/>
          </p:cNvSpPr>
          <p:nvPr/>
        </p:nvSpPr>
        <p:spPr bwMode="auto">
          <a:xfrm>
            <a:off x="7111074" y="2133601"/>
            <a:ext cx="2140330"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Tìm hiểu bài</a:t>
            </a:r>
          </a:p>
        </p:txBody>
      </p:sp>
      <p:sp>
        <p:nvSpPr>
          <p:cNvPr id="13317" name="Rectangle 7"/>
          <p:cNvSpPr>
            <a:spLocks noChangeArrowheads="1"/>
          </p:cNvSpPr>
          <p:nvPr/>
        </p:nvSpPr>
        <p:spPr bwMode="auto">
          <a:xfrm>
            <a:off x="2336496" y="2133601"/>
            <a:ext cx="1790875" cy="523220"/>
          </a:xfrm>
          <a:prstGeom prst="rect">
            <a:avLst/>
          </a:prstGeom>
          <a:noFill/>
          <a:ln w="9525">
            <a:noFill/>
            <a:miter lim="800000"/>
            <a:headEnd/>
            <a:tailEnd/>
          </a:ln>
        </p:spPr>
        <p:txBody>
          <a:bodyPr wrap="none">
            <a:spAutoFit/>
          </a:bodyPr>
          <a:lstStyle/>
          <a:p>
            <a:r>
              <a:rPr lang="en-US" sz="2800" b="1" u="sng">
                <a:solidFill>
                  <a:srgbClr val="002060"/>
                </a:solidFill>
                <a:latin typeface="Times New Roman" pitchFamily="18" charset="0"/>
                <a:cs typeface="Times New Roman" pitchFamily="18" charset="0"/>
              </a:rPr>
              <a:t>Luyện đọc</a:t>
            </a:r>
          </a:p>
        </p:txBody>
      </p:sp>
      <p:cxnSp>
        <p:nvCxnSpPr>
          <p:cNvPr id="10" name="Straight Connector 9"/>
          <p:cNvCxnSpPr/>
          <p:nvPr/>
        </p:nvCxnSpPr>
        <p:spPr>
          <a:xfrm rot="5400000">
            <a:off x="4657171" y="4378591"/>
            <a:ext cx="3278187" cy="4233"/>
          </a:xfrm>
          <a:prstGeom prst="line">
            <a:avLst/>
          </a:prstGeom>
        </p:spPr>
        <p:style>
          <a:lnRef idx="2">
            <a:schemeClr val="accent2"/>
          </a:lnRef>
          <a:fillRef idx="0">
            <a:schemeClr val="accent2"/>
          </a:fillRef>
          <a:effectRef idx="1">
            <a:schemeClr val="accent2"/>
          </a:effectRef>
          <a:fontRef idx="minor">
            <a:schemeClr val="tx1"/>
          </a:fontRef>
        </p:style>
      </p:cxnSp>
      <p:sp>
        <p:nvSpPr>
          <p:cNvPr id="2" name="Rectangle 10"/>
          <p:cNvSpPr>
            <a:spLocks noChangeArrowheads="1"/>
          </p:cNvSpPr>
          <p:nvPr/>
        </p:nvSpPr>
        <p:spPr bwMode="auto">
          <a:xfrm>
            <a:off x="537918" y="3775165"/>
            <a:ext cx="5706129" cy="1384995"/>
          </a:xfrm>
          <a:prstGeom prst="rect">
            <a:avLst/>
          </a:prstGeom>
          <a:noFill/>
          <a:ln w="9525">
            <a:noFill/>
            <a:miter lim="800000"/>
            <a:headEnd/>
            <a:tailEnd/>
          </a:ln>
        </p:spPr>
        <p:txBody>
          <a:bodyPr wrap="square">
            <a:spAutoFit/>
          </a:bodyPr>
          <a:lstStyle/>
          <a:p>
            <a:r>
              <a:rPr lang="en-US" sz="2800" b="1" dirty="0" smtClean="0">
                <a:latin typeface="Times New Roman" pitchFamily="18" charset="0"/>
                <a:cs typeface="Times New Roman" pitchFamily="18" charset="0"/>
              </a:rPr>
              <a:t>-</a:t>
            </a:r>
            <a:r>
              <a:rPr lang="vi-VN" sz="2800" dirty="0" smtClean="0">
                <a:solidFill>
                  <a:srgbClr val="000000"/>
                </a:solidFill>
              </a:rPr>
              <a:t> </a:t>
            </a:r>
            <a:r>
              <a:rPr lang="vi-VN" sz="2800" b="1" dirty="0" smtClean="0">
                <a:solidFill>
                  <a:srgbClr val="000000"/>
                </a:solidFill>
              </a:rPr>
              <a:t>Nước trong ao hồ, </a:t>
            </a:r>
            <a:r>
              <a:rPr lang="en-US" sz="2800" b="1" dirty="0" smtClean="0">
                <a:solidFill>
                  <a:srgbClr val="000000"/>
                </a:solidFill>
              </a:rPr>
              <a:t> </a:t>
            </a:r>
            <a:r>
              <a:rPr lang="vi-VN" sz="2800" b="1" dirty="0" smtClean="0">
                <a:solidFill>
                  <a:srgbClr val="000000"/>
                </a:solidFill>
              </a:rPr>
              <a:t>trong đồng ruộng của mùa mưa </a:t>
            </a:r>
            <a:r>
              <a:rPr lang="en-US" sz="2800" b="1" dirty="0" smtClean="0">
                <a:solidFill>
                  <a:srgbClr val="000000"/>
                </a:solidFill>
              </a:rPr>
              <a:t> </a:t>
            </a:r>
            <a:r>
              <a:rPr lang="vi-VN" sz="2800" b="1" dirty="0" smtClean="0">
                <a:solidFill>
                  <a:srgbClr val="000000"/>
                </a:solidFill>
              </a:rPr>
              <a:t>hòa lẫn với nước </a:t>
            </a:r>
            <a:r>
              <a:rPr lang="en-US" sz="2800" b="1" dirty="0" smtClean="0">
                <a:solidFill>
                  <a:srgbClr val="000000"/>
                </a:solidFill>
              </a:rPr>
              <a:t>d</a:t>
            </a:r>
            <a:r>
              <a:rPr lang="vi-VN" sz="2800" b="1" dirty="0" smtClean="0">
                <a:solidFill>
                  <a:srgbClr val="000000"/>
                </a:solidFill>
              </a:rPr>
              <a:t>òng sông Cửu Long</a:t>
            </a:r>
            <a:r>
              <a:rPr lang="vi-VN" sz="2800" dirty="0" smtClean="0">
                <a:solidFill>
                  <a:srgbClr val="000000"/>
                </a:solidFill>
              </a:rPr>
              <a:t>.</a:t>
            </a:r>
            <a:endParaRPr lang="en-US" sz="2800" b="1" dirty="0">
              <a:latin typeface="Times New Roman" pitchFamily="18" charset="0"/>
              <a:cs typeface="Times New Roman" pitchFamily="18" charset="0"/>
            </a:endParaRPr>
          </a:p>
        </p:txBody>
      </p:sp>
      <p:sp>
        <p:nvSpPr>
          <p:cNvPr id="13" name="Line 23"/>
          <p:cNvSpPr>
            <a:spLocks noChangeShapeType="1"/>
          </p:cNvSpPr>
          <p:nvPr/>
        </p:nvSpPr>
        <p:spPr bwMode="auto">
          <a:xfrm flipH="1">
            <a:off x="3954055" y="3797886"/>
            <a:ext cx="177777" cy="457200"/>
          </a:xfrm>
          <a:prstGeom prst="line">
            <a:avLst/>
          </a:prstGeom>
          <a:noFill/>
          <a:ln w="38100">
            <a:solidFill>
              <a:srgbClr val="FF0066"/>
            </a:solidFill>
            <a:round/>
            <a:headEnd/>
            <a:tailEnd/>
          </a:ln>
        </p:spPr>
        <p:txBody>
          <a:bodyPr/>
          <a:lstStyle/>
          <a:p>
            <a:endParaRPr lang="en-US"/>
          </a:p>
        </p:txBody>
      </p:sp>
      <p:sp>
        <p:nvSpPr>
          <p:cNvPr id="19" name="Line 23"/>
          <p:cNvSpPr>
            <a:spLocks noChangeShapeType="1"/>
          </p:cNvSpPr>
          <p:nvPr/>
        </p:nvSpPr>
        <p:spPr bwMode="auto">
          <a:xfrm flipH="1">
            <a:off x="4027951" y="4242023"/>
            <a:ext cx="203174" cy="457200"/>
          </a:xfrm>
          <a:prstGeom prst="line">
            <a:avLst/>
          </a:prstGeom>
          <a:noFill/>
          <a:ln w="38100">
            <a:solidFill>
              <a:srgbClr val="FF0066"/>
            </a:solidFill>
            <a:round/>
            <a:headEnd/>
            <a:tailEnd/>
          </a:ln>
        </p:spPr>
        <p:txBody>
          <a:bodyPr/>
          <a:lstStyle/>
          <a:p>
            <a:endParaRPr lang="en-US"/>
          </a:p>
        </p:txBody>
      </p:sp>
      <p:sp>
        <p:nvSpPr>
          <p:cNvPr id="20" name="Line 23"/>
          <p:cNvSpPr>
            <a:spLocks noChangeShapeType="1"/>
          </p:cNvSpPr>
          <p:nvPr/>
        </p:nvSpPr>
        <p:spPr bwMode="auto">
          <a:xfrm flipH="1">
            <a:off x="5308825" y="4755879"/>
            <a:ext cx="203174" cy="457200"/>
          </a:xfrm>
          <a:prstGeom prst="line">
            <a:avLst/>
          </a:prstGeom>
          <a:noFill/>
          <a:ln w="38100">
            <a:solidFill>
              <a:srgbClr val="FF0066"/>
            </a:solidFill>
            <a:round/>
            <a:headEnd/>
            <a:tailEnd/>
          </a:ln>
        </p:spPr>
        <p:txBody>
          <a:bodyPr/>
          <a:lstStyle/>
          <a:p>
            <a:endParaRPr lang="en-US"/>
          </a:p>
        </p:txBody>
      </p:sp>
      <p:sp>
        <p:nvSpPr>
          <p:cNvPr id="21" name="Line 23"/>
          <p:cNvSpPr>
            <a:spLocks noChangeShapeType="1"/>
          </p:cNvSpPr>
          <p:nvPr/>
        </p:nvSpPr>
        <p:spPr bwMode="auto">
          <a:xfrm flipH="1">
            <a:off x="5395597" y="4759054"/>
            <a:ext cx="203174" cy="457200"/>
          </a:xfrm>
          <a:prstGeom prst="line">
            <a:avLst/>
          </a:prstGeom>
          <a:noFill/>
          <a:ln w="38100">
            <a:solidFill>
              <a:srgbClr val="FF0066"/>
            </a:solidFill>
            <a:round/>
            <a:headEnd/>
            <a:tailEnd/>
          </a:ln>
        </p:spPr>
        <p:txBody>
          <a:bodyPr/>
          <a:lstStyle/>
          <a:p>
            <a:endParaRPr lang="en-US"/>
          </a:p>
        </p:txBody>
      </p:sp>
      <p:sp>
        <p:nvSpPr>
          <p:cNvPr id="28" name="Rectangle 27"/>
          <p:cNvSpPr/>
          <p:nvPr/>
        </p:nvSpPr>
        <p:spPr>
          <a:xfrm>
            <a:off x="6501554" y="2725784"/>
            <a:ext cx="2124300" cy="523220"/>
          </a:xfrm>
          <a:prstGeom prst="rect">
            <a:avLst/>
          </a:prstGeom>
        </p:spPr>
        <p:txBody>
          <a:bodyPr wrap="none">
            <a:spAutoFit/>
          </a:bodyPr>
          <a:lstStyle/>
          <a:p>
            <a:pPr algn="ctr" eaLnBrk="0" hangingPunct="0">
              <a:defRPr/>
            </a:pPr>
            <a:r>
              <a:rPr lang="en-US" sz="2600" kern="0" dirty="0">
                <a:latin typeface="Times New Roman" pitchFamily="18" charset="0"/>
              </a:rPr>
              <a:t>  </a:t>
            </a:r>
            <a:r>
              <a:rPr lang="en-US" sz="2800" b="1" kern="0" dirty="0">
                <a:latin typeface="Times New Roman" pitchFamily="18" charset="0"/>
              </a:rPr>
              <a:t>- </a:t>
            </a:r>
            <a:r>
              <a:rPr lang="en-US" sz="2800" b="1" kern="0" dirty="0" err="1" smtClean="0">
                <a:latin typeface="Times New Roman" pitchFamily="18" charset="0"/>
              </a:rPr>
              <a:t>Cửu</a:t>
            </a:r>
            <a:r>
              <a:rPr lang="en-US" sz="2800" b="1" kern="0" dirty="0" smtClean="0">
                <a:latin typeface="Times New Roman" pitchFamily="18" charset="0"/>
              </a:rPr>
              <a:t> Long</a:t>
            </a:r>
            <a:endParaRPr lang="en-US" sz="2800" b="1" kern="0" dirty="0">
              <a:latin typeface="Times New Roman" pitchFamily="18" charset="0"/>
            </a:endParaRPr>
          </a:p>
        </p:txBody>
      </p:sp>
      <p:sp>
        <p:nvSpPr>
          <p:cNvPr id="31" name="Rectangle 30"/>
          <p:cNvSpPr/>
          <p:nvPr/>
        </p:nvSpPr>
        <p:spPr>
          <a:xfrm>
            <a:off x="6694440" y="3141483"/>
            <a:ext cx="2332691" cy="523220"/>
          </a:xfrm>
          <a:prstGeom prst="rect">
            <a:avLst/>
          </a:prstGeom>
        </p:spPr>
        <p:txBody>
          <a:bodyPr wrap="none">
            <a:spAutoFit/>
          </a:bodyPr>
          <a:lstStyle/>
          <a:p>
            <a:pPr algn="ctr" eaLnBrk="0" hangingPunct="0">
              <a:defRPr/>
            </a:pPr>
            <a:r>
              <a:rPr lang="en-US" sz="2600" b="1" kern="0" dirty="0" smtClean="0">
                <a:latin typeface="Times New Roman" pitchFamily="18" charset="0"/>
              </a:rPr>
              <a:t>- </a:t>
            </a:r>
            <a:r>
              <a:rPr lang="en-US" sz="2800" b="1" kern="0" dirty="0" err="1" smtClean="0">
                <a:latin typeface="Times New Roman" pitchFamily="18" charset="0"/>
              </a:rPr>
              <a:t>cá</a:t>
            </a:r>
            <a:r>
              <a:rPr lang="en-US" sz="2800" b="1" kern="0" dirty="0" smtClean="0">
                <a:latin typeface="Times New Roman" pitchFamily="18" charset="0"/>
              </a:rPr>
              <a:t> </a:t>
            </a:r>
            <a:r>
              <a:rPr lang="en-US" sz="2800" b="1" kern="0" dirty="0" err="1" smtClean="0">
                <a:latin typeface="Times New Roman" pitchFamily="18" charset="0"/>
              </a:rPr>
              <a:t>ròng</a:t>
            </a:r>
            <a:r>
              <a:rPr lang="en-US" sz="2800" b="1" kern="0" dirty="0" smtClean="0">
                <a:latin typeface="Times New Roman" pitchFamily="18" charset="0"/>
              </a:rPr>
              <a:t> </a:t>
            </a:r>
            <a:r>
              <a:rPr lang="en-US" sz="2800" b="1" kern="0" dirty="0" err="1" smtClean="0">
                <a:latin typeface="Times New Roman" pitchFamily="18" charset="0"/>
              </a:rPr>
              <a:t>ròng</a:t>
            </a:r>
            <a:endParaRPr lang="en-US" sz="2800" b="1" kern="0" dirty="0">
              <a:latin typeface="Times New Roman" pitchFamily="18" charset="0"/>
            </a:endParaRPr>
          </a:p>
        </p:txBody>
      </p:sp>
      <p:sp>
        <p:nvSpPr>
          <p:cNvPr id="13328" name="Content Placeholder 4"/>
          <p:cNvSpPr>
            <a:spLocks noGrp="1"/>
          </p:cNvSpPr>
          <p:nvPr>
            <p:ph sz="quarter" idx="1"/>
          </p:nvPr>
        </p:nvSpPr>
        <p:spPr>
          <a:xfrm>
            <a:off x="2336496" y="3156858"/>
            <a:ext cx="2234909" cy="533400"/>
          </a:xfrm>
        </p:spPr>
        <p:txBody>
          <a:bodyPr/>
          <a:lstStyle/>
          <a:p>
            <a:pPr eaLnBrk="1" hangingPunct="1">
              <a:buFont typeface="Wingdings 2" pitchFamily="18" charset="2"/>
              <a:buNone/>
            </a:pPr>
            <a:r>
              <a:rPr lang="en-US" sz="2800"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đồng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a:t>
            </a:r>
            <a:r>
              <a:rPr lang="en-US" b="1" dirty="0" err="1" smtClean="0">
                <a:solidFill>
                  <a:srgbClr val="FF0000"/>
                </a:solidFill>
                <a:latin typeface="Times New Roman" pitchFamily="18" charset="0"/>
                <a:cs typeface="Times New Roman" pitchFamily="18" charset="0"/>
              </a:rPr>
              <a:t>uộng</a:t>
            </a:r>
            <a:endParaRPr lang="en-US" b="1" dirty="0" smtClean="0">
              <a:solidFill>
                <a:srgbClr val="FF0000"/>
              </a:solidFill>
              <a:latin typeface="Times New Roman" pitchFamily="18" charset="0"/>
              <a:cs typeface="Times New Roman" pitchFamily="18" charset="0"/>
            </a:endParaRPr>
          </a:p>
        </p:txBody>
      </p:sp>
      <p:pic>
        <p:nvPicPr>
          <p:cNvPr id="13329" name="Picture 12" descr="SO00483_"/>
          <p:cNvPicPr>
            <a:picLocks noChangeAspect="1" noChangeArrowheads="1"/>
          </p:cNvPicPr>
          <p:nvPr/>
        </p:nvPicPr>
        <p:blipFill>
          <a:blip r:embed="rId2"/>
          <a:srcRect/>
          <a:stretch>
            <a:fillRect/>
          </a:stretch>
        </p:blipFill>
        <p:spPr bwMode="auto">
          <a:xfrm>
            <a:off x="0" y="152400"/>
            <a:ext cx="1726975" cy="1143000"/>
          </a:xfrm>
          <a:prstGeom prst="rect">
            <a:avLst/>
          </a:prstGeom>
          <a:noFill/>
          <a:ln w="9525">
            <a:noFill/>
            <a:miter lim="800000"/>
            <a:headEnd/>
            <a:tailEnd/>
          </a:ln>
        </p:spPr>
      </p:pic>
      <p:sp>
        <p:nvSpPr>
          <p:cNvPr id="18" name="Rectangle 17"/>
          <p:cNvSpPr/>
          <p:nvPr/>
        </p:nvSpPr>
        <p:spPr>
          <a:xfrm>
            <a:off x="1110343" y="373018"/>
            <a:ext cx="9183188" cy="1877437"/>
          </a:xfrm>
          <a:prstGeom prst="rect">
            <a:avLst/>
          </a:prstGeom>
        </p:spPr>
        <p:txBody>
          <a:bodyPr wrap="square">
            <a:spAutoFit/>
          </a:bodyPr>
          <a:lstStyle/>
          <a:p>
            <a:pPr algn="ct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r>
              <a:rPr lang="en-US" sz="2800" b="1" dirty="0" smtClean="0">
                <a:solidFill>
                  <a:srgbClr val="FF0000"/>
                </a:solidFill>
                <a:cs typeface="Times New Roman" pitchFamily="18" charset="0"/>
              </a:rPr>
              <a:t> </a:t>
            </a:r>
            <a:endParaRPr lang="en-US" altLang="en-US" sz="2800" b="1" i="1" u="sng" dirty="0" smtClean="0">
              <a:solidFill>
                <a:srgbClr val="002060"/>
              </a:solidFill>
              <a:latin typeface="Times New Roman" pitchFamily="18" charset="0"/>
              <a:cs typeface="Times New Roman" pitchFamily="18" charset="0"/>
            </a:endParaRPr>
          </a:p>
          <a:p>
            <a:pPr algn="ctr"/>
            <a:r>
              <a:rPr lang="en-US" sz="3200" b="1" dirty="0" err="1" smtClean="0">
                <a:solidFill>
                  <a:srgbClr val="FF0000"/>
                </a:solidFill>
                <a:latin typeface="Times New Roman" pitchFamily="18" charset="0"/>
                <a:cs typeface="Times New Roman" pitchFamily="18" charset="0"/>
              </a:rPr>
              <a:t>Mùa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nổi</a:t>
            </a:r>
            <a:endParaRPr lang="en-US" sz="3200" b="1" dirty="0" smtClean="0">
              <a:solidFill>
                <a:srgbClr val="FF0000"/>
              </a:solidFill>
              <a:latin typeface="Times New Roman" pitchFamily="18" charset="0"/>
              <a:cs typeface="Times New Roman" pitchFamily="18" charset="0"/>
            </a:endParaRPr>
          </a:p>
          <a:p>
            <a:pPr algn="ctr"/>
            <a:r>
              <a:rPr lang="en-US" sz="2800" b="1" dirty="0" smtClean="0">
                <a:solidFill>
                  <a:srgbClr val="00B050"/>
                </a:solidFill>
                <a:latin typeface="Times New Roman" pitchFamily="18" charset="0"/>
                <a:cs typeface="Times New Roman" pitchFamily="18" charset="0"/>
              </a:rPr>
              <a:t>                                               </a:t>
            </a:r>
            <a:r>
              <a:rPr lang="en-US" sz="2800" b="1" i="1" dirty="0" smtClean="0">
                <a:solidFill>
                  <a:srgbClr val="00B050"/>
                </a:solidFill>
                <a:latin typeface="Times New Roman" pitchFamily="18" charset="0"/>
                <a:cs typeface="Times New Roman" pitchFamily="18" charset="0"/>
              </a:rPr>
              <a:t>Theo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Nguyễn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Quang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Sáng</a:t>
            </a:r>
            <a:endParaRPr lang="en-US" sz="2800" b="1" dirty="0">
              <a:solidFill>
                <a:srgbClr val="00B050"/>
              </a:solidFill>
              <a:latin typeface="Times New Roman" pitchFamily="18" charset="0"/>
              <a:cs typeface="Times New Roman" pitchFamily="18" charset="0"/>
            </a:endParaRPr>
          </a:p>
        </p:txBody>
      </p:sp>
      <p:sp>
        <p:nvSpPr>
          <p:cNvPr id="22" name="Rectangle 21"/>
          <p:cNvSpPr/>
          <p:nvPr/>
        </p:nvSpPr>
        <p:spPr>
          <a:xfrm>
            <a:off x="6716210" y="3633517"/>
            <a:ext cx="1394934" cy="523220"/>
          </a:xfrm>
          <a:prstGeom prst="rect">
            <a:avLst/>
          </a:prstGeom>
        </p:spPr>
        <p:txBody>
          <a:bodyPr wrap="none">
            <a:spAutoFit/>
          </a:bodyPr>
          <a:lstStyle/>
          <a:p>
            <a:pPr algn="ctr" eaLnBrk="0" hangingPunct="0">
              <a:defRPr/>
            </a:pPr>
            <a:r>
              <a:rPr lang="en-US" sz="2600" b="1" kern="0" dirty="0" smtClean="0">
                <a:latin typeface="Times New Roman" pitchFamily="18" charset="0"/>
              </a:rPr>
              <a:t>- </a:t>
            </a:r>
            <a:r>
              <a:rPr lang="en-US" sz="2800" b="1" kern="0" dirty="0" err="1" smtClean="0">
                <a:latin typeface="Times New Roman" pitchFamily="18" charset="0"/>
              </a:rPr>
              <a:t>lắt</a:t>
            </a:r>
            <a:r>
              <a:rPr lang="en-US" sz="2800" b="1" kern="0" dirty="0" smtClean="0">
                <a:latin typeface="Times New Roman" pitchFamily="18" charset="0"/>
              </a:rPr>
              <a:t> </a:t>
            </a:r>
            <a:r>
              <a:rPr lang="en-US" sz="2800" b="1" kern="0" dirty="0" err="1" smtClean="0">
                <a:latin typeface="Times New Roman" pitchFamily="18" charset="0"/>
              </a:rPr>
              <a:t>lẻo</a:t>
            </a:r>
            <a:r>
              <a:rPr lang="en-US" sz="2800" b="1" kern="0" dirty="0" smtClean="0">
                <a:latin typeface="Times New Roman" pitchFamily="18" charset="0"/>
              </a:rPr>
              <a:t> </a:t>
            </a:r>
            <a:endParaRPr lang="en-US" sz="2800" b="1" kern="0" dirty="0">
              <a:latin typeface="Times New Roman" pitchFamily="18" charset="0"/>
            </a:endParaRPr>
          </a:p>
        </p:txBody>
      </p:sp>
      <p:sp>
        <p:nvSpPr>
          <p:cNvPr id="25" name="Rectangle 24"/>
          <p:cNvSpPr/>
          <p:nvPr/>
        </p:nvSpPr>
        <p:spPr>
          <a:xfrm>
            <a:off x="4141737" y="4197922"/>
            <a:ext cx="1542410" cy="523220"/>
          </a:xfrm>
          <a:prstGeom prst="rect">
            <a:avLst/>
          </a:prstGeom>
        </p:spPr>
        <p:txBody>
          <a:bodyPr wrap="none">
            <a:spAutoFit/>
          </a:bodyPr>
          <a:lstStyle/>
          <a:p>
            <a:r>
              <a:rPr lang="vi-VN" sz="2800" b="1" dirty="0" smtClean="0">
                <a:solidFill>
                  <a:srgbClr val="FF0000"/>
                </a:solidFill>
              </a:rPr>
              <a:t>hòa lẫn</a:t>
            </a:r>
            <a:r>
              <a:rPr lang="vi-VN" sz="2800" b="1" dirty="0" smtClean="0">
                <a:solidFill>
                  <a:srgbClr val="000000"/>
                </a:solidFill>
              </a:rPr>
              <a:t> </a:t>
            </a:r>
            <a:endParaRPr lang="en-US" sz="28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Rectangle 8"/>
          <p:cNvSpPr>
            <a:spLocks noChangeArrowheads="1"/>
          </p:cNvSpPr>
          <p:nvPr/>
        </p:nvSpPr>
        <p:spPr bwMode="auto">
          <a:xfrm>
            <a:off x="7117424" y="4343400"/>
            <a:ext cx="245501" cy="1026584"/>
          </a:xfrm>
          <a:prstGeom prst="rect">
            <a:avLst/>
          </a:prstGeom>
          <a:noFill/>
          <a:ln w="9525">
            <a:noFill/>
            <a:miter lim="800000"/>
            <a:headEnd/>
            <a:tailEnd/>
          </a:ln>
        </p:spPr>
        <p:txBody>
          <a:bodyPr wrap="none" lIns="121897" tIns="60949" rIns="121897" bIns="60949">
            <a:spAutoFit/>
          </a:bodyPr>
          <a:lstStyle/>
          <a:p>
            <a:pPr>
              <a:spcBef>
                <a:spcPct val="50000"/>
              </a:spcBef>
            </a:pPr>
            <a:endParaRPr lang="vi-VN" altLang="vi-VN" sz="5900" dirty="0">
              <a:solidFill>
                <a:srgbClr val="FF0000"/>
              </a:solidFill>
              <a:latin typeface="Vni-NBKQ1" pitchFamily="2" charset="0"/>
            </a:endParaRPr>
          </a:p>
        </p:txBody>
      </p:sp>
      <p:sp>
        <p:nvSpPr>
          <p:cNvPr id="10" name="Rectangle 9"/>
          <p:cNvSpPr/>
          <p:nvPr/>
        </p:nvSpPr>
        <p:spPr>
          <a:xfrm>
            <a:off x="1703696" y="5715000"/>
            <a:ext cx="245501" cy="1026584"/>
          </a:xfrm>
          <a:prstGeom prst="rect">
            <a:avLst/>
          </a:prstGeom>
        </p:spPr>
        <p:txBody>
          <a:bodyPr wrap="none" lIns="121897" tIns="60949" rIns="121897" bIns="60949">
            <a:spAutoFit/>
          </a:bodyPr>
          <a:lstStyle/>
          <a:p>
            <a:pPr>
              <a:spcBef>
                <a:spcPct val="50000"/>
              </a:spcBef>
              <a:defRPr/>
            </a:pPr>
            <a:endParaRPr lang="en-US" sz="5900" dirty="0">
              <a:solidFill>
                <a:srgbClr val="44546A">
                  <a:lumMod val="75000"/>
                  <a:lumOff val="25000"/>
                </a:srgbClr>
              </a:solidFill>
              <a:latin typeface="Vni-NBKQ1" pitchFamily="2" charset="0"/>
            </a:endParaRPr>
          </a:p>
        </p:txBody>
      </p:sp>
      <p:sp>
        <p:nvSpPr>
          <p:cNvPr id="5" name="Rectangle 4"/>
          <p:cNvSpPr/>
          <p:nvPr/>
        </p:nvSpPr>
        <p:spPr>
          <a:xfrm>
            <a:off x="339634" y="404949"/>
            <a:ext cx="11273246" cy="6801862"/>
          </a:xfrm>
          <a:prstGeom prst="rect">
            <a:avLst/>
          </a:prstGeom>
        </p:spPr>
        <p:txBody>
          <a:bodyPr wrap="square">
            <a:spAutoFit/>
          </a:bodyPr>
          <a:lstStyle/>
          <a:p>
            <a:r>
              <a:rPr lang="en-US" b="1" dirty="0" smtClean="0">
                <a:solidFill>
                  <a:prstClr val="black"/>
                </a:solidFill>
              </a:rPr>
              <a:t>                                                                            </a:t>
            </a:r>
            <a:r>
              <a:rPr lang="vi-VN" b="1" dirty="0" smtClean="0">
                <a:solidFill>
                  <a:prstClr val="black"/>
                </a:solidFill>
              </a:rPr>
              <a:t>HỒ GƯƠM</a:t>
            </a:r>
            <a:endParaRPr lang="vi-VN" dirty="0" smtClean="0">
              <a:solidFill>
                <a:prstClr val="black"/>
              </a:solidFill>
            </a:endParaRPr>
          </a:p>
          <a:p>
            <a:r>
              <a:rPr lang="vi-VN" sz="2800" b="1" dirty="0" smtClean="0">
                <a:solidFill>
                  <a:prstClr val="black"/>
                </a:solidFill>
              </a:rPr>
              <a:t>Nhà tôi ở Hà Nội, cách Hồ Gươm không xa. Từ trên cao nhìn xuống, mặt hồ như một chiếc gương bầu dục lớn, sáng long lanh.</a:t>
            </a:r>
          </a:p>
          <a:p>
            <a:r>
              <a:rPr lang="vi-VN" sz="2800" b="1" dirty="0" smtClean="0">
                <a:solidFill>
                  <a:prstClr val="black"/>
                </a:solidFill>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vi-VN" sz="2800" b="1" dirty="0" smtClean="0">
                <a:solidFill>
                  <a:prstClr val="black"/>
                </a:solidFill>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vi-VN" sz="2800" dirty="0" smtClean="0">
                <a:solidFill>
                  <a:prstClr val="black"/>
                </a:solidFill>
              </a:rPr>
              <a:t>(Theo Ngô Quân Miện)</a:t>
            </a:r>
          </a:p>
          <a:p>
            <a:r>
              <a:rPr lang="vi-VN" dirty="0" smtClean="0">
                <a:solidFill>
                  <a:prstClr val="black"/>
                </a:solidFill>
              </a:rPr>
              <a:t/>
            </a:r>
            <a:br>
              <a:rPr lang="vi-VN" dirty="0" smtClean="0">
                <a:solidFill>
                  <a:prstClr val="black"/>
                </a:solidFill>
              </a:rPr>
            </a:br>
            <a:r>
              <a:rPr lang="vi-VN" dirty="0" smtClean="0">
                <a:solidFill>
                  <a:prstClr val="black"/>
                </a:solidFill>
              </a:rPr>
              <a:t/>
            </a:r>
            <a:br>
              <a:rPr lang="vi-VN" dirty="0" smtClean="0">
                <a:solidFill>
                  <a:prstClr val="black"/>
                </a:solidFill>
              </a:rPr>
            </a:br>
            <a:endParaRPr lang="en-US" dirty="0">
              <a:solidFill>
                <a:prstClr val="black"/>
              </a:solidFill>
            </a:endParaRPr>
          </a:p>
        </p:txBody>
      </p:sp>
    </p:spTree>
    <p:extLst>
      <p:ext uri="{BB962C8B-B14F-4D97-AF65-F5344CB8AC3E}">
        <p14:creationId xmlns:p14="http://schemas.microsoft.com/office/powerpoint/2010/main" val="264002687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085"/>
                                        </p:tgtEl>
                                        <p:attrNameLst>
                                          <p:attrName>style.visibility</p:attrName>
                                        </p:attrNameLst>
                                      </p:cBhvr>
                                      <p:to>
                                        <p:strVal val="visible"/>
                                      </p:to>
                                    </p:set>
                                    <p:animEffect transition="in" filter="fade">
                                      <p:cBhvr>
                                        <p:cTn id="7" dur="1000"/>
                                        <p:tgtEl>
                                          <p:spTgt spid="3085"/>
                                        </p:tgtEl>
                                      </p:cBhvr>
                                    </p:animEffect>
                                    <p:anim calcmode="lin" valueType="num">
                                      <p:cBhvr>
                                        <p:cTn id="8" dur="1000" fill="hold"/>
                                        <p:tgtEl>
                                          <p:spTgt spid="3085"/>
                                        </p:tgtEl>
                                        <p:attrNameLst>
                                          <p:attrName>ppt_x</p:attrName>
                                        </p:attrNameLst>
                                      </p:cBhvr>
                                      <p:tavLst>
                                        <p:tav tm="0">
                                          <p:val>
                                            <p:strVal val="#ppt_x"/>
                                          </p:val>
                                        </p:tav>
                                        <p:tav tm="100000">
                                          <p:val>
                                            <p:strVal val="#ppt_x"/>
                                          </p:val>
                                        </p:tav>
                                      </p:tavLst>
                                    </p:anim>
                                    <p:anim calcmode="lin" valueType="num">
                                      <p:cBhvr>
                                        <p:cTn id="9" dur="1000" fill="hold"/>
                                        <p:tgtEl>
                                          <p:spTgt spid="30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09" y="470263"/>
            <a:ext cx="10514231" cy="5706700"/>
          </a:xfrm>
        </p:spPr>
        <p:txBody>
          <a:bodyPr>
            <a:normAutofit/>
          </a:bodyPr>
          <a:lstStyle/>
          <a:p>
            <a:pPr algn="ctr">
              <a:buNone/>
            </a:pPr>
            <a:r>
              <a:rPr lang="vi-VN" b="1" dirty="0" smtClean="0">
                <a:solidFill>
                  <a:srgbClr val="FF0000"/>
                </a:solidFill>
              </a:rPr>
              <a:t>KHÁM PHÁ ĐÁY BIỂN Ở TRƯỜNG SA</a:t>
            </a:r>
            <a:endParaRPr lang="vi-VN" dirty="0" smtClean="0">
              <a:solidFill>
                <a:srgbClr val="FF0000"/>
              </a:solidFill>
            </a:endParaRPr>
          </a:p>
          <a:p>
            <a:pPr>
              <a:buNone/>
            </a:pPr>
            <a:r>
              <a:rPr lang="en-US" dirty="0" smtClean="0"/>
              <a:t>		</a:t>
            </a:r>
            <a:r>
              <a:rPr lang="vi-VN" b="1" dirty="0" smtClean="0"/>
              <a:t>Nhắc đến Trường Sa, ngoài các đảo, người ta nhắc đến biển. Mà biển thì có muôn vàn điều kì thú. Thám hiểm đáy biển ở Trường Sa của nước ta sẽ thấy bao điều thú vị.</a:t>
            </a:r>
          </a:p>
          <a:p>
            <a:pPr>
              <a:buNone/>
            </a:pPr>
            <a:r>
              <a:rPr lang="en-US" b="1" dirty="0" smtClean="0"/>
              <a:t>		</a:t>
            </a:r>
            <a:r>
              <a:rPr lang="vi-VN" b="1" dirty="0" smtClean="0"/>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buNone/>
            </a:pPr>
            <a:r>
              <a:rPr lang="en-US" b="1" dirty="0" smtClean="0"/>
              <a:t>		</a:t>
            </a:r>
            <a:r>
              <a:rPr lang="vi-VN" b="1" dirty="0" smtClean="0"/>
              <a:t>Trường Sa là vùng biển thân yêu của Tổ quốc, có cảnh đẹp kì thú và hàng nghìn loài vật sống dưới biển.</a:t>
            </a:r>
          </a:p>
          <a:p>
            <a:pPr algn="ctr">
              <a:buNone/>
            </a:pPr>
            <a:r>
              <a:rPr lang="vi-VN" b="1" dirty="0" smtClean="0">
                <a:solidFill>
                  <a:srgbClr val="FF0000"/>
                </a:solidFill>
              </a:rPr>
              <a:t>(Theo Nguyễn Xuân Thuỷ)</a:t>
            </a:r>
          </a:p>
        </p:txBody>
      </p:sp>
    </p:spTree>
    <p:extLst>
      <p:ext uri="{BB962C8B-B14F-4D97-AF65-F5344CB8AC3E}">
        <p14:creationId xmlns:p14="http://schemas.microsoft.com/office/powerpoint/2010/main" val="1525971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729" t="1137" r="1"/>
          <a:stretch/>
        </p:blipFill>
        <p:spPr>
          <a:xfrm>
            <a:off x="0" y="393414"/>
            <a:ext cx="12190413" cy="6464586"/>
          </a:xfrm>
          <a:prstGeom prst="rect">
            <a:avLst/>
          </a:prstGeom>
        </p:spPr>
      </p:pic>
      <p:sp>
        <p:nvSpPr>
          <p:cNvPr id="7" name="Rounded Rectangle 6"/>
          <p:cNvSpPr/>
          <p:nvPr/>
        </p:nvSpPr>
        <p:spPr>
          <a:xfrm>
            <a:off x="10933292" y="455086"/>
            <a:ext cx="788662" cy="76273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2"/>
            <p:extLst>
              <p:ext uri="{DAA4B4D4-6D71-4841-9C94-3DE7FCFB9230}">
                <p14:media xmlns:p14="http://schemas.microsoft.com/office/powerpoint/2010/main" r:embed="rId3">
                  <p14:trim st="141" end="5188.8333"/>
                </p14:media>
              </p:ext>
            </p:extLst>
          </p:nvPr>
        </p:nvPicPr>
        <p:blipFill>
          <a:blip r:embed="rId7"/>
          <a:stretch>
            <a:fillRect/>
          </a:stretch>
        </p:blipFill>
        <p:spPr>
          <a:xfrm>
            <a:off x="12190413" y="-1428750"/>
            <a:ext cx="1085709" cy="1085850"/>
          </a:xfrm>
          <a:prstGeom prst="rect">
            <a:avLst/>
          </a:prstGeom>
        </p:spPr>
      </p:pic>
      <p:sp>
        <p:nvSpPr>
          <p:cNvPr id="2" name="Cloud 1">
            <a:extLst>
              <a:ext uri="{FF2B5EF4-FFF2-40B4-BE49-F238E27FC236}">
                <a16:creationId xmlns="" xmlns:a16="http://schemas.microsoft.com/office/drawing/2014/main" id="{655F9E5C-1358-4C33-BDB5-9362DFC96F2C}"/>
              </a:ext>
            </a:extLst>
          </p:cNvPr>
          <p:cNvSpPr/>
          <p:nvPr/>
        </p:nvSpPr>
        <p:spPr>
          <a:xfrm rot="480208">
            <a:off x="2604197" y="2969485"/>
            <a:ext cx="9657636" cy="3081042"/>
          </a:xfrm>
          <a:prstGeom prst="cloud">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6" name="TextBox 5"/>
          <p:cNvSpPr txBox="1"/>
          <p:nvPr/>
        </p:nvSpPr>
        <p:spPr>
          <a:xfrm>
            <a:off x="2986677" y="3180014"/>
            <a:ext cx="8965069" cy="3046988"/>
          </a:xfrm>
          <a:prstGeom prst="rect">
            <a:avLst/>
          </a:prstGeom>
          <a:noFill/>
        </p:spPr>
        <p:txBody>
          <a:bodyPr wrap="square" rtlCol="0">
            <a:spAutoFit/>
          </a:bodyPr>
          <a:lstStyle/>
          <a:p>
            <a:pPr defTabSz="914400">
              <a:defRPr/>
            </a:pPr>
            <a:r>
              <a:rPr lang="nl-NL" sz="3600" i="1" dirty="0" smtClean="0">
                <a:solidFill>
                  <a:srgbClr val="FF0000"/>
                </a:solidFill>
              </a:rPr>
              <a:t>Chi tiết nói lên sức mạnh của con người: Ông Mạnh dựng một ngôi nhà thật vững chãi. Thần Gió giận dữ, lồng lộn suốt đêm mà không thể xô đổ ngôi nhà. </a:t>
            </a:r>
            <a:endParaRPr lang="en-US" sz="360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UTM Avo"/>
                <a:ea typeface="+mn-ea"/>
                <a:cs typeface="+mn-cs"/>
              </a:rPr>
              <a:t>.</a:t>
            </a:r>
            <a:endParaRPr kumimoji="0" lang="en-US" sz="4800" b="0" i="0" u="none" strike="noStrike" kern="1200" cap="none" spc="0" normalizeH="0" baseline="0" noProof="0" dirty="0">
              <a:ln>
                <a:noFill/>
              </a:ln>
              <a:solidFill>
                <a:srgbClr val="FF0000"/>
              </a:solidFill>
              <a:effectLst/>
              <a:uLnTx/>
              <a:uFillTx/>
              <a:latin typeface="UTM Avo"/>
              <a:ea typeface="+mn-ea"/>
              <a:cs typeface="+mn-cs"/>
            </a:endParaRPr>
          </a:p>
        </p:txBody>
      </p:sp>
      <p:sp>
        <p:nvSpPr>
          <p:cNvPr id="9" name="Rectangle 8"/>
          <p:cNvSpPr/>
          <p:nvPr/>
        </p:nvSpPr>
        <p:spPr>
          <a:xfrm>
            <a:off x="2254624" y="429871"/>
            <a:ext cx="8045823" cy="1815882"/>
          </a:xfrm>
          <a:prstGeom prst="rect">
            <a:avLst/>
          </a:prstGeom>
        </p:spPr>
        <p:txBody>
          <a:bodyPr wrap="square">
            <a:spAutoFit/>
          </a:bodyPr>
          <a:lstStyle/>
          <a:p>
            <a:r>
              <a:rPr lang="en-US" sz="2800" i="1" dirty="0" smtClean="0"/>
              <a:t>- </a:t>
            </a:r>
            <a:r>
              <a:rPr lang="en-US" sz="2800" i="1" dirty="0" err="1" smtClean="0"/>
              <a:t>Em</a:t>
            </a:r>
            <a:r>
              <a:rPr lang="en-US" sz="2800" i="1" dirty="0" smtClean="0"/>
              <a:t> </a:t>
            </a:r>
            <a:r>
              <a:rPr lang="en-US" sz="2800" i="1" dirty="0" err="1" smtClean="0"/>
              <a:t>hãy</a:t>
            </a:r>
            <a:r>
              <a:rPr lang="en-US" sz="2800" i="1" dirty="0" smtClean="0"/>
              <a:t> </a:t>
            </a:r>
            <a:r>
              <a:rPr lang="en-US" sz="2800" i="1" dirty="0" err="1" smtClean="0"/>
              <a:t>đọc</a:t>
            </a:r>
            <a:r>
              <a:rPr lang="en-US" sz="2800" i="1" dirty="0" smtClean="0"/>
              <a:t> </a:t>
            </a:r>
            <a:r>
              <a:rPr lang="en-US" sz="2800" i="1" dirty="0" err="1" smtClean="0"/>
              <a:t>đoạn</a:t>
            </a:r>
            <a:r>
              <a:rPr lang="en-US" sz="2800" i="1" dirty="0" smtClean="0"/>
              <a:t> 3 </a:t>
            </a:r>
            <a:r>
              <a:rPr lang="en-US" sz="2800" i="1" dirty="0" err="1" smtClean="0"/>
              <a:t>và</a:t>
            </a:r>
            <a:r>
              <a:rPr lang="en-US" sz="2800" i="1" dirty="0" smtClean="0"/>
              <a:t> 4 </a:t>
            </a:r>
            <a:r>
              <a:rPr lang="en-US" sz="2800" i="1" dirty="0" err="1" smtClean="0"/>
              <a:t>của</a:t>
            </a:r>
            <a:r>
              <a:rPr lang="en-US" sz="2800" i="1" dirty="0" smtClean="0"/>
              <a:t> </a:t>
            </a:r>
            <a:r>
              <a:rPr lang="en-US" sz="2800" i="1" dirty="0" err="1" smtClean="0"/>
              <a:t>bài</a:t>
            </a:r>
            <a:r>
              <a:rPr lang="en-US" sz="2800" i="1" dirty="0" smtClean="0"/>
              <a:t> </a:t>
            </a:r>
            <a:r>
              <a:rPr lang="en-US" sz="2800" i="1" dirty="0" err="1" smtClean="0"/>
              <a:t>Ông</a:t>
            </a:r>
            <a:r>
              <a:rPr lang="en-US" sz="2800" i="1" dirty="0" smtClean="0"/>
              <a:t> </a:t>
            </a:r>
            <a:r>
              <a:rPr lang="en-US" sz="2800" i="1" dirty="0" err="1" smtClean="0"/>
              <a:t>Mạnh</a:t>
            </a:r>
            <a:r>
              <a:rPr lang="en-US" sz="2800" i="1" dirty="0" smtClean="0"/>
              <a:t> </a:t>
            </a:r>
            <a:r>
              <a:rPr lang="en-US" sz="2800" i="1" dirty="0" err="1" smtClean="0"/>
              <a:t>thắng</a:t>
            </a:r>
            <a:r>
              <a:rPr lang="en-US" sz="2800" i="1" dirty="0" smtClean="0"/>
              <a:t> </a:t>
            </a:r>
            <a:r>
              <a:rPr lang="en-US" sz="2800" i="1" dirty="0" err="1" smtClean="0"/>
              <a:t>Thần</a:t>
            </a:r>
            <a:r>
              <a:rPr lang="en-US" sz="2800" i="1" dirty="0" smtClean="0"/>
              <a:t> </a:t>
            </a:r>
            <a:r>
              <a:rPr lang="en-US" sz="2800" i="1" dirty="0" err="1" smtClean="0"/>
              <a:t>Gió</a:t>
            </a:r>
            <a:r>
              <a:rPr lang="en-US" sz="2800" i="1" dirty="0" smtClean="0"/>
              <a:t> </a:t>
            </a:r>
            <a:r>
              <a:rPr lang="en-US" sz="2800" i="1" dirty="0" err="1" smtClean="0"/>
              <a:t>và</a:t>
            </a:r>
            <a:r>
              <a:rPr lang="en-US" sz="2800" i="1" dirty="0" smtClean="0"/>
              <a:t> </a:t>
            </a:r>
            <a:r>
              <a:rPr lang="en-US" sz="2800" i="1" dirty="0" err="1" smtClean="0"/>
              <a:t>trả</a:t>
            </a:r>
            <a:r>
              <a:rPr lang="en-US" sz="2800" i="1" dirty="0" smtClean="0"/>
              <a:t> </a:t>
            </a:r>
            <a:r>
              <a:rPr lang="en-US" sz="2800" i="1" dirty="0" err="1" smtClean="0"/>
              <a:t>lời</a:t>
            </a:r>
            <a:r>
              <a:rPr lang="en-US" sz="2800" i="1" dirty="0" smtClean="0"/>
              <a:t> </a:t>
            </a:r>
            <a:r>
              <a:rPr lang="en-US" sz="2800" i="1" dirty="0" err="1" smtClean="0"/>
              <a:t>câu</a:t>
            </a:r>
            <a:r>
              <a:rPr lang="en-US" sz="2800" i="1" dirty="0" smtClean="0"/>
              <a:t> </a:t>
            </a:r>
            <a:r>
              <a:rPr lang="en-US" sz="2800" i="1" dirty="0" err="1" smtClean="0"/>
              <a:t>hỏi:Chi</a:t>
            </a:r>
            <a:r>
              <a:rPr lang="en-US" sz="2800" i="1" dirty="0" smtClean="0"/>
              <a:t> </a:t>
            </a:r>
            <a:r>
              <a:rPr lang="en-US" sz="2800" i="1" dirty="0" err="1" smtClean="0"/>
              <a:t>tiết</a:t>
            </a:r>
            <a:r>
              <a:rPr lang="en-US" sz="2800" i="1" dirty="0" smtClean="0"/>
              <a:t> </a:t>
            </a:r>
            <a:r>
              <a:rPr lang="en-US" sz="2800" i="1" dirty="0" err="1" smtClean="0"/>
              <a:t>nào</a:t>
            </a:r>
            <a:r>
              <a:rPr lang="en-US" sz="2800" i="1" dirty="0" smtClean="0"/>
              <a:t> </a:t>
            </a:r>
            <a:r>
              <a:rPr lang="en-US" sz="2800" i="1" dirty="0" err="1" smtClean="0"/>
              <a:t>nói</a:t>
            </a:r>
            <a:r>
              <a:rPr lang="en-US" sz="2800" i="1" dirty="0" smtClean="0"/>
              <a:t> </a:t>
            </a:r>
            <a:r>
              <a:rPr lang="en-US" sz="2800" i="1" dirty="0" err="1" smtClean="0"/>
              <a:t>lên</a:t>
            </a:r>
            <a:r>
              <a:rPr lang="en-US" sz="2800" i="1" dirty="0" smtClean="0"/>
              <a:t> </a:t>
            </a:r>
            <a:r>
              <a:rPr lang="en-US" sz="2800" i="1" dirty="0" err="1" smtClean="0"/>
              <a:t>sức</a:t>
            </a:r>
            <a:r>
              <a:rPr lang="en-US" sz="2800" i="1" dirty="0" smtClean="0"/>
              <a:t> </a:t>
            </a:r>
            <a:r>
              <a:rPr lang="en-US" sz="2800" i="1" dirty="0" err="1" smtClean="0"/>
              <a:t>mạnh</a:t>
            </a:r>
            <a:r>
              <a:rPr lang="en-US" sz="2800" i="1" dirty="0" smtClean="0"/>
              <a:t> </a:t>
            </a:r>
            <a:r>
              <a:rPr lang="en-US" sz="2800" i="1" dirty="0" err="1" smtClean="0"/>
              <a:t>của</a:t>
            </a:r>
            <a:r>
              <a:rPr lang="en-US" sz="2800" i="1" dirty="0" smtClean="0"/>
              <a:t> con </a:t>
            </a:r>
            <a:r>
              <a:rPr lang="en-US" sz="2800" i="1" dirty="0" err="1" smtClean="0"/>
              <a:t>người</a:t>
            </a:r>
            <a:r>
              <a:rPr lang="en-US" sz="2800" i="1" dirty="0" smtClean="0"/>
              <a:t>?</a:t>
            </a:r>
            <a:endParaRPr lang="en-US" sz="2800" dirty="0" smtClean="0"/>
          </a:p>
          <a:p>
            <a:r>
              <a:rPr lang="nl-NL" sz="2800" i="1" dirty="0" smtClean="0"/>
              <a:t> </a:t>
            </a:r>
            <a:endParaRPr lang="en-US" sz="2800" dirty="0" smtClean="0"/>
          </a:p>
        </p:txBody>
      </p:sp>
    </p:spTree>
    <p:custDataLst>
      <p:tags r:id="rId1"/>
    </p:custDataLst>
    <p:extLst>
      <p:ext uri="{BB962C8B-B14F-4D97-AF65-F5344CB8AC3E}">
        <p14:creationId xmlns:p14="http://schemas.microsoft.com/office/powerpoint/2010/main" val="379072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 presetClass="mediacall" presetSubtype="0" fill="hold" nodeType="withEffect">
                                  <p:stCondLst>
                                    <p:cond delay="0"/>
                                  </p:stCondLst>
                                  <p:childTnLst>
                                    <p:cmd type="call" cmd="playFrom(0.0)">
                                      <p:cBhvr>
                                        <p:cTn id="12" dur="77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2" grpId="0" animBg="1"/>
      <p:bldP spid="6" grpId="0"/>
    </p:bldLst>
  </p:timing>
  <p:extLst mod="1">
    <p:ext uri="{E180D4A7-C9FB-4DFB-919C-405C955672EB}">
      <p14:showEvtLst xmlns:p14="http://schemas.microsoft.com/office/powerpoint/2010/main">
        <p14:playEvt time="25351" objId="8"/>
        <p14:stopEvt time="28241" objId="8"/>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1" y="470263"/>
            <a:ext cx="11430000" cy="5706700"/>
          </a:xfrm>
        </p:spPr>
        <p:txBody>
          <a:bodyPr>
            <a:normAutofit fontScale="25000" lnSpcReduction="20000"/>
          </a:bodyPr>
          <a:lstStyle/>
          <a:p>
            <a:pPr algn="ctr">
              <a:lnSpc>
                <a:spcPct val="120000"/>
              </a:lnSpc>
              <a:spcBef>
                <a:spcPts val="0"/>
              </a:spcBef>
              <a:buNone/>
            </a:pPr>
            <a:r>
              <a:rPr lang="en-US" dirty="0" smtClean="0"/>
              <a:t>		</a:t>
            </a:r>
            <a:r>
              <a:rPr lang="vi-VN" sz="11200" b="1" dirty="0" smtClean="0">
                <a:solidFill>
                  <a:srgbClr val="FF0000"/>
                </a:solidFill>
              </a:rPr>
              <a:t>ĐẤT NƯỚC CHÚNG MÌNH</a:t>
            </a:r>
            <a:endParaRPr lang="vi-VN" sz="11200" dirty="0" smtClean="0">
              <a:solidFill>
                <a:srgbClr val="FF0000"/>
              </a:solidFill>
            </a:endParaRPr>
          </a:p>
          <a:p>
            <a:pPr>
              <a:lnSpc>
                <a:spcPct val="120000"/>
              </a:lnSpc>
              <a:spcBef>
                <a:spcPts val="0"/>
              </a:spcBef>
              <a:buNone/>
            </a:pPr>
            <a:r>
              <a:rPr lang="en-US" sz="11200" dirty="0" smtClean="0"/>
              <a:t>		</a:t>
            </a:r>
            <a:r>
              <a:rPr lang="vi-VN" sz="11200" b="1" dirty="0" smtClean="0"/>
              <a:t>Việt Nam là đất nước tươi đẹp của chúng mình. Thủ đô nước mình là Hà Nội. Lá cờ Tổ quốc hình chữ nhật, nền đỏ, ở giữa có ngôi sao vàng năm cánh.</a:t>
            </a:r>
          </a:p>
          <a:p>
            <a:pPr>
              <a:lnSpc>
                <a:spcPct val="120000"/>
              </a:lnSpc>
              <a:spcBef>
                <a:spcPts val="0"/>
              </a:spcBef>
              <a:buNone/>
            </a:pPr>
            <a:r>
              <a:rPr lang="en-US" sz="11200" b="1" dirty="0" smtClean="0"/>
              <a:t>		</a:t>
            </a:r>
            <a:r>
              <a:rPr lang="vi-VN" sz="11200" b="1" dirty="0" smtClean="0"/>
              <a:t>Việt Nam có những vị anh hùng có công lớn với đất nước như Hai Bà Trưng, Bà Triệu, Trần Hưng Đạo, Quang Trung, Hồ Chí Minh,... Những con người ấy đã làm rạng danh lịch sử nước nhà.</a:t>
            </a:r>
          </a:p>
          <a:p>
            <a:pPr>
              <a:lnSpc>
                <a:spcPct val="120000"/>
              </a:lnSpc>
              <a:spcBef>
                <a:spcPts val="0"/>
              </a:spcBef>
              <a:buNone/>
            </a:pPr>
            <a:r>
              <a:rPr lang="en-US" sz="11200" b="1" dirty="0" smtClean="0"/>
              <a:t>		</a:t>
            </a:r>
            <a:r>
              <a:rPr lang="vi-VN" sz="11200" b="1" dirty="0" smtClean="0"/>
              <a:t>Đất nước mình có ba miền Bắc, Trung, Nam với khí hậu khác nhau. Miền Bắc và miền Trung một năm có bốn mùa: xuân, hạ, thu, đông. Miền Nam có hai mùa: mùa mưa và mùa khô.</a:t>
            </a:r>
          </a:p>
          <a:p>
            <a:pPr>
              <a:lnSpc>
                <a:spcPct val="120000"/>
              </a:lnSpc>
              <a:spcBef>
                <a:spcPts val="0"/>
              </a:spcBef>
              <a:buNone/>
            </a:pPr>
            <a:r>
              <a:rPr lang="en-US" sz="11200" b="1" dirty="0" smtClean="0"/>
              <a:t>		</a:t>
            </a:r>
            <a:r>
              <a:rPr lang="vi-VN" sz="11200" b="1" dirty="0" smtClean="0"/>
              <a:t>Trang phục truyền thống của người Việt Nam là áo dài, Áo dài thường được mặc trong dịp Tết hay lễ hội.</a:t>
            </a:r>
          </a:p>
          <a:p>
            <a:pPr algn="ctr">
              <a:lnSpc>
                <a:spcPct val="120000"/>
              </a:lnSpc>
              <a:spcBef>
                <a:spcPts val="0"/>
              </a:spcBef>
              <a:buNone/>
            </a:pPr>
            <a:r>
              <a:rPr lang="vi-VN" sz="11200" b="1" dirty="0" smtClean="0"/>
              <a:t>(Trung Sơn)</a:t>
            </a:r>
          </a:p>
          <a:p>
            <a:pPr>
              <a:buNone/>
            </a:pPr>
            <a:r>
              <a:rPr lang="vi-VN" dirty="0" smtClean="0"/>
              <a:t/>
            </a:r>
            <a:br>
              <a:rPr lang="vi-VN" dirty="0" smtClean="0"/>
            </a:br>
            <a:r>
              <a:rPr lang="vi-VN" dirty="0" smtClean="0"/>
              <a:t/>
            </a:r>
            <a:br>
              <a:rPr lang="vi-VN" dirty="0" smtClean="0"/>
            </a:br>
            <a:r>
              <a:rPr lang="vi-VN" dirty="0" smtClean="0"/>
              <a:t/>
            </a:r>
            <a:br>
              <a:rPr lang="vi-VN" dirty="0" smtClean="0"/>
            </a:br>
            <a:endParaRPr lang="vi-VN" b="1" dirty="0" smtClean="0">
              <a:solidFill>
                <a:srgbClr val="FF0000"/>
              </a:solidFill>
            </a:endParaRPr>
          </a:p>
        </p:txBody>
      </p:sp>
    </p:spTree>
    <p:extLst>
      <p:ext uri="{BB962C8B-B14F-4D97-AF65-F5344CB8AC3E}">
        <p14:creationId xmlns:p14="http://schemas.microsoft.com/office/powerpoint/2010/main" val="129136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421BC08-4B69-43BE-A474-F14878BD8E06}"/>
              </a:ext>
            </a:extLst>
          </p:cNvPr>
          <p:cNvPicPr>
            <a:picLocks noChangeAspect="1"/>
          </p:cNvPicPr>
          <p:nvPr/>
        </p:nvPicPr>
        <p:blipFill rotWithShape="1">
          <a:blip r:embed="rId2"/>
          <a:srcRect l="729" t="988" r="834" b="957"/>
          <a:stretch/>
        </p:blipFill>
        <p:spPr>
          <a:xfrm>
            <a:off x="0" y="419100"/>
            <a:ext cx="12190413" cy="64389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24815" b="47963" l="73800" r="934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72560" t="24666" r="8480" b="53556"/>
          <a:stretch/>
        </p:blipFill>
        <p:spPr>
          <a:xfrm rot="845761">
            <a:off x="1511897" y="3440062"/>
            <a:ext cx="1578318" cy="1958168"/>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324" y="1756642"/>
            <a:ext cx="1523205" cy="1916539"/>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8948219" y="2563846"/>
            <a:ext cx="1451655" cy="2075723"/>
          </a:xfrm>
          <a:prstGeom prst="rect">
            <a:avLst/>
          </a:prstGeom>
        </p:spPr>
      </p:pic>
    </p:spTree>
    <p:extLst>
      <p:ext uri="{BB962C8B-B14F-4D97-AF65-F5344CB8AC3E}">
        <p14:creationId xmlns:p14="http://schemas.microsoft.com/office/powerpoint/2010/main" val="144690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729" t="1137" r="1"/>
          <a:stretch/>
        </p:blipFill>
        <p:spPr>
          <a:xfrm>
            <a:off x="0" y="393414"/>
            <a:ext cx="12190413" cy="6464586"/>
          </a:xfrm>
          <a:prstGeom prst="rect">
            <a:avLst/>
          </a:prstGeom>
        </p:spPr>
      </p:pic>
      <p:sp>
        <p:nvSpPr>
          <p:cNvPr id="7" name="Rounded Rectangle 6"/>
          <p:cNvSpPr/>
          <p:nvPr/>
        </p:nvSpPr>
        <p:spPr>
          <a:xfrm>
            <a:off x="10933292" y="455086"/>
            <a:ext cx="788662" cy="76273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2"/>
            <p:extLst>
              <p:ext uri="{DAA4B4D4-6D71-4841-9C94-3DE7FCFB9230}">
                <p14:media xmlns:p14="http://schemas.microsoft.com/office/powerpoint/2010/main" r:embed="rId3">
                  <p14:trim st="141" end="5188.8333"/>
                </p14:media>
              </p:ext>
            </p:extLst>
          </p:nvPr>
        </p:nvPicPr>
        <p:blipFill>
          <a:blip r:embed="rId7"/>
          <a:stretch>
            <a:fillRect/>
          </a:stretch>
        </p:blipFill>
        <p:spPr>
          <a:xfrm>
            <a:off x="12190413" y="-1428750"/>
            <a:ext cx="1085709" cy="1085850"/>
          </a:xfrm>
          <a:prstGeom prst="rect">
            <a:avLst/>
          </a:prstGeom>
        </p:spPr>
      </p:pic>
      <p:sp>
        <p:nvSpPr>
          <p:cNvPr id="11" name="Rounded Rectangle 1">
            <a:extLst>
              <a:ext uri="{FF2B5EF4-FFF2-40B4-BE49-F238E27FC236}">
                <a16:creationId xmlns="" xmlns:a16="http://schemas.microsoft.com/office/drawing/2014/main" id="{B958C684-540A-4E40-B575-252535902BF5}"/>
              </a:ext>
            </a:extLst>
          </p:cNvPr>
          <p:cNvSpPr/>
          <p:nvPr/>
        </p:nvSpPr>
        <p:spPr>
          <a:xfrm>
            <a:off x="600891" y="393414"/>
            <a:ext cx="10450286" cy="1801146"/>
          </a:xfrm>
          <a:prstGeom prst="roundRect">
            <a:avLst/>
          </a:prstGeom>
          <a:solidFill>
            <a:schemeClr val="lt1">
              <a:alpha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a:ea typeface="+mn-ea"/>
              <a:cs typeface="+mn-cs"/>
            </a:endParaRPr>
          </a:p>
        </p:txBody>
      </p:sp>
      <p:sp>
        <p:nvSpPr>
          <p:cNvPr id="2" name="Cloud 1">
            <a:extLst>
              <a:ext uri="{FF2B5EF4-FFF2-40B4-BE49-F238E27FC236}">
                <a16:creationId xmlns="" xmlns:a16="http://schemas.microsoft.com/office/drawing/2014/main" id="{655F9E5C-1358-4C33-BDB5-9362DFC96F2C}"/>
              </a:ext>
            </a:extLst>
          </p:cNvPr>
          <p:cNvSpPr/>
          <p:nvPr/>
        </p:nvSpPr>
        <p:spPr>
          <a:xfrm rot="480208">
            <a:off x="2640074" y="2456637"/>
            <a:ext cx="9657636" cy="3596400"/>
          </a:xfrm>
          <a:prstGeom prst="cloud">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5" name="TextBox 4"/>
          <p:cNvSpPr txBox="1"/>
          <p:nvPr/>
        </p:nvSpPr>
        <p:spPr>
          <a:xfrm>
            <a:off x="1031966" y="514375"/>
            <a:ext cx="9588137" cy="2062103"/>
          </a:xfrm>
          <a:prstGeom prst="rect">
            <a:avLst/>
          </a:prstGeom>
          <a:noFill/>
        </p:spPr>
        <p:txBody>
          <a:bodyPr wrap="square" rtlCol="0">
            <a:spAutoFit/>
          </a:bodyPr>
          <a:lstStyle/>
          <a:p>
            <a:pPr defTabSz="914400">
              <a:defRPr/>
            </a:pPr>
            <a:r>
              <a:rPr lang="en-US" sz="3200" i="1" dirty="0" smtClean="0"/>
              <a:t>- </a:t>
            </a:r>
            <a:r>
              <a:rPr lang="en-US" sz="3200" i="1" dirty="0" err="1" smtClean="0"/>
              <a:t>Em</a:t>
            </a:r>
            <a:r>
              <a:rPr lang="en-US" sz="3200" i="1" dirty="0" smtClean="0"/>
              <a:t> </a:t>
            </a:r>
            <a:r>
              <a:rPr lang="en-US" sz="3200" i="1" dirty="0" err="1" smtClean="0"/>
              <a:t>hãy</a:t>
            </a:r>
            <a:r>
              <a:rPr lang="en-US" sz="3200" i="1" dirty="0" smtClean="0"/>
              <a:t> </a:t>
            </a:r>
            <a:r>
              <a:rPr lang="en-US" sz="3200" i="1" dirty="0" err="1" smtClean="0"/>
              <a:t>đọc</a:t>
            </a:r>
            <a:r>
              <a:rPr lang="en-US" sz="3200" i="1" dirty="0" smtClean="0"/>
              <a:t> đoạn5 </a:t>
            </a:r>
            <a:r>
              <a:rPr lang="en-US" sz="3200" i="1" dirty="0" err="1" smtClean="0"/>
              <a:t>của</a:t>
            </a:r>
            <a:r>
              <a:rPr lang="en-US" sz="3200" i="1" dirty="0" smtClean="0"/>
              <a:t> </a:t>
            </a:r>
            <a:r>
              <a:rPr lang="en-US" sz="3200" i="1" dirty="0" err="1" smtClean="0"/>
              <a:t>bài</a:t>
            </a:r>
            <a:r>
              <a:rPr lang="en-US" sz="3200" i="1" dirty="0" smtClean="0"/>
              <a:t> </a:t>
            </a:r>
            <a:r>
              <a:rPr lang="en-US" sz="3200" i="1" dirty="0" err="1" smtClean="0"/>
              <a:t>Ông</a:t>
            </a:r>
            <a:r>
              <a:rPr lang="en-US" sz="3200" i="1" dirty="0" smtClean="0"/>
              <a:t> </a:t>
            </a:r>
            <a:r>
              <a:rPr lang="en-US" sz="3200" i="1" dirty="0" err="1" smtClean="0"/>
              <a:t>Mạnh</a:t>
            </a:r>
            <a:r>
              <a:rPr lang="en-US" sz="3200" i="1" dirty="0" smtClean="0"/>
              <a:t> </a:t>
            </a:r>
            <a:r>
              <a:rPr lang="en-US" sz="3200" i="1" dirty="0" err="1" smtClean="0"/>
              <a:t>thắng</a:t>
            </a:r>
            <a:r>
              <a:rPr lang="en-US" sz="3200" i="1" dirty="0" smtClean="0"/>
              <a:t> </a:t>
            </a:r>
            <a:r>
              <a:rPr lang="en-US" sz="3200" i="1" dirty="0" err="1" smtClean="0"/>
              <a:t>Thần</a:t>
            </a:r>
            <a:r>
              <a:rPr lang="en-US" sz="3200" i="1" dirty="0" smtClean="0"/>
              <a:t> </a:t>
            </a:r>
            <a:r>
              <a:rPr lang="en-US" sz="3200" i="1" dirty="0" err="1" smtClean="0"/>
              <a:t>Gió</a:t>
            </a:r>
            <a:r>
              <a:rPr lang="en-US" sz="3200" i="1" dirty="0" smtClean="0"/>
              <a:t> </a:t>
            </a:r>
            <a:r>
              <a:rPr lang="en-US" sz="3200" i="1" dirty="0" err="1" smtClean="0"/>
              <a:t>và</a:t>
            </a:r>
            <a:r>
              <a:rPr lang="en-US" sz="3200" i="1" dirty="0" smtClean="0"/>
              <a:t> </a:t>
            </a:r>
            <a:r>
              <a:rPr lang="en-US" sz="3200" i="1" dirty="0" err="1" smtClean="0"/>
              <a:t>trả</a:t>
            </a:r>
            <a:r>
              <a:rPr lang="en-US" sz="3200" i="1" dirty="0" smtClean="0"/>
              <a:t> </a:t>
            </a:r>
            <a:r>
              <a:rPr lang="en-US" sz="3200" i="1" dirty="0" err="1" smtClean="0"/>
              <a:t>lời</a:t>
            </a:r>
            <a:r>
              <a:rPr lang="en-US" sz="3200" i="1" dirty="0" smtClean="0"/>
              <a:t> </a:t>
            </a:r>
            <a:r>
              <a:rPr lang="en-US" sz="3200" i="1" dirty="0" err="1" smtClean="0"/>
              <a:t>câu</a:t>
            </a:r>
            <a:r>
              <a:rPr lang="en-US" sz="3200" i="1" dirty="0" smtClean="0"/>
              <a:t> </a:t>
            </a:r>
            <a:r>
              <a:rPr lang="en-US" sz="3200" i="1" dirty="0" err="1" smtClean="0"/>
              <a:t>hỏi:Ông</a:t>
            </a:r>
            <a:r>
              <a:rPr lang="en-US" sz="3200" i="1" dirty="0" smtClean="0"/>
              <a:t> </a:t>
            </a:r>
            <a:r>
              <a:rPr lang="en-US" sz="3200" i="1" dirty="0" err="1" smtClean="0"/>
              <a:t>Mạnh</a:t>
            </a:r>
            <a:r>
              <a:rPr lang="en-US" sz="3200" i="1" dirty="0" smtClean="0"/>
              <a:t> </a:t>
            </a:r>
            <a:r>
              <a:rPr lang="en-US" sz="3200" i="1" dirty="0" err="1" smtClean="0"/>
              <a:t>trong</a:t>
            </a:r>
            <a:r>
              <a:rPr lang="en-US" sz="3200" i="1" dirty="0" smtClean="0"/>
              <a:t> </a:t>
            </a:r>
            <a:r>
              <a:rPr lang="en-US" sz="3200" i="1" dirty="0" err="1" smtClean="0"/>
              <a:t>câu</a:t>
            </a:r>
            <a:r>
              <a:rPr lang="en-US" sz="3200" i="1" dirty="0" smtClean="0"/>
              <a:t> </a:t>
            </a:r>
            <a:r>
              <a:rPr lang="en-US" sz="3200" i="1" dirty="0" err="1" smtClean="0"/>
              <a:t>chuyện</a:t>
            </a:r>
            <a:r>
              <a:rPr lang="en-US" sz="3200" i="1" dirty="0" smtClean="0"/>
              <a:t> </a:t>
            </a:r>
            <a:r>
              <a:rPr lang="en-US" sz="3200" i="1" dirty="0" err="1" smtClean="0"/>
              <a:t>đã</a:t>
            </a:r>
            <a:r>
              <a:rPr lang="en-US" sz="3200" i="1" dirty="0" smtClean="0"/>
              <a:t> </a:t>
            </a:r>
            <a:r>
              <a:rPr lang="en-US" sz="3200" i="1" dirty="0" err="1" smtClean="0"/>
              <a:t>làm</a:t>
            </a:r>
            <a:r>
              <a:rPr lang="en-US" sz="3200" i="1" dirty="0" smtClean="0"/>
              <a:t> </a:t>
            </a:r>
            <a:r>
              <a:rPr lang="en-US" sz="3200" i="1" dirty="0" err="1" smtClean="0"/>
              <a:t>gì</a:t>
            </a:r>
            <a:r>
              <a:rPr lang="en-US" sz="3200" i="1" dirty="0" smtClean="0"/>
              <a:t> </a:t>
            </a:r>
            <a:r>
              <a:rPr lang="en-US" sz="3200" i="1" dirty="0" err="1" smtClean="0"/>
              <a:t>để</a:t>
            </a:r>
            <a:r>
              <a:rPr lang="en-US" sz="3200" i="1" dirty="0" smtClean="0"/>
              <a:t> </a:t>
            </a:r>
            <a:r>
              <a:rPr lang="en-US" sz="3200" i="1" dirty="0" err="1" smtClean="0"/>
              <a:t>Thần</a:t>
            </a:r>
            <a:r>
              <a:rPr lang="en-US" sz="3200" i="1" dirty="0" smtClean="0"/>
              <a:t> </a:t>
            </a:r>
            <a:r>
              <a:rPr lang="en-US" sz="3200" i="1" dirty="0" err="1" smtClean="0"/>
              <a:t>Gió</a:t>
            </a:r>
            <a:r>
              <a:rPr lang="en-US" sz="3200" i="1" dirty="0" smtClean="0"/>
              <a:t> </a:t>
            </a:r>
            <a:r>
              <a:rPr lang="en-US" sz="3200" i="1" dirty="0" err="1" smtClean="0"/>
              <a:t>trở</a:t>
            </a:r>
            <a:r>
              <a:rPr lang="en-US" sz="3200" i="1" dirty="0" smtClean="0"/>
              <a:t> </a:t>
            </a:r>
            <a:r>
              <a:rPr lang="en-US" sz="3200" i="1" dirty="0" err="1" smtClean="0"/>
              <a:t>thành</a:t>
            </a:r>
            <a:r>
              <a:rPr lang="en-US" sz="3200" i="1" dirty="0" smtClean="0"/>
              <a:t> </a:t>
            </a:r>
            <a:r>
              <a:rPr lang="en-US" sz="3200" i="1" dirty="0" err="1" smtClean="0"/>
              <a:t>bạn</a:t>
            </a:r>
            <a:r>
              <a:rPr lang="en-US" sz="3200" i="1" dirty="0" smtClean="0"/>
              <a:t> </a:t>
            </a:r>
            <a:r>
              <a:rPr lang="en-US" sz="3200" i="1" dirty="0" err="1" smtClean="0"/>
              <a:t>của</a:t>
            </a:r>
            <a:r>
              <a:rPr lang="en-US" sz="3200" i="1" dirty="0" smtClean="0"/>
              <a:t> </a:t>
            </a:r>
            <a:r>
              <a:rPr lang="en-US" sz="3200" i="1" dirty="0" err="1" smtClean="0"/>
              <a:t>mình</a:t>
            </a:r>
            <a:r>
              <a:rPr lang="en-US" sz="3200" i="1" dirty="0" smtClean="0"/>
              <a:t>?</a:t>
            </a:r>
            <a:endParaRPr lang="en-US" sz="3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UTM Avo"/>
              <a:ea typeface="+mn-ea"/>
              <a:cs typeface="+mn-cs"/>
            </a:endParaRPr>
          </a:p>
        </p:txBody>
      </p:sp>
      <p:sp>
        <p:nvSpPr>
          <p:cNvPr id="6" name="TextBox 5"/>
          <p:cNvSpPr txBox="1"/>
          <p:nvPr/>
        </p:nvSpPr>
        <p:spPr>
          <a:xfrm>
            <a:off x="3013571" y="2857285"/>
            <a:ext cx="8965069" cy="3046988"/>
          </a:xfrm>
          <a:prstGeom prst="rect">
            <a:avLst/>
          </a:prstGeom>
          <a:noFill/>
        </p:spPr>
        <p:txBody>
          <a:bodyPr wrap="square" rtlCol="0">
            <a:spAutoFit/>
          </a:bodyPr>
          <a:lstStyle/>
          <a:p>
            <a:pPr defTabSz="914400">
              <a:defRPr/>
            </a:pPr>
            <a:r>
              <a:rPr lang="nl-NL" sz="3600" i="1" dirty="0" smtClean="0">
                <a:solidFill>
                  <a:srgbClr val="FF0000"/>
                </a:solidFill>
              </a:rPr>
              <a:t>Ông Mạnh trong câu chuyện đã làm để Thần Gió trở thành bạn của mình bằng cách: Ông Mạnh an ủi và mời Thần Gió thỉnh thoảng tới chơi.</a:t>
            </a:r>
            <a:endParaRPr lang="en-US" sz="360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UTM Avo"/>
                <a:ea typeface="+mn-ea"/>
                <a:cs typeface="+mn-cs"/>
              </a:rPr>
              <a:t>.</a:t>
            </a:r>
            <a:endParaRPr kumimoji="0" lang="en-US" sz="4800" b="0" i="0" u="none" strike="noStrike" kern="1200" cap="none" spc="0" normalizeH="0" baseline="0" noProof="0" dirty="0">
              <a:ln>
                <a:noFill/>
              </a:ln>
              <a:solidFill>
                <a:srgbClr val="FF0000"/>
              </a:solidFill>
              <a:effectLst/>
              <a:uLnTx/>
              <a:uFillTx/>
              <a:latin typeface="UTM Avo"/>
              <a:ea typeface="+mn-ea"/>
              <a:cs typeface="+mn-cs"/>
            </a:endParaRPr>
          </a:p>
        </p:txBody>
      </p:sp>
    </p:spTree>
    <p:custDataLst>
      <p:tags r:id="rId1"/>
    </p:custDataLst>
    <p:extLst>
      <p:ext uri="{BB962C8B-B14F-4D97-AF65-F5344CB8AC3E}">
        <p14:creationId xmlns:p14="http://schemas.microsoft.com/office/powerpoint/2010/main" val="379072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 presetClass="mediacall" presetSubtype="0" fill="hold" nodeType="withEffect">
                                  <p:stCondLst>
                                    <p:cond delay="0"/>
                                  </p:stCondLst>
                                  <p:childTnLst>
                                    <p:cmd type="call" cmd="playFrom(0.0)">
                                      <p:cBhvr>
                                        <p:cTn id="12" dur="77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2" grpId="0" animBg="1"/>
      <p:bldP spid="6" grpId="0"/>
    </p:bldLst>
  </p:timing>
  <p:extLst mod="1">
    <p:ext uri="{E180D4A7-C9FB-4DFB-919C-405C955672EB}">
      <p14:showEvtLst xmlns:p14="http://schemas.microsoft.com/office/powerpoint/2010/main">
        <p14:playEvt time="25351" objId="8"/>
        <p14:stopEvt time="28241" objId="8"/>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F14D4064-CA21-4171-B447-10882892514D}"/>
              </a:ext>
            </a:extLst>
          </p:cNvPr>
          <p:cNvPicPr>
            <a:picLocks noChangeAspect="1"/>
          </p:cNvPicPr>
          <p:nvPr/>
        </p:nvPicPr>
        <p:blipFill rotWithShape="1">
          <a:blip r:embed="rId2"/>
          <a:srcRect l="729" t="988" r="834" b="957"/>
          <a:stretch/>
        </p:blipFill>
        <p:spPr>
          <a:xfrm>
            <a:off x="0" y="419100"/>
            <a:ext cx="12190413" cy="6438900"/>
          </a:xfrm>
          <a:prstGeom prst="rect">
            <a:avLst/>
          </a:prstGeom>
        </p:spPr>
      </p:pic>
      <p:pic>
        <p:nvPicPr>
          <p:cNvPr id="6" name="Picture 5">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815" b="47963" l="73800" r="93400"/>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72560" t="24666" r="8480" b="53556"/>
          <a:stretch/>
        </p:blipFill>
        <p:spPr>
          <a:xfrm rot="845761">
            <a:off x="1542040" y="3704820"/>
            <a:ext cx="1578318" cy="1880826"/>
          </a:xfrm>
          <a:prstGeom prst="rect">
            <a:avLst/>
          </a:prstGeom>
        </p:spPr>
      </p:pic>
      <p:pic>
        <p:nvPicPr>
          <p:cNvPr id="7" name="Picture 2" descr="Cute baduck cartoon Royalty Free Vector Image - Vector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446012" y="3781076"/>
            <a:ext cx="1770372" cy="2067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89466" y="1982729"/>
            <a:ext cx="1523205" cy="1916539"/>
          </a:xfrm>
          <a:prstGeom prst="rect">
            <a:avLst/>
          </a:prstGeom>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8828181" y="2780956"/>
            <a:ext cx="1501952" cy="2147643"/>
          </a:xfrm>
          <a:prstGeom prst="rect">
            <a:avLst/>
          </a:prstGeom>
        </p:spPr>
      </p:pic>
    </p:spTree>
    <p:extLst>
      <p:ext uri="{BB962C8B-B14F-4D97-AF65-F5344CB8AC3E}">
        <p14:creationId xmlns:p14="http://schemas.microsoft.com/office/powerpoint/2010/main" val="13745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repeatCount="3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 xmlns:a16="http://schemas.microsoft.com/office/drawing/2014/main" id="{35D1BF24-76CA-4563-959A-F281F9EC668C}"/>
              </a:ext>
            </a:extLst>
          </p:cNvPr>
          <p:cNvSpPr txBox="1">
            <a:spLocks/>
          </p:cNvSpPr>
          <p:nvPr/>
        </p:nvSpPr>
        <p:spPr>
          <a:xfrm>
            <a:off x="864216" y="426357"/>
            <a:ext cx="10514231" cy="1402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smtClean="0">
                <a:solidFill>
                  <a:srgbClr val="002060"/>
                </a:solidFill>
                <a:latin typeface="Times New Roman" pitchFamily="18" charset="0"/>
                <a:cs typeface="Times New Roman" pitchFamily="18" charset="0"/>
              </a:rPr>
              <a:t> </a:t>
            </a:r>
            <a:r>
              <a:rPr lang="en-US" sz="2800" b="1" smtClean="0">
                <a:solidFill>
                  <a:srgbClr val="FF0000"/>
                </a:solidFill>
                <a:cs typeface="Times New Roman" pitchFamily="18" charset="0"/>
              </a:rPr>
              <a:t> </a:t>
            </a:r>
            <a:endParaRPr lang="en-US" sz="2800" b="1" i="1" u="sng" dirty="0" smtClean="0">
              <a:solidFill>
                <a:srgbClr val="002060"/>
              </a:solidFill>
              <a:latin typeface="Times New Roman" pitchFamily="18" charset="0"/>
              <a:cs typeface="Times New Roman" pitchFamily="18" charset="0"/>
            </a:endParaRPr>
          </a:p>
          <a:p>
            <a:r>
              <a:rPr lang="en-US" sz="3200" b="1" dirty="0" smtClean="0">
                <a:solidFill>
                  <a:srgbClr val="FF0000"/>
                </a:solidFill>
                <a:latin typeface="Times New Roman" pitchFamily="18" charset="0"/>
                <a:cs typeface="Times New Roman" pitchFamily="18" charset="0"/>
              </a:rPr>
              <a:t>                                      </a:t>
            </a:r>
            <a:endParaRPr lang="en-US" sz="2400" b="1" dirty="0">
              <a:solidFill>
                <a:srgbClr val="00B05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355422" y="1920240"/>
            <a:ext cx="953181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 xmlns:a16="http://schemas.microsoft.com/office/drawing/2014/main" id="{35D1BF24-76CA-4563-959A-F281F9EC668C}"/>
              </a:ext>
            </a:extLst>
          </p:cNvPr>
          <p:cNvSpPr txBox="1">
            <a:spLocks/>
          </p:cNvSpPr>
          <p:nvPr/>
        </p:nvSpPr>
        <p:spPr>
          <a:xfrm>
            <a:off x="864216" y="426357"/>
            <a:ext cx="10514231" cy="1402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Thứ </a:t>
            </a:r>
            <a:r>
              <a:rPr lang="en-US" altLang="en-US" sz="2800" b="1" i="1" dirty="0" err="1" smtClean="0">
                <a:solidFill>
                  <a:srgbClr val="002060"/>
                </a:solidFill>
                <a:latin typeface="Times New Roman" pitchFamily="18" charset="0"/>
                <a:cs typeface="Times New Roman" pitchFamily="18" charset="0"/>
              </a:rPr>
              <a:t>tư</a:t>
            </a:r>
            <a:r>
              <a:rPr lang="en-US" altLang="en-US" sz="2800" b="1" i="1" dirty="0" smtClean="0">
                <a:solidFill>
                  <a:srgbClr val="002060"/>
                </a:solidFill>
                <a:latin typeface="Times New Roman" pitchFamily="18" charset="0"/>
                <a:cs typeface="Times New Roman" pitchFamily="18" charset="0"/>
              </a:rPr>
              <a:t> </a:t>
            </a:r>
            <a:r>
              <a:rPr lang="vi-VN" altLang="en-US" sz="2800" b="1" i="1" dirty="0" smtClean="0">
                <a:solidFill>
                  <a:srgbClr val="002060"/>
                </a:solidFill>
                <a:latin typeface="Times New Roman" pitchFamily="18" charset="0"/>
                <a:cs typeface="Times New Roman" pitchFamily="18" charset="0"/>
              </a:rPr>
              <a:t>ngày </a:t>
            </a:r>
            <a:r>
              <a:rPr lang="en-US" altLang="en-US" sz="2800" b="1" i="1" dirty="0" smtClean="0">
                <a:solidFill>
                  <a:srgbClr val="002060"/>
                </a:solidFill>
                <a:latin typeface="Times New Roman" pitchFamily="18" charset="0"/>
                <a:cs typeface="Times New Roman" pitchFamily="18" charset="0"/>
              </a:rPr>
              <a:t>06</a:t>
            </a:r>
            <a:r>
              <a:rPr lang="vi-VN" altLang="en-US" sz="2800" b="1" i="1" dirty="0" smtClean="0">
                <a:solidFill>
                  <a:srgbClr val="002060"/>
                </a:solidFill>
                <a:latin typeface="Times New Roman" pitchFamily="18" charset="0"/>
                <a:cs typeface="Times New Roman" pitchFamily="18" charset="0"/>
              </a:rPr>
              <a:t> tháng 0</a:t>
            </a:r>
            <a:r>
              <a:rPr lang="en-US" altLang="en-US" sz="2800" b="1" i="1" dirty="0" smtClean="0">
                <a:solidFill>
                  <a:srgbClr val="002060"/>
                </a:solidFill>
                <a:latin typeface="Times New Roman" pitchFamily="18" charset="0"/>
                <a:cs typeface="Times New Roman" pitchFamily="18" charset="0"/>
              </a:rPr>
              <a:t>4</a:t>
            </a:r>
            <a:r>
              <a:rPr lang="vi-VN" altLang="en-US" sz="2800" b="1" i="1" dirty="0" smtClean="0">
                <a:solidFill>
                  <a:srgbClr val="002060"/>
                </a:solidFill>
                <a:latin typeface="Times New Roman" pitchFamily="18" charset="0"/>
                <a:cs typeface="Times New Roman" pitchFamily="18" charset="0"/>
              </a:rPr>
              <a:t> năm 202</a:t>
            </a:r>
            <a:r>
              <a:rPr lang="en-US" altLang="en-US" sz="2800" b="1" i="1" dirty="0" smtClean="0">
                <a:solidFill>
                  <a:srgbClr val="002060"/>
                </a:solidFill>
                <a:latin typeface="Times New Roman" pitchFamily="18" charset="0"/>
                <a:cs typeface="Times New Roman" pitchFamily="18" charset="0"/>
              </a:rPr>
              <a:t>2</a:t>
            </a:r>
          </a:p>
          <a:p>
            <a:pPr algn="ctr"/>
            <a:r>
              <a:rPr lang="vi-VN" altLang="en-US" sz="2800" b="1" i="1" dirty="0" smtClean="0">
                <a:solidFill>
                  <a:srgbClr val="002060"/>
                </a:solidFill>
                <a:latin typeface="Times New Roman" pitchFamily="18" charset="0"/>
                <a:cs typeface="Times New Roman" pitchFamily="18" charset="0"/>
              </a:rPr>
              <a:t> </a:t>
            </a:r>
            <a:r>
              <a:rPr lang="en-US" altLang="en-US" sz="2800" b="1" i="1"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Tiếng</a:t>
            </a:r>
            <a:r>
              <a:rPr lang="en-US" altLang="en-US" sz="2800" b="1" i="1" u="sng" dirty="0" smtClean="0">
                <a:solidFill>
                  <a:srgbClr val="002060"/>
                </a:solidFill>
                <a:latin typeface="Times New Roman" pitchFamily="18" charset="0"/>
                <a:cs typeface="Times New Roman" pitchFamily="18" charset="0"/>
              </a:rPr>
              <a:t> </a:t>
            </a:r>
            <a:r>
              <a:rPr lang="en-US" altLang="en-US" sz="2800" b="1" i="1" u="sng" dirty="0" err="1" smtClean="0">
                <a:solidFill>
                  <a:srgbClr val="002060"/>
                </a:solidFill>
                <a:latin typeface="Times New Roman" pitchFamily="18" charset="0"/>
                <a:cs typeface="Times New Roman" pitchFamily="18" charset="0"/>
              </a:rPr>
              <a:t>Việt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2)</a:t>
            </a:r>
            <a:r>
              <a:rPr lang="en-US" sz="2800" b="1" dirty="0" smtClean="0">
                <a:solidFill>
                  <a:srgbClr val="FF0000"/>
                </a:solidFill>
                <a:cs typeface="Times New Roman" pitchFamily="18" charset="0"/>
              </a:rPr>
              <a:t> </a:t>
            </a:r>
            <a:endParaRPr lang="en-US" sz="2800" b="1" i="1" u="sng" dirty="0" smtClean="0">
              <a:solidFill>
                <a:srgbClr val="002060"/>
              </a:solidFill>
              <a:latin typeface="Times New Roman" pitchFamily="18" charset="0"/>
              <a:cs typeface="Times New Roman" pitchFamily="18" charset="0"/>
            </a:endParaRP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nổi</a:t>
            </a:r>
            <a:endParaRPr lang="en-US" sz="3200" b="1" dirty="0" smtClean="0">
              <a:solidFill>
                <a:srgbClr val="FF0000"/>
              </a:solidFill>
              <a:latin typeface="Times New Roman" pitchFamily="18" charset="0"/>
              <a:cs typeface="Times New Roman" pitchFamily="18" charset="0"/>
            </a:endParaRPr>
          </a:p>
          <a:p>
            <a:pPr algn="ctr"/>
            <a:r>
              <a:rPr lang="en-US" sz="2400" b="1" dirty="0" smtClean="0">
                <a:solidFill>
                  <a:srgbClr val="00B050"/>
                </a:solidFill>
                <a:latin typeface="Times New Roman" pitchFamily="18" charset="0"/>
                <a:cs typeface="Times New Roman" pitchFamily="18" charset="0"/>
              </a:rPr>
              <a:t>                                               Theo </a:t>
            </a:r>
            <a:r>
              <a:rPr lang="en-US" sz="2400" b="1" dirty="0" err="1" smtClean="0">
                <a:solidFill>
                  <a:srgbClr val="00B050"/>
                </a:solidFill>
                <a:latin typeface="Times New Roman" pitchFamily="18" charset="0"/>
                <a:cs typeface="Times New Roman" pitchFamily="18" charset="0"/>
              </a:rPr>
              <a:t>Nguyễn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Quang</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Sáng</a:t>
            </a:r>
            <a:endParaRPr lang="en-US" sz="2400" b="1" dirty="0">
              <a:solidFill>
                <a:srgbClr val="00B05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355422" y="1920240"/>
            <a:ext cx="953181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TIMING" val="|6.7|11.4|7"/>
</p:tagLst>
</file>

<file path=ppt/tags/tag3.xml><?xml version="1.0" encoding="utf-8"?>
<p:tagLst xmlns:a="http://schemas.openxmlformats.org/drawingml/2006/main" xmlns:r="http://schemas.openxmlformats.org/officeDocument/2006/relationships" xmlns:p="http://schemas.openxmlformats.org/presentationml/2006/main">
  <p:tag name="TIMING" val="|6.7|11.4|7"/>
</p:tagLst>
</file>

<file path=ppt/tags/tag4.xml><?xml version="1.0" encoding="utf-8"?>
<p:tagLst xmlns:a="http://schemas.openxmlformats.org/drawingml/2006/main" xmlns:r="http://schemas.openxmlformats.org/officeDocument/2006/relationships" xmlns:p="http://schemas.openxmlformats.org/presentationml/2006/main">
  <p:tag name="TIMING" val="|2.2|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2450</Words>
  <Application>Microsoft Office PowerPoint</Application>
  <PresentationFormat>Custom</PresentationFormat>
  <Paragraphs>211</Paragraphs>
  <Slides>40</Slides>
  <Notes>8</Notes>
  <HiddenSlides>0</HiddenSlides>
  <MMClips>3</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            </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2024-03-04T14:03:46Z</dcterms:modified>
</cp:coreProperties>
</file>