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50" r:id="rId2"/>
    <p:sldMasterId id="2147483862" r:id="rId3"/>
    <p:sldMasterId id="2147483874" r:id="rId4"/>
    <p:sldMasterId id="2147483890" r:id="rId5"/>
  </p:sldMasterIdLst>
  <p:notesMasterIdLst>
    <p:notesMasterId r:id="rId32"/>
  </p:notesMasterIdLst>
  <p:sldIdLst>
    <p:sldId id="548" r:id="rId6"/>
    <p:sldId id="579" r:id="rId7"/>
    <p:sldId id="599" r:id="rId8"/>
    <p:sldId id="592" r:id="rId9"/>
    <p:sldId id="622" r:id="rId10"/>
    <p:sldId id="625" r:id="rId11"/>
    <p:sldId id="627" r:id="rId12"/>
    <p:sldId id="628" r:id="rId13"/>
    <p:sldId id="582" r:id="rId14"/>
    <p:sldId id="587" r:id="rId15"/>
    <p:sldId id="568" r:id="rId16"/>
    <p:sldId id="602" r:id="rId17"/>
    <p:sldId id="604" r:id="rId18"/>
    <p:sldId id="614" r:id="rId19"/>
    <p:sldId id="611" r:id="rId20"/>
    <p:sldId id="594" r:id="rId21"/>
    <p:sldId id="600" r:id="rId22"/>
    <p:sldId id="595" r:id="rId23"/>
    <p:sldId id="598" r:id="rId24"/>
    <p:sldId id="596" r:id="rId25"/>
    <p:sldId id="618" r:id="rId26"/>
    <p:sldId id="619" r:id="rId27"/>
    <p:sldId id="540" r:id="rId28"/>
    <p:sldId id="621" r:id="rId29"/>
    <p:sldId id="623" r:id="rId30"/>
    <p:sldId id="617" r:id="rId31"/>
  </p:sldIdLst>
  <p:sldSz cx="12192000" cy="6858000"/>
  <p:notesSz cx="6858000" cy="9144000"/>
  <p:embeddedFontLst>
    <p:embeddedFont>
      <p:font typeface="Microsoft YaHei" pitchFamily="34" charset="-122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A61A"/>
    <a:srgbClr val="FFFBF7"/>
    <a:srgbClr val="FF8119"/>
    <a:srgbClr val="FF7707"/>
    <a:srgbClr val="404040"/>
    <a:srgbClr val="DB5D2B"/>
    <a:srgbClr val="FFAF6C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4" autoAdjust="0"/>
    <p:restoredTop sz="94660"/>
  </p:normalViewPr>
  <p:slideViewPr>
    <p:cSldViewPr snapToGrid="0">
      <p:cViewPr>
        <p:scale>
          <a:sx n="70" d="100"/>
          <a:sy n="70" d="100"/>
        </p:scale>
        <p:origin x="-1387" y="-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0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5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5085" indent="0" algn="ctr">
              <a:buNone/>
              <a:defRPr/>
            </a:lvl2pPr>
            <a:lvl3pPr marL="1070164" indent="0" algn="ctr">
              <a:buNone/>
              <a:defRPr/>
            </a:lvl3pPr>
            <a:lvl4pPr marL="1605232" indent="0" algn="ctr">
              <a:buNone/>
              <a:defRPr/>
            </a:lvl4pPr>
            <a:lvl5pPr marL="2140296" indent="0" algn="ctr">
              <a:buNone/>
              <a:defRPr/>
            </a:lvl5pPr>
            <a:lvl6pPr marL="2675381" indent="0" algn="ctr">
              <a:buNone/>
              <a:defRPr/>
            </a:lvl6pPr>
            <a:lvl7pPr marL="3210465" indent="0" algn="ctr">
              <a:buNone/>
              <a:defRPr/>
            </a:lvl7pPr>
            <a:lvl8pPr marL="3745549" indent="0" algn="ctr">
              <a:buNone/>
              <a:defRPr/>
            </a:lvl8pPr>
            <a:lvl9pPr marL="42806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1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5085" indent="0">
              <a:buNone/>
              <a:defRPr sz="2100"/>
            </a:lvl2pPr>
            <a:lvl3pPr marL="1070164" indent="0">
              <a:buNone/>
              <a:defRPr sz="1900"/>
            </a:lvl3pPr>
            <a:lvl4pPr marL="1605232" indent="0">
              <a:buNone/>
              <a:defRPr sz="1600"/>
            </a:lvl4pPr>
            <a:lvl5pPr marL="2140296" indent="0">
              <a:buNone/>
              <a:defRPr sz="1600"/>
            </a:lvl5pPr>
            <a:lvl6pPr marL="2675381" indent="0">
              <a:buNone/>
              <a:defRPr sz="1600"/>
            </a:lvl6pPr>
            <a:lvl7pPr marL="3210465" indent="0">
              <a:buNone/>
              <a:defRPr sz="1600"/>
            </a:lvl7pPr>
            <a:lvl8pPr marL="3745549" indent="0">
              <a:buNone/>
              <a:defRPr sz="1600"/>
            </a:lvl8pPr>
            <a:lvl9pPr marL="4280622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2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032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085" indent="0">
              <a:buNone/>
              <a:defRPr sz="2300" b="1"/>
            </a:lvl2pPr>
            <a:lvl3pPr marL="1070164" indent="0">
              <a:buNone/>
              <a:defRPr sz="2100" b="1"/>
            </a:lvl3pPr>
            <a:lvl4pPr marL="1605232" indent="0">
              <a:buNone/>
              <a:defRPr sz="1900" b="1"/>
            </a:lvl4pPr>
            <a:lvl5pPr marL="2140296" indent="0">
              <a:buNone/>
              <a:defRPr sz="1900" b="1"/>
            </a:lvl5pPr>
            <a:lvl6pPr marL="2675381" indent="0">
              <a:buNone/>
              <a:defRPr sz="1900" b="1"/>
            </a:lvl6pPr>
            <a:lvl7pPr marL="3210465" indent="0">
              <a:buNone/>
              <a:defRPr sz="1900" b="1"/>
            </a:lvl7pPr>
            <a:lvl8pPr marL="3745549" indent="0">
              <a:buNone/>
              <a:defRPr sz="1900" b="1"/>
            </a:lvl8pPr>
            <a:lvl9pPr marL="42806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085" indent="0">
              <a:buNone/>
              <a:defRPr sz="2300" b="1"/>
            </a:lvl2pPr>
            <a:lvl3pPr marL="1070164" indent="0">
              <a:buNone/>
              <a:defRPr sz="2100" b="1"/>
            </a:lvl3pPr>
            <a:lvl4pPr marL="1605232" indent="0">
              <a:buNone/>
              <a:defRPr sz="1900" b="1"/>
            </a:lvl4pPr>
            <a:lvl5pPr marL="2140296" indent="0">
              <a:buNone/>
              <a:defRPr sz="1900" b="1"/>
            </a:lvl5pPr>
            <a:lvl6pPr marL="2675381" indent="0">
              <a:buNone/>
              <a:defRPr sz="1900" b="1"/>
            </a:lvl6pPr>
            <a:lvl7pPr marL="3210465" indent="0">
              <a:buNone/>
              <a:defRPr sz="1900" b="1"/>
            </a:lvl7pPr>
            <a:lvl8pPr marL="3745549" indent="0">
              <a:buNone/>
              <a:defRPr sz="1900" b="1"/>
            </a:lvl8pPr>
            <a:lvl9pPr marL="428062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52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8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554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6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085" indent="0">
              <a:buNone/>
              <a:defRPr sz="1500"/>
            </a:lvl2pPr>
            <a:lvl3pPr marL="1070164" indent="0">
              <a:buNone/>
              <a:defRPr sz="1200"/>
            </a:lvl3pPr>
            <a:lvl4pPr marL="1605232" indent="0">
              <a:buNone/>
              <a:defRPr sz="1100"/>
            </a:lvl4pPr>
            <a:lvl5pPr marL="2140296" indent="0">
              <a:buNone/>
              <a:defRPr sz="1100"/>
            </a:lvl5pPr>
            <a:lvl6pPr marL="2675381" indent="0">
              <a:buNone/>
              <a:defRPr sz="1100"/>
            </a:lvl6pPr>
            <a:lvl7pPr marL="3210465" indent="0">
              <a:buNone/>
              <a:defRPr sz="1100"/>
            </a:lvl7pPr>
            <a:lvl8pPr marL="3745549" indent="0">
              <a:buNone/>
              <a:defRPr sz="1100"/>
            </a:lvl8pPr>
            <a:lvl9pPr marL="428062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2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5085" indent="0">
              <a:buNone/>
              <a:defRPr sz="3300"/>
            </a:lvl2pPr>
            <a:lvl3pPr marL="1070164" indent="0">
              <a:buNone/>
              <a:defRPr sz="2800"/>
            </a:lvl3pPr>
            <a:lvl4pPr marL="1605232" indent="0">
              <a:buNone/>
              <a:defRPr sz="2300"/>
            </a:lvl4pPr>
            <a:lvl5pPr marL="2140296" indent="0">
              <a:buNone/>
              <a:defRPr sz="2300"/>
            </a:lvl5pPr>
            <a:lvl6pPr marL="2675381" indent="0">
              <a:buNone/>
              <a:defRPr sz="2300"/>
            </a:lvl6pPr>
            <a:lvl7pPr marL="3210465" indent="0">
              <a:buNone/>
              <a:defRPr sz="2300"/>
            </a:lvl7pPr>
            <a:lvl8pPr marL="3745549" indent="0">
              <a:buNone/>
              <a:defRPr sz="2300"/>
            </a:lvl8pPr>
            <a:lvl9pPr marL="4280622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600"/>
            </a:lvl1pPr>
            <a:lvl2pPr marL="535085" indent="0">
              <a:buNone/>
              <a:defRPr sz="1500"/>
            </a:lvl2pPr>
            <a:lvl3pPr marL="1070164" indent="0">
              <a:buNone/>
              <a:defRPr sz="1200"/>
            </a:lvl3pPr>
            <a:lvl4pPr marL="1605232" indent="0">
              <a:buNone/>
              <a:defRPr sz="1100"/>
            </a:lvl4pPr>
            <a:lvl5pPr marL="2140296" indent="0">
              <a:buNone/>
              <a:defRPr sz="1100"/>
            </a:lvl5pPr>
            <a:lvl6pPr marL="2675381" indent="0">
              <a:buNone/>
              <a:defRPr sz="1100"/>
            </a:lvl6pPr>
            <a:lvl7pPr marL="3210465" indent="0">
              <a:buNone/>
              <a:defRPr sz="1100"/>
            </a:lvl7pPr>
            <a:lvl8pPr marL="3745549" indent="0">
              <a:buNone/>
              <a:defRPr sz="1100"/>
            </a:lvl8pPr>
            <a:lvl9pPr marL="428062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01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1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84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05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87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1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9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88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25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68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78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59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70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85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49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62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49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209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9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35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0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626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8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56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21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9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468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493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0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9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21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3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9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235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9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301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65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87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57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805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64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84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494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699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14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077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971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3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035" tIns="53485" rIns="107035" bIns="534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8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035" tIns="53485" rIns="107035" bIns="53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035" tIns="53485" rIns="107035" bIns="5348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1211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035" tIns="53485" rIns="107035" bIns="5348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1211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035" tIns="53485" rIns="107035" bIns="5348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1211778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12117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508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016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0523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40296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0813" indent="-400813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68982" indent="-333401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37213" indent="-267208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71617" indent="-26720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07205" indent="-26720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42922" indent="-267543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78005" indent="-267543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13088" indent="-267543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48161" indent="-267543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085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164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5232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0296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5381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0465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5549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0622" algn="l" defTabSz="10701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77E1-C1CD-4B68-983C-ADDC2249AD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6BBE0-8A74-4869-BC4B-302816AE4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8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02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3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audio" Target="file:///D:\g&#7917;i%20b&#237;ch%20nh&#7841;c%20ch&#232;n\L&#7899;p%20ch&#250;ng%20ta%20&#273;o&#224;n%20k&#7871;t%20-%20Nguy&#7877;n%20&#272;&#7913;c%20Huy%20-%20NhacCuaTui%20(mp3cut.net)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NUL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812800" y="1219200"/>
            <a:ext cx="10769600" cy="28194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NHIỆT LIỆTCHÀO MỪNG QUÝ THẦY CÔ VỀ DỰ GIỜ, THĂM </a:t>
            </a:r>
            <a:r>
              <a:rPr lang="vi-VN" sz="4800" b="1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cs typeface="Arial"/>
              </a:rPr>
              <a:t>LỚP 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4999">
                    <a:srgbClr val="66008F"/>
                  </a:gs>
                  <a:gs pos="32500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0">
                    <a:srgbClr val="FF0000"/>
                  </a:gs>
                  <a:gs pos="67500">
                    <a:srgbClr val="BA0066"/>
                  </a:gs>
                  <a:gs pos="85001">
                    <a:srgbClr val="66008F"/>
                  </a:gs>
                  <a:gs pos="100000">
                    <a:srgbClr val="000082"/>
                  </a:gs>
                </a:gsLst>
                <a:lin ang="5400000" scaled="1"/>
              </a:gradFill>
              <a:cs typeface="Arial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132483" y="3929416"/>
            <a:ext cx="8584204" cy="533400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H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OẠT ĐỘNG TRẢI NGHIỆM (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Hoạt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động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giáo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dục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theo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chủ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 </a:t>
            </a:r>
            <a:r>
              <a:rPr lang="en-US" sz="48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latin typeface="+mj-lt"/>
                <a:cs typeface="Arial"/>
              </a:rPr>
              <a:t>đề</a:t>
            </a:r>
            <a:r>
              <a:rPr lang="en-US" sz="4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cs typeface="Arial"/>
              </a:rPr>
              <a:t>)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latin typeface="Times New Roman"/>
              <a:cs typeface="Arial"/>
            </a:endParaRPr>
          </a:p>
        </p:txBody>
      </p:sp>
      <p:pic>
        <p:nvPicPr>
          <p:cNvPr id="7" name="Picture 16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38773"/>
            <a:ext cx="147531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!danc_c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6687" y="5334000"/>
            <a:ext cx="147531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3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4840">
            <a:off x="9840565" y="19550"/>
            <a:ext cx="229684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30400" y="54102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8768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5600" y="62484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62484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5600" y="5943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48768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25200" y="4419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9600" y="2133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800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200" y="51054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5908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2133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1200" y="8382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0800" y="9144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8382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15240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80800" y="6096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 descr="DSTARS-P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6800" y="1905002"/>
            <a:ext cx="1066800" cy="70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sun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03200" y="228600"/>
            <a:ext cx="225036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3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4840">
            <a:off x="90711" y="3573899"/>
            <a:ext cx="14224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"/>
          <p:cNvSpPr txBox="1">
            <a:spLocks noChangeArrowheads="1"/>
          </p:cNvSpPr>
          <p:nvPr/>
        </p:nvSpPr>
        <p:spPr bwMode="auto">
          <a:xfrm>
            <a:off x="2177138" y="5603249"/>
            <a:ext cx="8795653" cy="78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r>
              <a:rPr lang="en-US" sz="43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3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Trần Thảo Chi</a:t>
            </a:r>
            <a:endParaRPr lang="en-US" sz="4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57"/>
          <p:cNvSpPr txBox="1">
            <a:spLocks noChangeArrowheads="1"/>
          </p:cNvSpPr>
          <p:nvPr/>
        </p:nvSpPr>
        <p:spPr bwMode="auto">
          <a:xfrm>
            <a:off x="2156345" y="183489"/>
            <a:ext cx="8338783" cy="9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UBND THÀNH PHỐ QUY NHƠN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</a:rPr>
              <a:t>TRƯỜNG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</a:rPr>
              <a:t>TIỂU HỌC QUANG TRUNG</a:t>
            </a:r>
          </a:p>
        </p:txBody>
      </p:sp>
      <p:sp>
        <p:nvSpPr>
          <p:cNvPr id="32" name="Text Box 58"/>
          <p:cNvSpPr txBox="1">
            <a:spLocks noChangeArrowheads="1"/>
          </p:cNvSpPr>
          <p:nvPr/>
        </p:nvSpPr>
        <p:spPr bwMode="auto">
          <a:xfrm>
            <a:off x="4789712" y="4660913"/>
            <a:ext cx="3454400" cy="7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914" tIns="60957" rIns="121914" bIns="6095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300" b="1" dirty="0">
                <a:solidFill>
                  <a:srgbClr val="000099"/>
                </a:solidFill>
                <a:latin typeface="Times New Roman" pitchFamily="18" charset="0"/>
              </a:rPr>
              <a:t>LỚP: </a:t>
            </a:r>
            <a:r>
              <a:rPr lang="vi-VN" sz="4300" b="1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4300" b="1" dirty="0">
                <a:solidFill>
                  <a:srgbClr val="000099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3" name="AutoShape 2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914" tIns="60957" rIns="121914" bIns="60957" anchor="ctr"/>
          <a:lstStyle/>
          <a:p>
            <a:endParaRPr lang="vi-VN" altLang="vi-VN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4" name="Lớp chúng ta đoàn kết - Nguyễn Đức Huy - NhacCuaTui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1114316" y="5849258"/>
            <a:ext cx="591457" cy="5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3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</a:rPr>
              <a:t> 30 </a:t>
            </a:r>
            <a:r>
              <a:rPr lang="en-US" sz="3600" b="1" dirty="0" err="1" smtClean="0">
                <a:latin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</a:rPr>
              <a:t> 11 </a:t>
            </a:r>
            <a:r>
              <a:rPr lang="en-US" sz="3600" b="1" dirty="0" err="1">
                <a:latin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259755" y="3330961"/>
            <a:ext cx="11695688" cy="1176769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2: Viết điều em muốn nói thể hiện lòng biết ơn thầy cô.</a:t>
            </a:r>
          </a:p>
        </p:txBody>
      </p:sp>
      <p:sp>
        <p:nvSpPr>
          <p:cNvPr id="10" name="文本框 29"/>
          <p:cNvSpPr txBox="1"/>
          <p:nvPr/>
        </p:nvSpPr>
        <p:spPr>
          <a:xfrm>
            <a:off x="1992572" y="659943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11" name="Rectangle 42"/>
          <p:cNvSpPr>
            <a:spLocks noChangeArrowheads="1"/>
          </p:cNvSpPr>
          <p:nvPr/>
        </p:nvSpPr>
        <p:spPr bwMode="auto">
          <a:xfrm>
            <a:off x="341194" y="2650651"/>
            <a:ext cx="1086946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: “Ai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223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937982" y="57150"/>
            <a:ext cx="8461612" cy="622771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algn="ctr"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427630" y="2215434"/>
            <a:ext cx="11764370" cy="4500756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2: Viết điều em muốn nói thể hiện lòng biết ơn thầy cô.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</a:t>
            </a:r>
            <a:r>
              <a:rPr lang="vi-VN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ý: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Em nghĩ đến thầy cô nào?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+ Em đã có kỉ niệm gì với thầy cô?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diễn ra khi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nào?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kỉ niệm vui hay buồn? 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+ Em muốn nói với thầy cô điều gì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 lời cảm ơn? Một lời xin lỗi? Một lời chúc? 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2033516" y="509815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337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486965"/>
          </a:xfrm>
        </p:spPr>
        <p:txBody>
          <a:bodyPr/>
          <a:lstStyle/>
          <a:p>
            <a:r>
              <a:rPr lang="en-US" dirty="0" smtClean="0"/>
              <a:t>THIỆP CHÚC MỪNG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206" y="3239381"/>
            <a:ext cx="637313" cy="638000"/>
          </a:xfrm>
        </p:spPr>
      </p:pic>
      <p:pic>
        <p:nvPicPr>
          <p:cNvPr id="2050" name="Picture 3" descr="Description: Tuyển chọn 200 mẫu thiệp 20/11 tặng cô thành thật và sáng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4" y="947057"/>
            <a:ext cx="11081656" cy="568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Description: Cách viết thiệp 20/11 ý nghĩa tặng thầy c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909202"/>
            <a:ext cx="11709778" cy="580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2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9499"/>
            <a:ext cx="10972800" cy="486965"/>
          </a:xfrm>
        </p:spPr>
        <p:txBody>
          <a:bodyPr/>
          <a:lstStyle/>
          <a:p>
            <a:r>
              <a:rPr lang="en-US" dirty="0" smtClean="0"/>
              <a:t>THIỆP CHÚC MỪNG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257" y="1578437"/>
            <a:ext cx="10972800" cy="49529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1" descr="Description: Viết thiệp 20/11 tặng thầy c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2" y="832514"/>
            <a:ext cx="11641540" cy="57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1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chat.zalo.me/f811b465-3de1-4106-9471-d30fb83692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184" y="95536"/>
            <a:ext cx="11969087" cy="667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51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2197290" y="57150"/>
            <a:ext cx="7942997" cy="622771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algn="ctr"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vi-VN" sz="36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427630" y="2174490"/>
            <a:ext cx="11764370" cy="4500756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2: Viết điều em muốn nói thể hiện lòng biết ơn thầy cô.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</a:t>
            </a:r>
            <a:r>
              <a:rPr lang="vi-VN" sz="36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ý: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Em nghĩ đến thầy cô nào?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+ Em đã có kỉ niệm gì với thầy cô?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đó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diễn ra khi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nào?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kỉ niệm vui hay buồn? 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 + Em muốn nói với thầy cô điều gì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 lời cảm ơn? Một lời xin lỗi? Một lời chúc? 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2047164" y="496167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859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23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5079C8-9D12-4959-8F54-C512EE47519E}"/>
              </a:ext>
            </a:extLst>
          </p:cNvPr>
          <p:cNvSpPr/>
          <p:nvPr/>
        </p:nvSpPr>
        <p:spPr>
          <a:xfrm>
            <a:off x="2361068" y="4706642"/>
            <a:ext cx="9557663" cy="1730767"/>
          </a:xfrm>
          <a:prstGeom prst="rect">
            <a:avLst/>
          </a:prstGeom>
        </p:spPr>
        <p:txBody>
          <a:bodyPr wrap="square" lIns="68100" tIns="34054" rIns="68100" bIns="34054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vi-VN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lá thư đều gửi gắm tình cảm của các </a:t>
            </a:r>
            <a:endParaRPr lang="vi-VN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      em </a:t>
            </a:r>
            <a:r>
              <a:rPr lang="vi-VN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với thầy cô của mình. Lá thư là cầu nối </a:t>
            </a:r>
            <a:endParaRPr lang="vi-VN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      giúp </a:t>
            </a:r>
            <a:r>
              <a:rPr lang="vi-VN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thầy cô và các em hiểu nhau hơn.</a:t>
            </a:r>
            <a:endParaRPr lang="en-US" sz="3600" b="1" dirty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313899" y="2609485"/>
            <a:ext cx="11763646" cy="1176769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2: Viết điều em muốn nói thể hiện lòng biết ơn thầy cô.</a:t>
            </a:r>
          </a:p>
        </p:txBody>
      </p:sp>
      <p:pic>
        <p:nvPicPr>
          <p:cNvPr id="11" name="图片 73732" descr="PPT素材-12">
            <a:extLst>
              <a:ext uri="{FF2B5EF4-FFF2-40B4-BE49-F238E27FC236}">
                <a16:creationId xmlns="" xmlns:a16="http://schemas.microsoft.com/office/drawing/2014/main" id="{1D584B31-9887-A647-88E6-1C42AABE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0790">
            <a:off x="183091" y="3665778"/>
            <a:ext cx="3556438" cy="2081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57AB14-155E-294C-9EF7-0AC8EC4B7961}"/>
              </a:ext>
            </a:extLst>
          </p:cNvPr>
          <p:cNvSpPr txBox="1"/>
          <p:nvPr/>
        </p:nvSpPr>
        <p:spPr>
          <a:xfrm rot="19836998">
            <a:off x="586386" y="4321922"/>
            <a:ext cx="2749848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29"/>
          <p:cNvSpPr txBox="1"/>
          <p:nvPr/>
        </p:nvSpPr>
        <p:spPr>
          <a:xfrm>
            <a:off x="2047164" y="646295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515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368960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30</a:t>
            </a:r>
            <a:r>
              <a:rPr lang="vi-VN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11 </a:t>
            </a:r>
            <a:r>
              <a:rPr lang="en-US" sz="3600" b="1" dirty="0" err="1">
                <a:latin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68682" y="3399201"/>
            <a:ext cx="12077545" cy="1176769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2: Viết điều em muốn nói thể hiện lòng biết ơn thầy cô.</a:t>
            </a:r>
          </a:p>
        </p:txBody>
      </p:sp>
      <p:sp>
        <p:nvSpPr>
          <p:cNvPr id="9" name="Rectangle 42"/>
          <p:cNvSpPr>
            <a:spLocks noChangeArrowheads="1"/>
          </p:cNvSpPr>
          <p:nvPr/>
        </p:nvSpPr>
        <p:spPr bwMode="auto">
          <a:xfrm>
            <a:off x="-204716" y="2733446"/>
            <a:ext cx="9976514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 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82771" y="4575970"/>
            <a:ext cx="12009229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Chia sẻ cùng nhau những điều biết ơn thầy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cô, những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em đã làm để thể hiện tình cảm đó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29"/>
          <p:cNvSpPr txBox="1"/>
          <p:nvPr/>
        </p:nvSpPr>
        <p:spPr>
          <a:xfrm>
            <a:off x="2006220" y="673591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2575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4073" y="-15808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30</a:t>
            </a:r>
            <a:r>
              <a:rPr lang="vi-VN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11 </a:t>
            </a:r>
            <a:r>
              <a:rPr lang="en-US" sz="3600" b="1" dirty="0" err="1">
                <a:latin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9" y="2843246"/>
            <a:ext cx="11790752" cy="3392760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Chia sẻ cùng nhau những điều biết ơn thầy cô,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 việc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em đã làm để thể hiện tình cảm đó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 Vì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sao em biết ơn các thầy cô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Kể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cho bạn nghe về những việc em đã làm để bày tỏ lòng biết ơn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thầy cô của mình bằng lời nói hoặc hành động 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文本框 29"/>
          <p:cNvSpPr txBox="1"/>
          <p:nvPr/>
        </p:nvSpPr>
        <p:spPr>
          <a:xfrm>
            <a:off x="2060812" y="646295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025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23 </a:t>
            </a:r>
            <a:r>
              <a:rPr lang="en-US" sz="3600" b="1" dirty="0" err="1" smtClean="0">
                <a:latin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</a:rPr>
              <a:t> 11 </a:t>
            </a:r>
            <a:r>
              <a:rPr lang="en-US" sz="3600" b="1" dirty="0" err="1">
                <a:latin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9" y="2638535"/>
            <a:ext cx="12499383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Chia sẻ cùng nhau những điều biết ơn thầy cô,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 việc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em đã làm để thể hiện tình cảm đó.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2328971" y="4927851"/>
            <a:ext cx="9589760" cy="17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sàng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endParaRPr lang="en-US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图片 73732" descr="PPT素材-12">
            <a:extLst>
              <a:ext uri="{FF2B5EF4-FFF2-40B4-BE49-F238E27FC236}">
                <a16:creationId xmlns="" xmlns:a16="http://schemas.microsoft.com/office/drawing/2014/main" id="{1D584B31-9887-A647-88E6-1C42AABE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0790">
            <a:off x="-3573" y="3886988"/>
            <a:ext cx="3556438" cy="2081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57AB14-155E-294C-9EF7-0AC8EC4B7961}"/>
              </a:ext>
            </a:extLst>
          </p:cNvPr>
          <p:cNvSpPr txBox="1"/>
          <p:nvPr/>
        </p:nvSpPr>
        <p:spPr>
          <a:xfrm rot="19836998">
            <a:off x="533185" y="4543130"/>
            <a:ext cx="2749848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UẬN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9"/>
          <p:cNvSpPr txBox="1"/>
          <p:nvPr/>
        </p:nvSpPr>
        <p:spPr>
          <a:xfrm>
            <a:off x="2019868" y="673591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998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Ở TRƯỜNG CÔ DẠY EM THẾ KARAOKE - BEAT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78" y="109184"/>
            <a:ext cx="11887200" cy="66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7" y="-219217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1965271" y="151079"/>
            <a:ext cx="8325135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23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文本框 29"/>
          <p:cNvSpPr txBox="1"/>
          <p:nvPr/>
        </p:nvSpPr>
        <p:spPr>
          <a:xfrm>
            <a:off x="2333771" y="700887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8" y="4765181"/>
            <a:ext cx="11777103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3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Chia sẻ cùng nhau những điều biết ơn thầy cô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những việc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em đã làm để thể hiện tình cảm đó.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9" y="3560264"/>
            <a:ext cx="12077545" cy="1176769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2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Viết điều em muốn nói thể hiện lòng biết ơn thầy cô.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4500" y="2854423"/>
            <a:ext cx="103542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025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7" y="-219217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1965271" y="151079"/>
            <a:ext cx="8325135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30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文本框 29"/>
          <p:cNvSpPr txBox="1"/>
          <p:nvPr/>
        </p:nvSpPr>
        <p:spPr>
          <a:xfrm>
            <a:off x="2333771" y="700887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246025" y="2700292"/>
            <a:ext cx="12077545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latin typeface="Times New Roman"/>
                <a:ea typeface="Calibri"/>
              </a:rPr>
              <a:t>Khi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đang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dạy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thì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cô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giáo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bỗng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thấy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mệt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và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chóng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mặt</a:t>
            </a:r>
            <a:r>
              <a:rPr lang="en-US" sz="3600" dirty="0">
                <a:latin typeface="Times New Roman"/>
                <a:ea typeface="Calibri"/>
              </a:rPr>
              <a:t>. </a:t>
            </a:r>
            <a:r>
              <a:rPr lang="en-US" sz="3600" dirty="0" err="1">
                <a:latin typeface="Times New Roman"/>
                <a:ea typeface="Calibri"/>
              </a:rPr>
              <a:t>Cô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nói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với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học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sinh</a:t>
            </a:r>
            <a:r>
              <a:rPr lang="en-US" sz="3600" dirty="0">
                <a:latin typeface="Times New Roman"/>
                <a:ea typeface="Calibri"/>
              </a:rPr>
              <a:t> “ </a:t>
            </a:r>
            <a:r>
              <a:rPr lang="en-US" sz="3600" dirty="0" err="1">
                <a:latin typeface="Times New Roman"/>
                <a:ea typeface="Calibri"/>
              </a:rPr>
              <a:t>Cả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lớp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ơi</a:t>
            </a:r>
            <a:r>
              <a:rPr lang="en-US" sz="3600" dirty="0">
                <a:latin typeface="Times New Roman"/>
                <a:ea typeface="Calibri"/>
              </a:rPr>
              <a:t>! </a:t>
            </a:r>
            <a:r>
              <a:rPr lang="en-US" sz="3600" dirty="0" err="1">
                <a:latin typeface="Times New Roman"/>
                <a:ea typeface="Calibri"/>
              </a:rPr>
              <a:t>Cô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mệt</a:t>
            </a:r>
            <a:r>
              <a:rPr lang="en-US" sz="3600" dirty="0">
                <a:latin typeface="Times New Roman"/>
                <a:ea typeface="Calibri"/>
              </a:rPr>
              <a:t> </a:t>
            </a:r>
            <a:r>
              <a:rPr lang="en-US" sz="3600" dirty="0" err="1">
                <a:latin typeface="Times New Roman"/>
                <a:ea typeface="Calibri"/>
              </a:rPr>
              <a:t>quá</a:t>
            </a:r>
            <a:r>
              <a:rPr lang="en-US" sz="3600" dirty="0">
                <a:latin typeface="Times New Roman"/>
                <a:ea typeface="Calibri"/>
              </a:rPr>
              <a:t>!”.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4500" y="2854423"/>
            <a:ext cx="103542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70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7" y="-219217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1965271" y="151079"/>
            <a:ext cx="8325135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30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文本框 29"/>
          <p:cNvSpPr txBox="1"/>
          <p:nvPr/>
        </p:nvSpPr>
        <p:spPr>
          <a:xfrm>
            <a:off x="2333771" y="700887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algn="ctr"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8" y="4765181"/>
            <a:ext cx="11777103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3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Chia sẻ cùng nhau những điều biết ơn thầy cô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những việc 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em đã làm để thể hiện tình cảm đó. </a:t>
            </a:r>
            <a:endParaRPr lang="en-US" sz="3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51039" y="3560264"/>
            <a:ext cx="12077545" cy="1176769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vi-VN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2</a:t>
            </a:r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Viết điều em muốn nói thể hiện lòng biết ơn thầy cô.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54500" y="2854423"/>
            <a:ext cx="103542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4172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4" descr="teacher_kids_wavin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9200" y="4094328"/>
            <a:ext cx="4597400" cy="276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7" name="WordArt 7"/>
          <p:cNvSpPr>
            <a:spLocks noChangeArrowheads="1" noChangeShapeType="1" noTextEdit="1"/>
          </p:cNvSpPr>
          <p:nvPr/>
        </p:nvSpPr>
        <p:spPr bwMode="auto">
          <a:xfrm>
            <a:off x="1016000" y="1064524"/>
            <a:ext cx="10668000" cy="4269475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1036556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</a:p>
        </p:txBody>
      </p:sp>
      <p:sp>
        <p:nvSpPr>
          <p:cNvPr id="138248" name="WordArt 8"/>
          <p:cNvSpPr>
            <a:spLocks noChangeArrowheads="1" noChangeShapeType="1" noTextEdit="1"/>
          </p:cNvSpPr>
          <p:nvPr/>
        </p:nvSpPr>
        <p:spPr bwMode="auto">
          <a:xfrm>
            <a:off x="3116239" y="1781033"/>
            <a:ext cx="7112000" cy="24384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CCFF"/>
                  </a:solidFill>
                  <a:prstDash val="dash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Kính chúc quý thầy cô giáo mạnh khoẻ! 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CCFF"/>
                  </a:solidFill>
                  <a:prstDash val="dash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 ngoan , học giỏi! </a:t>
            </a:r>
          </a:p>
        </p:txBody>
      </p:sp>
      <p:pic>
        <p:nvPicPr>
          <p:cNvPr id="5" name="Picture 12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2215" y="-95141"/>
            <a:ext cx="172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4800" y="5715000"/>
            <a:ext cx="172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15000"/>
            <a:ext cx="172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SO0048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64800" y="0"/>
            <a:ext cx="172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488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8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7" grpId="0" animBg="1"/>
      <p:bldP spid="138248" grpId="0" animBg="1"/>
      <p:bldP spid="13824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037770"/>
              </p:ext>
            </p:extLst>
          </p:nvPr>
        </p:nvGraphicFramePr>
        <p:xfrm>
          <a:off x="81887" y="82754"/>
          <a:ext cx="12028715" cy="6689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2091"/>
                <a:gridCol w="2241841"/>
                <a:gridCol w="2243422"/>
                <a:gridCol w="2284966"/>
                <a:gridCol w="3356395"/>
              </a:tblGrid>
              <a:tr h="913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 </a:t>
                      </a:r>
                      <a:endParaRPr lang="nl-NL" sz="2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gì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 </a:t>
                      </a: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loài </a:t>
                      </a:r>
                      <a:endParaRPr lang="nl-NL" sz="2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hoa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 ?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thể chơi </a:t>
                      </a: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nhạc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 gì?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thói quen gì </a:t>
                      </a:r>
                      <a:endParaRPr lang="nl-NL" sz="2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 khi </a:t>
                      </a:r>
                      <a:r>
                        <a:rPr lang="nl-NL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 lớp?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821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09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09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09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Vương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093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endParaRPr lang="en-US" sz="2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21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Trân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3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324745"/>
              </p:ext>
            </p:extLst>
          </p:nvPr>
        </p:nvGraphicFramePr>
        <p:xfrm>
          <a:off x="0" y="314796"/>
          <a:ext cx="12028715" cy="6644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5822"/>
                <a:gridCol w="1620249"/>
                <a:gridCol w="2077242"/>
                <a:gridCol w="1806102"/>
                <a:gridCol w="5109300"/>
              </a:tblGrid>
              <a:tr h="862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màu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loài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hoa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thể chơi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 gì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thói quen gì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đến lớp?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235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Chi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nl-NL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 khi các bạn chào cô, cô hỏi: Lớp trưởng các bạn có đi học đầy đủ không?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1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ghita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cũ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ghita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luôn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khởi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Vương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60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9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nay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nhé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609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Trân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đào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đến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lớp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trước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vào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giờ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học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kiểm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sz="2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cũ</a:t>
                      </a:r>
                      <a:endParaRPr kumimoji="0" lang="en-US" sz="2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6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226748"/>
              </p:ext>
            </p:extLst>
          </p:nvPr>
        </p:nvGraphicFramePr>
        <p:xfrm>
          <a:off x="54591" y="20882"/>
          <a:ext cx="12028715" cy="6837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5822"/>
                <a:gridCol w="1620249"/>
                <a:gridCol w="2077242"/>
                <a:gridCol w="1806102"/>
                <a:gridCol w="5109300"/>
              </a:tblGrid>
              <a:tr h="862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màu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loài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hoa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thể chơi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 gì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thói quen gì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đến lớp?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2353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Đỏ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nl-NL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 khi các bạn chào cô, cô hỏi: Lớp trưởng các bạn có đi học đầy đủ không?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18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piano,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ghita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mới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thường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cũ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2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đàn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ghita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luôn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khởi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41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Vương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sen</a:t>
                      </a:r>
                      <a:endParaRPr lang="en-US" sz="260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tiền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b="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dùng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528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đào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nay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nay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cực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nhé</a:t>
                      </a: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Trân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đào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en-US" sz="2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Good morning, class.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965137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1050878" y="164968"/>
            <a:ext cx="10907811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文本框 29"/>
          <p:cNvSpPr txBox="1"/>
          <p:nvPr/>
        </p:nvSpPr>
        <p:spPr>
          <a:xfrm>
            <a:off x="2606731" y="700887"/>
            <a:ext cx="7902054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19" name="文本框 29"/>
          <p:cNvSpPr txBox="1"/>
          <p:nvPr/>
        </p:nvSpPr>
        <p:spPr>
          <a:xfrm>
            <a:off x="2852352" y="1217174"/>
            <a:ext cx="7915723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21" name="Rectangle 42"/>
          <p:cNvSpPr>
            <a:spLocks noChangeArrowheads="1"/>
          </p:cNvSpPr>
          <p:nvPr/>
        </p:nvSpPr>
        <p:spPr bwMode="auto">
          <a:xfrm>
            <a:off x="341193" y="2746188"/>
            <a:ext cx="9908278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</a:rPr>
              <a:t>C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 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24" name="Picture 12" descr="SO0048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49471" y="6082145"/>
            <a:ext cx="1899730" cy="73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 descr="SO0048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96" y="0"/>
            <a:ext cx="1575610" cy="79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 descr="SO0048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36074" y="1"/>
            <a:ext cx="1613542" cy="80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SO0048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662" y="6068291"/>
            <a:ext cx="1911166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2710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4073" y="-15808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187355" y="3596121"/>
            <a:ext cx="10731376" cy="2838762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vi-VN" sz="3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30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1310641" y="2744806"/>
            <a:ext cx="974403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2606731" y="659943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4834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689528"/>
              </p:ext>
            </p:extLst>
          </p:nvPr>
        </p:nvGraphicFramePr>
        <p:xfrm>
          <a:off x="-76198" y="-10886"/>
          <a:ext cx="12464141" cy="6868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7089"/>
                <a:gridCol w="2271304"/>
                <a:gridCol w="2272906"/>
                <a:gridCol w="2314996"/>
                <a:gridCol w="3677846"/>
              </a:tblGrid>
              <a:tr h="27667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màu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loài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hoa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thể chơi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 gì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thói quen gì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đến lớp?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4102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nl-NL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 khi các bạn chào cô, cô hỏi: Lớp trưởng các bạn có đi học đầy đủ không?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89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4073" y="-15808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187355" y="3596121"/>
            <a:ext cx="10731376" cy="2838762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30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1310641" y="2744806"/>
            <a:ext cx="974403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2606731" y="659943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solidFill>
                <a:srgbClr val="00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55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34031"/>
              </p:ext>
            </p:extLst>
          </p:nvPr>
        </p:nvGraphicFramePr>
        <p:xfrm>
          <a:off x="-76198" y="-10886"/>
          <a:ext cx="12464141" cy="6868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7089"/>
                <a:gridCol w="2271304"/>
                <a:gridCol w="2272906"/>
                <a:gridCol w="2314996"/>
                <a:gridCol w="3677846"/>
              </a:tblGrid>
              <a:tr h="27667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5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màu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gì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 loài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hoa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nào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en-US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thể chơi </a:t>
                      </a:r>
                      <a:endParaRPr lang="nl-NL" sz="25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nhạc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 gì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nl-NL" sz="1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thói quen gì </a:t>
                      </a:r>
                      <a:r>
                        <a:rPr lang="nl-NL" sz="25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 </a:t>
                      </a:r>
                      <a:r>
                        <a:rPr lang="nl-NL" sz="25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 đến lớp?</a:t>
                      </a:r>
                      <a:endParaRPr lang="en-US" sz="25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</a:tr>
              <a:tr h="41021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Trân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Trắng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10701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nl-NL" sz="2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 khi các bạn chào cô</a:t>
                      </a:r>
                      <a:r>
                        <a:rPr lang="nl-NL" sz="26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cô</a:t>
                      </a:r>
                      <a:r>
                        <a:rPr lang="nl-NL" sz="260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kiểm tra lại bài cũ.</a:t>
                      </a:r>
                      <a:endParaRPr lang="en-US" sz="26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9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4073" y="-15808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1187355" y="3596121"/>
            <a:ext cx="10731376" cy="2838762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defTabSz="68099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vi-VN" sz="3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bảy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30</a:t>
            </a: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</a:rPr>
              <a:t>11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</a:rPr>
              <a:t> 202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1310641" y="2744806"/>
            <a:ext cx="9744036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Chơi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2606731" y="659943"/>
            <a:ext cx="7902054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solidFill>
                  <a:srgbClr val="00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solidFill>
                <a:srgbClr val="00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683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90C26829-B529-BBC9-1913-71820122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7229" y="-94985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POINSET2">
            <a:extLst>
              <a:ext uri="{FF2B5EF4-FFF2-40B4-BE49-F238E27FC236}">
                <a16:creationId xmlns="" xmlns:a16="http://schemas.microsoft.com/office/drawing/2014/main" id="{EA2ED68A-D6B4-3F98-B666-97A92C4B8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984" y="-219216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42D63B-C65E-66B7-99D8-2FF2BB44591D}"/>
              </a:ext>
            </a:extLst>
          </p:cNvPr>
          <p:cNvSpPr txBox="1"/>
          <p:nvPr/>
        </p:nvSpPr>
        <p:spPr>
          <a:xfrm>
            <a:off x="2947918" y="4562923"/>
            <a:ext cx="8679976" cy="1730767"/>
          </a:xfrm>
          <a:prstGeom prst="rect">
            <a:avLst/>
          </a:prstGeom>
          <a:noFill/>
        </p:spPr>
        <p:txBody>
          <a:bodyPr wrap="square" lIns="68100" tIns="34054" rIns="68100" bIns="34054" rtlCol="0">
            <a:spAutoFit/>
          </a:bodyPr>
          <a:lstStyle/>
          <a:p>
            <a:pPr lvl="0"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3600" b="1" dirty="0" smtClean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68099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1AA61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1AA6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409904" y="151079"/>
            <a:ext cx="11508827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>
                <a:latin typeface="Times New Roman" pitchFamily="18" charset="0"/>
              </a:rPr>
              <a:t>Thứ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bảy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30</a:t>
            </a:r>
            <a:r>
              <a:rPr lang="vi-VN" sz="3600" b="1" dirty="0" smtClean="0">
                <a:latin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</a:rPr>
              <a:t>11 </a:t>
            </a:r>
            <a:r>
              <a:rPr lang="en-US" sz="3600" b="1" dirty="0" err="1">
                <a:latin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</a:rPr>
              <a:t> 202</a:t>
            </a:r>
            <a:r>
              <a:rPr lang="vi-VN" sz="3600" b="1" dirty="0">
                <a:latin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</a:endParaRPr>
          </a:p>
        </p:txBody>
      </p:sp>
      <p:pic>
        <p:nvPicPr>
          <p:cNvPr id="11" name="图片 73732" descr="PPT素材-12">
            <a:extLst>
              <a:ext uri="{FF2B5EF4-FFF2-40B4-BE49-F238E27FC236}">
                <a16:creationId xmlns="" xmlns:a16="http://schemas.microsoft.com/office/drawing/2014/main" id="{1D584B31-9887-A647-88E6-1C42AABED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0790">
            <a:off x="665877" y="3332289"/>
            <a:ext cx="3776747" cy="20817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57AB14-155E-294C-9EF7-0AC8EC4B7961}"/>
              </a:ext>
            </a:extLst>
          </p:cNvPr>
          <p:cNvSpPr txBox="1"/>
          <p:nvPr/>
        </p:nvSpPr>
        <p:spPr>
          <a:xfrm rot="19836998">
            <a:off x="1284475" y="3990535"/>
            <a:ext cx="2749848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UẬN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29"/>
          <p:cNvSpPr txBox="1"/>
          <p:nvPr/>
        </p:nvSpPr>
        <p:spPr>
          <a:xfrm>
            <a:off x="2183644" y="659943"/>
            <a:ext cx="839338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400">
              <a:defRPr/>
            </a:pPr>
            <a:r>
              <a:rPr lang="en-US" altLang="zh-CN" sz="3600" b="1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trải</a:t>
            </a:r>
            <a:r>
              <a:rPr lang="en-US" altLang="zh-CN" sz="3600" b="1" u="sng" kern="0" spc="300" dirty="0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u="sng" kern="0" spc="300" dirty="0" err="1" smtClean="0"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nghiệm</a:t>
            </a:r>
            <a:endParaRPr lang="en-US" altLang="zh-CN" sz="3600" b="1" u="sng" kern="0" spc="300" dirty="0" smtClean="0"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  <a:p>
            <a:pPr defTabSz="914400">
              <a:defRPr/>
            </a:pP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Hoạt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giáo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dục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theo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chủ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đề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:</a:t>
            </a:r>
          </a:p>
          <a:p>
            <a:pPr defTabSz="914400">
              <a:defRPr/>
            </a:pPr>
            <a:r>
              <a:rPr lang="vi-VN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              B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iết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ơn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thầy</a:t>
            </a:r>
            <a:r>
              <a:rPr lang="en-US" altLang="zh-CN" sz="3600" b="1" kern="0" spc="300" dirty="0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3600" b="1" kern="0" spc="300" dirty="0" err="1" smtClean="0">
                <a:solidFill>
                  <a:srgbClr val="FF0000"/>
                </a:solidFill>
                <a:latin typeface="Times New Roman" pitchFamily="18" charset="0"/>
                <a:ea typeface="Microsoft YaHei" panose="020B0503020204020204" charset="-122"/>
                <a:cs typeface="Times New Roman" pitchFamily="18" charset="0"/>
              </a:rPr>
              <a:t>cô</a:t>
            </a:r>
            <a:endParaRPr lang="zh-CN" altLang="en-US" sz="3600" b="1" kern="0" spc="300" dirty="0">
              <a:solidFill>
                <a:srgbClr val="FF0000"/>
              </a:solidFill>
              <a:latin typeface="Times New Roman" pitchFamily="18" charset="0"/>
              <a:ea typeface="Microsoft YaHei" panose="020B0503020204020204" charset="-122"/>
              <a:cs typeface="Times New Roman" pitchFamily="18" charset="0"/>
            </a:endParaRPr>
          </a:p>
        </p:txBody>
      </p:sp>
      <p:sp>
        <p:nvSpPr>
          <p:cNvPr id="16" name="Rectangle 42"/>
          <p:cNvSpPr>
            <a:spLocks noChangeArrowheads="1"/>
          </p:cNvSpPr>
          <p:nvPr/>
        </p:nvSpPr>
        <p:spPr bwMode="auto">
          <a:xfrm>
            <a:off x="1364793" y="2459580"/>
            <a:ext cx="10112992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1:Chơi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“Ai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</a:rPr>
              <a:t> ?”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921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6215</TotalTime>
  <Words>1703</Words>
  <Application>Microsoft Office PowerPoint</Application>
  <PresentationFormat>Custom</PresentationFormat>
  <Paragraphs>333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等线</vt:lpstr>
      <vt:lpstr>UTM Avo</vt:lpstr>
      <vt:lpstr>Times New Roman</vt:lpstr>
      <vt:lpstr>Microsoft YaHei</vt:lpstr>
      <vt:lpstr>Calibri</vt:lpstr>
      <vt:lpstr>Office Theme</vt:lpstr>
      <vt:lpstr>1_Default Design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THIỆP CHÚC MỪNG</vt:lpstr>
      <vt:lpstr>THIỆP CHÚC MỪNG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476</cp:revision>
  <dcterms:created xsi:type="dcterms:W3CDTF">2021-11-01T08:16:43Z</dcterms:created>
  <dcterms:modified xsi:type="dcterms:W3CDTF">2024-11-24T11:47:59Z</dcterms:modified>
</cp:coreProperties>
</file>