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7"/>
  </p:notesMasterIdLst>
  <p:sldIdLst>
    <p:sldId id="285" r:id="rId5"/>
    <p:sldId id="289" r:id="rId6"/>
    <p:sldId id="287" r:id="rId7"/>
    <p:sldId id="286" r:id="rId8"/>
    <p:sldId id="299" r:id="rId9"/>
    <p:sldId id="291" r:id="rId10"/>
    <p:sldId id="284" r:id="rId11"/>
    <p:sldId id="267" r:id="rId12"/>
    <p:sldId id="309" r:id="rId13"/>
    <p:sldId id="312" r:id="rId14"/>
    <p:sldId id="314" r:id="rId15"/>
    <p:sldId id="311" r:id="rId16"/>
    <p:sldId id="278" r:id="rId17"/>
    <p:sldId id="279" r:id="rId18"/>
    <p:sldId id="277" r:id="rId19"/>
    <p:sldId id="290" r:id="rId20"/>
    <p:sldId id="304" r:id="rId21"/>
    <p:sldId id="318" r:id="rId22"/>
    <p:sldId id="270" r:id="rId23"/>
    <p:sldId id="317" r:id="rId24"/>
    <p:sldId id="316" r:id="rId25"/>
    <p:sldId id="302" r:id="rId26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A2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277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22956-F048-4322-8DFC-A81748EDA4D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2DE3C-87F6-4F75-BC3D-5E3265546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5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DE3C-87F6-4F75-BC3D-5E3265546B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2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82D347F-0C2B-42FD-8E96-F6FA5488F0AE}" type="slidenum">
              <a:rPr lang="en-US" smtClean="0">
                <a:latin typeface="Calibri" pitchFamily="34" charset="0"/>
              </a:rPr>
              <a:pPr eaLnBrk="1" hangingPunct="1"/>
              <a:t>20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73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7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39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205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92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19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18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76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64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78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44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84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21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779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22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0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24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BA7A1-5DD5-4952-BB95-1245F300BC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99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DB281-9772-4CFE-95BE-D916BF42AD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2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74D1A-1FE5-4F2A-8AE1-D07BD1C0BF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924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BBBC2-3B2A-4221-BE8A-82E23FCF52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39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4314A-8099-468C-85BC-4156861122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69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D5DCF-6603-451F-A986-98A82D51B2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9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30A6E-8B4D-4E3A-AF48-00BFC7D794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7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127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1BC24-9D90-4C66-AA38-65ECC31957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0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FD1BE-C912-4AC7-A25B-1634F8DC3A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01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0C471-AEBE-409F-B6C6-9FA2556C7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69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612A4-9954-405D-88DF-FB97D4DD43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31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51015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169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930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895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704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0466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12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3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736FF-3880-4FD6-A51A-7171B7A948B8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842FE-3522-4A02-8D73-820162B8BE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9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AD342-399B-4D23-9EBB-0C331508F98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F0D28-F284-426C-BA94-EE454F6943B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4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3A91AF-DA1F-4BB2-9FEC-E33F41EA00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31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cs typeface="Arial" charset="0"/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31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31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cs typeface="Arial" charset="0"/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61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em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71450"/>
            <a:ext cx="9296400" cy="6858000"/>
          </a:xfrm>
          <a:prstGeom prst="rect">
            <a:avLst/>
          </a:prstGeom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1482566" y="1183243"/>
            <a:ext cx="6286500" cy="3402032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0"/>
              </a:avLst>
            </a:prstTxWarp>
          </a:bodyPr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9pPr>
          </a:lstStyle>
          <a:p>
            <a:pPr algn="ctr"/>
            <a:r>
              <a:rPr lang="vi-VN" sz="5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FF00"/>
                  </a:outerShdw>
                </a:effectLst>
                <a:latin typeface="Times New Roman"/>
                <a:cs typeface="Times New Roman"/>
              </a:rPr>
              <a:t>   </a:t>
            </a:r>
            <a:r>
              <a:rPr lang="en-US" sz="9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FF00"/>
                  </a:outerShdw>
                </a:effectLst>
                <a:latin typeface="Times New Roman"/>
                <a:cs typeface="Times New Roman"/>
              </a:rPr>
              <a:t>CHÀO </a:t>
            </a:r>
            <a:r>
              <a:rPr lang="en-US" sz="9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FF00"/>
                  </a:outerShdw>
                </a:effectLst>
                <a:latin typeface="Times New Roman"/>
                <a:cs typeface="Times New Roman"/>
              </a:rPr>
              <a:t>MỪNG QUÝ THẦY CÔ VỀ DỰ GIỜ </a:t>
            </a:r>
            <a:r>
              <a:rPr lang="en-US" sz="9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FF00"/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9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00FF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85800" y="3265261"/>
            <a:ext cx="7207568" cy="229293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dirty="0" err="1">
                <a:solidFill>
                  <a:srgbClr val="FF0000"/>
                </a:solidFill>
                <a:latin typeface="Lingoes Unicode"/>
                <a:cs typeface="Arial" pitchFamily="34" charset="0"/>
              </a:rPr>
              <a:t>Môn</a:t>
            </a:r>
            <a:r>
              <a:rPr lang="en-US" altLang="vi-VN" sz="3200" dirty="0">
                <a:solidFill>
                  <a:srgbClr val="FF0000"/>
                </a:solidFill>
                <a:latin typeface="Lingoes Unicode"/>
                <a:cs typeface="Arial" pitchFamily="34" charset="0"/>
              </a:rPr>
              <a:t>: </a:t>
            </a:r>
            <a:r>
              <a:rPr lang="en-US" altLang="vi-VN" sz="3200" dirty="0" err="1">
                <a:solidFill>
                  <a:srgbClr val="FF0000"/>
                </a:solidFill>
                <a:latin typeface="Lingoes Unicode"/>
                <a:cs typeface="Arial" pitchFamily="34" charset="0"/>
              </a:rPr>
              <a:t>Tự</a:t>
            </a:r>
            <a:r>
              <a:rPr lang="en-US" altLang="vi-VN" sz="3200" dirty="0">
                <a:solidFill>
                  <a:srgbClr val="FF0000"/>
                </a:solidFill>
                <a:latin typeface="Lingoes Unicode"/>
                <a:cs typeface="Arial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Lingoes Unicode"/>
                <a:cs typeface="Arial" pitchFamily="34" charset="0"/>
              </a:rPr>
              <a:t>nhiên</a:t>
            </a:r>
            <a:r>
              <a:rPr lang="en-US" altLang="vi-VN" sz="3200" dirty="0">
                <a:solidFill>
                  <a:srgbClr val="FF0000"/>
                </a:solidFill>
                <a:latin typeface="Lingoes Unicode"/>
                <a:cs typeface="Arial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Lingoes Unicode"/>
                <a:cs typeface="Arial" pitchFamily="34" charset="0"/>
              </a:rPr>
              <a:t>và</a:t>
            </a:r>
            <a:r>
              <a:rPr lang="en-US" altLang="vi-VN" sz="3200" dirty="0">
                <a:solidFill>
                  <a:srgbClr val="FF0000"/>
                </a:solidFill>
                <a:latin typeface="Lingoes Unicode"/>
                <a:cs typeface="Arial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Lingoes Unicode"/>
                <a:cs typeface="Arial" pitchFamily="34" charset="0"/>
              </a:rPr>
              <a:t>xã</a:t>
            </a:r>
            <a:r>
              <a:rPr lang="en-US" altLang="vi-VN" sz="3200" dirty="0">
                <a:solidFill>
                  <a:srgbClr val="FF0000"/>
                </a:solidFill>
                <a:latin typeface="Lingoes Unicode"/>
                <a:cs typeface="Arial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Lingoes Unicode"/>
                <a:cs typeface="Arial" pitchFamily="34" charset="0"/>
              </a:rPr>
              <a:t>hội</a:t>
            </a:r>
            <a:r>
              <a:rPr lang="en-US" altLang="vi-VN" sz="3200" dirty="0">
                <a:solidFill>
                  <a:srgbClr val="FF0000"/>
                </a:solidFill>
                <a:latin typeface="Lingoes Unicode"/>
                <a:cs typeface="Arial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endParaRPr lang="en-US" altLang="vi-VN" dirty="0">
              <a:solidFill>
                <a:srgbClr val="FF0000"/>
              </a:solidFill>
              <a:latin typeface="Lingoes Unicode"/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vi-VN" sz="2800" dirty="0">
              <a:solidFill>
                <a:schemeClr val="bg1"/>
              </a:solidFill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vi-VN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483870" y="3739576"/>
            <a:ext cx="7974330" cy="584775"/>
          </a:xfrm>
          <a:prstGeom prst="rect">
            <a:avLst/>
          </a:prstGeom>
          <a:noFill/>
          <a:ln>
            <a:noFill/>
          </a:ln>
          <a:effectLst>
            <a:outerShdw dist="25400" dir="5400000" algn="ctr" rotWithShape="0">
              <a:srgbClr val="FF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 Thị Nhuận Tứ</a:t>
            </a:r>
            <a:endParaRPr lang="en-US" altLang="vi-VN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410807" y="158175"/>
            <a:ext cx="103215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800" kern="10" dirty="0" smtClean="0">
                <a:ln w="1905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TRƯỜNG TIỂU HỌC </a:t>
            </a:r>
            <a:r>
              <a:rPr lang="vi-VN" sz="2800" kern="10" dirty="0" smtClean="0">
                <a:ln w="1905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QUANG</a:t>
            </a:r>
            <a:r>
              <a:rPr lang="en-US" sz="2800" kern="10" dirty="0" smtClean="0">
                <a:ln w="1905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TR</a:t>
            </a:r>
            <a:r>
              <a:rPr lang="vi-VN" sz="2800" kern="10" dirty="0" smtClean="0">
                <a:ln w="1905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U</a:t>
            </a:r>
            <a:r>
              <a:rPr lang="en-US" sz="2800" kern="10" dirty="0" smtClean="0">
                <a:ln w="1905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NG</a:t>
            </a:r>
            <a:endParaRPr lang="vi-VN" sz="2800" kern="10" dirty="0" smtClean="0">
              <a:ln w="19050">
                <a:solidFill>
                  <a:srgbClr val="99CCFF"/>
                </a:solidFill>
                <a:miter lim="800000"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3200400" y="2045554"/>
            <a:ext cx="2743200" cy="830997"/>
          </a:xfrm>
          <a:prstGeom prst="rect">
            <a:avLst/>
          </a:prstGeom>
          <a:noFill/>
          <a:ln>
            <a:noFill/>
          </a:ln>
          <a:effectLst>
            <a:outerShdw dist="25400" dir="5400000" algn="ctr" rotWithShape="0">
              <a:srgbClr val="FF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等线" charset="0"/>
                <a:ea typeface="等线" charset="0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vi-VN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1H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vi-VN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4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52586"/>
            <a:ext cx="993710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56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iki.vn/blog/wp-content/uploads/2023/10/XhJuvueEnCvuvZg65hOZ7Lm2kr4dvmNQUOpJ2YNbceXmisi4TqVRyA0uuDvRPl0PslkpycWXklYHq3F-o5K_P6_QpkH-tL8NF4sggieMVPp-1nDLUT0uNvgdRWvLg22tHwAP7Vmhrl316vP6euXtv4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5016" cy="63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.mekoong.com/wp-content/uploads/2022/10/Mua-hoa-dao-ngay-tet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8669"/>
            <a:ext cx="4416152" cy="5236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AutoShape 4" descr="https://verbalearn.com/wp-content/uploads/2020/05/thuyet-minh-ve-cay-xoa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verbalearn.com/wp-content/uploads/2020/05/thuyet-minh-ve-cay-xoai-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ttps://verbalearn.com/wp-content/uploads/2020/05/thuyet-minh-ve-cay-xoai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https://ttol.vietnamnetjsc.vn/images/2023/01/09/11/01/ho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78669"/>
            <a:ext cx="5148065" cy="5249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72008" y="20350"/>
            <a:ext cx="1979712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Hoa đào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42759"/>
            <a:ext cx="1728192" cy="553998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3000" b="1" dirty="0" smtClean="0"/>
              <a:t>Hoa mai</a:t>
            </a:r>
            <a:endParaRPr lang="vi-VN" sz="3000" b="1" dirty="0"/>
          </a:p>
        </p:txBody>
      </p:sp>
    </p:spTree>
    <p:extLst>
      <p:ext uri="{BB962C8B-B14F-4D97-AF65-F5344CB8AC3E}">
        <p14:creationId xmlns:p14="http://schemas.microsoft.com/office/powerpoint/2010/main" val="403376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19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/>
          <a:stretch>
            <a:fillRect/>
          </a:stretch>
        </p:blipFill>
        <p:spPr bwMode="auto">
          <a:xfrm>
            <a:off x="323528" y="1059582"/>
            <a:ext cx="2376264" cy="2457450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059582"/>
            <a:ext cx="2519713" cy="245745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86408"/>
            <a:ext cx="2420570" cy="2457450"/>
          </a:xfrm>
          <a:prstGeom prst="rect">
            <a:avLst/>
          </a:prstGeom>
          <a:noFill/>
          <a:ln w="412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7055" y="4137924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cây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rễ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phình</a:t>
            </a:r>
            <a:r>
              <a:rPr lang="en-US" sz="2800" b="1" dirty="0" smtClean="0"/>
              <a:t> to </a:t>
            </a:r>
            <a:r>
              <a:rPr lang="en-US" sz="2800" b="1" dirty="0" err="1" smtClean="0"/>
              <a:t>thành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</a:t>
            </a:r>
            <a:endParaRPr lang="vi-VN" sz="2800" b="1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2339752" y="249492"/>
            <a:ext cx="3240360" cy="37804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có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biết</a:t>
            </a:r>
            <a:r>
              <a:rPr lang="en-US" sz="3200" b="1" dirty="0" smtClean="0">
                <a:solidFill>
                  <a:srgbClr val="0070C0"/>
                </a:solidFill>
              </a:rPr>
              <a:t>?</a:t>
            </a:r>
            <a:endParaRPr lang="vi-VN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3498"/>
            <a:ext cx="7848872" cy="3888432"/>
          </a:xfrm>
          <a:prstGeom prst="rect">
            <a:avLst/>
          </a:prstGeom>
          <a:noFill/>
          <a:ln w="412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4337" y="4287723"/>
            <a:ext cx="5782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cây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thân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phình</a:t>
            </a:r>
            <a:r>
              <a:rPr lang="en-US" sz="2800" b="1" dirty="0" smtClean="0"/>
              <a:t> to </a:t>
            </a:r>
            <a:r>
              <a:rPr lang="en-US" sz="2800" b="1" dirty="0" err="1" smtClean="0"/>
              <a:t>thành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175567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3678"/>
            <a:ext cx="91440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3608" y="2067694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u="sng" dirty="0" smtClean="0">
                <a:solidFill>
                  <a:srgbClr val="FF0000"/>
                </a:solidFill>
              </a:rPr>
              <a:t>Ghi nhớ</a:t>
            </a:r>
            <a:r>
              <a:rPr lang="en-US" sz="2800" b="1" u="sng" dirty="0" smtClean="0">
                <a:solidFill>
                  <a:srgbClr val="FF0000"/>
                </a:solidFill>
              </a:rPr>
              <a:t>: </a:t>
            </a:r>
            <a:endParaRPr lang="en-US" sz="2800" u="sng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475657" y="0"/>
            <a:ext cx="6781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ự nhiên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 Xã hội: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9672" y="1077218"/>
            <a:ext cx="626469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10: CÂY XANH QUANH EM</a:t>
            </a:r>
          </a:p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28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tiết</a:t>
            </a:r>
            <a:r>
              <a:rPr lang="en-US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2)</a:t>
            </a:r>
            <a:endParaRPr lang="vi-VN" sz="2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03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2546"/>
            <a:ext cx="939653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8626" y="1293897"/>
            <a:ext cx="714738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vi-VN" sz="44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LUYỆN TẬP  </a:t>
            </a:r>
          </a:p>
          <a:p>
            <a:pPr>
              <a:defRPr/>
            </a:pPr>
            <a:r>
              <a:rPr lang="vi-VN" sz="44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44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</a:t>
            </a:r>
          </a:p>
          <a:p>
            <a:pPr>
              <a:defRPr/>
            </a:pPr>
            <a:r>
              <a:rPr lang="vi-VN" sz="44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44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THỰC HÀNH</a:t>
            </a:r>
            <a:endParaRPr lang="en-US" sz="4400" b="1" kern="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4932040" y="2112007"/>
            <a:ext cx="864096" cy="4860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203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7694"/>
            <a:ext cx="7740352" cy="143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0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48411"/>
            <a:ext cx="60960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259632" y="3723878"/>
            <a:ext cx="2737022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043608" y="987574"/>
            <a:ext cx="180894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660232" y="2067694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1520" y="680378"/>
            <a:ext cx="792088" cy="523220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Lá</a:t>
            </a:r>
            <a:endParaRPr lang="vi-VN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9512" y="3488690"/>
            <a:ext cx="1188132" cy="523220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Thân</a:t>
            </a:r>
            <a:endParaRPr lang="vi-VN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956376" y="1779662"/>
            <a:ext cx="1224136" cy="523220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Quả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5846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1681" y="659327"/>
            <a:ext cx="52999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</a:t>
            </a:r>
            <a:r>
              <a:rPr lang="vi-VN" sz="54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en-US" sz="5400" b="1" kern="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138" y="1707655"/>
            <a:ext cx="86757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endParaRPr lang="en-US" sz="40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Tìm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hiểu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về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bộ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phận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cây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078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EAB31CE-0281-B8DD-4E2C-7E069555B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5" descr="POINSET2">
            <a:extLst>
              <a:ext uri="{FF2B5EF4-FFF2-40B4-BE49-F238E27FC236}">
                <a16:creationId xmlns="" xmlns:a16="http://schemas.microsoft.com/office/drawing/2014/main" id="{F983DE62-DBB5-EB0F-F2FE-30B8D6957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3132" y="-172104"/>
            <a:ext cx="1170683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>
            <a:extLst>
              <a:ext uri="{FF2B5EF4-FFF2-40B4-BE49-F238E27FC236}">
                <a16:creationId xmlns="" xmlns:a16="http://schemas.microsoft.com/office/drawing/2014/main" id="{51A02371-CA7D-2847-2CFD-7D8AD4D7D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0416" y="-71239"/>
            <a:ext cx="117514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577708-EA63-278C-ADBB-358C6A510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859" y="1016457"/>
            <a:ext cx="4527783" cy="2798306"/>
          </a:xfrm>
          <a:prstGeom prst="rect">
            <a:avLst/>
          </a:prstGeom>
        </p:spPr>
      </p:pic>
      <p:pic>
        <p:nvPicPr>
          <p:cNvPr id="6" name="Picture 52" descr="DSTARS-P">
            <a:extLst>
              <a:ext uri="{FF2B5EF4-FFF2-40B4-BE49-F238E27FC236}">
                <a16:creationId xmlns="" xmlns:a16="http://schemas.microsoft.com/office/drawing/2014/main" id="{D84411DE-D466-CFB4-D791-E7D591E395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22" y="1016456"/>
            <a:ext cx="1858810" cy="141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bloem20">
            <a:extLst>
              <a:ext uri="{FF2B5EF4-FFF2-40B4-BE49-F238E27FC236}">
                <a16:creationId xmlns="" xmlns:a16="http://schemas.microsoft.com/office/drawing/2014/main" id="{4761A15C-E1C3-9E34-0163-AA1FB7AFCF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02" y="2862167"/>
            <a:ext cx="1590523" cy="19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2" descr="DSTARS-P">
            <a:extLst>
              <a:ext uri="{FF2B5EF4-FFF2-40B4-BE49-F238E27FC236}">
                <a16:creationId xmlns="" xmlns:a16="http://schemas.microsoft.com/office/drawing/2014/main" id="{D84411DE-D466-CFB4-D791-E7D591E395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07" y="214313"/>
            <a:ext cx="1858810" cy="141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2" descr="DSTARS-P">
            <a:extLst>
              <a:ext uri="{FF2B5EF4-FFF2-40B4-BE49-F238E27FC236}">
                <a16:creationId xmlns="" xmlns:a16="http://schemas.microsoft.com/office/drawing/2014/main" id="{D84411DE-D466-CFB4-D791-E7D591E395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71" y="214313"/>
            <a:ext cx="1858810" cy="141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>
            <a:extLst>
              <a:ext uri="{FF2B5EF4-FFF2-40B4-BE49-F238E27FC236}">
                <a16:creationId xmlns="" xmlns:a16="http://schemas.microsoft.com/office/drawing/2014/main" id="{D84411DE-D466-CFB4-D791-E7D591E395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78" y="494327"/>
            <a:ext cx="1858810" cy="141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bloem20">
            <a:extLst>
              <a:ext uri="{FF2B5EF4-FFF2-40B4-BE49-F238E27FC236}">
                <a16:creationId xmlns="" xmlns:a16="http://schemas.microsoft.com/office/drawing/2014/main" id="{4761A15C-E1C3-9E34-0163-AA1FB7AFCF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2" y="2501107"/>
            <a:ext cx="1590523" cy="19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1">
            <a:extLst>
              <a:ext uri="{FF2B5EF4-FFF2-40B4-BE49-F238E27FC236}">
                <a16:creationId xmlns="" xmlns:a16="http://schemas.microsoft.com/office/drawing/2014/main" id="{2D98B064-9EFD-485D-BFC6-EE924F2276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0"/>
          <a:stretch/>
        </p:blipFill>
        <p:spPr>
          <a:xfrm>
            <a:off x="-17034" y="4073713"/>
            <a:ext cx="9161034" cy="1079166"/>
          </a:xfrm>
          <a:prstGeom prst="rect">
            <a:avLst/>
          </a:prstGeom>
        </p:spPr>
      </p:pic>
      <p:pic>
        <p:nvPicPr>
          <p:cNvPr id="16" name="图片 32">
            <a:extLst>
              <a:ext uri="{FF2B5EF4-FFF2-40B4-BE49-F238E27FC236}">
                <a16:creationId xmlns="" xmlns:a16="http://schemas.microsoft.com/office/drawing/2014/main" id="{2EDC17DE-4B67-4A45-8289-CC9EE9AA24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459"/>
          <a:stretch/>
        </p:blipFill>
        <p:spPr>
          <a:xfrm>
            <a:off x="5330782" y="4451412"/>
            <a:ext cx="3813218" cy="63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3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085851"/>
            <a:ext cx="7618413" cy="306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-21431"/>
            <a:ext cx="914400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3" y="-57150"/>
            <a:ext cx="914400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3" y="1239441"/>
            <a:ext cx="914400" cy="5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-28575"/>
            <a:ext cx="914400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3" y="342900"/>
            <a:ext cx="914400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-21431"/>
            <a:ext cx="914400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3" y="782241"/>
            <a:ext cx="914400" cy="5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914400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1950"/>
            <a:ext cx="914400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11291"/>
            <a:ext cx="914400" cy="5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611291"/>
            <a:ext cx="914400" cy="5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291"/>
            <a:ext cx="914400" cy="5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11291"/>
            <a:ext cx="914400" cy="5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914400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3659188" y="3943350"/>
            <a:ext cx="1698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4354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4457700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55" name="WordArt 22"/>
          <p:cNvSpPr>
            <a:spLocks noChangeArrowheads="1" noChangeShapeType="1" noTextEdit="1"/>
          </p:cNvSpPr>
          <p:nvPr/>
        </p:nvSpPr>
        <p:spPr bwMode="auto">
          <a:xfrm>
            <a:off x="1981200" y="1771651"/>
            <a:ext cx="5029200" cy="114657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6481"/>
                <a:gd name="adj2" fmla="val 0"/>
              </a:avLst>
            </a:prstTxWarp>
          </a:bodyPr>
          <a:lstStyle/>
          <a:p>
            <a:r>
              <a:rPr lang="vi-VN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Arial"/>
                <a:cs typeface="Arial"/>
              </a:rPr>
              <a:t>TRò chơi: Ghép hình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4356" name="Picture 20" descr="4D0E9C1D773840AE93D84E15D99D649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1219200" cy="155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236648"/>
      </p:ext>
    </p:extLst>
  </p:cSld>
  <p:clrMapOvr>
    <a:masterClrMapping/>
  </p:clrMapOvr>
  <p:transition>
    <p:strips dir="ld"/>
    <p:sndAc>
      <p:stSnd>
        <p:snd r:embed="rId3" name="chimes.wav"/>
      </p:stSnd>
    </p:sndAc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6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8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10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12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14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16" dur="2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18" dur="2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20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24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2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28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3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32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3" fill="hold" nodeType="interactiveSeq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3478"/>
            <a:ext cx="525658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44" y="2517745"/>
            <a:ext cx="6246389" cy="208618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295400" y="278175"/>
            <a:ext cx="6705600" cy="2293575"/>
            <a:chOff x="1295400" y="-388080"/>
            <a:chExt cx="6705600" cy="2883966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88080"/>
              <a:ext cx="2338251" cy="1254181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295400" y="895447"/>
              <a:ext cx="6705600" cy="1600439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Cám</a:t>
              </a: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775557"/>
              <a:ext cx="216000" cy="21600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775557"/>
              <a:ext cx="216000" cy="21600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4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on cay cua b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5486"/>
            <a:ext cx="91440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6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" y="-20538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672" y="1077218"/>
            <a:ext cx="62646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10: CÂY XANH QUANH EM</a:t>
            </a:r>
          </a:p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36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tiết</a:t>
            </a:r>
            <a:r>
              <a:rPr lang="en-US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2)</a:t>
            </a:r>
            <a:endParaRPr lang="vi-VN" sz="3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475657" y="0"/>
            <a:ext cx="6781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ự nhiên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 Xã hội: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981165"/>
            <a:ext cx="88569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</a:t>
            </a:r>
            <a:r>
              <a:rPr lang="en-US" sz="32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1</a:t>
            </a:r>
            <a:r>
              <a:rPr lang="vi-VN" sz="32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Nhận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biết</a:t>
            </a:r>
            <a:r>
              <a:rPr lang="vi-VN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một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bộ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phận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vi-VN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bên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ngoài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cây</a:t>
            </a:r>
            <a:endParaRPr lang="en-US" sz="32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defRPr/>
            </a:pPr>
            <a:endParaRPr lang="en-US" sz="3200" b="1" kern="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475657" y="0"/>
            <a:ext cx="6781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ự nhiên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 Xã hội: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77218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en-US" sz="32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10: CÂY XANH QUANH EM</a:t>
            </a:r>
            <a:r>
              <a:rPr lang="vi-VN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32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tiết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2)</a:t>
            </a:r>
            <a:endParaRPr lang="vi-VN" sz="32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24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91" y="1107783"/>
            <a:ext cx="6279186" cy="365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4443958"/>
            <a:ext cx="3600400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err="1" smtClean="0"/>
              <a:t>Cây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cà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chua</a:t>
            </a:r>
            <a:endParaRPr lang="vi-VN" sz="4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8A170F-AA8D-4707-9035-89FE49C6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72" y="68185"/>
            <a:ext cx="607219" cy="614363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6488" y="-92546"/>
            <a:ext cx="7757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 </a:t>
            </a:r>
            <a:r>
              <a:rPr lang="en-US" sz="3200" b="1" dirty="0" err="1" smtClean="0"/>
              <a:t>Hãy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chỉ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nói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bộ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phận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ngoài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cây</a:t>
            </a:r>
            <a:r>
              <a:rPr lang="en-US" sz="3200" b="1" dirty="0" smtClean="0"/>
              <a:t> </a:t>
            </a:r>
            <a:r>
              <a:rPr lang="vi-VN" sz="3200" b="1" dirty="0" smtClean="0"/>
              <a:t>cà chua.</a:t>
            </a:r>
            <a:endParaRPr lang="vi-V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70873" y="1319300"/>
            <a:ext cx="864823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Lá</a:t>
            </a:r>
            <a:endParaRPr lang="vi-VN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4001" y="2859782"/>
            <a:ext cx="1641695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Thân</a:t>
            </a:r>
            <a:endParaRPr lang="vi-VN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6752" y="3723878"/>
            <a:ext cx="91894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Rễ</a:t>
            </a:r>
            <a:endParaRPr lang="vi-VN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56378" y="1563638"/>
            <a:ext cx="115212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Hoa</a:t>
            </a:r>
            <a:endParaRPr lang="vi-VN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84368" y="2367920"/>
            <a:ext cx="122413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Quả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198557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39552" y="1661993"/>
            <a:ext cx="8136904" cy="2439927"/>
          </a:xfrm>
          <a:prstGeom prst="horizontalScroll">
            <a:avLst/>
          </a:prstGeom>
          <a:solidFill>
            <a:srgbClr val="FFFF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luận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</a:rPr>
              <a:t>Hầu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hết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cây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xanh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thường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thân</a:t>
            </a:r>
            <a:r>
              <a:rPr lang="en-US" sz="2400" b="1" dirty="0" smtClean="0">
                <a:solidFill>
                  <a:srgbClr val="002060"/>
                </a:solidFill>
              </a:rPr>
              <a:t>,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rễ</a:t>
            </a:r>
            <a:r>
              <a:rPr lang="en-US" sz="2400" b="1" dirty="0" smtClean="0">
                <a:solidFill>
                  <a:srgbClr val="002060"/>
                </a:solidFill>
              </a:rPr>
              <a:t>,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</a:rPr>
              <a:t>,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hoa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quả</a:t>
            </a:r>
            <a:r>
              <a:rPr lang="en-US" sz="3600" b="1" dirty="0" smtClean="0">
                <a:solidFill>
                  <a:srgbClr val="002060"/>
                </a:solidFill>
              </a:rPr>
              <a:t>.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475657" y="0"/>
            <a:ext cx="6781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ự nhiên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Xã hội: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077218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en-US" sz="32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10: CÂY XANH QUANH EM</a:t>
            </a:r>
            <a:r>
              <a:rPr lang="vi-VN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32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tiết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2)</a:t>
            </a:r>
            <a:endParaRPr lang="vi-VN" sz="32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0" y="4299942"/>
            <a:ext cx="704536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800" b="1" dirty="0" smtClean="0">
                <a:solidFill>
                  <a:schemeClr val="accent1"/>
                </a:solidFill>
              </a:rPr>
              <a:t>Vừa rồi cô đã giúp các con nhận biết 1 </a:t>
            </a:r>
            <a:r>
              <a:rPr lang="vi-VN" sz="800" b="1" smtClean="0">
                <a:solidFill>
                  <a:schemeClr val="accent1"/>
                </a:solidFill>
              </a:rPr>
              <a:t>số bp ccây</a:t>
            </a:r>
            <a:endParaRPr lang="vi-VN" sz="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9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ÁCH TRỒNG RAU CẢI BẰNG CHẬU NHỰA THÔNG MINH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374308"/>
            <a:ext cx="8876456" cy="435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9232" y="694940"/>
            <a:ext cx="576064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Lá</a:t>
            </a:r>
            <a:endParaRPr lang="vi-VN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3968" y="3498903"/>
            <a:ext cx="1155066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Thân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17050" y="3742154"/>
            <a:ext cx="864096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Rễ</a:t>
            </a:r>
            <a:endParaRPr lang="vi-VN" sz="32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55296" y="1301858"/>
            <a:ext cx="288032" cy="51341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0"/>
          </p:cNvCxnSpPr>
          <p:nvPr/>
        </p:nvCxnSpPr>
        <p:spPr>
          <a:xfrm flipH="1" flipV="1">
            <a:off x="3851920" y="3147814"/>
            <a:ext cx="1009581" cy="35108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805615" y="2930010"/>
            <a:ext cx="576064" cy="81214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77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18531"/>
            <a:ext cx="4824536" cy="313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2019" y="339502"/>
            <a:ext cx="576064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Lá</a:t>
            </a:r>
            <a:endParaRPr lang="vi-V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21561" y="2715766"/>
            <a:ext cx="1155066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Thân</a:t>
            </a:r>
            <a:endParaRPr lang="vi-VN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24387" y="2872955"/>
            <a:ext cx="864096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Hoa</a:t>
            </a:r>
            <a:endParaRPr lang="vi-VN" sz="32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55876" y="924276"/>
            <a:ext cx="288032" cy="42333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841030" y="2643758"/>
            <a:ext cx="1190910" cy="24624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04048" y="2124690"/>
            <a:ext cx="1320341" cy="81857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825484"/>
            <a:ext cx="827584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Để giải đáp 1 số thắc </a:t>
            </a:r>
            <a:r>
              <a:rPr lang="vi-VN" sz="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mắ</a:t>
            </a:r>
            <a:endParaRPr lang="vi-VN" sz="8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4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5178</TotalTime>
  <Words>293</Words>
  <Application>Microsoft Office PowerPoint</Application>
  <PresentationFormat>On-screen Show (16:9)</PresentationFormat>
  <Paragraphs>58</Paragraphs>
  <Slides>22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1_Office Theme</vt:lpstr>
      <vt:lpstr>Default Design</vt:lpstr>
      <vt:lpstr>2_更多模版请关注:尚佳素材公社shop64427429.taobao.com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140</cp:revision>
  <dcterms:created xsi:type="dcterms:W3CDTF">2020-08-12T07:34:39Z</dcterms:created>
  <dcterms:modified xsi:type="dcterms:W3CDTF">2024-12-24T08:03:41Z</dcterms:modified>
</cp:coreProperties>
</file>