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63" r:id="rId2"/>
    <p:sldId id="284" r:id="rId3"/>
    <p:sldId id="2687" r:id="rId4"/>
    <p:sldId id="313" r:id="rId5"/>
    <p:sldId id="2688" r:id="rId6"/>
    <p:sldId id="2689" r:id="rId7"/>
    <p:sldId id="2690" r:id="rId8"/>
    <p:sldId id="2691" r:id="rId9"/>
    <p:sldId id="2640" r:id="rId10"/>
    <p:sldId id="2692" r:id="rId11"/>
    <p:sldId id="2693" r:id="rId12"/>
    <p:sldId id="2696" r:id="rId13"/>
    <p:sldId id="2695" r:id="rId14"/>
    <p:sldId id="2694" r:id="rId15"/>
    <p:sldId id="2697" r:id="rId16"/>
    <p:sldId id="2666" r:id="rId17"/>
  </p:sldIdLst>
  <p:sldSz cx="12192000" cy="6858000"/>
  <p:notesSz cx="6858000" cy="9144000"/>
  <p:custDataLst>
    <p:tags r:id="rId19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427B2"/>
    <a:srgbClr val="CC0099"/>
    <a:srgbClr val="F9F1DD"/>
    <a:srgbClr val="95453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73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E1105-F342-41D1-BEE8-253068B3ADE1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B4338-A3D8-42D0-A303-49AAA09A3E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5245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3ACBD-0D9C-454F-9908-33F6544E5F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4FCB3A-77C3-4792-8A05-69385B0289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82D97-4246-4C1F-862F-D1913DE65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8188B-D9C4-47BD-B9E1-459D54BED5C2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23507-3A11-41D7-A6F3-09A238325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69275-8268-4081-981F-5EEB8B167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400B6-3A6F-426E-99A8-9E1298459C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3188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3C799-011D-4EF0-B963-5846C5DB9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47B18-896A-4E02-8617-C5737A872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601CC-B9F9-4115-8F53-DC93FD3D60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B6FA3D-1AD5-40B6-98FC-DECEF4EA9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8188B-D9C4-47BD-B9E1-459D54BED5C2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35D76-8A0B-48F3-9F19-F3ADBB6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0C2D6A-E46D-4627-86CF-5FFB32A7C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400B6-3A6F-426E-99A8-9E1298459C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2179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73CCE-AF8E-441E-B03A-D187F6D3B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BBA3D4-B35E-47BC-BAAA-A9E9620297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40F5BE-B7A2-4091-A58E-22CAA6C689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19C148-E60D-4A73-B6AB-8375ECF44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8188B-D9C4-47BD-B9E1-459D54BED5C2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DBEA5E-84DB-4743-968D-4D666ECEC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0AD1FE-27EE-4DF4-B178-73B459D8D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400B6-3A6F-426E-99A8-9E1298459C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5880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4F393-F0C5-4911-A4B3-4FF4E29E5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CFDE4E-82EC-4B3C-92C8-D3917B3975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3AEF3-6C24-45D8-90BF-805213C0C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8188B-D9C4-47BD-B9E1-459D54BED5C2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0B1DC7-D3BE-4A05-893B-7A7031297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F8D1B-43C7-454C-8D2B-BC8CE9163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400B6-3A6F-426E-99A8-9E1298459C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93584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874A79-2722-45D8-BAA1-16E04A8E68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9E7CBA-2FC6-49EF-A7EE-2A845CFC9D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AEF0-9374-447B-9940-603E2C072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8188B-D9C4-47BD-B9E1-459D54BED5C2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0DBBA-5C2C-4E5D-9409-25362DAEB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A33EA-C1B9-4EA5-8BF4-87FFF47DA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400B6-3A6F-426E-99A8-9E1298459C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3137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3ACBD-0D9C-454F-9908-33F6544E5F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4FCB3A-77C3-4792-8A05-69385B0289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82D97-4246-4C1F-862F-D1913DE65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8188B-D9C4-47BD-B9E1-459D54BED5C2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23507-3A11-41D7-A6F3-09A238325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69275-8268-4081-981F-5EEB8B167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400B6-3A6F-426E-99A8-9E1298459C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2919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183B0-1C15-4C7A-B17D-8826A0EF7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E0649-8B6B-4037-981C-95884BDC4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62973-27C2-4968-AB20-1817E41EF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8188B-D9C4-47BD-B9E1-459D54BED5C2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B29EA-4BA1-43BB-927B-7420C775E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58423-D00B-428A-A2C5-8385611CF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400B6-3A6F-426E-99A8-9E1298459C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08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183B0-1C15-4C7A-B17D-8826A0EF7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E0649-8B6B-4037-981C-95884BDC4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62973-27C2-4968-AB20-1817E41EF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8188B-D9C4-47BD-B9E1-459D54BED5C2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B29EA-4BA1-43BB-927B-7420C775E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58423-D00B-428A-A2C5-8385611CF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400B6-3A6F-426E-99A8-9E1298459C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8958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1137D-4190-4608-91AC-015685087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B9ED5D-6D5A-460F-8615-F5F2EAA76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90736-757B-4421-8E30-0AE20905A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8188B-D9C4-47BD-B9E1-459D54BED5C2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C518B-646E-4022-8994-12D40A422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EB5C9-6F1B-4175-8DF6-57B0D6411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400B6-3A6F-426E-99A8-9E1298459C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7713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C89FE-601A-433E-A25D-D60EDE9E7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0C4D8-C2E1-4AA7-A414-94976EBC0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88A10D-B875-47B3-87AE-4581508B88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44F4E-AE48-46CF-90D8-79D69B18B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8188B-D9C4-47BD-B9E1-459D54BED5C2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B0E4AE-40B9-44E6-989C-059EA04E7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DF45EA-75C5-48D5-B8BF-7DD02D692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400B6-3A6F-426E-99A8-9E1298459C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6903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3C90-8227-4BA1-8D19-D19DC7373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6793E-FD0C-48F9-9B09-D5F0AD188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D15128-81D3-41E3-A0C6-5E54A672E2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AC4BDB-3D5B-4D77-9654-1FAF8C2091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44E608-CE96-4F44-92A1-C56CDC1D6F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C9D677-CAC1-4805-8923-306DC1CA0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8188B-D9C4-47BD-B9E1-459D54BED5C2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C93C32-9ED1-4CE1-9F38-7A5C6ACC2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C248CF-71F5-49D8-B801-0781ACDE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400B6-3A6F-426E-99A8-9E1298459C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7639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9627F-A95D-4015-9F7C-4627AD333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B2753C-FE11-422D-B8CD-A25B02EE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8188B-D9C4-47BD-B9E1-459D54BED5C2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007106-6BBE-466F-88B9-BD6E6D39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115FB8-7E18-4C74-911A-5F8AD650B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400B6-3A6F-426E-99A8-9E1298459C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9938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6D9302-4B47-47D7-9343-A9AA040F1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8188B-D9C4-47BD-B9E1-459D54BED5C2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A70358-48CC-4B26-8D14-797F1E0F8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9092F5-D1EF-4A39-827A-586EFD3FD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400B6-3A6F-426E-99A8-9E1298459C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9198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9300E1-4764-47BC-9508-FE3C824F2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9C4D25-649B-4867-8C12-BE32E62F8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DFCEF-2BC9-4294-9B08-D250DD671D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8188B-D9C4-47BD-B9E1-459D54BED5C2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3CC9D-701F-482B-A7A0-B98D69A46B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4E8B4-BBD3-4FE3-9263-1B415B8A5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400B6-3A6F-426E-99A8-9E1298459C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1398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0" r:id="rId3"/>
    <p:sldLayoutId id="2147483663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158843" y="120013"/>
            <a:ext cx="7518400" cy="111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0000FF"/>
                </a:solidFill>
                <a:latin typeface="Times New Roman" pitchFamily="18" charset="0"/>
              </a:rPr>
              <a:t>UBND TP. QUY NHƠN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0000FF"/>
                </a:solidFill>
                <a:latin typeface="Times New Roman" pitchFamily="18" charset="0"/>
              </a:rPr>
              <a:t>TRƯỜNG TIỂU HỌC QUANG TRUNG</a:t>
            </a:r>
          </a:p>
        </p:txBody>
      </p:sp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085219" y="3257768"/>
            <a:ext cx="8186058" cy="847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48817" y="4873392"/>
            <a:ext cx="6528922" cy="121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600" b="1" i="1" dirty="0" err="1">
                <a:solidFill>
                  <a:srgbClr val="0000FF"/>
                </a:solidFill>
                <a:latin typeface="Times New Roman" pitchFamily="18" charset="0"/>
              </a:rPr>
              <a:t>Giáo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itchFamily="18" charset="0"/>
              </a:rPr>
              <a:t>viên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</a:p>
          <a:p>
            <a:pPr algn="ctr" eaLnBrk="1" hangingPunct="1"/>
            <a:r>
              <a:rPr lang="en-US" altLang="en-US" sz="3600" b="1" i="1" dirty="0" err="1">
                <a:solidFill>
                  <a:srgbClr val="0000FF"/>
                </a:solidFill>
                <a:latin typeface="Times New Roman" pitchFamily="18" charset="0"/>
              </a:rPr>
              <a:t>Lớp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itchFamily="18" charset="0"/>
              </a:rPr>
              <a:t>: 3E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644537" y="1237496"/>
            <a:ext cx="4650377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AutoShape 28">
            <a:extLst>
              <a:ext uri="{FF2B5EF4-FFF2-40B4-BE49-F238E27FC236}">
                <a16:creationId xmlns:a16="http://schemas.microsoft.com/office/drawing/2014/main" id="{30CF9F31-AAF5-5846-36D2-7888C6FAF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1241"/>
            <a:ext cx="12190413" cy="6857107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lIns="121901" tIns="60950" rIns="121901" bIns="60950" anchor="ctr"/>
          <a:lstStyle/>
          <a:p>
            <a:endParaRPr lang="vi-VN" altLang="vi-VN">
              <a:cs typeface="Arial" charset="0"/>
            </a:endParaRP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52220589-6CCE-5294-1F96-FF349BABB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64" y="4867422"/>
            <a:ext cx="1426724" cy="1915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POINSET2">
            <a:extLst>
              <a:ext uri="{FF2B5EF4-FFF2-40B4-BE49-F238E27FC236}">
                <a16:creationId xmlns:a16="http://schemas.microsoft.com/office/drawing/2014/main" id="{0CCCD86F-C409-8D58-C886-44555DCB6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390776" y="-170736"/>
            <a:ext cx="1740920" cy="223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POINSET2">
            <a:extLst>
              <a:ext uri="{FF2B5EF4-FFF2-40B4-BE49-F238E27FC236}">
                <a16:creationId xmlns:a16="http://schemas.microsoft.com/office/drawing/2014/main" id="{8D02425F-34E9-EB24-EB90-9CBD7DD68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48529" y="-107546"/>
            <a:ext cx="1867299" cy="223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id="{36AB6B17-8FCA-55D9-7079-59DA772FF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95" y="4670474"/>
            <a:ext cx="2373631" cy="211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97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4583843" y="447764"/>
            <a:ext cx="3846538" cy="615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73" tIns="60936" rIns="121873" bIns="60936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 dirty="0" err="1">
                <a:latin typeface="Times New Roman" panose="02020603050405020304" pitchFamily="18" charset="0"/>
                <a:cs typeface="Times New Roman" pitchFamily="18" charset="0"/>
              </a:rPr>
              <a:t>Tự</a:t>
            </a:r>
            <a:r>
              <a:rPr lang="en-US" sz="3200" b="1" u="sng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itchFamily="18" charset="0"/>
              </a:rPr>
              <a:t>nhiên</a:t>
            </a:r>
            <a:r>
              <a:rPr lang="en-US" sz="3200" b="1" u="sng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itchFamily="18" charset="0"/>
              </a:rPr>
              <a:t>Xã</a:t>
            </a:r>
            <a:r>
              <a:rPr lang="en-US" sz="3200" b="1" u="sng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itchFamily="18" charset="0"/>
              </a:rPr>
              <a:t>hội</a:t>
            </a:r>
            <a:r>
              <a:rPr lang="en-US" sz="3200" b="1" u="sng" dirty="0">
                <a:latin typeface="Times New Roman" panose="02020603050405020304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075" name="Text Box 14"/>
          <p:cNvSpPr txBox="1">
            <a:spLocks noChangeArrowheads="1"/>
          </p:cNvSpPr>
          <p:nvPr/>
        </p:nvSpPr>
        <p:spPr bwMode="auto">
          <a:xfrm>
            <a:off x="3310265" y="-22859"/>
            <a:ext cx="6520088" cy="615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73" tIns="60936" rIns="121873" bIns="60936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 7 </a:t>
            </a:r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 11 </a:t>
            </a:r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 2024</a:t>
            </a:r>
          </a:p>
        </p:txBody>
      </p:sp>
      <p:sp>
        <p:nvSpPr>
          <p:cNvPr id="9" name="AutoShape 28"/>
          <p:cNvSpPr>
            <a:spLocks noChangeArrowheads="1"/>
          </p:cNvSpPr>
          <p:nvPr/>
        </p:nvSpPr>
        <p:spPr bwMode="auto">
          <a:xfrm>
            <a:off x="67496" y="38237"/>
            <a:ext cx="12086028" cy="6818523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lIns="121873" tIns="60936" rIns="121873" bIns="60936" anchor="ctr"/>
          <a:lstStyle/>
          <a:p>
            <a:pPr>
              <a:defRPr/>
            </a:pPr>
            <a:endParaRPr lang="vi-VN" altLang="vi-VN" sz="3199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12352D-D679-7422-304E-5148B77994DD}"/>
              </a:ext>
            </a:extLst>
          </p:cNvPr>
          <p:cNvSpPr/>
          <p:nvPr/>
        </p:nvSpPr>
        <p:spPr>
          <a:xfrm>
            <a:off x="3310265" y="976238"/>
            <a:ext cx="73389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60C7D4-9D05-91C3-8D2B-782DCC8862A8}"/>
              </a:ext>
            </a:extLst>
          </p:cNvPr>
          <p:cNvSpPr txBox="1"/>
          <p:nvPr/>
        </p:nvSpPr>
        <p:spPr>
          <a:xfrm>
            <a:off x="319138" y="1857909"/>
            <a:ext cx="2749471" cy="646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9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599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9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599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5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00FCBC-995A-7FFD-732F-30F06385D31C}"/>
              </a:ext>
            </a:extLst>
          </p:cNvPr>
          <p:cNvSpPr txBox="1"/>
          <p:nvPr/>
        </p:nvSpPr>
        <p:spPr>
          <a:xfrm>
            <a:off x="1609465" y="1857781"/>
            <a:ext cx="110788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 số việc làm để giữ vệ sinh trường học. 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1DB6E3-4496-5CCE-1C7B-5005CE395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066" y="2504112"/>
            <a:ext cx="4785922" cy="11392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79E5A6-56B1-9391-CFAA-06CA3A8C026A}"/>
              </a:ext>
            </a:extLst>
          </p:cNvPr>
          <p:cNvSpPr txBox="1"/>
          <p:nvPr/>
        </p:nvSpPr>
        <p:spPr>
          <a:xfrm>
            <a:off x="268246" y="3455962"/>
            <a:ext cx="11809562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2838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4583843" y="447764"/>
            <a:ext cx="3846538" cy="615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73" tIns="60936" rIns="121873" bIns="60936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 dirty="0" err="1">
                <a:latin typeface="Times New Roman" panose="02020603050405020304" pitchFamily="18" charset="0"/>
                <a:cs typeface="Times New Roman" pitchFamily="18" charset="0"/>
              </a:rPr>
              <a:t>Tự</a:t>
            </a:r>
            <a:r>
              <a:rPr lang="en-US" sz="3200" b="1" u="sng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itchFamily="18" charset="0"/>
              </a:rPr>
              <a:t>nhiên</a:t>
            </a:r>
            <a:r>
              <a:rPr lang="en-US" sz="3200" b="1" u="sng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itchFamily="18" charset="0"/>
              </a:rPr>
              <a:t>Xã</a:t>
            </a:r>
            <a:r>
              <a:rPr lang="en-US" sz="3200" b="1" u="sng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itchFamily="18" charset="0"/>
              </a:rPr>
              <a:t>hội</a:t>
            </a:r>
            <a:r>
              <a:rPr lang="en-US" sz="3200" b="1" u="sng" dirty="0">
                <a:latin typeface="Times New Roman" panose="02020603050405020304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075" name="Text Box 14"/>
          <p:cNvSpPr txBox="1">
            <a:spLocks noChangeArrowheads="1"/>
          </p:cNvSpPr>
          <p:nvPr/>
        </p:nvSpPr>
        <p:spPr bwMode="auto">
          <a:xfrm>
            <a:off x="3310265" y="-22859"/>
            <a:ext cx="6542722" cy="615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73" tIns="60936" rIns="121873" bIns="60936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 7 </a:t>
            </a:r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 11 </a:t>
            </a:r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 2024</a:t>
            </a:r>
          </a:p>
        </p:txBody>
      </p:sp>
      <p:sp>
        <p:nvSpPr>
          <p:cNvPr id="9" name="AutoShape 28"/>
          <p:cNvSpPr>
            <a:spLocks noChangeArrowheads="1"/>
          </p:cNvSpPr>
          <p:nvPr/>
        </p:nvSpPr>
        <p:spPr bwMode="auto">
          <a:xfrm>
            <a:off x="67496" y="38237"/>
            <a:ext cx="12086028" cy="6818523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lIns="121873" tIns="60936" rIns="121873" bIns="60936" anchor="ctr"/>
          <a:lstStyle/>
          <a:p>
            <a:pPr>
              <a:defRPr/>
            </a:pPr>
            <a:endParaRPr lang="vi-VN" altLang="vi-VN" sz="3199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12352D-D679-7422-304E-5148B77994DD}"/>
              </a:ext>
            </a:extLst>
          </p:cNvPr>
          <p:cNvSpPr/>
          <p:nvPr/>
        </p:nvSpPr>
        <p:spPr>
          <a:xfrm>
            <a:off x="3310265" y="976238"/>
            <a:ext cx="73389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60C7D4-9D05-91C3-8D2B-782DCC8862A8}"/>
              </a:ext>
            </a:extLst>
          </p:cNvPr>
          <p:cNvSpPr txBox="1"/>
          <p:nvPr/>
        </p:nvSpPr>
        <p:spPr>
          <a:xfrm>
            <a:off x="4583843" y="2005211"/>
            <a:ext cx="2462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00FCBC-995A-7FFD-732F-30F06385D31C}"/>
              </a:ext>
            </a:extLst>
          </p:cNvPr>
          <p:cNvSpPr txBox="1"/>
          <p:nvPr/>
        </p:nvSpPr>
        <p:spPr>
          <a:xfrm>
            <a:off x="292805" y="2620534"/>
            <a:ext cx="116354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 hệ thực tế về việc làm để giữ vệ sinh trường học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3FCFF0-297F-7EB8-AF83-4C4F9EB220A2}"/>
              </a:ext>
            </a:extLst>
          </p:cNvPr>
          <p:cNvSpPr/>
          <p:nvPr/>
        </p:nvSpPr>
        <p:spPr>
          <a:xfrm>
            <a:off x="821960" y="3358176"/>
            <a:ext cx="10548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 dirty="0">
                <a:latin typeface="Times New Roman" pitchFamily="18" charset="0"/>
                <a:cs typeface="Times New Roman" pitchFamily="18" charset="0"/>
              </a:rPr>
              <a:t> Em và các bạn đã làm gì để giữ vệ sinh trường học?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26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59889D-A493-85EF-8C99-ACD81356CF6C}"/>
              </a:ext>
            </a:extLst>
          </p:cNvPr>
          <p:cNvSpPr/>
          <p:nvPr/>
        </p:nvSpPr>
        <p:spPr>
          <a:xfrm>
            <a:off x="715555" y="113079"/>
            <a:ext cx="109722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Hãy tự đánh giá việc giữ vệ sinh trường học của em theo gợi ý dưới đây: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692033A-3821-5C8D-9935-BF6CD115C7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767697"/>
              </p:ext>
            </p:extLst>
          </p:nvPr>
        </p:nvGraphicFramePr>
        <p:xfrm>
          <a:off x="313510" y="1265138"/>
          <a:ext cx="11521439" cy="5148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39633">
                  <a:extLst>
                    <a:ext uri="{9D8B030D-6E8A-4147-A177-3AD203B41FA5}">
                      <a16:colId xmlns:a16="http://schemas.microsoft.com/office/drawing/2014/main" val="3848440883"/>
                    </a:ext>
                  </a:extLst>
                </a:gridCol>
                <a:gridCol w="1565998">
                  <a:extLst>
                    <a:ext uri="{9D8B030D-6E8A-4147-A177-3AD203B41FA5}">
                      <a16:colId xmlns:a16="http://schemas.microsoft.com/office/drawing/2014/main" val="2354040327"/>
                    </a:ext>
                  </a:extLst>
                </a:gridCol>
                <a:gridCol w="1350850">
                  <a:extLst>
                    <a:ext uri="{9D8B030D-6E8A-4147-A177-3AD203B41FA5}">
                      <a16:colId xmlns:a16="http://schemas.microsoft.com/office/drawing/2014/main" val="1897987360"/>
                    </a:ext>
                  </a:extLst>
                </a:gridCol>
                <a:gridCol w="1364958">
                  <a:extLst>
                    <a:ext uri="{9D8B030D-6E8A-4147-A177-3AD203B41FA5}">
                      <a16:colId xmlns:a16="http://schemas.microsoft.com/office/drawing/2014/main" val="3428214667"/>
                    </a:ext>
                  </a:extLst>
                </a:gridCol>
              </a:tblGrid>
              <a:tr h="1100024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3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xuyên</a:t>
                      </a:r>
                      <a:endParaRPr lang="en-US" sz="3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36888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Thỉnh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thoảng</a:t>
                      </a:r>
                      <a:endParaRPr lang="en-US" sz="3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3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1668726"/>
                  </a:ext>
                </a:extLst>
              </a:tr>
              <a:tr h="1100024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0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30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30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0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0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thùng</a:t>
                      </a:r>
                      <a:r>
                        <a:rPr lang="en-US" sz="30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rác</a:t>
                      </a:r>
                      <a:r>
                        <a:rPr lang="en-US" sz="30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0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</a:t>
                      </a:r>
                      <a:r>
                        <a:rPr lang="en-US" sz="30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0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bồn</a:t>
                      </a:r>
                      <a:r>
                        <a:rPr lang="en-US" sz="30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30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30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0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0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30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0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xong</a:t>
                      </a:r>
                      <a:r>
                        <a:rPr lang="en-US" sz="30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0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0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0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6898674"/>
                  </a:ext>
                </a:extLst>
              </a:tr>
              <a:tr h="1100024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0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30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30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rác</a:t>
                      </a:r>
                      <a:r>
                        <a:rPr lang="en-US" sz="30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0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0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thùng</a:t>
                      </a:r>
                      <a:r>
                        <a:rPr lang="en-US" sz="30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rác</a:t>
                      </a:r>
                      <a:r>
                        <a:rPr lang="en-US" sz="30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30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0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30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30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0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0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0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011048"/>
                  </a:ext>
                </a:extLst>
              </a:tr>
              <a:tr h="595847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0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30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Quét</a:t>
                      </a:r>
                      <a:r>
                        <a:rPr lang="en-US" sz="30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sân</a:t>
                      </a:r>
                      <a:r>
                        <a:rPr lang="en-US" sz="30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0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0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0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0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2969231"/>
                  </a:ext>
                </a:extLst>
              </a:tr>
              <a:tr h="12528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3000" b="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?</a:t>
                      </a:r>
                      <a:endParaRPr lang="en-US" sz="30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0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0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0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0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6104398"/>
                  </a:ext>
                </a:extLst>
              </a:tr>
            </a:tbl>
          </a:graphicData>
        </a:graphic>
      </p:graphicFrame>
      <p:sp>
        <p:nvSpPr>
          <p:cNvPr id="4" name="AutoShape 28">
            <a:extLst>
              <a:ext uri="{FF2B5EF4-FFF2-40B4-BE49-F238E27FC236}">
                <a16:creationId xmlns:a16="http://schemas.microsoft.com/office/drawing/2014/main" id="{0583D368-AA2D-7324-DE8E-49BB06AB8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682" y="129677"/>
            <a:ext cx="12086028" cy="6818523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lIns="121873" tIns="60936" rIns="121873" bIns="60936" anchor="ctr"/>
          <a:lstStyle/>
          <a:p>
            <a:pPr>
              <a:defRPr/>
            </a:pPr>
            <a:endParaRPr lang="vi-VN" altLang="vi-VN" sz="3199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1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7"/>
          <p:cNvSpPr/>
          <p:nvPr/>
        </p:nvSpPr>
        <p:spPr>
          <a:xfrm rot="20750437">
            <a:off x="581537" y="2152522"/>
            <a:ext cx="893747" cy="893747"/>
          </a:xfrm>
          <a:prstGeom prst="sun">
            <a:avLst>
              <a:gd name="adj" fmla="val 2136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28"/>
          <p:cNvSpPr/>
          <p:nvPr/>
        </p:nvSpPr>
        <p:spPr>
          <a:xfrm rot="20750437">
            <a:off x="1166127" y="3138286"/>
            <a:ext cx="893747" cy="893747"/>
          </a:xfrm>
          <a:prstGeom prst="sun">
            <a:avLst>
              <a:gd name="adj" fmla="val 2136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9"/>
          <p:cNvCxnSpPr>
            <a:cxnSpLocks/>
          </p:cNvCxnSpPr>
          <p:nvPr/>
        </p:nvCxnSpPr>
        <p:spPr>
          <a:xfrm>
            <a:off x="1001723" y="1932947"/>
            <a:ext cx="4301797" cy="37458"/>
          </a:xfrm>
          <a:prstGeom prst="line">
            <a:avLst/>
          </a:prstGeom>
          <a:ln w="254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11"/>
          <p:cNvCxnSpPr/>
          <p:nvPr/>
        </p:nvCxnSpPr>
        <p:spPr>
          <a:xfrm>
            <a:off x="1655843" y="2786397"/>
            <a:ext cx="394708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26"/>
          <p:cNvSpPr/>
          <p:nvPr/>
        </p:nvSpPr>
        <p:spPr>
          <a:xfrm rot="20750437">
            <a:off x="83633" y="1243092"/>
            <a:ext cx="893747" cy="893747"/>
          </a:xfrm>
          <a:prstGeom prst="sun">
            <a:avLst>
              <a:gd name="adj" fmla="val 2136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12"/>
          <p:cNvCxnSpPr/>
          <p:nvPr/>
        </p:nvCxnSpPr>
        <p:spPr>
          <a:xfrm>
            <a:off x="2078761" y="3790193"/>
            <a:ext cx="9522386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1155" y="1324074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FFFF00"/>
                </a:solidFill>
              </a:rPr>
              <a:t>1</a:t>
            </a:r>
            <a:endParaRPr lang="zh-CN" altLang="en-US" sz="36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9060" y="226780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FFFF00"/>
                </a:solidFill>
              </a:rPr>
              <a:t>2</a:t>
            </a:r>
            <a:endParaRPr lang="zh-CN" altLang="en-US" sz="3600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03648" y="326199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FFFF00"/>
                </a:solidFill>
              </a:rPr>
              <a:t>3</a:t>
            </a:r>
            <a:endParaRPr lang="zh-CN" altLang="en-US" sz="3600" b="1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8510" y="1408462"/>
            <a:ext cx="5041571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Vứt rác đúng nơi quy định.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16532" y="2256394"/>
            <a:ext cx="5256468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vi-VN" sz="32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Không khạc nhổ bừa bãi.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04242" y="3333593"/>
            <a:ext cx="10567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Không dẫm lên cây cỏ, hoa xung quanh khuôn viên trường</a:t>
            </a:r>
            <a:r>
              <a:rPr lang="en-US" sz="32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+mj-lt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724" y="-782416"/>
            <a:ext cx="3682066" cy="3716092"/>
          </a:xfrm>
          <a:prstGeom prst="rect">
            <a:avLst/>
          </a:prstGeom>
        </p:spPr>
      </p:pic>
      <p:sp>
        <p:nvSpPr>
          <p:cNvPr id="49" name="28"/>
          <p:cNvSpPr/>
          <p:nvPr/>
        </p:nvSpPr>
        <p:spPr>
          <a:xfrm rot="20750437">
            <a:off x="1603880" y="4062325"/>
            <a:ext cx="893747" cy="893747"/>
          </a:xfrm>
          <a:prstGeom prst="sun">
            <a:avLst>
              <a:gd name="adj" fmla="val 2136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0" name="12"/>
          <p:cNvCxnSpPr/>
          <p:nvPr/>
        </p:nvCxnSpPr>
        <p:spPr>
          <a:xfrm>
            <a:off x="2653446" y="4751076"/>
            <a:ext cx="6597558" cy="0"/>
          </a:xfrm>
          <a:prstGeom prst="line">
            <a:avLst/>
          </a:prstGeom>
          <a:ln w="25400">
            <a:solidFill>
              <a:srgbClr val="CC0099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841401" y="418603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FFFF00"/>
                </a:solidFill>
              </a:rPr>
              <a:t>4</a:t>
            </a:r>
            <a:endParaRPr lang="zh-CN" altLang="en-US" sz="3600" b="1" dirty="0">
              <a:solidFill>
                <a:srgbClr val="FFFF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453270" y="4199054"/>
            <a:ext cx="7196201" cy="6317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vi-VN" sz="3200" b="1" dirty="0">
                <a:solidFill>
                  <a:srgbClr val="CB0F95"/>
                </a:solidFill>
                <a:latin typeface="+mj-lt"/>
                <a:cs typeface="Calibri" panose="020F0502020204030204" pitchFamily="34" charset="0"/>
              </a:rPr>
              <a:t>Tổng vệ sinh trường học thường xuyên. </a:t>
            </a:r>
          </a:p>
        </p:txBody>
      </p:sp>
      <p:sp>
        <p:nvSpPr>
          <p:cNvPr id="53" name="28"/>
          <p:cNvSpPr/>
          <p:nvPr/>
        </p:nvSpPr>
        <p:spPr>
          <a:xfrm rot="20750437">
            <a:off x="2206573" y="4928105"/>
            <a:ext cx="893747" cy="893747"/>
          </a:xfrm>
          <a:prstGeom prst="sun">
            <a:avLst>
              <a:gd name="adj" fmla="val 2136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cxnSp>
        <p:nvCxnSpPr>
          <p:cNvPr id="54" name="12"/>
          <p:cNvCxnSpPr/>
          <p:nvPr/>
        </p:nvCxnSpPr>
        <p:spPr>
          <a:xfrm>
            <a:off x="3041660" y="5700356"/>
            <a:ext cx="820351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967886" y="5183464"/>
            <a:ext cx="900797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Lau bàn ghế và bảng học trong lớp học hàng ngày.</a:t>
            </a:r>
          </a:p>
          <a:p>
            <a:endParaRPr lang="zh-CN" altLang="en-US" sz="3000" dirty="0">
              <a:solidFill>
                <a:srgbClr val="FF0000"/>
              </a:solidFill>
              <a:latin typeface="+mj-lt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476644" y="511315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FFFF00"/>
                </a:solidFill>
              </a:rPr>
              <a:t>5</a:t>
            </a:r>
            <a:endParaRPr lang="zh-CN" altLang="en-US" sz="2800" b="1" dirty="0">
              <a:solidFill>
                <a:srgbClr val="FFFF00"/>
              </a:solidFill>
            </a:endParaRPr>
          </a:p>
        </p:txBody>
      </p:sp>
      <p:grpSp>
        <p:nvGrpSpPr>
          <p:cNvPr id="64" name="组合 12">
            <a:extLst>
              <a:ext uri="{FF2B5EF4-FFF2-40B4-BE49-F238E27FC236}">
                <a16:creationId xmlns:a16="http://schemas.microsoft.com/office/drawing/2014/main" id="{A2B5FCE9-3692-4EC0-8B5A-730222C2FBD5}"/>
              </a:ext>
            </a:extLst>
          </p:cNvPr>
          <p:cNvGrpSpPr/>
          <p:nvPr/>
        </p:nvGrpSpPr>
        <p:grpSpPr>
          <a:xfrm>
            <a:off x="321155" y="749"/>
            <a:ext cx="6322836" cy="1183279"/>
            <a:chOff x="-7927329" y="-4954585"/>
            <a:chExt cx="10112991" cy="5268685"/>
          </a:xfr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grpSpPr>
        <p:sp>
          <p:nvSpPr>
            <p:cNvPr id="65" name="任意多边形 14">
              <a:extLst>
                <a:ext uri="{FF2B5EF4-FFF2-40B4-BE49-F238E27FC236}">
                  <a16:creationId xmlns:a16="http://schemas.microsoft.com/office/drawing/2014/main" id="{17162F81-4AB1-43B7-A8CB-ED29F87DD0B1}"/>
                </a:ext>
              </a:extLst>
            </p:cNvPr>
            <p:cNvSpPr/>
            <p:nvPr/>
          </p:nvSpPr>
          <p:spPr>
            <a:xfrm>
              <a:off x="-7927329" y="-4954585"/>
              <a:ext cx="10112991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任意多边形 15">
              <a:extLst>
                <a:ext uri="{FF2B5EF4-FFF2-40B4-BE49-F238E27FC236}">
                  <a16:creationId xmlns:a16="http://schemas.microsoft.com/office/drawing/2014/main" id="{05CD0CAB-E32C-4C60-B679-8D8AF27D37AD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任意多边形 16">
              <a:extLst>
                <a:ext uri="{FF2B5EF4-FFF2-40B4-BE49-F238E27FC236}">
                  <a16:creationId xmlns:a16="http://schemas.microsoft.com/office/drawing/2014/main" id="{4B6EC33D-4AD2-42CF-AEBC-B061B6E7578B}"/>
                </a:ext>
              </a:extLst>
            </p:cNvPr>
            <p:cNvSpPr/>
            <p:nvPr/>
          </p:nvSpPr>
          <p:spPr>
            <a:xfrm>
              <a:off x="-7512708" y="-4821274"/>
              <a:ext cx="8750510" cy="4972074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rgbClr val="00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doni MT Black" panose="02070A03080606020203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NÊN</a:t>
              </a:r>
              <a:r>
                <a:rPr kumimoji="0" lang="en-US" altLang="zh-CN" sz="4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doni MT Black" panose="02070A03080606020203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LÀM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doni MT Black" panose="02070A030806060202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2" name="AutoShape 28">
            <a:extLst>
              <a:ext uri="{FF2B5EF4-FFF2-40B4-BE49-F238E27FC236}">
                <a16:creationId xmlns:a16="http://schemas.microsoft.com/office/drawing/2014/main" id="{FF7C325F-1715-E6FB-0D11-23304B39B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155" y="60598"/>
            <a:ext cx="12086028" cy="6818523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lIns="121873" tIns="60936" rIns="121873" bIns="60936" anchor="ctr"/>
          <a:lstStyle/>
          <a:p>
            <a:pPr>
              <a:defRPr/>
            </a:pPr>
            <a:endParaRPr lang="vi-VN" altLang="vi-VN" sz="3199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769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Wave 16"/>
          <p:cNvSpPr/>
          <p:nvPr/>
        </p:nvSpPr>
        <p:spPr>
          <a:xfrm>
            <a:off x="385665" y="227223"/>
            <a:ext cx="8155423" cy="1179845"/>
          </a:xfrm>
          <a:prstGeom prst="wave">
            <a:avLst>
              <a:gd name="adj1" fmla="val 12500"/>
              <a:gd name="adj2" fmla="val 659"/>
            </a:avLst>
          </a:prstGeom>
          <a:solidFill>
            <a:srgbClr val="FFFF00"/>
          </a:solidFill>
          <a:ln w="730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+mj-lt"/>
              </a:rPr>
              <a:t>Những việc </a:t>
            </a:r>
            <a:r>
              <a:rPr lang="vi-VN" sz="4000" b="1" dirty="0">
                <a:solidFill>
                  <a:srgbClr val="0000FF"/>
                </a:solidFill>
                <a:latin typeface="+mj-lt"/>
              </a:rPr>
              <a:t>KHÔNG</a:t>
            </a:r>
            <a:r>
              <a:rPr lang="en-US" sz="40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làm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667643"/>
            <a:ext cx="3505200" cy="3110060"/>
          </a:xfrm>
          <a:prstGeom prst="rect">
            <a:avLst/>
          </a:prstGeom>
        </p:spPr>
      </p:pic>
      <p:sp>
        <p:nvSpPr>
          <p:cNvPr id="11" name="Pentagon 10"/>
          <p:cNvSpPr/>
          <p:nvPr/>
        </p:nvSpPr>
        <p:spPr>
          <a:xfrm>
            <a:off x="1079974" y="1834358"/>
            <a:ext cx="4814344" cy="806370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  <a:defRPr/>
            </a:pP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ặt lá, bẻ cành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Pentagon 13"/>
          <p:cNvSpPr/>
          <p:nvPr/>
        </p:nvSpPr>
        <p:spPr>
          <a:xfrm>
            <a:off x="1079974" y="2825407"/>
            <a:ext cx="6249352" cy="806370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ứt rác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 bãi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Pentagon 14"/>
          <p:cNvSpPr/>
          <p:nvPr/>
        </p:nvSpPr>
        <p:spPr>
          <a:xfrm>
            <a:off x="1118881" y="5058262"/>
            <a:ext cx="10797348" cy="806370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  <a:defRPr/>
            </a:pPr>
            <a:r>
              <a:rPr lang="en-US" sz="3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3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ẫm lên cây cỏ, hoa xung quanh khuôn viên trường</a:t>
            </a:r>
            <a:r>
              <a:rPr lang="en-US" sz="3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  <a:r>
              <a:rPr lang="vi-VN" sz="3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Pentagon 15"/>
          <p:cNvSpPr/>
          <p:nvPr/>
        </p:nvSpPr>
        <p:spPr>
          <a:xfrm>
            <a:off x="1079970" y="3917081"/>
            <a:ext cx="7580379" cy="806370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27"/>
          <p:cNvSpPr/>
          <p:nvPr/>
        </p:nvSpPr>
        <p:spPr>
          <a:xfrm rot="20750437">
            <a:off x="214773" y="1803072"/>
            <a:ext cx="893747" cy="893747"/>
          </a:xfrm>
          <a:prstGeom prst="sun">
            <a:avLst>
              <a:gd name="adj" fmla="val 2136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452296" y="191835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FFFF00"/>
                </a:solidFill>
              </a:rPr>
              <a:t>1</a:t>
            </a:r>
            <a:endParaRPr lang="zh-CN" altLang="en-US" sz="3600" b="1" dirty="0">
              <a:solidFill>
                <a:srgbClr val="FFFF00"/>
              </a:solidFill>
            </a:endParaRPr>
          </a:p>
        </p:txBody>
      </p:sp>
      <p:sp>
        <p:nvSpPr>
          <p:cNvPr id="29" name="27"/>
          <p:cNvSpPr/>
          <p:nvPr/>
        </p:nvSpPr>
        <p:spPr>
          <a:xfrm rot="20750437">
            <a:off x="148142" y="2741563"/>
            <a:ext cx="893747" cy="893747"/>
          </a:xfrm>
          <a:prstGeom prst="sun">
            <a:avLst>
              <a:gd name="adj" fmla="val 2136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385665" y="2856848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FFFF00"/>
                </a:solidFill>
              </a:rPr>
              <a:t>2</a:t>
            </a:r>
            <a:endParaRPr lang="zh-CN" altLang="en-US" sz="3600" b="1" dirty="0">
              <a:solidFill>
                <a:srgbClr val="FFFF00"/>
              </a:solidFill>
            </a:endParaRPr>
          </a:p>
        </p:txBody>
      </p:sp>
      <p:sp>
        <p:nvSpPr>
          <p:cNvPr id="31" name="27"/>
          <p:cNvSpPr/>
          <p:nvPr/>
        </p:nvSpPr>
        <p:spPr>
          <a:xfrm rot="20750437">
            <a:off x="214773" y="3851131"/>
            <a:ext cx="893747" cy="893747"/>
          </a:xfrm>
          <a:prstGeom prst="sun">
            <a:avLst>
              <a:gd name="adj" fmla="val 2136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452296" y="396641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FFFF00"/>
                </a:solidFill>
              </a:rPr>
              <a:t>3</a:t>
            </a:r>
            <a:endParaRPr lang="zh-CN" altLang="en-US" sz="3600" b="1" dirty="0">
              <a:solidFill>
                <a:srgbClr val="FFFF00"/>
              </a:solidFill>
            </a:endParaRPr>
          </a:p>
        </p:txBody>
      </p:sp>
      <p:sp>
        <p:nvSpPr>
          <p:cNvPr id="33" name="27"/>
          <p:cNvSpPr/>
          <p:nvPr/>
        </p:nvSpPr>
        <p:spPr>
          <a:xfrm rot="20750437">
            <a:off x="214773" y="4979392"/>
            <a:ext cx="893747" cy="893747"/>
          </a:xfrm>
          <a:prstGeom prst="sun">
            <a:avLst>
              <a:gd name="adj" fmla="val 2136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452296" y="509467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FFFF00"/>
                </a:solidFill>
              </a:rPr>
              <a:t>4</a:t>
            </a:r>
            <a:endParaRPr lang="zh-CN" altLang="en-US" sz="3600" b="1" dirty="0">
              <a:solidFill>
                <a:srgbClr val="FFFF00"/>
              </a:solidFill>
            </a:endParaRPr>
          </a:p>
        </p:txBody>
      </p:sp>
      <p:sp>
        <p:nvSpPr>
          <p:cNvPr id="2" name="AutoShape 28">
            <a:extLst>
              <a:ext uri="{FF2B5EF4-FFF2-40B4-BE49-F238E27FC236}">
                <a16:creationId xmlns:a16="http://schemas.microsoft.com/office/drawing/2014/main" id="{C5EAE161-2D30-16EA-C8F1-157A900DF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96" y="38237"/>
            <a:ext cx="12086028" cy="6818523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lIns="121873" tIns="60936" rIns="121873" bIns="60936" anchor="ctr"/>
          <a:lstStyle/>
          <a:p>
            <a:pPr>
              <a:defRPr/>
            </a:pPr>
            <a:endParaRPr lang="vi-VN" altLang="vi-VN" sz="3199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134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4583843" y="447764"/>
            <a:ext cx="3846538" cy="615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73" tIns="60936" rIns="121873" bIns="60936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 dirty="0" err="1">
                <a:latin typeface="Times New Roman" panose="02020603050405020304" pitchFamily="18" charset="0"/>
                <a:cs typeface="Times New Roman" pitchFamily="18" charset="0"/>
              </a:rPr>
              <a:t>Tự</a:t>
            </a:r>
            <a:r>
              <a:rPr lang="en-US" sz="3200" b="1" u="sng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itchFamily="18" charset="0"/>
              </a:rPr>
              <a:t>nhiên</a:t>
            </a:r>
            <a:r>
              <a:rPr lang="en-US" sz="3200" b="1" u="sng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itchFamily="18" charset="0"/>
              </a:rPr>
              <a:t>Xã</a:t>
            </a:r>
            <a:r>
              <a:rPr lang="en-US" sz="3200" b="1" u="sng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itchFamily="18" charset="0"/>
              </a:rPr>
              <a:t>hội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075" name="Text Box 14"/>
          <p:cNvSpPr txBox="1">
            <a:spLocks noChangeArrowheads="1"/>
          </p:cNvSpPr>
          <p:nvPr/>
        </p:nvSpPr>
        <p:spPr bwMode="auto">
          <a:xfrm>
            <a:off x="3310265" y="-22859"/>
            <a:ext cx="6178648" cy="615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73" tIns="60936" rIns="121873" bIns="60936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ba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 5 </a:t>
            </a:r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 11 </a:t>
            </a:r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 2024</a:t>
            </a:r>
          </a:p>
        </p:txBody>
      </p:sp>
      <p:sp>
        <p:nvSpPr>
          <p:cNvPr id="9" name="AutoShape 28"/>
          <p:cNvSpPr>
            <a:spLocks noChangeArrowheads="1"/>
          </p:cNvSpPr>
          <p:nvPr/>
        </p:nvSpPr>
        <p:spPr bwMode="auto">
          <a:xfrm>
            <a:off x="67496" y="38237"/>
            <a:ext cx="12086028" cy="6818523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lIns="121873" tIns="60936" rIns="121873" bIns="60936" anchor="ctr"/>
          <a:lstStyle/>
          <a:p>
            <a:pPr>
              <a:defRPr/>
            </a:pPr>
            <a:endParaRPr lang="vi-VN" altLang="vi-VN" sz="3199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12352D-D679-7422-304E-5148B77994DD}"/>
              </a:ext>
            </a:extLst>
          </p:cNvPr>
          <p:cNvSpPr/>
          <p:nvPr/>
        </p:nvSpPr>
        <p:spPr>
          <a:xfrm>
            <a:off x="3310265" y="976238"/>
            <a:ext cx="73389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419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8560" y="-343529"/>
            <a:ext cx="13776385" cy="705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860245" y="2575688"/>
            <a:ext cx="10542957" cy="12636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269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4269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r>
              <a:rPr lang="en-US" sz="4269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!</a:t>
            </a:r>
          </a:p>
        </p:txBody>
      </p:sp>
      <p:pic>
        <p:nvPicPr>
          <p:cNvPr id="4" name="图片 288">
            <a:extLst>
              <a:ext uri="{FF2B5EF4-FFF2-40B4-BE49-F238E27FC236}">
                <a16:creationId xmlns:a16="http://schemas.microsoft.com/office/drawing/2014/main" id="{61DD8D84-2B4C-4D78-A97F-3A6203E34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590" y="3771900"/>
            <a:ext cx="7395283" cy="293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0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F7FBF3-4FEC-4B23-8CB6-00D6EC2E1476}"/>
              </a:ext>
            </a:extLst>
          </p:cNvPr>
          <p:cNvSpPr txBox="1"/>
          <p:nvPr/>
        </p:nvSpPr>
        <p:spPr>
          <a:xfrm>
            <a:off x="1571588" y="2199532"/>
            <a:ext cx="9048823" cy="1861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498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11498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498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9598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8"/>
          <p:cNvSpPr>
            <a:spLocks noChangeArrowheads="1"/>
          </p:cNvSpPr>
          <p:nvPr/>
        </p:nvSpPr>
        <p:spPr bwMode="auto">
          <a:xfrm>
            <a:off x="2204" y="1241"/>
            <a:ext cx="12187592" cy="685552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lIns="121873" tIns="60936" rIns="121873" bIns="60936" anchor="ctr"/>
          <a:lstStyle/>
          <a:p>
            <a:endParaRPr lang="vi-VN" altLang="vi-VN">
              <a:cs typeface="Arial" charset="0"/>
            </a:endParaRP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E4EDC3C5-FE1F-CF6D-4298-41DF4C837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64" y="4867422"/>
            <a:ext cx="1426724" cy="1915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POINSET2">
            <a:extLst>
              <a:ext uri="{FF2B5EF4-FFF2-40B4-BE49-F238E27FC236}">
                <a16:creationId xmlns:a16="http://schemas.microsoft.com/office/drawing/2014/main" id="{6D70AEEC-A4B4-9973-23DE-5B12DE1BF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390776" y="-170736"/>
            <a:ext cx="1740920" cy="223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POINSET2">
            <a:extLst>
              <a:ext uri="{FF2B5EF4-FFF2-40B4-BE49-F238E27FC236}">
                <a16:creationId xmlns:a16="http://schemas.microsoft.com/office/drawing/2014/main" id="{C6C6C3F8-6729-D78D-D38D-06F3BC389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48529" y="-107546"/>
            <a:ext cx="1867299" cy="223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id="{6EAB8E6D-F0C6-EC44-651E-2215C305B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655" y="4670475"/>
            <a:ext cx="2373631" cy="211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75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8">
            <a:extLst>
              <a:ext uri="{FF2B5EF4-FFF2-40B4-BE49-F238E27FC236}">
                <a16:creationId xmlns:a16="http://schemas.microsoft.com/office/drawing/2014/main" id="{79CCD81E-10D5-02D3-899C-28FA9593E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96" y="38237"/>
            <a:ext cx="12086028" cy="6818523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lIns="121873" tIns="60936" rIns="121873" bIns="60936" anchor="ctr"/>
          <a:lstStyle/>
          <a:p>
            <a:pPr>
              <a:defRPr/>
            </a:pPr>
            <a:endParaRPr lang="vi-VN" altLang="vi-VN" sz="3199" kern="0" dirty="0">
              <a:solidFill>
                <a:sysClr val="windowText" lastClr="000000"/>
              </a:solidFill>
            </a:endParaRPr>
          </a:p>
        </p:txBody>
      </p:sp>
      <p:pic>
        <p:nvPicPr>
          <p:cNvPr id="7" name="Mầm Chồi Lá Tập 46 - 🌾 Một Sợi Rơm Vàng 🌾 Ca Nhạc Thiếu Nhi Hay Trên Kênh POPS Kids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9FE64CFE-0516-5928-6DF3-AC11834C89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875" y="38236"/>
            <a:ext cx="11955692" cy="681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5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4583843" y="447764"/>
            <a:ext cx="3846538" cy="615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73" tIns="60936" rIns="121873" bIns="60936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 dirty="0" err="1">
                <a:latin typeface="Times New Roman" panose="02020603050405020304" pitchFamily="18" charset="0"/>
                <a:cs typeface="Times New Roman" pitchFamily="18" charset="0"/>
              </a:rPr>
              <a:t>Tự</a:t>
            </a:r>
            <a:r>
              <a:rPr lang="en-US" sz="3200" b="1" u="sng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itchFamily="18" charset="0"/>
              </a:rPr>
              <a:t>nhiên</a:t>
            </a:r>
            <a:r>
              <a:rPr lang="en-US" sz="3200" b="1" u="sng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itchFamily="18" charset="0"/>
              </a:rPr>
              <a:t>Xã</a:t>
            </a:r>
            <a:r>
              <a:rPr lang="en-US" sz="3200" b="1" u="sng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itchFamily="18" charset="0"/>
              </a:rPr>
              <a:t>hội</a:t>
            </a:r>
            <a:r>
              <a:rPr lang="en-US" sz="3200" b="1" u="sng" dirty="0">
                <a:latin typeface="Times New Roman" panose="02020603050405020304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075" name="Text Box 14"/>
          <p:cNvSpPr txBox="1">
            <a:spLocks noChangeArrowheads="1"/>
          </p:cNvSpPr>
          <p:nvPr/>
        </p:nvSpPr>
        <p:spPr bwMode="auto">
          <a:xfrm>
            <a:off x="3310265" y="-22859"/>
            <a:ext cx="6468792" cy="615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73" tIns="60936" rIns="121873" bIns="60936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 7 </a:t>
            </a:r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 11 </a:t>
            </a:r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999" b="1" dirty="0">
                <a:latin typeface="Times New Roman" panose="02020603050405020304" pitchFamily="18" charset="0"/>
                <a:cs typeface="Times New Roman" pitchFamily="18" charset="0"/>
              </a:rPr>
              <a:t>2024</a:t>
            </a:r>
          </a:p>
        </p:txBody>
      </p:sp>
      <p:sp>
        <p:nvSpPr>
          <p:cNvPr id="9" name="AutoShape 28"/>
          <p:cNvSpPr>
            <a:spLocks noChangeArrowheads="1"/>
          </p:cNvSpPr>
          <p:nvPr/>
        </p:nvSpPr>
        <p:spPr bwMode="auto">
          <a:xfrm>
            <a:off x="67496" y="38237"/>
            <a:ext cx="12086028" cy="6818523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lIns="121873" tIns="60936" rIns="121873" bIns="60936" anchor="ctr"/>
          <a:lstStyle/>
          <a:p>
            <a:pPr>
              <a:defRPr/>
            </a:pPr>
            <a:endParaRPr lang="vi-VN" altLang="vi-VN" sz="3199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12352D-D679-7422-304E-5148B77994DD}"/>
              </a:ext>
            </a:extLst>
          </p:cNvPr>
          <p:cNvSpPr/>
          <p:nvPr/>
        </p:nvSpPr>
        <p:spPr>
          <a:xfrm>
            <a:off x="3068609" y="1002173"/>
            <a:ext cx="75806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60C7D4-9D05-91C3-8D2B-782DCC8862A8}"/>
              </a:ext>
            </a:extLst>
          </p:cNvPr>
          <p:cNvSpPr txBox="1"/>
          <p:nvPr/>
        </p:nvSpPr>
        <p:spPr>
          <a:xfrm>
            <a:off x="319138" y="2399560"/>
            <a:ext cx="2749471" cy="646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9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599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9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599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5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00FCBC-995A-7FFD-732F-30F06385D31C}"/>
              </a:ext>
            </a:extLst>
          </p:cNvPr>
          <p:cNvSpPr txBox="1"/>
          <p:nvPr/>
        </p:nvSpPr>
        <p:spPr>
          <a:xfrm>
            <a:off x="1609465" y="2399432"/>
            <a:ext cx="110788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 số việc làm để giữ vệ sinh trường học. 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8"/>
          <p:cNvSpPr>
            <a:spLocks noChangeArrowheads="1"/>
          </p:cNvSpPr>
          <p:nvPr/>
        </p:nvSpPr>
        <p:spPr bwMode="auto">
          <a:xfrm>
            <a:off x="67496" y="38237"/>
            <a:ext cx="12086028" cy="6818523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lIns="121873" tIns="60936" rIns="121873" bIns="60936" anchor="ctr"/>
          <a:lstStyle/>
          <a:p>
            <a:pPr>
              <a:defRPr/>
            </a:pPr>
            <a:endParaRPr lang="vi-VN" altLang="vi-VN" sz="3199" kern="0" dirty="0">
              <a:solidFill>
                <a:sysClr val="windowText" lastClr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4007DE-A384-A2AD-3148-3783573A19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6" t="17296" r="13005" b="47735"/>
          <a:stretch/>
        </p:blipFill>
        <p:spPr>
          <a:xfrm>
            <a:off x="351694" y="265859"/>
            <a:ext cx="6668084" cy="33636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2D8DE5-3717-E51C-B894-91E3C5F4EF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3" t="53160" r="11638" b="1704"/>
          <a:stretch/>
        </p:blipFill>
        <p:spPr>
          <a:xfrm>
            <a:off x="481676" y="3589801"/>
            <a:ext cx="6538102" cy="3201826"/>
          </a:xfrm>
          <a:prstGeom prst="rect">
            <a:avLst/>
          </a:prstGeom>
          <a:ln w="12700">
            <a:solidFill>
              <a:srgbClr val="00B0F0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A2E034D-2885-ADE9-41F2-D89979EF895D}"/>
              </a:ext>
            </a:extLst>
          </p:cNvPr>
          <p:cNvSpPr/>
          <p:nvPr/>
        </p:nvSpPr>
        <p:spPr>
          <a:xfrm>
            <a:off x="7238383" y="882591"/>
            <a:ext cx="45303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Ở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B35386-D782-A42A-D080-3EE8DA863FE6}"/>
              </a:ext>
            </a:extLst>
          </p:cNvPr>
          <p:cNvSpPr/>
          <p:nvPr/>
        </p:nvSpPr>
        <p:spPr>
          <a:xfrm>
            <a:off x="7238383" y="2757996"/>
            <a:ext cx="45303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1436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8"/>
          <p:cNvSpPr>
            <a:spLocks noChangeArrowheads="1"/>
          </p:cNvSpPr>
          <p:nvPr/>
        </p:nvSpPr>
        <p:spPr bwMode="auto">
          <a:xfrm>
            <a:off x="67496" y="38237"/>
            <a:ext cx="12086028" cy="6818523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lIns="121873" tIns="60936" rIns="121873" bIns="60936" anchor="ctr"/>
          <a:lstStyle/>
          <a:p>
            <a:pPr>
              <a:defRPr/>
            </a:pPr>
            <a:endParaRPr lang="vi-VN" altLang="vi-VN" sz="3199" kern="0" dirty="0">
              <a:solidFill>
                <a:sysClr val="windowText" lastClr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D754DD-4C09-7D35-5166-81CB57AB4D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7" t="15778" r="49104" b="49333"/>
          <a:stretch/>
        </p:blipFill>
        <p:spPr>
          <a:xfrm>
            <a:off x="2013664" y="136711"/>
            <a:ext cx="8748121" cy="47641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02ACA6-FCB4-41B7-DDD4-233CB920A854}"/>
              </a:ext>
            </a:extLst>
          </p:cNvPr>
          <p:cNvSpPr txBox="1"/>
          <p:nvPr/>
        </p:nvSpPr>
        <p:spPr>
          <a:xfrm>
            <a:off x="2338754" y="5097135"/>
            <a:ext cx="8535573" cy="17348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nl-NL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 số bạn đang nhặt rác. Hai bạn đang cho rác vào thùng rác ở sân trường.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3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7CB43C-3CAF-60C7-FE41-F4A6826E0A8E}"/>
              </a:ext>
            </a:extLst>
          </p:cNvPr>
          <p:cNvSpPr txBox="1"/>
          <p:nvPr/>
        </p:nvSpPr>
        <p:spPr>
          <a:xfrm>
            <a:off x="2585613" y="6167291"/>
            <a:ext cx="61124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Tác dụng: Giữ sạch sân trường.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5996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8"/>
          <p:cNvSpPr>
            <a:spLocks noChangeArrowheads="1"/>
          </p:cNvSpPr>
          <p:nvPr/>
        </p:nvSpPr>
        <p:spPr bwMode="auto">
          <a:xfrm>
            <a:off x="67496" y="38237"/>
            <a:ext cx="12086028" cy="6818523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lIns="121873" tIns="60936" rIns="121873" bIns="60936" anchor="ctr"/>
          <a:lstStyle/>
          <a:p>
            <a:pPr>
              <a:defRPr/>
            </a:pPr>
            <a:endParaRPr lang="vi-VN" altLang="vi-VN" sz="3199" kern="0" dirty="0">
              <a:solidFill>
                <a:sysClr val="windowText" lastClr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CFFD94-30C1-620E-67EF-F8F420A704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7" t="16890" r="12787" b="47777"/>
          <a:stretch/>
        </p:blipFill>
        <p:spPr>
          <a:xfrm>
            <a:off x="1554480" y="168812"/>
            <a:ext cx="9083039" cy="50523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8DAA64-B455-7377-C240-92363883929B}"/>
              </a:ext>
            </a:extLst>
          </p:cNvPr>
          <p:cNvSpPr txBox="1"/>
          <p:nvPr/>
        </p:nvSpPr>
        <p:spPr>
          <a:xfrm>
            <a:off x="2943664" y="5221164"/>
            <a:ext cx="7058465" cy="11364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xả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E67966-58AB-8A6F-C720-A205030AA2A3}"/>
              </a:ext>
            </a:extLst>
          </p:cNvPr>
          <p:cNvSpPr txBox="1"/>
          <p:nvPr/>
        </p:nvSpPr>
        <p:spPr>
          <a:xfrm>
            <a:off x="2943664" y="5784246"/>
            <a:ext cx="6112412" cy="5947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325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8"/>
          <p:cNvSpPr>
            <a:spLocks noChangeArrowheads="1"/>
          </p:cNvSpPr>
          <p:nvPr/>
        </p:nvSpPr>
        <p:spPr bwMode="auto">
          <a:xfrm>
            <a:off x="67496" y="38237"/>
            <a:ext cx="12086028" cy="6818523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lIns="121873" tIns="60936" rIns="121873" bIns="60936" anchor="ctr"/>
          <a:lstStyle/>
          <a:p>
            <a:pPr>
              <a:defRPr/>
            </a:pPr>
            <a:endParaRPr lang="vi-VN" altLang="vi-VN" sz="3199" kern="0" dirty="0">
              <a:solidFill>
                <a:sysClr val="windowText" lastClr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CA475C-6FD0-14EB-DD05-512951BF96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8" t="52667" r="9648"/>
          <a:stretch/>
        </p:blipFill>
        <p:spPr>
          <a:xfrm>
            <a:off x="1012730" y="149744"/>
            <a:ext cx="10195559" cy="50290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B0803D-C702-95D1-BA4E-623220B7C5F3}"/>
              </a:ext>
            </a:extLst>
          </p:cNvPr>
          <p:cNvSpPr txBox="1"/>
          <p:nvPr/>
        </p:nvSpPr>
        <p:spPr>
          <a:xfrm>
            <a:off x="1450586" y="5002627"/>
            <a:ext cx="10083960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9A62E6-35C9-9EB0-B037-1EA894B24AB5}"/>
              </a:ext>
            </a:extLst>
          </p:cNvPr>
          <p:cNvSpPr txBox="1"/>
          <p:nvPr/>
        </p:nvSpPr>
        <p:spPr>
          <a:xfrm>
            <a:off x="1450586" y="5990285"/>
            <a:ext cx="7397992" cy="5947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356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007"/>
            <a:ext cx="3347049" cy="40725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049" y="72502"/>
            <a:ext cx="3623094" cy="41415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E7BE01-AC2D-41C0-9AEF-8FC0185C3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2682" y="107007"/>
            <a:ext cx="5259318" cy="41415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8023" y="4739392"/>
            <a:ext cx="118095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142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794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5801825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2066</TotalTime>
  <Words>587</Words>
  <Application>Microsoft Office PowerPoint</Application>
  <PresentationFormat>Màn hình rộng</PresentationFormat>
  <Paragraphs>69</Paragraphs>
  <Slides>16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25" baseType="lpstr">
      <vt:lpstr>等线</vt:lpstr>
      <vt:lpstr>Arial</vt:lpstr>
      <vt:lpstr>Arial Unicode MS</vt:lpstr>
      <vt:lpstr>Bodoni MT Black</vt:lpstr>
      <vt:lpstr>Calibri</vt:lpstr>
      <vt:lpstr>Calibri Light</vt:lpstr>
      <vt:lpstr>Times New Roman</vt:lpstr>
      <vt:lpstr>方正粗圆_GBK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 Tin Hoc</dc:creator>
  <cp:lastModifiedBy>Dell</cp:lastModifiedBy>
  <cp:revision>149</cp:revision>
  <dcterms:created xsi:type="dcterms:W3CDTF">2021-07-20T13:42:05Z</dcterms:created>
  <dcterms:modified xsi:type="dcterms:W3CDTF">2025-02-17T08:08:56Z</dcterms:modified>
</cp:coreProperties>
</file>