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8" r:id="rId4"/>
    <p:sldMasterId id="2147483700" r:id="rId5"/>
    <p:sldMasterId id="2147483712" r:id="rId6"/>
    <p:sldMasterId id="2147483724" r:id="rId7"/>
    <p:sldMasterId id="2147483736" r:id="rId8"/>
    <p:sldMasterId id="2147483750" r:id="rId9"/>
    <p:sldMasterId id="2147483778" r:id="rId10"/>
    <p:sldMasterId id="2147483792" r:id="rId11"/>
    <p:sldMasterId id="2147483820" r:id="rId12"/>
    <p:sldMasterId id="2147483834" r:id="rId13"/>
  </p:sldMasterIdLst>
  <p:notesMasterIdLst>
    <p:notesMasterId r:id="rId59"/>
  </p:notesMasterIdLst>
  <p:sldIdLst>
    <p:sldId id="11088736" r:id="rId14"/>
    <p:sldId id="259" r:id="rId15"/>
    <p:sldId id="11088757" r:id="rId16"/>
    <p:sldId id="11088758" r:id="rId17"/>
    <p:sldId id="11088759" r:id="rId18"/>
    <p:sldId id="11088760" r:id="rId19"/>
    <p:sldId id="11088792" r:id="rId20"/>
    <p:sldId id="11088791" r:id="rId21"/>
    <p:sldId id="257" r:id="rId22"/>
    <p:sldId id="277" r:id="rId23"/>
    <p:sldId id="11088761" r:id="rId24"/>
    <p:sldId id="11088762" r:id="rId25"/>
    <p:sldId id="11088763" r:id="rId26"/>
    <p:sldId id="11088764" r:id="rId27"/>
    <p:sldId id="11088765" r:id="rId28"/>
    <p:sldId id="11088769" r:id="rId29"/>
    <p:sldId id="11088770" r:id="rId30"/>
    <p:sldId id="11088771" r:id="rId31"/>
    <p:sldId id="11088772" r:id="rId32"/>
    <p:sldId id="11088767" r:id="rId33"/>
    <p:sldId id="11088773" r:id="rId34"/>
    <p:sldId id="11088774" r:id="rId35"/>
    <p:sldId id="11088777" r:id="rId36"/>
    <p:sldId id="11088776" r:id="rId37"/>
    <p:sldId id="11088778" r:id="rId38"/>
    <p:sldId id="11088779" r:id="rId39"/>
    <p:sldId id="11088768" r:id="rId40"/>
    <p:sldId id="11088780" r:id="rId41"/>
    <p:sldId id="11088781" r:id="rId42"/>
    <p:sldId id="11088782" r:id="rId43"/>
    <p:sldId id="11088783" r:id="rId44"/>
    <p:sldId id="11088786" r:id="rId45"/>
    <p:sldId id="11088789" r:id="rId46"/>
    <p:sldId id="266" r:id="rId47"/>
    <p:sldId id="11088800" r:id="rId48"/>
    <p:sldId id="11088794" r:id="rId49"/>
    <p:sldId id="11088798" r:id="rId50"/>
    <p:sldId id="11088799" r:id="rId51"/>
    <p:sldId id="11088795" r:id="rId52"/>
    <p:sldId id="11088788" r:id="rId53"/>
    <p:sldId id="11088787" r:id="rId54"/>
    <p:sldId id="11088796" r:id="rId55"/>
    <p:sldId id="11088790" r:id="rId56"/>
    <p:sldId id="11088748" r:id="rId57"/>
    <p:sldId id="1108874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361" autoAdjust="0"/>
  </p:normalViewPr>
  <p:slideViewPr>
    <p:cSldViewPr snapToGrid="0">
      <p:cViewPr varScale="1">
        <p:scale>
          <a:sx n="74" d="100"/>
          <a:sy n="74" d="100"/>
        </p:scale>
        <p:origin x="104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9AD0A-698B-4260-9128-8DDC4E3034D5}"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29001-A89D-4147-BA5C-11531CE313AD}" type="slidenum">
              <a:rPr lang="en-US" smtClean="0"/>
              <a:t>‹#›</a:t>
            </a:fld>
            <a:endParaRPr lang="en-US"/>
          </a:p>
        </p:txBody>
      </p:sp>
    </p:spTree>
    <p:extLst>
      <p:ext uri="{BB962C8B-B14F-4D97-AF65-F5344CB8AC3E}">
        <p14:creationId xmlns:p14="http://schemas.microsoft.com/office/powerpoint/2010/main" val="254584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2376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17</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98239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19</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268005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21</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338735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22</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7718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23</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98806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25</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26872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26</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610505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28</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895878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30</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241629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31</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285392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7</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846040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32</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74674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33</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424732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34</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250954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35</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367407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39</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275934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40</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2693266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41</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3571601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42</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3803396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43</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D7EA3D59-6E54-4BCC-8C4F-33B360A596BA}" type="datetime10">
              <a:rPr lang="en-GB" smtClean="0"/>
              <a:t>20:13</a:t>
            </a:fld>
            <a:endParaRPr lang="en-GB"/>
          </a:p>
        </p:txBody>
      </p:sp>
    </p:spTree>
    <p:extLst>
      <p:ext uri="{BB962C8B-B14F-4D97-AF65-F5344CB8AC3E}">
        <p14:creationId xmlns:p14="http://schemas.microsoft.com/office/powerpoint/2010/main" val="1614067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8</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295977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9</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5846A7DA-A967-4011-871F-44A62BB9149C}" type="datetime10">
              <a:rPr lang="en-GB" smtClean="0"/>
              <a:t>20:13</a:t>
            </a:fld>
            <a:endParaRPr lang="en-GB"/>
          </a:p>
        </p:txBody>
      </p:sp>
    </p:spTree>
    <p:extLst>
      <p:ext uri="{BB962C8B-B14F-4D97-AF65-F5344CB8AC3E}">
        <p14:creationId xmlns:p14="http://schemas.microsoft.com/office/powerpoint/2010/main" val="199431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10</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188812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11</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315322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14</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280796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15</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380504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25195">
              <a:defRPr/>
            </a:pPr>
            <a:fld id="{C27E5929-890B-4BCF-BF5F-C6E47E669C2E}" type="slidenum">
              <a:rPr lang="zh-CN" altLang="en-US">
                <a:solidFill>
                  <a:prstClr val="black"/>
                </a:solidFill>
                <a:latin typeface="Calibri" panose="020F0502020204030204"/>
                <a:ea typeface="SimSun" panose="02010600030101010101" pitchFamily="2" charset="-122"/>
              </a:rPr>
              <a:t>16</a:t>
            </a:fld>
            <a:endParaRPr lang="zh-CN" altLang="en-US">
              <a:solidFill>
                <a:prstClr val="black"/>
              </a:solidFill>
              <a:latin typeface="Calibri" panose="020F0502020204030204"/>
              <a:ea typeface="SimSun" panose="02010600030101010101" pitchFamily="2" charset="-122"/>
            </a:endParaRPr>
          </a:p>
        </p:txBody>
      </p:sp>
      <p:sp>
        <p:nvSpPr>
          <p:cNvPr id="5" name="Date Placeholder 4"/>
          <p:cNvSpPr>
            <a:spLocks noGrp="1"/>
          </p:cNvSpPr>
          <p:nvPr>
            <p:ph type="dt" idx="10"/>
          </p:nvPr>
        </p:nvSpPr>
        <p:spPr/>
        <p:txBody>
          <a:bodyPr/>
          <a:lstStyle/>
          <a:p>
            <a:fld id="{E9936020-9A85-4650-BA5C-C2A3E12FFB67}" type="datetime10">
              <a:rPr lang="en-GB" smtClean="0"/>
              <a:t>20:13</a:t>
            </a:fld>
            <a:endParaRPr lang="en-GB"/>
          </a:p>
        </p:txBody>
      </p:sp>
    </p:spTree>
    <p:extLst>
      <p:ext uri="{BB962C8B-B14F-4D97-AF65-F5344CB8AC3E}">
        <p14:creationId xmlns:p14="http://schemas.microsoft.com/office/powerpoint/2010/main" val="33350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17B243-751C-449D-9796-D53BC2711924}"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7B243-751C-449D-9796-D53BC2711924}"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712359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234429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990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9360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0415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971078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25738691"/>
      </p:ext>
    </p:extLst>
  </p:cSld>
  <p:clrMapOvr>
    <a:masterClrMapping/>
  </p:clrMapOvr>
  <p:transition spd="med">
    <p:checke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243229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975929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4364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7B243-751C-449D-9796-D53BC2711924}"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88238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3025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40228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86172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980043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4048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55809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70788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940644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2150879"/>
      </p:ext>
    </p:extLst>
  </p:cSld>
  <p:clrMapOvr>
    <a:masterClrMapping/>
  </p:clrMapOvr>
  <p:transition spd="med">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BDD8272-E8E4-4BD7-8F43-9D543F777E47}" type="datetimeFigureOut">
              <a:rPr lang="en-US"/>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DABFA5F0-DC6B-4C30-B5F6-0E05198B0DAA}" type="slidenum">
              <a:rPr lang="en-US" altLang="en-US"/>
              <a:t>‹#›</a:t>
            </a:fld>
            <a:endParaRPr lang="en-US"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62296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295691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73604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15285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10495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10224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83031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82143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46645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6744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BECEE65E-E20B-46E4-8E61-5488AFA42D01}" type="datetimeFigureOut">
              <a:rPr lang="en-US"/>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2C737783-01A8-47E4-89B5-50FCB2C48ACF}" type="slidenum">
              <a:rPr lang="en-US" altLang="en-US"/>
              <a:t>‹#›</a:t>
            </a:fld>
            <a:endParaRPr lang="en-US"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202482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275870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74140666"/>
      </p:ext>
    </p:extLst>
  </p:cSld>
  <p:clrMapOvr>
    <a:masterClrMapping/>
  </p:clrMapOvr>
  <p:transition spd="med">
    <p:checke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224724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97346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229275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310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661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73966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5820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a:prstGeom prst="rect">
            <a:avLst/>
          </a:prstGeo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831851" y="4589468"/>
            <a:ext cx="10515600" cy="1500187"/>
          </a:xfrm>
          <a:prstGeom prst="rect">
            <a:avLst/>
          </a:prstGeo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425D5113-25E0-4CD3-9AB5-D26A76548486}" type="datetimeFigureOut">
              <a:rPr lang="en-US"/>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E4E8B2BD-2C1D-4972-AE4F-94C2463C21BC}" type="slidenum">
              <a:rPr lang="en-US" altLang="en-US"/>
              <a:t>‹#›</a:t>
            </a:fld>
            <a:endParaRPr lang="en-US"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09348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347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48826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289242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6062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93579144"/>
      </p:ext>
    </p:extLst>
  </p:cSld>
  <p:clrMapOvr>
    <a:masterClrMapping/>
  </p:clrMapOvr>
  <p:transition spd="med">
    <p:checke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304047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727077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22502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2851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17F08B22-D0DF-4962-A0CA-4F936965595A}" type="datetimeFigureOut">
              <a:rPr lang="en-US"/>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207EA648-6EE8-4D7A-9CA4-5B54487C4183}" type="slidenum">
              <a:rPr lang="en-US" altLang="en-US"/>
              <a:t>‹#›</a:t>
            </a:fld>
            <a:endParaRPr lang="en-US"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914237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196263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245939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835657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171349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181394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720919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54119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3010462"/>
      </p:ext>
    </p:extLst>
  </p:cSld>
  <p:clrMapOvr>
    <a:masterClrMapping/>
  </p:clrMapOvr>
  <p:transition spd="med">
    <p:checke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978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3" y="2505076"/>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631A6FCC-F1BB-42C0-B0C2-D905DED8E657}" type="datetimeFigureOut">
              <a:rPr lang="en-US"/>
              <a:t>7/28/2024</a:t>
            </a:fld>
            <a:endParaRPr lang="en-US"/>
          </a:p>
        </p:txBody>
      </p:sp>
      <p:sp>
        <p:nvSpPr>
          <p:cNvPr id="8" name="Footer Placeholder 7"/>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9" name="Slide Number Placeholder 8"/>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80E3E9A6-2BD6-4AE0-9E1D-9F3758572122}"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C4C2268F-DCDA-4F7C-8A59-5B1E585871D9}" type="datetimeFigureOut">
              <a:rPr lang="en-US"/>
              <a:t>7/28/2024</a:t>
            </a:fld>
            <a:endParaRPr lang="en-US"/>
          </a:p>
        </p:txBody>
      </p:sp>
      <p:sp>
        <p:nvSpPr>
          <p:cNvPr id="4" name="Footer Placeholder 3"/>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5" name="Slide Number Placeholder 4"/>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F604342E-76C2-4948-9076-D986DDFED252}"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5183188" y="987430"/>
            <a:ext cx="6172200" cy="4873625"/>
          </a:xfrm>
          <a:prstGeom prst="rect">
            <a:avLst/>
          </a:prstGeo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6981495-9802-493D-856B-402B942A4101}" type="datetimeFigureOut">
              <a:rPr lang="en-US"/>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0475C3DA-EF80-4716-9B9E-324E916CD389}"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7B243-751C-449D-9796-D53BC2711924}"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5183188" y="987430"/>
            <a:ext cx="6172200" cy="4873625"/>
          </a:xfrm>
          <a:prstGeom prst="rect">
            <a:avLst/>
          </a:prstGeo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F3BD55E9-311A-4CBD-8806-DE0A4938D09B}" type="datetimeFigureOut">
              <a:rPr lang="en-US"/>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73A25868-4169-4925-A7BE-7345DCF3B4BD}"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A5F7043-D61E-44FF-9FA3-38F0239040B3}" type="datetimeFigureOut">
              <a:rPr lang="en-US"/>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34A4460E-FAF9-44C2-9E31-90273A841D0C}"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F529381F-9C78-499C-A84D-8E69D9C7C635}" type="datetimeFigureOut">
              <a:rPr lang="en-US"/>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97C3AA6C-0D00-4921-89AD-45852B2A59C1}"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2">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2">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4"/>
          <p:cNvGrpSpPr/>
          <p:nvPr userDrawn="1"/>
        </p:nvGrpSpPr>
        <p:grpSpPr bwMode="auto">
          <a:xfrm>
            <a:off x="347133" y="-419100"/>
            <a:ext cx="11474451" cy="6981826"/>
            <a:chOff x="-5011357" y="-419197"/>
            <a:chExt cx="11473305" cy="6982043"/>
          </a:xfrm>
        </p:grpSpPr>
        <p:pic>
          <p:nvPicPr>
            <p:cNvPr id="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357" y="445752"/>
              <a:ext cx="11473305" cy="61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6"/>
            <p:cNvGrpSpPr/>
            <p:nvPr/>
          </p:nvGrpSpPr>
          <p:grpSpPr bwMode="auto">
            <a:xfrm>
              <a:off x="-4822857" y="-419197"/>
              <a:ext cx="1125745" cy="2130005"/>
              <a:chOff x="-5030286" y="-385762"/>
              <a:chExt cx="1323975" cy="2505074"/>
            </a:xfrm>
          </p:grpSpPr>
          <p:sp>
            <p:nvSpPr>
              <p:cNvPr id="9" name="矩形 10"/>
              <p:cNvSpPr/>
              <p:nvPr/>
            </p:nvSpPr>
            <p:spPr>
              <a:xfrm>
                <a:off x="-4460433" y="-385762"/>
                <a:ext cx="92099" cy="220467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eaLnBrk="1" fontAlgn="auto" hangingPunct="1">
                  <a:spcBef>
                    <a:spcPts val="0"/>
                  </a:spcBef>
                  <a:spcAft>
                    <a:spcPts val="0"/>
                  </a:spcAft>
                  <a:defRPr/>
                </a:pPr>
                <a:endParaRPr lang="zh-CN" altLang="en-US" sz="1620">
                  <a:solidFill>
                    <a:prstClr val="white"/>
                  </a:solidFill>
                </a:endParaRPr>
              </a:p>
            </p:txBody>
          </p:sp>
          <p:pic>
            <p:nvPicPr>
              <p:cNvPr id="10"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0408">
                <a:off x="-5030286"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7"/>
            <p:cNvGrpSpPr/>
            <p:nvPr/>
          </p:nvGrpSpPr>
          <p:grpSpPr bwMode="auto">
            <a:xfrm>
              <a:off x="5248702" y="-419197"/>
              <a:ext cx="1125745" cy="2130005"/>
              <a:chOff x="1451292" y="-385762"/>
              <a:chExt cx="1323975" cy="2505074"/>
            </a:xfrm>
          </p:grpSpPr>
          <p:sp>
            <p:nvSpPr>
              <p:cNvPr id="7" name="矩形 8"/>
              <p:cNvSpPr/>
              <p:nvPr/>
            </p:nvSpPr>
            <p:spPr>
              <a:xfrm>
                <a:off x="2021912" y="-385762"/>
                <a:ext cx="92097" cy="220467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eaLnBrk="1" fontAlgn="auto" hangingPunct="1">
                  <a:spcBef>
                    <a:spcPts val="0"/>
                  </a:spcBef>
                  <a:spcAft>
                    <a:spcPts val="0"/>
                  </a:spcAft>
                  <a:defRPr/>
                </a:pPr>
                <a:endParaRPr lang="zh-CN" altLang="en-US" sz="1620">
                  <a:solidFill>
                    <a:prstClr val="white"/>
                  </a:solidFill>
                </a:endParaRPr>
              </a:p>
            </p:txBody>
          </p:sp>
          <p:pic>
            <p:nvPicPr>
              <p:cNvPr id="8"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250"/>
                                        <p:tgtEl>
                                          <p:spTgt spid="2"/>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anim calcmode="lin" valueType="num">
                                      <p:cBhvr>
                                        <p:cTn id="12" dur="1250" fill="hold"/>
                                        <p:tgtEl>
                                          <p:spTgt spid="3"/>
                                        </p:tgtEl>
                                        <p:attrNameLst>
                                          <p:attrName>ppt_x</p:attrName>
                                        </p:attrNameLst>
                                      </p:cBhvr>
                                      <p:tavLst>
                                        <p:tav tm="0">
                                          <p:val>
                                            <p:strVal val="#ppt_x"/>
                                          </p:val>
                                        </p:tav>
                                        <p:tav tm="100000">
                                          <p:val>
                                            <p:strVal val="#ppt_x"/>
                                          </p:val>
                                        </p:tav>
                                      </p:tavLst>
                                    </p:anim>
                                    <p:anim calcmode="lin" valueType="num">
                                      <p:cBhvr>
                                        <p:cTn id="13"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BDD8272-E8E4-4BD7-8F43-9D543F777E47}" type="datetimeFigureOut">
              <a:rPr lang="en-US"/>
              <a:pPr>
                <a:defRPr/>
              </a:pPr>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DABFA5F0-DC6B-4C30-B5F6-0E05198B0DAA}" type="slidenum">
              <a:rPr lang="en-US" altLang="en-US"/>
              <a:pPr>
                <a:defRPr/>
              </a:pPr>
              <a:t>‹#›</a:t>
            </a:fld>
            <a:endParaRPr lang="en-US" altLang="en-US"/>
          </a:p>
        </p:txBody>
      </p:sp>
    </p:spTree>
    <p:extLst>
      <p:ext uri="{BB962C8B-B14F-4D97-AF65-F5344CB8AC3E}">
        <p14:creationId xmlns:p14="http://schemas.microsoft.com/office/powerpoint/2010/main" val="3559107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BECEE65E-E20B-46E4-8E61-5488AFA42D01}" type="datetimeFigureOut">
              <a:rPr lang="en-US"/>
              <a:pPr>
                <a:defRPr/>
              </a:pPr>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2C737783-01A8-47E4-89B5-50FCB2C48ACF}" type="slidenum">
              <a:rPr lang="en-US" altLang="en-US"/>
              <a:pPr>
                <a:defRPr/>
              </a:pPr>
              <a:t>‹#›</a:t>
            </a:fld>
            <a:endParaRPr lang="en-US" altLang="en-US"/>
          </a:p>
        </p:txBody>
      </p:sp>
    </p:spTree>
    <p:extLst>
      <p:ext uri="{BB962C8B-B14F-4D97-AF65-F5344CB8AC3E}">
        <p14:creationId xmlns:p14="http://schemas.microsoft.com/office/powerpoint/2010/main" val="1423042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425D5113-25E0-4CD3-9AB5-D26A76548486}" type="datetimeFigureOut">
              <a:rPr lang="en-US"/>
              <a:pPr>
                <a:defRPr/>
              </a:pPr>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E4E8B2BD-2C1D-4972-AE4F-94C2463C21BC}" type="slidenum">
              <a:rPr lang="en-US" altLang="en-US"/>
              <a:pPr>
                <a:defRPr/>
              </a:pPr>
              <a:t>‹#›</a:t>
            </a:fld>
            <a:endParaRPr lang="en-US" altLang="en-US"/>
          </a:p>
        </p:txBody>
      </p:sp>
    </p:spTree>
    <p:extLst>
      <p:ext uri="{BB962C8B-B14F-4D97-AF65-F5344CB8AC3E}">
        <p14:creationId xmlns:p14="http://schemas.microsoft.com/office/powerpoint/2010/main" val="3341360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17F08B22-D0DF-4962-A0CA-4F936965595A}" type="datetimeFigureOut">
              <a:rPr lang="en-US"/>
              <a:pPr>
                <a:defRPr/>
              </a:pPr>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207EA648-6EE8-4D7A-9CA4-5B54487C4183}" type="slidenum">
              <a:rPr lang="en-US" altLang="en-US"/>
              <a:pPr>
                <a:defRPr/>
              </a:pPr>
              <a:t>‹#›</a:t>
            </a:fld>
            <a:endParaRPr lang="en-US" altLang="en-US"/>
          </a:p>
        </p:txBody>
      </p:sp>
    </p:spTree>
    <p:extLst>
      <p:ext uri="{BB962C8B-B14F-4D97-AF65-F5344CB8AC3E}">
        <p14:creationId xmlns:p14="http://schemas.microsoft.com/office/powerpoint/2010/main" val="1122193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631A6FCC-F1BB-42C0-B0C2-D905DED8E657}" type="datetimeFigureOut">
              <a:rPr lang="en-US"/>
              <a:pPr>
                <a:defRPr/>
              </a:pPr>
              <a:t>7/28/2024</a:t>
            </a:fld>
            <a:endParaRPr lang="en-US"/>
          </a:p>
        </p:txBody>
      </p:sp>
      <p:sp>
        <p:nvSpPr>
          <p:cNvPr id="8" name="Footer Placeholder 7"/>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9" name="Slide Number Placeholder 8"/>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80E3E9A6-2BD6-4AE0-9E1D-9F3758572122}" type="slidenum">
              <a:rPr lang="en-US" altLang="en-US"/>
              <a:pPr>
                <a:defRPr/>
              </a:pPr>
              <a:t>‹#›</a:t>
            </a:fld>
            <a:endParaRPr lang="en-US" altLang="en-US"/>
          </a:p>
        </p:txBody>
      </p:sp>
    </p:spTree>
    <p:extLst>
      <p:ext uri="{BB962C8B-B14F-4D97-AF65-F5344CB8AC3E}">
        <p14:creationId xmlns:p14="http://schemas.microsoft.com/office/powerpoint/2010/main" val="40227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7B243-751C-449D-9796-D53BC2711924}" type="datetimeFigureOut">
              <a:rPr lang="en-US" smtClean="0"/>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C4C2268F-DCDA-4F7C-8A59-5B1E585871D9}" type="datetimeFigureOut">
              <a:rPr lang="en-US"/>
              <a:pPr>
                <a:defRPr/>
              </a:pPr>
              <a:t>7/28/2024</a:t>
            </a:fld>
            <a:endParaRPr lang="en-US"/>
          </a:p>
        </p:txBody>
      </p:sp>
      <p:sp>
        <p:nvSpPr>
          <p:cNvPr id="4" name="Footer Placeholder 3"/>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5" name="Slide Number Placeholder 4"/>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F604342E-76C2-4948-9076-D986DDFED252}" type="slidenum">
              <a:rPr lang="en-US" altLang="en-US"/>
              <a:pPr>
                <a:defRPr/>
              </a:pPr>
              <a:t>‹#›</a:t>
            </a:fld>
            <a:endParaRPr lang="en-US" altLang="en-US"/>
          </a:p>
        </p:txBody>
      </p:sp>
    </p:spTree>
    <p:extLst>
      <p:ext uri="{BB962C8B-B14F-4D97-AF65-F5344CB8AC3E}">
        <p14:creationId xmlns:p14="http://schemas.microsoft.com/office/powerpoint/2010/main" val="1306621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960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6981495-9802-493D-856B-402B942A4101}" type="datetimeFigureOut">
              <a:rPr lang="en-US"/>
              <a:pPr>
                <a:defRPr/>
              </a:pPr>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0475C3DA-EF80-4716-9B9E-324E916CD389}" type="slidenum">
              <a:rPr lang="en-US" altLang="en-US"/>
              <a:pPr>
                <a:defRPr/>
              </a:pPr>
              <a:t>‹#›</a:t>
            </a:fld>
            <a:endParaRPr lang="en-US" altLang="en-US"/>
          </a:p>
        </p:txBody>
      </p:sp>
    </p:spTree>
    <p:extLst>
      <p:ext uri="{BB962C8B-B14F-4D97-AF65-F5344CB8AC3E}">
        <p14:creationId xmlns:p14="http://schemas.microsoft.com/office/powerpoint/2010/main" val="4108651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F3BD55E9-311A-4CBD-8806-DE0A4938D09B}" type="datetimeFigureOut">
              <a:rPr lang="en-US"/>
              <a:pPr>
                <a:defRPr/>
              </a:pPr>
              <a:t>7/28/2024</a:t>
            </a:fld>
            <a:endParaRPr lang="en-US"/>
          </a:p>
        </p:txBody>
      </p:sp>
      <p:sp>
        <p:nvSpPr>
          <p:cNvPr id="6" name="Footer Placeholder 5"/>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7" name="Slide Number Placeholder 6"/>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73A25868-4169-4925-A7BE-7345DCF3B4BD}" type="slidenum">
              <a:rPr lang="en-US" altLang="en-US"/>
              <a:pPr>
                <a:defRPr/>
              </a:pPr>
              <a:t>‹#›</a:t>
            </a:fld>
            <a:endParaRPr lang="en-US" altLang="en-US"/>
          </a:p>
        </p:txBody>
      </p:sp>
    </p:spTree>
    <p:extLst>
      <p:ext uri="{BB962C8B-B14F-4D97-AF65-F5344CB8AC3E}">
        <p14:creationId xmlns:p14="http://schemas.microsoft.com/office/powerpoint/2010/main" val="4110214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8A5F7043-D61E-44FF-9FA3-38F0239040B3}" type="datetimeFigureOut">
              <a:rPr lang="en-US"/>
              <a:pPr>
                <a:defRPr/>
              </a:pPr>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34A4460E-FAF9-44C2-9E31-90273A841D0C}" type="slidenum">
              <a:rPr lang="en-US" altLang="en-US"/>
              <a:pPr>
                <a:defRPr/>
              </a:pPr>
              <a:t>‹#›</a:t>
            </a:fld>
            <a:endParaRPr lang="en-US" altLang="en-US"/>
          </a:p>
        </p:txBody>
      </p:sp>
    </p:spTree>
    <p:extLst>
      <p:ext uri="{BB962C8B-B14F-4D97-AF65-F5344CB8AC3E}">
        <p14:creationId xmlns:p14="http://schemas.microsoft.com/office/powerpoint/2010/main" val="1047671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986"/>
            <a:ext cx="27432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fld id="{F529381F-9C78-499C-A84D-8E69D9C7C635}" type="datetimeFigureOut">
              <a:rPr lang="en-US"/>
              <a:pPr>
                <a:defRPr/>
              </a:pPr>
              <a:t>7/28/2024</a:t>
            </a:fld>
            <a:endParaRPr lang="en-US"/>
          </a:p>
        </p:txBody>
      </p:sp>
      <p:sp>
        <p:nvSpPr>
          <p:cNvPr id="5" name="Footer Placeholder 4"/>
          <p:cNvSpPr>
            <a:spLocks noGrp="1"/>
          </p:cNvSpPr>
          <p:nvPr>
            <p:ph type="ftr" sz="quarter" idx="11"/>
          </p:nvPr>
        </p:nvSpPr>
        <p:spPr>
          <a:xfrm>
            <a:off x="4038600" y="6356986"/>
            <a:ext cx="4114800" cy="363854"/>
          </a:xfrm>
          <a:prstGeom prst="rect">
            <a:avLst/>
          </a:prstGeom>
        </p:spPr>
        <p:txBody>
          <a:bodyPr/>
          <a:lstStyle>
            <a:lvl1pPr defTabSz="411480" eaLnBrk="1" fontAlgn="auto" hangingPunct="1">
              <a:spcBef>
                <a:spcPts val="0"/>
              </a:spcBef>
              <a:spcAft>
                <a:spcPts val="0"/>
              </a:spcAft>
              <a:defRPr sz="1620">
                <a:solidFill>
                  <a:prstClr val="black"/>
                </a:solidFill>
                <a:latin typeface="Calibri" panose="020F0502020204030204"/>
              </a:defRPr>
            </a:lvl1pPr>
          </a:lstStyle>
          <a:p>
            <a:pPr>
              <a:defRPr/>
            </a:pPr>
            <a:endParaRPr lang="en-US"/>
          </a:p>
        </p:txBody>
      </p:sp>
      <p:sp>
        <p:nvSpPr>
          <p:cNvPr id="6" name="Slide Number Placeholder 5"/>
          <p:cNvSpPr>
            <a:spLocks noGrp="1"/>
          </p:cNvSpPr>
          <p:nvPr>
            <p:ph type="sldNum" sz="quarter" idx="12"/>
          </p:nvPr>
        </p:nvSpPr>
        <p:spPr>
          <a:xfrm>
            <a:off x="8610600" y="6356986"/>
            <a:ext cx="2743200" cy="363854"/>
          </a:xfrm>
          <a:prstGeom prst="rect">
            <a:avLst/>
          </a:prstGeom>
        </p:spPr>
        <p:txBody>
          <a:bodyPr vert="horz" wrap="square" lIns="91440" tIns="45720" rIns="91440" bIns="45720" numCol="1" anchor="t" anchorCtr="0" compatLnSpc="1"/>
          <a:lstStyle>
            <a:lvl1pPr defTabSz="411480" eaLnBrk="1" hangingPunct="1">
              <a:defRPr sz="1560" smtClean="0">
                <a:solidFill>
                  <a:srgbClr val="000000"/>
                </a:solidFill>
                <a:latin typeface="Calibri" panose="020F0502020204030204" pitchFamily="34" charset="0"/>
              </a:defRPr>
            </a:lvl1pPr>
          </a:lstStyle>
          <a:p>
            <a:pPr>
              <a:defRPr/>
            </a:pPr>
            <a:fld id="{97C3AA6C-0D00-4921-89AD-45852B2A59C1}" type="slidenum">
              <a:rPr lang="en-US" altLang="en-US"/>
              <a:pPr>
                <a:defRPr/>
              </a:pPr>
              <a:t>‹#›</a:t>
            </a:fld>
            <a:endParaRPr lang="en-US" altLang="en-US"/>
          </a:p>
        </p:txBody>
      </p:sp>
    </p:spTree>
    <p:extLst>
      <p:ext uri="{BB962C8B-B14F-4D97-AF65-F5344CB8AC3E}">
        <p14:creationId xmlns:p14="http://schemas.microsoft.com/office/powerpoint/2010/main" val="1098929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2">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1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图片 3"/>
          <p:cNvPicPr>
            <a:picLocks noChangeAspect="1"/>
          </p:cNvPicPr>
          <p:nvPr userDrawn="1"/>
        </p:nvPicPr>
        <p:blipFill>
          <a:blip r:embed="rId2">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4"/>
          <p:cNvGrpSpPr/>
          <p:nvPr userDrawn="1"/>
        </p:nvGrpSpPr>
        <p:grpSpPr bwMode="auto">
          <a:xfrm>
            <a:off x="347133" y="-419100"/>
            <a:ext cx="11474451" cy="6981826"/>
            <a:chOff x="-5011357" y="-419197"/>
            <a:chExt cx="11473305" cy="6982043"/>
          </a:xfrm>
        </p:grpSpPr>
        <p:pic>
          <p:nvPicPr>
            <p:cNvPr id="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1357" y="445752"/>
              <a:ext cx="11473305" cy="61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6"/>
            <p:cNvGrpSpPr/>
            <p:nvPr/>
          </p:nvGrpSpPr>
          <p:grpSpPr bwMode="auto">
            <a:xfrm>
              <a:off x="-4822857" y="-419197"/>
              <a:ext cx="1125745" cy="2130005"/>
              <a:chOff x="-5030286" y="-385762"/>
              <a:chExt cx="1323975" cy="2505074"/>
            </a:xfrm>
          </p:grpSpPr>
          <p:sp>
            <p:nvSpPr>
              <p:cNvPr id="9" name="矩形 10"/>
              <p:cNvSpPr/>
              <p:nvPr/>
            </p:nvSpPr>
            <p:spPr>
              <a:xfrm>
                <a:off x="-4460433" y="-385762"/>
                <a:ext cx="92099" cy="220467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a:defRPr/>
                </a:pPr>
                <a:endParaRPr lang="zh-CN" altLang="en-US" sz="1620">
                  <a:solidFill>
                    <a:prstClr val="white"/>
                  </a:solidFill>
                </a:endParaRPr>
              </a:p>
            </p:txBody>
          </p:sp>
          <p:pic>
            <p:nvPicPr>
              <p:cNvPr id="10"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0408">
                <a:off x="-5030286"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7"/>
            <p:cNvGrpSpPr/>
            <p:nvPr/>
          </p:nvGrpSpPr>
          <p:grpSpPr bwMode="auto">
            <a:xfrm>
              <a:off x="5248702" y="-419197"/>
              <a:ext cx="1125745" cy="2130005"/>
              <a:chOff x="1451292" y="-385762"/>
              <a:chExt cx="1323975" cy="2505074"/>
            </a:xfrm>
          </p:grpSpPr>
          <p:sp>
            <p:nvSpPr>
              <p:cNvPr id="7" name="矩形 8"/>
              <p:cNvSpPr/>
              <p:nvPr/>
            </p:nvSpPr>
            <p:spPr>
              <a:xfrm>
                <a:off x="2021912" y="-385762"/>
                <a:ext cx="92097" cy="220467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a:defRPr/>
                </a:pPr>
                <a:endParaRPr lang="zh-CN" altLang="en-US" sz="1620">
                  <a:solidFill>
                    <a:prstClr val="white"/>
                  </a:solidFill>
                </a:endParaRPr>
              </a:p>
            </p:txBody>
          </p:sp>
          <p:pic>
            <p:nvPicPr>
              <p:cNvPr id="8"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5955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250"/>
                                        <p:tgtEl>
                                          <p:spTgt spid="2"/>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anim calcmode="lin" valueType="num">
                                      <p:cBhvr>
                                        <p:cTn id="12" dur="1250" fill="hold"/>
                                        <p:tgtEl>
                                          <p:spTgt spid="3"/>
                                        </p:tgtEl>
                                        <p:attrNameLst>
                                          <p:attrName>ppt_x</p:attrName>
                                        </p:attrNameLst>
                                      </p:cBhvr>
                                      <p:tavLst>
                                        <p:tav tm="0">
                                          <p:val>
                                            <p:strVal val="#ppt_x"/>
                                          </p:val>
                                        </p:tav>
                                        <p:tav tm="100000">
                                          <p:val>
                                            <p:strVal val="#ppt_x"/>
                                          </p:val>
                                        </p:tav>
                                      </p:tavLst>
                                    </p:anim>
                                    <p:anim calcmode="lin" valueType="num">
                                      <p:cBhvr>
                                        <p:cTn id="13"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339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564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17B243-751C-449D-9796-D53BC2711924}"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721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651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926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20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400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38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576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000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487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2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17B243-751C-449D-9796-D53BC2711924}" type="datetimeFigureOut">
              <a:rPr lang="en-US" smtClean="0"/>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928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932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585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746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92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526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06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53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760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74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17B243-751C-449D-9796-D53BC2711924}" type="datetimeFigureOut">
              <a:rPr lang="en-US" smtClean="0"/>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01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850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588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75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190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627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46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037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398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14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7B243-751C-449D-9796-D53BC2711924}" type="datetimeFigureOut">
              <a:rPr lang="en-US" smtClean="0"/>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835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465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992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6891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114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195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961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038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58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08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7B243-751C-449D-9796-D53BC2711924}"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336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23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33499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550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2612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96064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7695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1C135B-F52B-4406-940F-909DAED6EC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5872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5A4DDC5-91C5-4F62-BD48-69EF4E804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6491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CA24E66-AE50-4A64-941B-C6FD7AA98B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2259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7B243-751C-449D-9796-D53BC2711924}" type="datetimeFigureOut">
              <a:rPr lang="en-US" smtClean="0"/>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90DCC-A62B-497B-AB2E-BD11901C1DE0}"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B7ACB7-2C87-4EB5-BD52-5F862A146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58157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90CB2A-0A91-48E1-9A15-7E54AF5EAD1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9628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4D6D83-8076-4FE4-818C-BB1DC1137F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249365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F931FAA-1D43-4BEF-90DC-266855A0B19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3932637"/>
      </p:ext>
    </p:extLst>
  </p:cSld>
  <p:clrMapOvr>
    <a:masterClrMapping/>
  </p:clrMapOvr>
  <p:transition spd="med">
    <p:check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CE5D40-C657-4923-9864-F0C4F3C7EF6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964449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04E445-BACC-4ECD-BF09-33B6595234B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0386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1D44E9-F612-4C22-95AB-0E65968E405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1395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9B8551-E1C0-4AF6-83FF-4B70F814B5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515195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F4785B-AA61-40F2-BE11-07A70A16E9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90218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969806-4561-4068-B1F6-AB39EC21C51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9273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5.jpe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5.jpe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5.jpe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5.jpe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5.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5.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B243-751C-449D-9796-D53BC2711924}" type="datetimeFigureOut">
              <a:rPr lang="en-US" smtClean="0"/>
              <a:t>7/28/2024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90DCC-A62B-497B-AB2E-BD11901C1DE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31927860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39452730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9777250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37073339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15">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5086" y="645796"/>
            <a:ext cx="6007100" cy="496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5"/>
          <p:cNvGrpSpPr/>
          <p:nvPr userDrawn="1"/>
        </p:nvGrpSpPr>
        <p:grpSpPr bwMode="auto">
          <a:xfrm>
            <a:off x="687917" y="-419099"/>
            <a:ext cx="1126067" cy="2129790"/>
            <a:chOff x="1451292" y="-385762"/>
            <a:chExt cx="1323975" cy="2505074"/>
          </a:xfrm>
        </p:grpSpPr>
        <p:sp>
          <p:nvSpPr>
            <p:cNvPr id="10" name="矩形 6"/>
            <p:cNvSpPr/>
            <p:nvPr/>
          </p:nvSpPr>
          <p:spPr>
            <a:xfrm>
              <a:off x="2021198" y="-385762"/>
              <a:ext cx="92082" cy="2204824"/>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eaLnBrk="1" fontAlgn="auto" hangingPunct="1">
                <a:spcBef>
                  <a:spcPts val="0"/>
                </a:spcBef>
                <a:spcAft>
                  <a:spcPts val="0"/>
                </a:spcAft>
                <a:defRPr/>
              </a:pPr>
              <a:endParaRPr lang="zh-CN" altLang="en-US" sz="1620">
                <a:solidFill>
                  <a:prstClr val="white"/>
                </a:solidFill>
              </a:endParaRPr>
            </a:p>
          </p:txBody>
        </p:sp>
        <p:pic>
          <p:nvPicPr>
            <p:cNvPr id="6156" name="图片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组合 17"/>
          <p:cNvGrpSpPr/>
          <p:nvPr userDrawn="1"/>
        </p:nvGrpSpPr>
        <p:grpSpPr bwMode="auto">
          <a:xfrm>
            <a:off x="5249333" y="-419099"/>
            <a:ext cx="1126067" cy="2129790"/>
            <a:chOff x="1451292" y="-385762"/>
            <a:chExt cx="1323975" cy="2505074"/>
          </a:xfrm>
        </p:grpSpPr>
        <p:sp>
          <p:nvSpPr>
            <p:cNvPr id="13" name="矩形 18"/>
            <p:cNvSpPr/>
            <p:nvPr/>
          </p:nvSpPr>
          <p:spPr>
            <a:xfrm>
              <a:off x="2021199" y="-385762"/>
              <a:ext cx="92080" cy="2204824"/>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eaLnBrk="1" fontAlgn="auto" hangingPunct="1">
                <a:spcBef>
                  <a:spcPts val="0"/>
                </a:spcBef>
                <a:spcAft>
                  <a:spcPts val="0"/>
                </a:spcAft>
                <a:defRPr/>
              </a:pPr>
              <a:endParaRPr lang="zh-CN" altLang="en-US" sz="1620">
                <a:solidFill>
                  <a:prstClr val="white"/>
                </a:solidFill>
              </a:endParaRPr>
            </a:p>
          </p:txBody>
        </p:sp>
        <p:pic>
          <p:nvPicPr>
            <p:cNvPr id="6154" name="图片 1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2"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7684752" y="10422256"/>
            <a:ext cx="1648883" cy="14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822960" rtl="0" eaLnBrk="0" fontAlgn="base" hangingPunct="0">
        <a:lnSpc>
          <a:spcPct val="90000"/>
        </a:lnSpc>
        <a:spcBef>
          <a:spcPct val="0"/>
        </a:spcBef>
        <a:spcAft>
          <a:spcPct val="0"/>
        </a:spcAft>
        <a:defRPr sz="3960" kern="1200">
          <a:solidFill>
            <a:schemeClr val="tx1"/>
          </a:solidFill>
          <a:latin typeface="+mj-lt"/>
          <a:ea typeface="+mj-ea"/>
          <a:cs typeface="+mj-cs"/>
        </a:defRPr>
      </a:lvl1pPr>
      <a:lvl2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2pPr>
      <a:lvl3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3pPr>
      <a:lvl4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4pPr>
      <a:lvl5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5pPr>
      <a:lvl6pPr marL="548640" algn="l" defTabSz="822960" rtl="0" fontAlgn="base">
        <a:lnSpc>
          <a:spcPct val="90000"/>
        </a:lnSpc>
        <a:spcBef>
          <a:spcPct val="0"/>
        </a:spcBef>
        <a:spcAft>
          <a:spcPct val="0"/>
        </a:spcAft>
        <a:defRPr sz="3960">
          <a:solidFill>
            <a:schemeClr val="tx1"/>
          </a:solidFill>
          <a:latin typeface="Calibri Light" panose="020F0302020204030204" pitchFamily="34" charset="0"/>
        </a:defRPr>
      </a:lvl6pPr>
      <a:lvl7pPr marL="1097280" algn="l" defTabSz="822960" rtl="0" fontAlgn="base">
        <a:lnSpc>
          <a:spcPct val="90000"/>
        </a:lnSpc>
        <a:spcBef>
          <a:spcPct val="0"/>
        </a:spcBef>
        <a:spcAft>
          <a:spcPct val="0"/>
        </a:spcAft>
        <a:defRPr sz="3960">
          <a:solidFill>
            <a:schemeClr val="tx1"/>
          </a:solidFill>
          <a:latin typeface="Calibri Light" panose="020F0302020204030204" pitchFamily="34" charset="0"/>
        </a:defRPr>
      </a:lvl7pPr>
      <a:lvl8pPr marL="1645920" algn="l" defTabSz="822960" rtl="0" fontAlgn="base">
        <a:lnSpc>
          <a:spcPct val="90000"/>
        </a:lnSpc>
        <a:spcBef>
          <a:spcPct val="0"/>
        </a:spcBef>
        <a:spcAft>
          <a:spcPct val="0"/>
        </a:spcAft>
        <a:defRPr sz="3960">
          <a:solidFill>
            <a:schemeClr val="tx1"/>
          </a:solidFill>
          <a:latin typeface="Calibri Light" panose="020F0302020204030204" pitchFamily="34" charset="0"/>
        </a:defRPr>
      </a:lvl8pPr>
      <a:lvl9pPr marL="2194560" algn="l" defTabSz="822960" rtl="0" fontAlgn="base">
        <a:lnSpc>
          <a:spcPct val="90000"/>
        </a:lnSpc>
        <a:spcBef>
          <a:spcPct val="0"/>
        </a:spcBef>
        <a:spcAft>
          <a:spcPct val="0"/>
        </a:spcAft>
        <a:defRPr sz="3960">
          <a:solidFill>
            <a:schemeClr val="tx1"/>
          </a:solidFill>
          <a:latin typeface="Calibri Light" panose="020F0302020204030204" pitchFamily="34" charset="0"/>
        </a:defRPr>
      </a:lvl9pPr>
    </p:titleStyle>
    <p:bodyStyle>
      <a:lvl1pPr marL="205740" indent="-205740" algn="l" defTabSz="822960" rtl="0" eaLnBrk="0" fontAlgn="base" hangingPunct="0">
        <a:lnSpc>
          <a:spcPct val="90000"/>
        </a:lnSpc>
        <a:spcBef>
          <a:spcPts val="900"/>
        </a:spcBef>
        <a:spcAft>
          <a:spcPct val="0"/>
        </a:spcAft>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2pPr>
      <a:lvl3pPr marL="1028700" indent="-205740" algn="l" defTabSz="822960" rtl="0" eaLnBrk="0" fontAlgn="base" hangingPunct="0">
        <a:lnSpc>
          <a:spcPct val="90000"/>
        </a:lnSpc>
        <a:spcBef>
          <a:spcPts val="450"/>
        </a:spcBef>
        <a:spcAft>
          <a:spcPct val="0"/>
        </a:spcAft>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4pPr>
      <a:lvl5pPr marL="185166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15">
            <a:extLst>
              <a:ext uri="{28A0092B-C50C-407E-A947-70E740481C1C}">
                <a14:useLocalDpi xmlns:a14="http://schemas.microsoft.com/office/drawing/2010/main" val="0"/>
              </a:ext>
            </a:extLst>
          </a:blip>
          <a:srcRect l="5389" t="3825" r="4298" b="38905"/>
          <a:stretch>
            <a:fillRect/>
          </a:stretch>
        </p:blipFill>
        <p:spPr bwMode="auto">
          <a:xfrm>
            <a:off x="-122767" y="-232409"/>
            <a:ext cx="12589933" cy="709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5085" y="645796"/>
            <a:ext cx="6007100" cy="496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5"/>
          <p:cNvGrpSpPr/>
          <p:nvPr userDrawn="1"/>
        </p:nvGrpSpPr>
        <p:grpSpPr bwMode="auto">
          <a:xfrm>
            <a:off x="687917" y="-419099"/>
            <a:ext cx="1126067" cy="2129790"/>
            <a:chOff x="1451292" y="-385762"/>
            <a:chExt cx="1323975" cy="2505074"/>
          </a:xfrm>
        </p:grpSpPr>
        <p:sp>
          <p:nvSpPr>
            <p:cNvPr id="10" name="矩形 6"/>
            <p:cNvSpPr/>
            <p:nvPr/>
          </p:nvSpPr>
          <p:spPr>
            <a:xfrm>
              <a:off x="2021198" y="-385762"/>
              <a:ext cx="92082" cy="2204824"/>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a:defRPr/>
              </a:pPr>
              <a:endParaRPr lang="zh-CN" altLang="en-US" sz="1620">
                <a:solidFill>
                  <a:prstClr val="white"/>
                </a:solidFill>
              </a:endParaRPr>
            </a:p>
          </p:txBody>
        </p:sp>
        <p:pic>
          <p:nvPicPr>
            <p:cNvPr id="6156" name="图片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组合 17"/>
          <p:cNvGrpSpPr/>
          <p:nvPr userDrawn="1"/>
        </p:nvGrpSpPr>
        <p:grpSpPr bwMode="auto">
          <a:xfrm>
            <a:off x="5249333" y="-419099"/>
            <a:ext cx="1126067" cy="2129790"/>
            <a:chOff x="1451292" y="-385762"/>
            <a:chExt cx="1323975" cy="2505074"/>
          </a:xfrm>
        </p:grpSpPr>
        <p:sp>
          <p:nvSpPr>
            <p:cNvPr id="13" name="矩形 18"/>
            <p:cNvSpPr/>
            <p:nvPr/>
          </p:nvSpPr>
          <p:spPr>
            <a:xfrm>
              <a:off x="2021199" y="-385762"/>
              <a:ext cx="92080" cy="2204824"/>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1480">
                <a:defRPr/>
              </a:pPr>
              <a:endParaRPr lang="zh-CN" altLang="en-US" sz="1620">
                <a:solidFill>
                  <a:prstClr val="white"/>
                </a:solidFill>
              </a:endParaRPr>
            </a:p>
          </p:txBody>
        </p:sp>
        <p:pic>
          <p:nvPicPr>
            <p:cNvPr id="6154" name="图片 1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740408">
              <a:off x="1451292" y="757237"/>
              <a:ext cx="13239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0" name="Picture 2"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7684751" y="10422256"/>
            <a:ext cx="1648883" cy="14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6205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822960" rtl="0" eaLnBrk="0" fontAlgn="base" hangingPunct="0">
        <a:lnSpc>
          <a:spcPct val="90000"/>
        </a:lnSpc>
        <a:spcBef>
          <a:spcPct val="0"/>
        </a:spcBef>
        <a:spcAft>
          <a:spcPct val="0"/>
        </a:spcAft>
        <a:defRPr sz="3960" kern="1200">
          <a:solidFill>
            <a:schemeClr val="tx1"/>
          </a:solidFill>
          <a:latin typeface="+mj-lt"/>
          <a:ea typeface="+mj-ea"/>
          <a:cs typeface="+mj-cs"/>
        </a:defRPr>
      </a:lvl1pPr>
      <a:lvl2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2pPr>
      <a:lvl3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3pPr>
      <a:lvl4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4pPr>
      <a:lvl5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5pPr>
      <a:lvl6pPr marL="548640" algn="l" defTabSz="822960" rtl="0" fontAlgn="base">
        <a:lnSpc>
          <a:spcPct val="90000"/>
        </a:lnSpc>
        <a:spcBef>
          <a:spcPct val="0"/>
        </a:spcBef>
        <a:spcAft>
          <a:spcPct val="0"/>
        </a:spcAft>
        <a:defRPr sz="3960">
          <a:solidFill>
            <a:schemeClr val="tx1"/>
          </a:solidFill>
          <a:latin typeface="Calibri Light" panose="020F0302020204030204" pitchFamily="34" charset="0"/>
        </a:defRPr>
      </a:lvl6pPr>
      <a:lvl7pPr marL="1097280" algn="l" defTabSz="822960" rtl="0" fontAlgn="base">
        <a:lnSpc>
          <a:spcPct val="90000"/>
        </a:lnSpc>
        <a:spcBef>
          <a:spcPct val="0"/>
        </a:spcBef>
        <a:spcAft>
          <a:spcPct val="0"/>
        </a:spcAft>
        <a:defRPr sz="3960">
          <a:solidFill>
            <a:schemeClr val="tx1"/>
          </a:solidFill>
          <a:latin typeface="Calibri Light" panose="020F0302020204030204" pitchFamily="34" charset="0"/>
        </a:defRPr>
      </a:lvl7pPr>
      <a:lvl8pPr marL="1645920" algn="l" defTabSz="822960" rtl="0" fontAlgn="base">
        <a:lnSpc>
          <a:spcPct val="90000"/>
        </a:lnSpc>
        <a:spcBef>
          <a:spcPct val="0"/>
        </a:spcBef>
        <a:spcAft>
          <a:spcPct val="0"/>
        </a:spcAft>
        <a:defRPr sz="3960">
          <a:solidFill>
            <a:schemeClr val="tx1"/>
          </a:solidFill>
          <a:latin typeface="Calibri Light" panose="020F0302020204030204" pitchFamily="34" charset="0"/>
        </a:defRPr>
      </a:lvl8pPr>
      <a:lvl9pPr marL="2194560" algn="l" defTabSz="822960" rtl="0" fontAlgn="base">
        <a:lnSpc>
          <a:spcPct val="90000"/>
        </a:lnSpc>
        <a:spcBef>
          <a:spcPct val="0"/>
        </a:spcBef>
        <a:spcAft>
          <a:spcPct val="0"/>
        </a:spcAft>
        <a:defRPr sz="3960">
          <a:solidFill>
            <a:schemeClr val="tx1"/>
          </a:solidFill>
          <a:latin typeface="Calibri Light" panose="020F0302020204030204" pitchFamily="34" charset="0"/>
        </a:defRPr>
      </a:lvl9pPr>
    </p:titleStyle>
    <p:bodyStyle>
      <a:lvl1pPr marL="205740" indent="-205740" algn="l" defTabSz="822960" rtl="0" eaLnBrk="0" fontAlgn="base" hangingPunct="0">
        <a:lnSpc>
          <a:spcPct val="90000"/>
        </a:lnSpc>
        <a:spcBef>
          <a:spcPts val="900"/>
        </a:spcBef>
        <a:spcAft>
          <a:spcPct val="0"/>
        </a:spcAft>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2pPr>
      <a:lvl3pPr marL="1028700" indent="-205740" algn="l" defTabSz="822960" rtl="0" eaLnBrk="0" fontAlgn="base" hangingPunct="0">
        <a:lnSpc>
          <a:spcPct val="90000"/>
        </a:lnSpc>
        <a:spcBef>
          <a:spcPts val="450"/>
        </a:spcBef>
        <a:spcAft>
          <a:spcPct val="0"/>
        </a:spcAft>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4pPr>
      <a:lvl5pPr marL="185166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9671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0157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26067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6787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12749384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400">
                <a:ea typeface="SimSun" panose="02010600030101010101" pitchFamily="2" charset="-122"/>
              </a:defRPr>
            </a:lvl1pPr>
          </a:lstStyle>
          <a:p>
            <a:pPr fontAlgn="base">
              <a:spcBef>
                <a:spcPct val="0"/>
              </a:spcBef>
              <a:spcAft>
                <a:spcPct val="0"/>
              </a:spcAft>
            </a:pPr>
            <a:fld id="{D63FCFB2-EF04-4F71-AB51-C410995B6497}"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4001390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4.jpeg"/><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6.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0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2.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43.jpeg"/><Relationship Id="rId4" Type="http://schemas.openxmlformats.org/officeDocument/2006/relationships/notesSlide" Target="../notesSlides/notesSlide7.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4.jpeg"/><Relationship Id="rId4" Type="http://schemas.openxmlformats.org/officeDocument/2006/relationships/notesSlide" Target="../notesSlides/notesSlide8.xml"/><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4.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9.xml"/><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5.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10.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48.jpeg"/><Relationship Id="rId4" Type="http://schemas.openxmlformats.org/officeDocument/2006/relationships/notesSlide" Target="../notesSlides/notesSlide11.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audio" Target="../media/audio3.wav"/><Relationship Id="rId1" Type="http://schemas.openxmlformats.org/officeDocument/2006/relationships/slideLayout" Target="../slideLayouts/slideLayout10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4.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55.jpeg"/><Relationship Id="rId4" Type="http://schemas.openxmlformats.org/officeDocument/2006/relationships/notesSlide" Target="../notesSlides/notesSlide12.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57.jpeg"/><Relationship Id="rId4" Type="http://schemas.openxmlformats.org/officeDocument/2006/relationships/notesSlide" Target="../notesSlides/notesSlide13.xml"/><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png"/><Relationship Id="rId11" Type="http://schemas.openxmlformats.org/officeDocument/2006/relationships/image" Target="../media/image61.jpeg"/><Relationship Id="rId5" Type="http://schemas.openxmlformats.org/officeDocument/2006/relationships/image" Target="../media/image11.png"/><Relationship Id="rId10" Type="http://schemas.openxmlformats.org/officeDocument/2006/relationships/image" Target="../media/image60.jpeg"/><Relationship Id="rId4" Type="http://schemas.openxmlformats.org/officeDocument/2006/relationships/notesSlide" Target="../notesSlides/notesSlide14.xml"/><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3.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64.jpeg"/><Relationship Id="rId4" Type="http://schemas.openxmlformats.org/officeDocument/2006/relationships/notesSlide" Target="../notesSlides/notesSlide15.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5.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66.jpeg"/><Relationship Id="rId4" Type="http://schemas.openxmlformats.org/officeDocument/2006/relationships/notesSlide" Target="../notesSlides/notesSlide16.xml"/><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7.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8.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69.jpeg"/><Relationship Id="rId4" Type="http://schemas.openxmlformats.org/officeDocument/2006/relationships/notesSlide" Target="../notesSlides/notesSlide17.xml"/><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8.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38.xml"/><Relationship Id="rId6" Type="http://schemas.openxmlformats.org/officeDocument/2006/relationships/image" Target="../media/image18.gif"/><Relationship Id="rId5" Type="http://schemas.openxmlformats.org/officeDocument/2006/relationships/slide" Target="slide14.xml"/><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1.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18.xml"/><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4.jpeg"/><Relationship Id="rId4" Type="http://schemas.openxmlformats.org/officeDocument/2006/relationships/notesSlide" Target="../notesSlides/notesSlide19.xml"/><Relationship Id="rId9"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3.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0.xm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5.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1.xml"/><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7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2.xml"/><Relationship Id="rId9" Type="http://schemas.openxmlformats.org/officeDocument/2006/relationships/image" Target="../media/image12.GIF"/></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7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3.xml"/><Relationship Id="rId9" Type="http://schemas.openxmlformats.org/officeDocument/2006/relationships/image" Target="../media/image12.GIF"/></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7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image" Target="../media/image77.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4.xml"/><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0.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22.gif"/></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5.xml"/><Relationship Id="rId9" Type="http://schemas.openxmlformats.org/officeDocument/2006/relationships/image" Target="../media/image12.GIF"/></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81.png"/><Relationship Id="rId3" Type="http://schemas.microsoft.com/office/2007/relationships/media" Target="../media/media3.mp4"/><Relationship Id="rId7" Type="http://schemas.openxmlformats.org/officeDocument/2006/relationships/image" Target="../media/image11.png"/><Relationship Id="rId12" Type="http://schemas.openxmlformats.org/officeDocument/2006/relationships/image" Target="../media/image8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6.xml"/><Relationship Id="rId11" Type="http://schemas.openxmlformats.org/officeDocument/2006/relationships/image" Target="../media/image33.png"/><Relationship Id="rId5" Type="http://schemas.openxmlformats.org/officeDocument/2006/relationships/slideLayout" Target="../slideLayouts/slideLayout1.xml"/><Relationship Id="rId10" Type="http://schemas.openxmlformats.org/officeDocument/2006/relationships/image" Target="../media/image15.png"/><Relationship Id="rId4" Type="http://schemas.openxmlformats.org/officeDocument/2006/relationships/video" Target="../media/media3.mp4"/><Relationship Id="rId9"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7.xml"/><Relationship Id="rId9" Type="http://schemas.openxmlformats.org/officeDocument/2006/relationships/image" Target="../media/image12.GIF"/></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32.jpeg"/><Relationship Id="rId4" Type="http://schemas.openxmlformats.org/officeDocument/2006/relationships/notesSlide" Target="../notesSlides/notesSlide28.xml"/><Relationship Id="rId9" Type="http://schemas.openxmlformats.org/officeDocument/2006/relationships/image" Target="../media/image12.GIF"/></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1.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gif"/><Relationship Id="rId4" Type="http://schemas.openxmlformats.org/officeDocument/2006/relationships/image" Target="../media/image87.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1.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2.xml"/><Relationship Id="rId5" Type="http://schemas.openxmlformats.org/officeDocument/2006/relationships/image" Target="../media/image23.png"/><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24.jp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25.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26600"/>
            <a:ext cx="12191999" cy="6884600"/>
          </a:xfrm>
          <a:prstGeom prst="rect">
            <a:avLst/>
          </a:prstGeom>
        </p:spPr>
      </p:pic>
      <p:sp>
        <p:nvSpPr>
          <p:cNvPr id="8" name="Rectangle 7"/>
          <p:cNvSpPr/>
          <p:nvPr/>
        </p:nvSpPr>
        <p:spPr>
          <a:xfrm>
            <a:off x="1481301" y="2987003"/>
            <a:ext cx="9872255" cy="3017042"/>
          </a:xfrm>
          <a:prstGeom prst="rect">
            <a:avLst/>
          </a:prstGeom>
          <a:noFill/>
        </p:spPr>
        <p:txBody>
          <a:bodyPr wrap="non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Chào</a:t>
            </a: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a:t>
            </a: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mừng</a:t>
            </a: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a:t>
            </a: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cô</a:t>
            </a: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a:t>
            </a: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và</a:t>
            </a: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a:t>
            </a: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các</a:t>
            </a: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a:t>
            </a:r>
            <a:r>
              <a:rPr lang="en-US" sz="7200" b="1" dirty="0" err="1">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bạn</a:t>
            </a:r>
            <a:endPar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endParaRPr>
          </a:p>
          <a:p>
            <a:pPr algn="ctr"/>
            <a:r>
              <a:rPr lang="en-US" sz="72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8100" dir="5400000" algn="t" rotWithShape="0">
                    <a:prstClr val="black">
                      <a:alpha val="40000"/>
                    </a:prstClr>
                  </a:outerShdw>
                </a:effectLst>
              </a:rPr>
              <a:t> đến dự giờ</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427" y="3887510"/>
            <a:ext cx="5774575" cy="297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453357" y="4322576"/>
            <a:ext cx="1492716"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Bahnschrift Light SemiCondensed" pitchFamily="34" charset="0"/>
              </a:rPr>
              <a:t>LỚP 5A</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27" y="4778743"/>
            <a:ext cx="3090528" cy="221226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200" y="6004046"/>
            <a:ext cx="1617520" cy="85395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723" y="6117222"/>
            <a:ext cx="1446415" cy="74078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137" y="6117219"/>
            <a:ext cx="1496291" cy="740782"/>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470" y="1363249"/>
            <a:ext cx="3542473" cy="176233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051" y="2044023"/>
            <a:ext cx="3790951" cy="188595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671" y="1239635"/>
            <a:ext cx="3790951" cy="1885950"/>
          </a:xfrm>
          <a:prstGeom prst="rect">
            <a:avLst/>
          </a:prstGeom>
        </p:spPr>
      </p:pic>
    </p:spTree>
    <p:extLst>
      <p:ext uri="{BB962C8B-B14F-4D97-AF65-F5344CB8AC3E}">
        <p14:creationId xmlns:p14="http://schemas.microsoft.com/office/powerpoint/2010/main" val="381205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5284" y="-446946"/>
            <a:ext cx="1796716" cy="1812644"/>
          </a:xfrm>
          <a:prstGeom prst="rect">
            <a:avLst/>
          </a:prstGeom>
        </p:spPr>
      </p:pic>
      <p:pic>
        <p:nvPicPr>
          <p:cNvPr id="8"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pic>
        <p:nvPicPr>
          <p:cNvPr id="9"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92818160"/>
              </p:ext>
            </p:extLst>
          </p:nvPr>
        </p:nvGraphicFramePr>
        <p:xfrm>
          <a:off x="721894" y="2770765"/>
          <a:ext cx="11396312" cy="1899388"/>
        </p:xfrm>
        <a:graphic>
          <a:graphicData uri="http://schemas.openxmlformats.org/drawingml/2006/table">
            <a:tbl>
              <a:tblPr firstRow="1" bandRow="1">
                <a:tableStyleId>{5C22544A-7EE6-4342-B048-85BDC9FD1C3A}</a:tableStyleId>
              </a:tblPr>
              <a:tblGrid>
                <a:gridCol w="11396312">
                  <a:extLst>
                    <a:ext uri="{9D8B030D-6E8A-4147-A177-3AD203B41FA5}">
                      <a16:colId xmlns:a16="http://schemas.microsoft.com/office/drawing/2014/main" val="20000"/>
                    </a:ext>
                  </a:extLst>
                </a:gridCol>
              </a:tblGrid>
              <a:tr h="1899388">
                <a:tc>
                  <a:txBody>
                    <a:bodyPr/>
                    <a:lstStyle/>
                    <a:p>
                      <a:r>
                        <a:rPr lang="en-US" sz="2800" dirty="0">
                          <a:solidFill>
                            <a:schemeClr val="tx1"/>
                          </a:solidFill>
                          <a:latin typeface="Times New Roman" panose="02020603050405020304" pitchFamily="18" charset="0"/>
                          <a:cs typeface="Times New Roman" panose="02020603050405020304" pitchFamily="18" charset="0"/>
                        </a:rPr>
                        <a:t>I.</a:t>
                      </a:r>
                      <a:r>
                        <a:rPr lang="en-US" sz="2800" baseline="0" dirty="0">
                          <a:solidFill>
                            <a:schemeClr val="tx1"/>
                          </a:solidFill>
                          <a:latin typeface="Times New Roman" panose="02020603050405020304" pitchFamily="18" charset="0"/>
                          <a:cs typeface="Times New Roman" panose="02020603050405020304" pitchFamily="18" charset="0"/>
                        </a:rPr>
                        <a:t> Khái quát về cuộc tổng tiến công và nổi dậy vào mùa xuân 1975.</a:t>
                      </a:r>
                    </a:p>
                    <a:p>
                      <a:r>
                        <a:rPr lang="en-US" sz="2800" baseline="0" dirty="0">
                          <a:solidFill>
                            <a:schemeClr val="tx1"/>
                          </a:solidFill>
                          <a:latin typeface="Times New Roman" panose="02020603050405020304" pitchFamily="18" charset="0"/>
                          <a:cs typeface="Times New Roman" panose="02020603050405020304" pitchFamily="18" charset="0"/>
                        </a:rPr>
                        <a:t>II. Chiến dịch Hồ Chí Minh lịch sử và cuộc tiến công vào Dinh Độc Lập.</a:t>
                      </a:r>
                    </a:p>
                    <a:p>
                      <a:r>
                        <a:rPr lang="en-US" sz="2800" baseline="0" dirty="0">
                          <a:solidFill>
                            <a:schemeClr val="tx1"/>
                          </a:solidFill>
                          <a:latin typeface="Times New Roman" panose="02020603050405020304" pitchFamily="18" charset="0"/>
                          <a:cs typeface="Times New Roman" panose="02020603050405020304" pitchFamily="18" charset="0"/>
                        </a:rPr>
                        <a:t>III. Ý nghĩa của chiến dịch Hồ Chí Minh lịch sử.</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图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6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3" y="2927463"/>
            <a:ext cx="1076743" cy="1086288"/>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00866265"/>
              </p:ext>
            </p:extLst>
          </p:nvPr>
        </p:nvGraphicFramePr>
        <p:xfrm>
          <a:off x="510379" y="1459649"/>
          <a:ext cx="10414858" cy="518160"/>
        </p:xfrm>
        <a:graphic>
          <a:graphicData uri="http://schemas.openxmlformats.org/drawingml/2006/table">
            <a:tbl>
              <a:tblPr firstRow="1" bandRow="1">
                <a:tableStyleId>{5C22544A-7EE6-4342-B048-85BDC9FD1C3A}</a:tableStyleId>
              </a:tblPr>
              <a:tblGrid>
                <a:gridCol w="10414858">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Khái quát về cuộc tổng tiến công và nổi dậy vào mùa xuân 1975</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42067226"/>
              </p:ext>
            </p:extLst>
          </p:nvPr>
        </p:nvGraphicFramePr>
        <p:xfrm>
          <a:off x="760636" y="2048298"/>
          <a:ext cx="8498868" cy="944880"/>
        </p:xfrm>
        <a:graphic>
          <a:graphicData uri="http://schemas.openxmlformats.org/drawingml/2006/table">
            <a:tbl>
              <a:tblPr firstRow="1" bandRow="1">
                <a:tableStyleId>{5C22544A-7EE6-4342-B048-85BDC9FD1C3A}</a:tableStyleId>
              </a:tblPr>
              <a:tblGrid>
                <a:gridCol w="8498868">
                  <a:extLst>
                    <a:ext uri="{9D8B030D-6E8A-4147-A177-3AD203B41FA5}">
                      <a16:colId xmlns:a16="http://schemas.microsoft.com/office/drawing/2014/main" val="20000"/>
                    </a:ext>
                  </a:extLst>
                </a:gridCol>
              </a:tblGrid>
              <a:tr h="0">
                <a:tc>
                  <a:txBody>
                    <a:bodyPr/>
                    <a:lstStyle/>
                    <a:p>
                      <a:r>
                        <a:rPr lang="en-US" sz="2800" b="0" dirty="0">
                          <a:solidFill>
                            <a:schemeClr val="tx1"/>
                          </a:solidFill>
                          <a:latin typeface="Times New Roman" panose="02020603050405020304" pitchFamily="18" charset="0"/>
                          <a:cs typeface="Times New Roman" panose="02020603050405020304" pitchFamily="18" charset="0"/>
                        </a:rPr>
                        <a:t>-</a:t>
                      </a:r>
                      <a:r>
                        <a:rPr lang="en-US" sz="2800" b="0" baseline="0" dirty="0">
                          <a:solidFill>
                            <a:schemeClr val="tx1"/>
                          </a:solidFill>
                          <a:latin typeface="Times New Roman" panose="02020603050405020304" pitchFamily="18" charset="0"/>
                          <a:cs typeface="Times New Roman" panose="02020603050405020304" pitchFamily="18" charset="0"/>
                        </a:rPr>
                        <a:t> Hãy so sánh lực lượng của ta và của chính quyền Sài Gòn sau Hiệp định Pari.</a:t>
                      </a:r>
                      <a:endParaRPr lang="en-US" sz="28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12644129"/>
              </p:ext>
            </p:extLst>
          </p:nvPr>
        </p:nvGraphicFramePr>
        <p:xfrm>
          <a:off x="1081384" y="3177755"/>
          <a:ext cx="9843853" cy="1798320"/>
        </p:xfrm>
        <a:graphic>
          <a:graphicData uri="http://schemas.openxmlformats.org/drawingml/2006/table">
            <a:tbl>
              <a:tblPr firstRow="1" bandRow="1">
                <a:tableStyleId>{5C22544A-7EE6-4342-B048-85BDC9FD1C3A}</a:tableStyleId>
              </a:tblPr>
              <a:tblGrid>
                <a:gridCol w="9843853">
                  <a:extLst>
                    <a:ext uri="{9D8B030D-6E8A-4147-A177-3AD203B41FA5}">
                      <a16:colId xmlns:a16="http://schemas.microsoft.com/office/drawing/2014/main" val="20000"/>
                    </a:ext>
                  </a:extLst>
                </a:gridCol>
              </a:tblGrid>
              <a:tr h="370840">
                <a:tc>
                  <a:txBody>
                    <a:bodyPr/>
                    <a:lstStyle/>
                    <a:p>
                      <a:pPr algn="just"/>
                      <a:r>
                        <a:rPr lang="en-US" sz="2800" b="0" dirty="0">
                          <a:solidFill>
                            <a:srgbClr val="FF0000"/>
                          </a:solidFill>
                          <a:latin typeface="Times New Roman" panose="02020603050405020304" pitchFamily="18" charset="0"/>
                          <a:cs typeface="Times New Roman" panose="02020603050405020304" pitchFamily="18" charset="0"/>
                        </a:rPr>
                        <a:t>+ Sau</a:t>
                      </a:r>
                      <a:r>
                        <a:rPr lang="en-US" sz="2800" b="0" baseline="0" dirty="0">
                          <a:solidFill>
                            <a:srgbClr val="FF0000"/>
                          </a:solidFill>
                          <a:latin typeface="Times New Roman" panose="02020603050405020304" pitchFamily="18" charset="0"/>
                          <a:cs typeface="Times New Roman" panose="02020603050405020304" pitchFamily="18" charset="0"/>
                        </a:rPr>
                        <a:t> Hiệp định Pari Mĩ rút khỏi Việt Nam, chính quyền Sài Gòn sau những thất bại liên tiếp, không được sự hỗ trợ của Mĩ như trước trở nên hoang mang lo sợ, rối loạn và yếu thế.</a:t>
                      </a:r>
                    </a:p>
                    <a:p>
                      <a:pPr algn="just"/>
                      <a:r>
                        <a:rPr lang="en-US" sz="2800" b="0" baseline="0" dirty="0">
                          <a:solidFill>
                            <a:srgbClr val="FF0000"/>
                          </a:solidFill>
                          <a:latin typeface="Times New Roman" panose="02020603050405020304" pitchFamily="18" charset="0"/>
                          <a:cs typeface="Times New Roman" panose="02020603050405020304" pitchFamily="18" charset="0"/>
                        </a:rPr>
                        <a:t>+ Trong khi đó lực lượng của ta ngày càng lớn mạnh.</a:t>
                      </a:r>
                      <a:endParaRPr lang="en-US" sz="2800" b="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36833"/>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350" y="6668"/>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4954745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2514600" y="167640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800">
              <a:solidFill>
                <a:srgbClr val="000000"/>
              </a:solidFill>
              <a:ea typeface="SimSun" panose="02010600030101010101" pitchFamily="2" charset="-122"/>
            </a:endParaRPr>
          </a:p>
        </p:txBody>
      </p:sp>
      <p:sp>
        <p:nvSpPr>
          <p:cNvPr id="15365" name="Text Box 5"/>
          <p:cNvSpPr txBox="1">
            <a:spLocks noChangeArrowheads="1"/>
          </p:cNvSpPr>
          <p:nvPr/>
        </p:nvSpPr>
        <p:spPr bwMode="auto">
          <a:xfrm>
            <a:off x="2514600" y="167640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800">
              <a:solidFill>
                <a:srgbClr val="000000"/>
              </a:solidFill>
              <a:ea typeface="SimSun" panose="02010600030101010101" pitchFamily="2" charset="-122"/>
            </a:endParaRPr>
          </a:p>
        </p:txBody>
      </p:sp>
      <p:sp>
        <p:nvSpPr>
          <p:cNvPr id="15366" name="Text Box 6"/>
          <p:cNvSpPr txBox="1">
            <a:spLocks noChangeArrowheads="1"/>
          </p:cNvSpPr>
          <p:nvPr/>
        </p:nvSpPr>
        <p:spPr bwMode="auto">
          <a:xfrm>
            <a:off x="2514600" y="167640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800">
              <a:solidFill>
                <a:srgbClr val="000000"/>
              </a:solidFill>
              <a:ea typeface="SimSun" panose="02010600030101010101" pitchFamily="2" charset="-122"/>
            </a:endParaRPr>
          </a:p>
        </p:txBody>
      </p:sp>
      <p:pic>
        <p:nvPicPr>
          <p:cNvPr id="10264" name="Picture 24"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39280" cy="6858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65" name="Text Box 25"/>
          <p:cNvSpPr txBox="1">
            <a:spLocks noChangeArrowheads="1"/>
          </p:cNvSpPr>
          <p:nvPr/>
        </p:nvSpPr>
        <p:spPr bwMode="auto">
          <a:xfrm>
            <a:off x="7413625" y="208633"/>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800" b="1" dirty="0">
                <a:solidFill>
                  <a:srgbClr val="000099"/>
                </a:solidFill>
                <a:latin typeface="Times New Roman" panose="02020603050405020304" pitchFamily="18" charset="0"/>
                <a:ea typeface="SimSun" panose="02010600030101010101" pitchFamily="2" charset="-122"/>
                <a:cs typeface="Times New Roman" panose="02020603050405020304" pitchFamily="18" charset="0"/>
              </a:rPr>
              <a:t>Cuộc Tổng tiến công và nổi dậy bắt đầu ngày 4-3-1975.</a:t>
            </a:r>
          </a:p>
        </p:txBody>
      </p:sp>
      <p:sp>
        <p:nvSpPr>
          <p:cNvPr id="10266" name="AutoShape 26"/>
          <p:cNvSpPr>
            <a:spLocks noChangeArrowheads="1"/>
          </p:cNvSpPr>
          <p:nvPr/>
        </p:nvSpPr>
        <p:spPr bwMode="auto">
          <a:xfrm>
            <a:off x="4367320" y="4636544"/>
            <a:ext cx="651828" cy="52832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zh-CN" sz="1800">
              <a:solidFill>
                <a:srgbClr val="000000"/>
              </a:solidFill>
              <a:ea typeface="SimSun" panose="02010600030101010101" pitchFamily="2" charset="-122"/>
            </a:endParaRPr>
          </a:p>
        </p:txBody>
      </p:sp>
      <p:sp>
        <p:nvSpPr>
          <p:cNvPr id="10267" name="AutoShape 27"/>
          <p:cNvSpPr>
            <a:spLocks noChangeArrowheads="1"/>
          </p:cNvSpPr>
          <p:nvPr/>
        </p:nvSpPr>
        <p:spPr bwMode="auto">
          <a:xfrm>
            <a:off x="3248342" y="5271614"/>
            <a:ext cx="685800" cy="53340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zh-CN" sz="1800">
              <a:solidFill>
                <a:srgbClr val="000000"/>
              </a:solidFill>
              <a:ea typeface="SimSun" panose="02010600030101010101" pitchFamily="2" charset="-122"/>
            </a:endParaRPr>
          </a:p>
        </p:txBody>
      </p:sp>
      <p:sp>
        <p:nvSpPr>
          <p:cNvPr id="10268" name="AutoShape 28"/>
          <p:cNvSpPr>
            <a:spLocks noChangeArrowheads="1"/>
          </p:cNvSpPr>
          <p:nvPr/>
        </p:nvSpPr>
        <p:spPr bwMode="auto">
          <a:xfrm>
            <a:off x="3867785" y="2766653"/>
            <a:ext cx="664527" cy="57912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zh-CN" sz="1800">
              <a:solidFill>
                <a:srgbClr val="000000"/>
              </a:solidFill>
              <a:ea typeface="SimSun" panose="02010600030101010101" pitchFamily="2" charset="-122"/>
            </a:endParaRPr>
          </a:p>
        </p:txBody>
      </p:sp>
      <p:sp>
        <p:nvSpPr>
          <p:cNvPr id="10269" name="AutoShape 29"/>
          <p:cNvSpPr>
            <a:spLocks noChangeArrowheads="1"/>
          </p:cNvSpPr>
          <p:nvPr/>
        </p:nvSpPr>
        <p:spPr bwMode="auto">
          <a:xfrm>
            <a:off x="4514053" y="3144766"/>
            <a:ext cx="697866" cy="45720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zh-CN" sz="1800">
              <a:solidFill>
                <a:srgbClr val="000000"/>
              </a:solidFill>
              <a:ea typeface="SimSun" panose="02010600030101010101" pitchFamily="2" charset="-122"/>
            </a:endParaRPr>
          </a:p>
        </p:txBody>
      </p:sp>
      <p:sp>
        <p:nvSpPr>
          <p:cNvPr id="10270" name="Text Box 30"/>
          <p:cNvSpPr txBox="1">
            <a:spLocks noChangeArrowheads="1"/>
          </p:cNvSpPr>
          <p:nvPr/>
        </p:nvSpPr>
        <p:spPr bwMode="auto">
          <a:xfrm>
            <a:off x="4201953" y="2309440"/>
            <a:ext cx="1135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HUẾ</a:t>
            </a:r>
          </a:p>
        </p:txBody>
      </p:sp>
      <p:sp>
        <p:nvSpPr>
          <p:cNvPr id="10271" name="Text Box 31"/>
          <p:cNvSpPr txBox="1">
            <a:spLocks noChangeArrowheads="1"/>
          </p:cNvSpPr>
          <p:nvPr/>
        </p:nvSpPr>
        <p:spPr bwMode="auto">
          <a:xfrm>
            <a:off x="5340003" y="2842928"/>
            <a:ext cx="1745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ĐÀ NẴNG</a:t>
            </a:r>
          </a:p>
        </p:txBody>
      </p:sp>
      <p:sp>
        <p:nvSpPr>
          <p:cNvPr id="10272" name="Text Box 32"/>
          <p:cNvSpPr txBox="1">
            <a:spLocks noChangeArrowheads="1"/>
          </p:cNvSpPr>
          <p:nvPr/>
        </p:nvSpPr>
        <p:spPr bwMode="auto">
          <a:xfrm>
            <a:off x="4398088" y="5239302"/>
            <a:ext cx="3629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XUÂN LỘC (SÀI GÒN)</a:t>
            </a:r>
          </a:p>
        </p:txBody>
      </p:sp>
      <p:sp>
        <p:nvSpPr>
          <p:cNvPr id="10273" name="Oval 33"/>
          <p:cNvSpPr>
            <a:spLocks noChangeArrowheads="1"/>
          </p:cNvSpPr>
          <p:nvPr/>
        </p:nvSpPr>
        <p:spPr bwMode="auto">
          <a:xfrm>
            <a:off x="8388985" y="4086860"/>
            <a:ext cx="2895600" cy="457200"/>
          </a:xfrm>
          <a:prstGeom prst="ellipse">
            <a:avLst/>
          </a:prstGeom>
          <a:solidFill>
            <a:srgbClr val="008000"/>
          </a:solidFill>
          <a:ln w="2857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zh-CN" sz="2800" b="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10-3-1975</a:t>
            </a:r>
          </a:p>
        </p:txBody>
      </p:sp>
      <p:sp>
        <p:nvSpPr>
          <p:cNvPr id="10274" name="Oval 34"/>
          <p:cNvSpPr>
            <a:spLocks noChangeArrowheads="1"/>
          </p:cNvSpPr>
          <p:nvPr/>
        </p:nvSpPr>
        <p:spPr bwMode="auto">
          <a:xfrm>
            <a:off x="8251825" y="2752882"/>
            <a:ext cx="2895600" cy="457200"/>
          </a:xfrm>
          <a:prstGeom prst="ellipse">
            <a:avLst/>
          </a:prstGeom>
          <a:solidFill>
            <a:srgbClr val="008000"/>
          </a:solidFill>
          <a:ln w="2857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zh-CN" sz="2800" b="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29-3-1975</a:t>
            </a:r>
          </a:p>
        </p:txBody>
      </p:sp>
      <p:sp>
        <p:nvSpPr>
          <p:cNvPr id="10275" name="Oval 35"/>
          <p:cNvSpPr>
            <a:spLocks noChangeArrowheads="1"/>
          </p:cNvSpPr>
          <p:nvPr/>
        </p:nvSpPr>
        <p:spPr bwMode="auto">
          <a:xfrm>
            <a:off x="8251825" y="1495900"/>
            <a:ext cx="2895600" cy="457200"/>
          </a:xfrm>
          <a:prstGeom prst="ellipse">
            <a:avLst/>
          </a:prstGeom>
          <a:solidFill>
            <a:srgbClr val="008000"/>
          </a:solidFill>
          <a:ln w="28575">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FontTx/>
              <a:buNone/>
            </a:pPr>
            <a:r>
              <a:rPr lang="en-US" altLang="zh-CN" sz="2800" b="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25-3-1975</a:t>
            </a:r>
          </a:p>
        </p:txBody>
      </p:sp>
      <p:sp>
        <p:nvSpPr>
          <p:cNvPr id="10276" name="Line 36"/>
          <p:cNvSpPr>
            <a:spLocks noChangeShapeType="1"/>
          </p:cNvSpPr>
          <p:nvPr/>
        </p:nvSpPr>
        <p:spPr bwMode="auto">
          <a:xfrm flipH="1">
            <a:off x="5181600" y="4374836"/>
            <a:ext cx="3207383" cy="44677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0277" name="Line 37"/>
          <p:cNvSpPr>
            <a:spLocks noChangeShapeType="1"/>
          </p:cNvSpPr>
          <p:nvPr/>
        </p:nvSpPr>
        <p:spPr bwMode="auto">
          <a:xfrm flipH="1">
            <a:off x="4665345" y="1768618"/>
            <a:ext cx="3561080" cy="120138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0278" name="Line 38"/>
          <p:cNvSpPr>
            <a:spLocks noChangeShapeType="1"/>
          </p:cNvSpPr>
          <p:nvPr/>
        </p:nvSpPr>
        <p:spPr bwMode="auto">
          <a:xfrm flipH="1">
            <a:off x="5337331" y="2986810"/>
            <a:ext cx="2914493" cy="46470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10279" name="Text Box 39"/>
          <p:cNvSpPr txBox="1">
            <a:spLocks noChangeArrowheads="1"/>
          </p:cNvSpPr>
          <p:nvPr/>
        </p:nvSpPr>
        <p:spPr bwMode="auto">
          <a:xfrm>
            <a:off x="5162593" y="3913171"/>
            <a:ext cx="3131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BUÔN MA THUỘT</a:t>
            </a:r>
          </a:p>
        </p:txBody>
      </p:sp>
      <p:sp>
        <p:nvSpPr>
          <p:cNvPr id="10281" name="AutoShape 41"/>
          <p:cNvSpPr>
            <a:spLocks noChangeArrowheads="1"/>
          </p:cNvSpPr>
          <p:nvPr/>
        </p:nvSpPr>
        <p:spPr bwMode="auto">
          <a:xfrm>
            <a:off x="8549322" y="5271614"/>
            <a:ext cx="3276600" cy="914400"/>
          </a:xfrm>
          <a:prstGeom prst="star24">
            <a:avLst>
              <a:gd name="adj" fmla="val 3750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zh-CN"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9-4-1975</a:t>
            </a:r>
          </a:p>
        </p:txBody>
      </p:sp>
      <p:sp>
        <p:nvSpPr>
          <p:cNvPr id="10282" name="Line 42"/>
          <p:cNvSpPr>
            <a:spLocks noChangeShapeType="1"/>
          </p:cNvSpPr>
          <p:nvPr/>
        </p:nvSpPr>
        <p:spPr bwMode="auto">
          <a:xfrm flipH="1" flipV="1">
            <a:off x="4010334" y="5767508"/>
            <a:ext cx="4538987" cy="3750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678631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264"/>
                                        </p:tgtEl>
                                        <p:attrNameLst>
                                          <p:attrName>style.visibility</p:attrName>
                                        </p:attrNameLst>
                                      </p:cBhvr>
                                      <p:to>
                                        <p:strVal val="visible"/>
                                      </p:to>
                                    </p:set>
                                    <p:animEffect transition="in" filter="wedge">
                                      <p:cBhvr>
                                        <p:cTn id="7" dur="2000"/>
                                        <p:tgtEl>
                                          <p:spTgt spid="10264"/>
                                        </p:tgtEl>
                                      </p:cBhvr>
                                    </p:animEffect>
                                  </p:childTnLst>
                                </p:cTn>
                              </p:par>
                            </p:childTnLst>
                          </p:cTn>
                        </p:par>
                        <p:par>
                          <p:cTn id="8" fill="hold" nodeType="afterGroup">
                            <p:stCondLst>
                              <p:cond delay="2000"/>
                            </p:stCondLst>
                            <p:childTnLst>
                              <p:par>
                                <p:cTn id="9" presetID="21" presetClass="entr" presetSubtype="4" fill="hold" grpId="0" nodeType="afterEffect">
                                  <p:stCondLst>
                                    <p:cond delay="0"/>
                                  </p:stCondLst>
                                  <p:childTnLst>
                                    <p:set>
                                      <p:cBhvr>
                                        <p:cTn id="10" dur="1" fill="hold">
                                          <p:stCondLst>
                                            <p:cond delay="0"/>
                                          </p:stCondLst>
                                        </p:cTn>
                                        <p:tgtEl>
                                          <p:spTgt spid="10265"/>
                                        </p:tgtEl>
                                        <p:attrNameLst>
                                          <p:attrName>style.visibility</p:attrName>
                                        </p:attrNameLst>
                                      </p:cBhvr>
                                      <p:to>
                                        <p:strVal val="visible"/>
                                      </p:to>
                                    </p:set>
                                    <p:animEffect transition="in" filter="wheel(4)">
                                      <p:cBhvr>
                                        <p:cTn id="11" dur="2000"/>
                                        <p:tgtEl>
                                          <p:spTgt spid="102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0273"/>
                                        </p:tgtEl>
                                        <p:attrNameLst>
                                          <p:attrName>style.visibility</p:attrName>
                                        </p:attrNameLst>
                                      </p:cBhvr>
                                      <p:to>
                                        <p:strVal val="visible"/>
                                      </p:to>
                                    </p:set>
                                    <p:animEffect transition="in" filter="diamond(in)">
                                      <p:cBhvr>
                                        <p:cTn id="16" dur="2000"/>
                                        <p:tgtEl>
                                          <p:spTgt spid="10273"/>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0276"/>
                                        </p:tgtEl>
                                        <p:attrNameLst>
                                          <p:attrName>style.visibility</p:attrName>
                                        </p:attrNameLst>
                                      </p:cBhvr>
                                      <p:to>
                                        <p:strVal val="visible"/>
                                      </p:to>
                                    </p:set>
                                    <p:animEffect transition="in" filter="randombar(horizontal)">
                                      <p:cBhvr>
                                        <p:cTn id="20" dur="500"/>
                                        <p:tgtEl>
                                          <p:spTgt spid="10276"/>
                                        </p:tgtEl>
                                      </p:cBhvr>
                                    </p:animEffect>
                                  </p:childTnLst>
                                </p:cTn>
                              </p:par>
                            </p:childTnLst>
                          </p:cTn>
                        </p:par>
                        <p:par>
                          <p:cTn id="21" fill="hold" nodeType="afterGroup">
                            <p:stCondLst>
                              <p:cond delay="2500"/>
                            </p:stCondLst>
                            <p:childTnLst>
                              <p:par>
                                <p:cTn id="22" presetID="8" presetClass="entr" presetSubtype="16" fill="hold" grpId="0" nodeType="afterEffect">
                                  <p:stCondLst>
                                    <p:cond delay="0"/>
                                  </p:stCondLst>
                                  <p:childTnLst>
                                    <p:set>
                                      <p:cBhvr>
                                        <p:cTn id="23" dur="1" fill="hold">
                                          <p:stCondLst>
                                            <p:cond delay="0"/>
                                          </p:stCondLst>
                                        </p:cTn>
                                        <p:tgtEl>
                                          <p:spTgt spid="10266"/>
                                        </p:tgtEl>
                                        <p:attrNameLst>
                                          <p:attrName>style.visibility</p:attrName>
                                        </p:attrNameLst>
                                      </p:cBhvr>
                                      <p:to>
                                        <p:strVal val="visible"/>
                                      </p:to>
                                    </p:set>
                                    <p:animEffect transition="in" filter="diamond(in)">
                                      <p:cBhvr>
                                        <p:cTn id="24" dur="2000"/>
                                        <p:tgtEl>
                                          <p:spTgt spid="10266"/>
                                        </p:tgtEl>
                                      </p:cBhvr>
                                    </p:animEffect>
                                  </p:childTnLst>
                                  <p:subTnLst>
                                    <p:audio>
                                      <p:cMediaNode>
                                        <p:cTn display="0" masterRel="sameClick">
                                          <p:stCondLst>
                                            <p:cond evt="begin" delay="0">
                                              <p:tn val="22"/>
                                            </p:cond>
                                          </p:stCondLst>
                                          <p:endCondLst>
                                            <p:cond evt="onStopAudio" delay="0">
                                              <p:tgtEl>
                                                <p:sldTgt/>
                                              </p:tgtEl>
                                            </p:cond>
                                          </p:endCondLst>
                                        </p:cTn>
                                        <p:tgtEl>
                                          <p:sndTgt r:embed="rId2" name="explode.wav"/>
                                        </p:tgtEl>
                                      </p:cMediaNode>
                                    </p:audio>
                                  </p:subTnLst>
                                </p:cTn>
                              </p:par>
                            </p:childTnLst>
                          </p:cTn>
                        </p:par>
                        <p:par>
                          <p:cTn id="25" fill="hold" nodeType="afterGroup">
                            <p:stCondLst>
                              <p:cond delay="4500"/>
                            </p:stCondLst>
                            <p:childTnLst>
                              <p:par>
                                <p:cTn id="26" presetID="24" presetClass="entr" presetSubtype="0" fill="hold" grpId="0" nodeType="afterEffect">
                                  <p:stCondLst>
                                    <p:cond delay="0"/>
                                  </p:stCondLst>
                                  <p:childTnLst>
                                    <p:set>
                                      <p:cBhvr>
                                        <p:cTn id="27" dur="1" fill="hold">
                                          <p:stCondLst>
                                            <p:cond delay="0"/>
                                          </p:stCondLst>
                                        </p:cTn>
                                        <p:tgtEl>
                                          <p:spTgt spid="10279"/>
                                        </p:tgtEl>
                                        <p:attrNameLst>
                                          <p:attrName>style.visibility</p:attrName>
                                        </p:attrNameLst>
                                      </p:cBhvr>
                                      <p:to>
                                        <p:strVal val="visible"/>
                                      </p:to>
                                    </p:set>
                                    <p:anim calcmode="lin" valueType="num">
                                      <p:cBhvr>
                                        <p:cTn id="28" dur="1" fill="hold"/>
                                        <p:tgtEl>
                                          <p:spTgt spid="10279"/>
                                        </p:tgtEl>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0275"/>
                                        </p:tgtEl>
                                        <p:attrNameLst>
                                          <p:attrName>style.visibility</p:attrName>
                                        </p:attrNameLst>
                                      </p:cBhvr>
                                      <p:to>
                                        <p:strVal val="visible"/>
                                      </p:to>
                                    </p:set>
                                    <p:animEffect transition="in" filter="diamond(in)">
                                      <p:cBhvr>
                                        <p:cTn id="33" dur="2000"/>
                                        <p:tgtEl>
                                          <p:spTgt spid="10275"/>
                                        </p:tgtEl>
                                      </p:cBhvr>
                                    </p:animEffect>
                                  </p:childTnLst>
                                </p:cTn>
                              </p:par>
                            </p:childTnLst>
                          </p:cTn>
                        </p:par>
                        <p:par>
                          <p:cTn id="34" fill="hold" nodeType="afterGroup">
                            <p:stCondLst>
                              <p:cond delay="2000"/>
                            </p:stCondLst>
                            <p:childTnLst>
                              <p:par>
                                <p:cTn id="35" presetID="14" presetClass="entr" presetSubtype="10" fill="hold" grpId="0" nodeType="afterEffect">
                                  <p:stCondLst>
                                    <p:cond delay="0"/>
                                  </p:stCondLst>
                                  <p:childTnLst>
                                    <p:set>
                                      <p:cBhvr>
                                        <p:cTn id="36" dur="1" fill="hold">
                                          <p:stCondLst>
                                            <p:cond delay="0"/>
                                          </p:stCondLst>
                                        </p:cTn>
                                        <p:tgtEl>
                                          <p:spTgt spid="10277"/>
                                        </p:tgtEl>
                                        <p:attrNameLst>
                                          <p:attrName>style.visibility</p:attrName>
                                        </p:attrNameLst>
                                      </p:cBhvr>
                                      <p:to>
                                        <p:strVal val="visible"/>
                                      </p:to>
                                    </p:set>
                                    <p:animEffect transition="in" filter="randombar(horizontal)">
                                      <p:cBhvr>
                                        <p:cTn id="37" dur="500"/>
                                        <p:tgtEl>
                                          <p:spTgt spid="10277"/>
                                        </p:tgtEl>
                                      </p:cBhvr>
                                    </p:animEffect>
                                  </p:childTnLst>
                                </p:cTn>
                              </p:par>
                            </p:childTnLst>
                          </p:cTn>
                        </p:par>
                        <p:par>
                          <p:cTn id="38" fill="hold" nodeType="afterGroup">
                            <p:stCondLst>
                              <p:cond delay="2500"/>
                            </p:stCondLst>
                            <p:childTnLst>
                              <p:par>
                                <p:cTn id="39" presetID="8" presetClass="entr" presetSubtype="16" fill="hold" grpId="0" nodeType="afterEffect">
                                  <p:stCondLst>
                                    <p:cond delay="0"/>
                                  </p:stCondLst>
                                  <p:childTnLst>
                                    <p:set>
                                      <p:cBhvr>
                                        <p:cTn id="40" dur="1" fill="hold">
                                          <p:stCondLst>
                                            <p:cond delay="0"/>
                                          </p:stCondLst>
                                        </p:cTn>
                                        <p:tgtEl>
                                          <p:spTgt spid="10268"/>
                                        </p:tgtEl>
                                        <p:attrNameLst>
                                          <p:attrName>style.visibility</p:attrName>
                                        </p:attrNameLst>
                                      </p:cBhvr>
                                      <p:to>
                                        <p:strVal val="visible"/>
                                      </p:to>
                                    </p:set>
                                    <p:animEffect transition="in" filter="diamond(in)">
                                      <p:cBhvr>
                                        <p:cTn id="41" dur="2000"/>
                                        <p:tgtEl>
                                          <p:spTgt spid="10268"/>
                                        </p:tgtEl>
                                      </p:cBhvr>
                                    </p:animEffect>
                                  </p:childTnLst>
                                  <p:subTnLst>
                                    <p:audio>
                                      <p:cMediaNode>
                                        <p:cTn display="0" masterRel="sameClick">
                                          <p:stCondLst>
                                            <p:cond evt="begin" delay="0">
                                              <p:tn val="39"/>
                                            </p:cond>
                                          </p:stCondLst>
                                          <p:endCondLst>
                                            <p:cond evt="onStopAudio" delay="0">
                                              <p:tgtEl>
                                                <p:sldTgt/>
                                              </p:tgtEl>
                                            </p:cond>
                                          </p:endCondLst>
                                        </p:cTn>
                                        <p:tgtEl>
                                          <p:sndTgt r:embed="rId2" name="explode.wav"/>
                                        </p:tgtEl>
                                      </p:cMediaNode>
                                    </p:audio>
                                  </p:subTnLst>
                                </p:cTn>
                              </p:par>
                            </p:childTnLst>
                          </p:cTn>
                        </p:par>
                        <p:par>
                          <p:cTn id="42" fill="hold" nodeType="afterGroup">
                            <p:stCondLst>
                              <p:cond delay="4500"/>
                            </p:stCondLst>
                            <p:childTnLst>
                              <p:par>
                                <p:cTn id="43" presetID="8" presetClass="entr" presetSubtype="16" fill="hold" grpId="0" nodeType="afterEffect">
                                  <p:stCondLst>
                                    <p:cond delay="0"/>
                                  </p:stCondLst>
                                  <p:childTnLst>
                                    <p:set>
                                      <p:cBhvr>
                                        <p:cTn id="44" dur="1" fill="hold">
                                          <p:stCondLst>
                                            <p:cond delay="0"/>
                                          </p:stCondLst>
                                        </p:cTn>
                                        <p:tgtEl>
                                          <p:spTgt spid="10270"/>
                                        </p:tgtEl>
                                        <p:attrNameLst>
                                          <p:attrName>style.visibility</p:attrName>
                                        </p:attrNameLst>
                                      </p:cBhvr>
                                      <p:to>
                                        <p:strVal val="visible"/>
                                      </p:to>
                                    </p:set>
                                    <p:animEffect transition="in" filter="diamond(in)">
                                      <p:cBhvr>
                                        <p:cTn id="45" dur="2000"/>
                                        <p:tgtEl>
                                          <p:spTgt spid="1027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0274"/>
                                        </p:tgtEl>
                                        <p:attrNameLst>
                                          <p:attrName>style.visibility</p:attrName>
                                        </p:attrNameLst>
                                      </p:cBhvr>
                                      <p:to>
                                        <p:strVal val="visible"/>
                                      </p:to>
                                    </p:set>
                                    <p:animEffect transition="in" filter="diamond(in)">
                                      <p:cBhvr>
                                        <p:cTn id="50" dur="2000"/>
                                        <p:tgtEl>
                                          <p:spTgt spid="10274"/>
                                        </p:tgtEl>
                                      </p:cBhvr>
                                    </p:animEffect>
                                  </p:childTnLst>
                                </p:cTn>
                              </p:par>
                            </p:childTnLst>
                          </p:cTn>
                        </p:par>
                        <p:par>
                          <p:cTn id="51" fill="hold" nodeType="afterGroup">
                            <p:stCondLst>
                              <p:cond delay="2000"/>
                            </p:stCondLst>
                            <p:childTnLst>
                              <p:par>
                                <p:cTn id="52" presetID="14" presetClass="entr" presetSubtype="10" fill="hold" grpId="0" nodeType="afterEffect">
                                  <p:stCondLst>
                                    <p:cond delay="0"/>
                                  </p:stCondLst>
                                  <p:childTnLst>
                                    <p:set>
                                      <p:cBhvr>
                                        <p:cTn id="53" dur="1" fill="hold">
                                          <p:stCondLst>
                                            <p:cond delay="0"/>
                                          </p:stCondLst>
                                        </p:cTn>
                                        <p:tgtEl>
                                          <p:spTgt spid="10278"/>
                                        </p:tgtEl>
                                        <p:attrNameLst>
                                          <p:attrName>style.visibility</p:attrName>
                                        </p:attrNameLst>
                                      </p:cBhvr>
                                      <p:to>
                                        <p:strVal val="visible"/>
                                      </p:to>
                                    </p:set>
                                    <p:animEffect transition="in" filter="randombar(horizontal)">
                                      <p:cBhvr>
                                        <p:cTn id="54" dur="500"/>
                                        <p:tgtEl>
                                          <p:spTgt spid="10278"/>
                                        </p:tgtEl>
                                      </p:cBhvr>
                                    </p:animEffect>
                                  </p:childTnLst>
                                </p:cTn>
                              </p:par>
                            </p:childTnLst>
                          </p:cTn>
                        </p:par>
                        <p:par>
                          <p:cTn id="55" fill="hold" nodeType="afterGroup">
                            <p:stCondLst>
                              <p:cond delay="2500"/>
                            </p:stCondLst>
                            <p:childTnLst>
                              <p:par>
                                <p:cTn id="56" presetID="8" presetClass="entr" presetSubtype="16" fill="hold" grpId="0" nodeType="afterEffect">
                                  <p:stCondLst>
                                    <p:cond delay="0"/>
                                  </p:stCondLst>
                                  <p:childTnLst>
                                    <p:set>
                                      <p:cBhvr>
                                        <p:cTn id="57" dur="1" fill="hold">
                                          <p:stCondLst>
                                            <p:cond delay="0"/>
                                          </p:stCondLst>
                                        </p:cTn>
                                        <p:tgtEl>
                                          <p:spTgt spid="10269"/>
                                        </p:tgtEl>
                                        <p:attrNameLst>
                                          <p:attrName>style.visibility</p:attrName>
                                        </p:attrNameLst>
                                      </p:cBhvr>
                                      <p:to>
                                        <p:strVal val="visible"/>
                                      </p:to>
                                    </p:set>
                                    <p:animEffect transition="in" filter="diamond(in)">
                                      <p:cBhvr>
                                        <p:cTn id="58" dur="2000"/>
                                        <p:tgtEl>
                                          <p:spTgt spid="10269"/>
                                        </p:tgtEl>
                                      </p:cBhvr>
                                    </p:animEffect>
                                  </p:childTnLst>
                                  <p:subTnLst>
                                    <p:audio>
                                      <p:cMediaNode>
                                        <p:cTn display="0" masterRel="sameClick">
                                          <p:stCondLst>
                                            <p:cond evt="begin" delay="0">
                                              <p:tn val="56"/>
                                            </p:cond>
                                          </p:stCondLst>
                                          <p:endCondLst>
                                            <p:cond evt="onStopAudio" delay="0">
                                              <p:tgtEl>
                                                <p:sldTgt/>
                                              </p:tgtEl>
                                            </p:cond>
                                          </p:endCondLst>
                                        </p:cTn>
                                        <p:tgtEl>
                                          <p:sndTgt r:embed="rId2" name="explode.wav"/>
                                        </p:tgtEl>
                                      </p:cMediaNode>
                                    </p:audio>
                                  </p:subTnLst>
                                </p:cTn>
                              </p:par>
                            </p:childTnLst>
                          </p:cTn>
                        </p:par>
                        <p:par>
                          <p:cTn id="59" fill="hold" nodeType="afterGroup">
                            <p:stCondLst>
                              <p:cond delay="4500"/>
                            </p:stCondLst>
                            <p:childTnLst>
                              <p:par>
                                <p:cTn id="60" presetID="8" presetClass="entr" presetSubtype="16" fill="hold" grpId="0" nodeType="afterEffect">
                                  <p:stCondLst>
                                    <p:cond delay="0"/>
                                  </p:stCondLst>
                                  <p:childTnLst>
                                    <p:set>
                                      <p:cBhvr>
                                        <p:cTn id="61" dur="1" fill="hold">
                                          <p:stCondLst>
                                            <p:cond delay="0"/>
                                          </p:stCondLst>
                                        </p:cTn>
                                        <p:tgtEl>
                                          <p:spTgt spid="10271"/>
                                        </p:tgtEl>
                                        <p:attrNameLst>
                                          <p:attrName>style.visibility</p:attrName>
                                        </p:attrNameLst>
                                      </p:cBhvr>
                                      <p:to>
                                        <p:strVal val="visible"/>
                                      </p:to>
                                    </p:set>
                                    <p:animEffect transition="in" filter="diamond(in)">
                                      <p:cBhvr>
                                        <p:cTn id="62" dur="2000"/>
                                        <p:tgtEl>
                                          <p:spTgt spid="10271"/>
                                        </p:tgtEl>
                                      </p:cBhvr>
                                    </p:animEffect>
                                  </p:childTnLst>
                                </p:cTn>
                              </p:par>
                            </p:childTnLst>
                          </p:cTn>
                        </p:par>
                        <p:par>
                          <p:cTn id="63" fill="hold" nodeType="afterGroup">
                            <p:stCondLst>
                              <p:cond delay="6500"/>
                            </p:stCondLst>
                            <p:childTnLst>
                              <p:par>
                                <p:cTn id="64" presetID="8" presetClass="entr" presetSubtype="16" fill="hold" grpId="0" nodeType="afterEffect">
                                  <p:stCondLst>
                                    <p:cond delay="0"/>
                                  </p:stCondLst>
                                  <p:childTnLst>
                                    <p:set>
                                      <p:cBhvr>
                                        <p:cTn id="65" dur="1" fill="hold">
                                          <p:stCondLst>
                                            <p:cond delay="0"/>
                                          </p:stCondLst>
                                        </p:cTn>
                                        <p:tgtEl>
                                          <p:spTgt spid="10267"/>
                                        </p:tgtEl>
                                        <p:attrNameLst>
                                          <p:attrName>style.visibility</p:attrName>
                                        </p:attrNameLst>
                                      </p:cBhvr>
                                      <p:to>
                                        <p:strVal val="visible"/>
                                      </p:to>
                                    </p:set>
                                    <p:animEffect transition="in" filter="diamond(in)">
                                      <p:cBhvr>
                                        <p:cTn id="66" dur="2000"/>
                                        <p:tgtEl>
                                          <p:spTgt spid="10267"/>
                                        </p:tgtEl>
                                      </p:cBhvr>
                                    </p:animEffec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childTnLst>
                          </p:cTn>
                        </p:par>
                        <p:par>
                          <p:cTn id="67" fill="hold" nodeType="afterGroup">
                            <p:stCondLst>
                              <p:cond delay="8500"/>
                            </p:stCondLst>
                            <p:childTnLst>
                              <p:par>
                                <p:cTn id="68" presetID="8" presetClass="entr" presetSubtype="16" fill="hold" grpId="0" nodeType="afterEffect">
                                  <p:stCondLst>
                                    <p:cond delay="0"/>
                                  </p:stCondLst>
                                  <p:childTnLst>
                                    <p:set>
                                      <p:cBhvr>
                                        <p:cTn id="69" dur="1" fill="hold">
                                          <p:stCondLst>
                                            <p:cond delay="0"/>
                                          </p:stCondLst>
                                        </p:cTn>
                                        <p:tgtEl>
                                          <p:spTgt spid="10272"/>
                                        </p:tgtEl>
                                        <p:attrNameLst>
                                          <p:attrName>style.visibility</p:attrName>
                                        </p:attrNameLst>
                                      </p:cBhvr>
                                      <p:to>
                                        <p:strVal val="visible"/>
                                      </p:to>
                                    </p:set>
                                    <p:animEffect transition="in" filter="diamond(in)">
                                      <p:cBhvr>
                                        <p:cTn id="70" dur="2000"/>
                                        <p:tgtEl>
                                          <p:spTgt spid="10272"/>
                                        </p:tgtEl>
                                      </p:cBhvr>
                                    </p:animEffect>
                                  </p:childTnLst>
                                </p:cTn>
                              </p:par>
                            </p:childTnLst>
                          </p:cTn>
                        </p:par>
                        <p:par>
                          <p:cTn id="71" fill="hold" nodeType="afterGroup">
                            <p:stCondLst>
                              <p:cond delay="10500"/>
                            </p:stCondLst>
                            <p:childTnLst>
                              <p:par>
                                <p:cTn id="72" presetID="55" presetClass="entr" presetSubtype="0" fill="hold" grpId="0" nodeType="afterEffect">
                                  <p:stCondLst>
                                    <p:cond delay="0"/>
                                  </p:stCondLst>
                                  <p:childTnLst>
                                    <p:set>
                                      <p:cBhvr>
                                        <p:cTn id="73" dur="1" fill="hold">
                                          <p:stCondLst>
                                            <p:cond delay="0"/>
                                          </p:stCondLst>
                                        </p:cTn>
                                        <p:tgtEl>
                                          <p:spTgt spid="10281"/>
                                        </p:tgtEl>
                                        <p:attrNameLst>
                                          <p:attrName>style.visibility</p:attrName>
                                        </p:attrNameLst>
                                      </p:cBhvr>
                                      <p:to>
                                        <p:strVal val="visible"/>
                                      </p:to>
                                    </p:set>
                                    <p:anim calcmode="lin" valueType="num">
                                      <p:cBhvr>
                                        <p:cTn id="74" dur="1000" fill="hold"/>
                                        <p:tgtEl>
                                          <p:spTgt spid="10281"/>
                                        </p:tgtEl>
                                        <p:attrNameLst>
                                          <p:attrName>ppt_w</p:attrName>
                                        </p:attrNameLst>
                                      </p:cBhvr>
                                      <p:tavLst>
                                        <p:tav tm="0">
                                          <p:val>
                                            <p:strVal val="#ppt_w*0.70"/>
                                          </p:val>
                                        </p:tav>
                                        <p:tav tm="100000">
                                          <p:val>
                                            <p:strVal val="#ppt_w"/>
                                          </p:val>
                                        </p:tav>
                                      </p:tavLst>
                                    </p:anim>
                                    <p:anim calcmode="lin" valueType="num">
                                      <p:cBhvr>
                                        <p:cTn id="75" dur="1000" fill="hold"/>
                                        <p:tgtEl>
                                          <p:spTgt spid="10281"/>
                                        </p:tgtEl>
                                        <p:attrNameLst>
                                          <p:attrName>ppt_h</p:attrName>
                                        </p:attrNameLst>
                                      </p:cBhvr>
                                      <p:tavLst>
                                        <p:tav tm="0">
                                          <p:val>
                                            <p:strVal val="#ppt_h"/>
                                          </p:val>
                                        </p:tav>
                                        <p:tav tm="100000">
                                          <p:val>
                                            <p:strVal val="#ppt_h"/>
                                          </p:val>
                                        </p:tav>
                                      </p:tavLst>
                                    </p:anim>
                                    <p:animEffect transition="in" filter="fade">
                                      <p:cBhvr>
                                        <p:cTn id="76" dur="1000"/>
                                        <p:tgtEl>
                                          <p:spTgt spid="10281"/>
                                        </p:tgtEl>
                                      </p:cBhvr>
                                    </p:animEffect>
                                  </p:childTnLst>
                                </p:cTn>
                              </p:par>
                            </p:childTnLst>
                          </p:cTn>
                        </p:par>
                        <p:par>
                          <p:cTn id="77" fill="hold" nodeType="afterGroup">
                            <p:stCondLst>
                              <p:cond delay="11500"/>
                            </p:stCondLst>
                            <p:childTnLst>
                              <p:par>
                                <p:cTn id="78" presetID="14" presetClass="entr" presetSubtype="10" fill="hold" grpId="0" nodeType="afterEffect">
                                  <p:stCondLst>
                                    <p:cond delay="0"/>
                                  </p:stCondLst>
                                  <p:childTnLst>
                                    <p:set>
                                      <p:cBhvr>
                                        <p:cTn id="79" dur="1" fill="hold">
                                          <p:stCondLst>
                                            <p:cond delay="0"/>
                                          </p:stCondLst>
                                        </p:cTn>
                                        <p:tgtEl>
                                          <p:spTgt spid="10282"/>
                                        </p:tgtEl>
                                        <p:attrNameLst>
                                          <p:attrName>style.visibility</p:attrName>
                                        </p:attrNameLst>
                                      </p:cBhvr>
                                      <p:to>
                                        <p:strVal val="visible"/>
                                      </p:to>
                                    </p:set>
                                    <p:animEffect transition="in" filter="randombar(horizontal)">
                                      <p:cBhvr>
                                        <p:cTn id="80" dur="500"/>
                                        <p:tgtEl>
                                          <p:spTgt spid="10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p:bldP spid="10266" grpId="0" bldLvl="0" animBg="1"/>
      <p:bldP spid="10267" grpId="0" bldLvl="0" animBg="1"/>
      <p:bldP spid="10268" grpId="0" bldLvl="0" animBg="1"/>
      <p:bldP spid="10269" grpId="0" bldLvl="0" animBg="1"/>
      <p:bldP spid="10270" grpId="0"/>
      <p:bldP spid="10271" grpId="0"/>
      <p:bldP spid="10272" grpId="0"/>
      <p:bldP spid="10273" grpId="0" bldLvl="0" animBg="1"/>
      <p:bldP spid="10274" grpId="0" bldLvl="0" animBg="1"/>
      <p:bldP spid="10275" grpId="0" bldLvl="0" animBg="1"/>
      <p:bldP spid="10276" grpId="0" animBg="1"/>
      <p:bldP spid="10277" grpId="0" animBg="1"/>
      <p:bldP spid="10278" grpId="0" animBg="1"/>
      <p:bldP spid="10279" grpId="0"/>
      <p:bldP spid="10281" grpId="0" bldLvl="0" animBg="1"/>
      <p:bldP spid="102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0" y="0"/>
            <a:ext cx="5842000" cy="3581400"/>
            <a:chOff x="0" y="0"/>
            <a:chExt cx="2112" cy="2256"/>
          </a:xfrm>
        </p:grpSpPr>
        <p:sp>
          <p:nvSpPr>
            <p:cNvPr id="20496" name="AutoShape 4"/>
            <p:cNvSpPr>
              <a:spLocks noChangeArrowheads="1"/>
            </p:cNvSpPr>
            <p:nvPr/>
          </p:nvSpPr>
          <p:spPr bwMode="auto">
            <a:xfrm>
              <a:off x="0" y="1536"/>
              <a:ext cx="2112" cy="720"/>
            </a:xfrm>
            <a:prstGeom prst="wedgeRectCallout">
              <a:avLst>
                <a:gd name="adj1" fmla="val 32009"/>
                <a:gd name="adj2" fmla="val 1389"/>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3716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800" b="1" dirty="0">
                  <a:solidFill>
                    <a:srgbClr val="FFFFFF"/>
                  </a:solidFill>
                  <a:latin typeface="Times New Roman" panose="02020603050405020304" pitchFamily="18" charset="0"/>
                  <a:cs typeface="Times New Roman" panose="02020603050405020304" pitchFamily="18" charset="0"/>
                </a:rPr>
                <a:t> </a:t>
              </a:r>
              <a:r>
                <a:rPr lang="en-US" altLang="en-US" sz="2400" b="1" dirty="0">
                  <a:solidFill>
                    <a:srgbClr val="FFFF00"/>
                  </a:solidFill>
                  <a:latin typeface="Times New Roman" panose="02020603050405020304" pitchFamily="18" charset="0"/>
                  <a:cs typeface="Times New Roman" panose="02020603050405020304" pitchFamily="18" charset="0"/>
                </a:rPr>
                <a:t>Ngày 13/3/1975, giải phóng Tây Nguyên</a:t>
              </a:r>
            </a:p>
          </p:txBody>
        </p:sp>
        <p:pic>
          <p:nvPicPr>
            <p:cNvPr id="20497" name="Picture 8" descr="050310-Quan-giai-pho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0"/>
              <a:ext cx="2100"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9"/>
          <p:cNvGrpSpPr>
            <a:grpSpLocks/>
          </p:cNvGrpSpPr>
          <p:nvPr/>
        </p:nvGrpSpPr>
        <p:grpSpPr bwMode="auto">
          <a:xfrm>
            <a:off x="5842000" y="0"/>
            <a:ext cx="6351223" cy="3429000"/>
            <a:chOff x="2247" y="0"/>
            <a:chExt cx="2142" cy="1968"/>
          </a:xfrm>
        </p:grpSpPr>
        <p:sp>
          <p:nvSpPr>
            <p:cNvPr id="20494" name="AutoShape 5"/>
            <p:cNvSpPr>
              <a:spLocks noChangeArrowheads="1"/>
            </p:cNvSpPr>
            <p:nvPr/>
          </p:nvSpPr>
          <p:spPr bwMode="auto">
            <a:xfrm>
              <a:off x="2247" y="1488"/>
              <a:ext cx="2142" cy="480"/>
            </a:xfrm>
            <a:prstGeom prst="wedgeRectCallout">
              <a:avLst>
                <a:gd name="adj1" fmla="val -14250"/>
                <a:gd name="adj2" fmla="val 41667"/>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3716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400" b="1" dirty="0">
                  <a:solidFill>
                    <a:srgbClr val="FFFF00"/>
                  </a:solidFill>
                  <a:latin typeface="Times New Roman" panose="02020603050405020304" pitchFamily="18" charset="0"/>
                  <a:cs typeface="Times New Roman" panose="02020603050405020304" pitchFamily="18" charset="0"/>
                </a:rPr>
                <a:t>Ngày 25/3/1975, giải phóng Huế</a:t>
              </a:r>
            </a:p>
          </p:txBody>
        </p:sp>
        <p:pic>
          <p:nvPicPr>
            <p:cNvPr id="20495" name="Picture 10" descr="Dana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 y="0"/>
              <a:ext cx="214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0"/>
          <p:cNvGrpSpPr>
            <a:grpSpLocks/>
          </p:cNvGrpSpPr>
          <p:nvPr/>
        </p:nvGrpSpPr>
        <p:grpSpPr bwMode="auto">
          <a:xfrm>
            <a:off x="0" y="3429000"/>
            <a:ext cx="5842000" cy="3429000"/>
            <a:chOff x="2736" y="768"/>
            <a:chExt cx="2112" cy="1968"/>
          </a:xfrm>
        </p:grpSpPr>
        <p:pic>
          <p:nvPicPr>
            <p:cNvPr id="20492" name="Picture 11" descr="050311-tien-quan-vao-dn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768"/>
              <a:ext cx="2112" cy="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AutoShape 12"/>
            <p:cNvSpPr>
              <a:spLocks noChangeArrowheads="1"/>
            </p:cNvSpPr>
            <p:nvPr/>
          </p:nvSpPr>
          <p:spPr bwMode="auto">
            <a:xfrm>
              <a:off x="2736" y="2332"/>
              <a:ext cx="2112" cy="404"/>
            </a:xfrm>
            <a:prstGeom prst="wedgeRectCallout">
              <a:avLst>
                <a:gd name="adj1" fmla="val -50046"/>
                <a:gd name="adj2" fmla="val -18958"/>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3716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400" b="1" dirty="0">
                  <a:solidFill>
                    <a:srgbClr val="FFFF00"/>
                  </a:solidFill>
                  <a:latin typeface="Times New Roman" panose="02020603050405020304" pitchFamily="18" charset="0"/>
                  <a:cs typeface="Times New Roman" panose="02020603050405020304" pitchFamily="18" charset="0"/>
                </a:rPr>
                <a:t>Ngày 29/3/1975, giải phóng Đà Nẵng</a:t>
              </a:r>
            </a:p>
          </p:txBody>
        </p:sp>
      </p:grpSp>
      <p:grpSp>
        <p:nvGrpSpPr>
          <p:cNvPr id="6" name="Group 22"/>
          <p:cNvGrpSpPr>
            <a:grpSpLocks/>
          </p:cNvGrpSpPr>
          <p:nvPr/>
        </p:nvGrpSpPr>
        <p:grpSpPr bwMode="auto">
          <a:xfrm>
            <a:off x="5843223" y="3429000"/>
            <a:ext cx="6350000" cy="3429000"/>
            <a:chOff x="2448" y="2160"/>
            <a:chExt cx="2112" cy="1872"/>
          </a:xfrm>
        </p:grpSpPr>
        <p:sp>
          <p:nvSpPr>
            <p:cNvPr id="20488" name="AutoShape 3"/>
            <p:cNvSpPr>
              <a:spLocks noChangeArrowheads="1"/>
            </p:cNvSpPr>
            <p:nvPr/>
          </p:nvSpPr>
          <p:spPr bwMode="auto">
            <a:xfrm>
              <a:off x="2448" y="3648"/>
              <a:ext cx="2112" cy="384"/>
            </a:xfrm>
            <a:prstGeom prst="wedgeRectCallout">
              <a:avLst>
                <a:gd name="adj1" fmla="val -15718"/>
                <a:gd name="adj2" fmla="val -42968"/>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3716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400" b="1" dirty="0">
                  <a:solidFill>
                    <a:srgbClr val="FFFF00"/>
                  </a:solidFill>
                  <a:latin typeface="Times New Roman" panose="02020603050405020304" pitchFamily="18" charset="0"/>
                  <a:cs typeface="Times New Roman" panose="02020603050405020304" pitchFamily="18" charset="0"/>
                </a:rPr>
                <a:t>Ngày 9/4/1975, tấn công vào Xuân Lộc</a:t>
              </a:r>
            </a:p>
          </p:txBody>
        </p:sp>
        <p:pic>
          <p:nvPicPr>
            <p:cNvPr id="20489" name="Picture 16" descr="13123456r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2160"/>
              <a:ext cx="211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5253024"/>
      </p:ext>
    </p:extLst>
  </p:cSld>
  <p:clrMapOvr>
    <a:masterClrMapping/>
  </p:clrMapOvr>
  <p:transition>
    <p:cut/>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Slide moi.wav"/>
                                        </p:tgtEl>
                                      </p:cMediaNode>
                                    </p:audio>
                                  </p:subTnLst>
                                </p:cTn>
                              </p:par>
                              <p:par>
                                <p:cTn id="8" presetID="16" presetClass="entr" presetSubtype="2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Horizontal)">
                                      <p:cBhvr>
                                        <p:cTn id="10" dur="500"/>
                                        <p:tgtEl>
                                          <p:spTgt spid="3"/>
                                        </p:tgtEl>
                                      </p:cBhvr>
                                    </p:animEffect>
                                  </p:childTnLst>
                                </p:cTn>
                              </p:par>
                              <p:par>
                                <p:cTn id="11" presetID="16" presetClass="entr" presetSubtype="2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Horizontal)">
                                      <p:cBhvr>
                                        <p:cTn id="13" dur="500"/>
                                        <p:tgtEl>
                                          <p:spTgt spid="4"/>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88" y="2526025"/>
            <a:ext cx="1218488" cy="1229290"/>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a:t>
            </a:r>
            <a:r>
              <a:rPr lang="en-US" sz="2400" dirty="0">
                <a:latin typeface="Times New Roman" panose="02020603050405020304" pitchFamily="18" charset="0"/>
                <a:cs typeface="Times New Roman" panose="02020603050405020304" pitchFamily="18" charset="0"/>
              </a:rPr>
              <a:t>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07265358"/>
              </p:ext>
            </p:extLst>
          </p:nvPr>
        </p:nvGraphicFramePr>
        <p:xfrm>
          <a:off x="510379" y="1459649"/>
          <a:ext cx="10616425" cy="518160"/>
        </p:xfrm>
        <a:graphic>
          <a:graphicData uri="http://schemas.openxmlformats.org/drawingml/2006/table">
            <a:tbl>
              <a:tblPr firstRow="1" bandRow="1">
                <a:tableStyleId>{5C22544A-7EE6-4342-B048-85BDC9FD1C3A}</a:tableStyleId>
              </a:tblPr>
              <a:tblGrid>
                <a:gridCol w="10616425">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Khái quát về cuộc tổng tiến công và nổi dậy vào mùa xuân 1975.</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41481185"/>
              </p:ext>
            </p:extLst>
          </p:nvPr>
        </p:nvGraphicFramePr>
        <p:xfrm>
          <a:off x="1363017" y="2882224"/>
          <a:ext cx="9535842" cy="1798320"/>
        </p:xfrm>
        <a:graphic>
          <a:graphicData uri="http://schemas.openxmlformats.org/drawingml/2006/table">
            <a:tbl>
              <a:tblPr firstRow="1" bandRow="1">
                <a:tableStyleId>{5C22544A-7EE6-4342-B048-85BDC9FD1C3A}</a:tableStyleId>
              </a:tblPr>
              <a:tblGrid>
                <a:gridCol w="9535842">
                  <a:extLst>
                    <a:ext uri="{9D8B030D-6E8A-4147-A177-3AD203B41FA5}">
                      <a16:colId xmlns:a16="http://schemas.microsoft.com/office/drawing/2014/main" val="20000"/>
                    </a:ext>
                  </a:extLst>
                </a:gridCol>
              </a:tblGrid>
              <a:tr h="370840">
                <a:tc>
                  <a:txBody>
                    <a:bodyPr/>
                    <a:lstStyle/>
                    <a:p>
                      <a:pPr algn="just"/>
                      <a:r>
                        <a:rPr lang="en-US" sz="2800" b="0" dirty="0">
                          <a:solidFill>
                            <a:srgbClr val="0000FF"/>
                          </a:solidFill>
                          <a:latin typeface="Times New Roman" panose="02020603050405020304" pitchFamily="18" charset="0"/>
                          <a:cs typeface="Times New Roman" panose="02020603050405020304" pitchFamily="18" charset="0"/>
                        </a:rPr>
                        <a:t>Chỉ</a:t>
                      </a:r>
                      <a:r>
                        <a:rPr lang="en-US" sz="2800" b="0" baseline="0" dirty="0">
                          <a:solidFill>
                            <a:srgbClr val="0000FF"/>
                          </a:solidFill>
                          <a:latin typeface="Times New Roman" panose="02020603050405020304" pitchFamily="18" charset="0"/>
                          <a:cs typeface="Times New Roman" panose="02020603050405020304" pitchFamily="18" charset="0"/>
                        </a:rPr>
                        <a:t> sau 40 ngày chiến đấu anh dũng quân ta giải phóng được cả Tây Nguyên và miền Trung.</a:t>
                      </a:r>
                    </a:p>
                    <a:p>
                      <a:pPr algn="just"/>
                      <a:r>
                        <a:rPr lang="en-US" sz="2800" b="0" baseline="0" dirty="0">
                          <a:solidFill>
                            <a:srgbClr val="0000FF"/>
                          </a:solidFill>
                          <a:latin typeface="Times New Roman" panose="02020603050405020304" pitchFamily="18" charset="0"/>
                          <a:cs typeface="Times New Roman" panose="02020603050405020304" pitchFamily="18" charset="0"/>
                        </a:rPr>
                        <a:t>Đúng 17 giờ ngày 26 - 4 -1975 chiến dịch Hồ Chí Minh lịch sử nhằm giải phóng Sài Gòn bắt đầu.</a:t>
                      </a:r>
                      <a:endParaRPr lang="en-US" sz="2800" b="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9"/>
          <a:stretch>
            <a:fillRect/>
          </a:stretch>
        </p:blipFill>
        <p:spPr>
          <a:xfrm>
            <a:off x="10245253" y="-33895"/>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2629"/>
            <a:ext cx="2046884"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1024553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5284" y="-446946"/>
            <a:ext cx="1796716" cy="1812644"/>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02712576"/>
              </p:ext>
            </p:extLst>
          </p:nvPr>
        </p:nvGraphicFramePr>
        <p:xfrm>
          <a:off x="510378" y="1459649"/>
          <a:ext cx="11376821" cy="518160"/>
        </p:xfrm>
        <a:graphic>
          <a:graphicData uri="http://schemas.openxmlformats.org/drawingml/2006/table">
            <a:tbl>
              <a:tblPr firstRow="1" bandRow="1">
                <a:tableStyleId>{5C22544A-7EE6-4342-B048-85BDC9FD1C3A}</a:tableStyleId>
              </a:tblPr>
              <a:tblGrid>
                <a:gridCol w="11376821">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32584932"/>
              </p:ext>
            </p:extLst>
          </p:nvPr>
        </p:nvGraphicFramePr>
        <p:xfrm>
          <a:off x="895390" y="2386977"/>
          <a:ext cx="10460431" cy="3017520"/>
        </p:xfrm>
        <a:graphic>
          <a:graphicData uri="http://schemas.openxmlformats.org/drawingml/2006/table">
            <a:tbl>
              <a:tblPr firstRow="1" bandRow="1">
                <a:tableStyleId>{5C22544A-7EE6-4342-B048-85BDC9FD1C3A}</a:tableStyleId>
              </a:tblPr>
              <a:tblGrid>
                <a:gridCol w="10460431">
                  <a:extLst>
                    <a:ext uri="{9D8B030D-6E8A-4147-A177-3AD203B41FA5}">
                      <a16:colId xmlns:a16="http://schemas.microsoft.com/office/drawing/2014/main" val="20000"/>
                    </a:ext>
                  </a:extLst>
                </a:gridCol>
              </a:tblGrid>
              <a:tr h="1169406">
                <a:tc>
                  <a:txBody>
                    <a:bodyPr/>
                    <a:lstStyle/>
                    <a:p>
                      <a:r>
                        <a:rPr lang="en-US" sz="2800" b="0" i="1" dirty="0">
                          <a:solidFill>
                            <a:schemeClr val="tx1"/>
                          </a:solidFill>
                          <a:latin typeface="Times New Roman" panose="02020603050405020304" pitchFamily="18" charset="0"/>
                          <a:cs typeface="Times New Roman" panose="02020603050405020304" pitchFamily="18" charset="0"/>
                        </a:rPr>
                        <a:t>Đọc</a:t>
                      </a:r>
                      <a:r>
                        <a:rPr lang="en-US" sz="2800" b="0" i="1" baseline="0" dirty="0">
                          <a:solidFill>
                            <a:schemeClr val="tx1"/>
                          </a:solidFill>
                          <a:latin typeface="Times New Roman" panose="02020603050405020304" pitchFamily="18" charset="0"/>
                          <a:cs typeface="Times New Roman" panose="02020603050405020304" pitchFamily="18" charset="0"/>
                        </a:rPr>
                        <a:t> SGK từ: Sau hơn một tháng ..... Tỏa lên các tầng.</a:t>
                      </a:r>
                    </a:p>
                    <a:p>
                      <a:pPr marL="342900" indent="-342900">
                        <a:buFont typeface="Arial" panose="020B0604020202020204" pitchFamily="34" charset="0"/>
                        <a:buChar char="•"/>
                      </a:pPr>
                      <a:r>
                        <a:rPr lang="en-US" sz="2800" b="0" baseline="0" dirty="0">
                          <a:solidFill>
                            <a:schemeClr val="tx1"/>
                          </a:solidFill>
                          <a:latin typeface="Times New Roman" panose="02020603050405020304" pitchFamily="18" charset="0"/>
                          <a:cs typeface="Times New Roman" panose="02020603050405020304" pitchFamily="18" charset="0"/>
                        </a:rPr>
                        <a:t>Thảo luận theo nhóm 4 và trả lời câu hỏi sau: </a:t>
                      </a:r>
                    </a:p>
                    <a:p>
                      <a:pPr marL="0" indent="0">
                        <a:buFont typeface="Arial" panose="020B0604020202020204" pitchFamily="34" charset="0"/>
                        <a:buNone/>
                      </a:pPr>
                      <a:r>
                        <a:rPr lang="en-US" sz="2800" b="0" baseline="0" dirty="0">
                          <a:solidFill>
                            <a:schemeClr val="tx1"/>
                          </a:solidFill>
                          <a:latin typeface="Times New Roman" panose="02020603050405020304" pitchFamily="18" charset="0"/>
                          <a:cs typeface="Times New Roman" panose="02020603050405020304" pitchFamily="18" charset="0"/>
                        </a:rPr>
                        <a:t>     1. Quân ta tiến vào Sài Gòn theo mấy mũi tiến công?</a:t>
                      </a:r>
                    </a:p>
                    <a:p>
                      <a:pPr marL="0" indent="0">
                        <a:buFont typeface="Arial" panose="020B0604020202020204" pitchFamily="34" charset="0"/>
                        <a:buNone/>
                      </a:pPr>
                      <a:r>
                        <a:rPr lang="en-US" sz="2800" b="0" baseline="0" dirty="0">
                          <a:solidFill>
                            <a:schemeClr val="tx1"/>
                          </a:solidFill>
                          <a:latin typeface="Times New Roman" panose="02020603050405020304" pitchFamily="18" charset="0"/>
                          <a:cs typeface="Times New Roman" panose="02020603050405020304" pitchFamily="18" charset="0"/>
                        </a:rPr>
                        <a:t>     2. Lữ đoàn xe tăng 203 có nhiệm vụ gì?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baseline="0" dirty="0">
                          <a:solidFill>
                            <a:schemeClr val="tx1"/>
                          </a:solidFill>
                          <a:latin typeface="Times New Roman" panose="02020603050405020304" pitchFamily="18" charset="0"/>
                          <a:cs typeface="Times New Roman" panose="02020603050405020304" pitchFamily="18" charset="0"/>
                        </a:rPr>
                        <a:t>     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Kể lại vắn tắt sự kiện quân ta đánh chiếm Dinh Độc Lập?</a:t>
                      </a:r>
                      <a:endParaRPr lang="en-US" sz="2800" b="0" baseline="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baseline="0" dirty="0">
                          <a:solidFill>
                            <a:schemeClr val="tx1"/>
                          </a:solidFill>
                          <a:latin typeface="Times New Roman" panose="02020603050405020304" pitchFamily="18" charset="0"/>
                          <a:cs typeface="Times New Roman" panose="02020603050405020304" pitchFamily="18" charset="0"/>
                        </a:rPr>
                        <a:t>     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quân ta tiến vào Dinh Độc Lập thể hiện điều gì?</a:t>
                      </a:r>
                    </a:p>
                    <a:p>
                      <a:pPr marL="0" indent="0">
                        <a:buFont typeface="Arial" panose="020B0604020202020204" pitchFamily="34" charset="0"/>
                        <a:buNone/>
                      </a:pP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5"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731"/>
            <a:ext cx="2203543" cy="1267037"/>
          </a:xfrm>
          <a:prstGeom prst="rect">
            <a:avLst/>
          </a:prstGeom>
          <a:ln>
            <a:noFill/>
          </a:ln>
          <a:effectLst>
            <a:softEdge rad="112500"/>
          </a:effectLst>
        </p:spPr>
      </p:pic>
      <p:pic>
        <p:nvPicPr>
          <p:cNvPr id="16" name="图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2719582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85" y="2690129"/>
            <a:ext cx="1242372" cy="125338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47653813"/>
              </p:ext>
            </p:extLst>
          </p:nvPr>
        </p:nvGraphicFramePr>
        <p:xfrm>
          <a:off x="510379" y="1459649"/>
          <a:ext cx="11492324" cy="518160"/>
        </p:xfrm>
        <a:graphic>
          <a:graphicData uri="http://schemas.openxmlformats.org/drawingml/2006/table">
            <a:tbl>
              <a:tblPr firstRow="1" bandRow="1">
                <a:tableStyleId>{5C22544A-7EE6-4342-B048-85BDC9FD1C3A}</a:tableStyleId>
              </a:tblPr>
              <a:tblGrid>
                <a:gridCol w="11492324">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891462806"/>
              </p:ext>
            </p:extLst>
          </p:nvPr>
        </p:nvGraphicFramePr>
        <p:xfrm>
          <a:off x="1011278" y="2062750"/>
          <a:ext cx="9536406" cy="527908"/>
        </p:xfrm>
        <a:graphic>
          <a:graphicData uri="http://schemas.openxmlformats.org/drawingml/2006/table">
            <a:tbl>
              <a:tblPr firstRow="1" bandRow="1">
                <a:tableStyleId>{5C22544A-7EE6-4342-B048-85BDC9FD1C3A}</a:tableStyleId>
              </a:tblPr>
              <a:tblGrid>
                <a:gridCol w="9536406">
                  <a:extLst>
                    <a:ext uri="{9D8B030D-6E8A-4147-A177-3AD203B41FA5}">
                      <a16:colId xmlns:a16="http://schemas.microsoft.com/office/drawing/2014/main" val="20000"/>
                    </a:ext>
                  </a:extLst>
                </a:gridCol>
              </a:tblGrid>
              <a:tr h="527908">
                <a:tc>
                  <a:txBody>
                    <a:bodyPr/>
                    <a:lstStyle/>
                    <a:p>
                      <a:pPr marL="0" indent="0">
                        <a:buFont typeface="Arial" panose="020B0604020202020204" pitchFamily="34" charset="0"/>
                        <a:buNone/>
                      </a:pPr>
                      <a:r>
                        <a:rPr lang="en-US" sz="2800" b="0" baseline="0" dirty="0">
                          <a:solidFill>
                            <a:schemeClr val="tx1"/>
                          </a:solidFill>
                          <a:latin typeface="Times New Roman" panose="02020603050405020304" pitchFamily="18" charset="0"/>
                          <a:cs typeface="Times New Roman" panose="02020603050405020304" pitchFamily="18" charset="0"/>
                        </a:rPr>
                        <a:t>1. Quân ta tiến vào Sài Gòn theo mấy mũi tiến công?</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211818"/>
              </p:ext>
            </p:extLst>
          </p:nvPr>
        </p:nvGraphicFramePr>
        <p:xfrm>
          <a:off x="1784415" y="2992123"/>
          <a:ext cx="7831221" cy="1371600"/>
        </p:xfrm>
        <a:graphic>
          <a:graphicData uri="http://schemas.openxmlformats.org/drawingml/2006/table">
            <a:tbl>
              <a:tblPr firstRow="1" bandRow="1">
                <a:tableStyleId>{5C22544A-7EE6-4342-B048-85BDC9FD1C3A}</a:tableStyleId>
              </a:tblPr>
              <a:tblGrid>
                <a:gridCol w="7831221">
                  <a:extLst>
                    <a:ext uri="{9D8B030D-6E8A-4147-A177-3AD203B41FA5}">
                      <a16:colId xmlns:a16="http://schemas.microsoft.com/office/drawing/2014/main" val="20000"/>
                    </a:ext>
                  </a:extLst>
                </a:gridCol>
              </a:tblGrid>
              <a:tr h="370840">
                <a:tc>
                  <a:txBody>
                    <a:bodyPr/>
                    <a:lstStyle/>
                    <a:p>
                      <a:pPr algn="just"/>
                      <a:r>
                        <a:rPr lang="en-US" sz="2800" b="0" dirty="0">
                          <a:solidFill>
                            <a:srgbClr val="FF0000"/>
                          </a:solidFill>
                          <a:latin typeface="Times New Roman" panose="02020603050405020304" pitchFamily="18" charset="0"/>
                          <a:cs typeface="Times New Roman" panose="02020603050405020304" pitchFamily="18" charset="0"/>
                        </a:rPr>
                        <a:t>Quân</a:t>
                      </a:r>
                      <a:r>
                        <a:rPr lang="en-US" sz="2800" b="0" baseline="0" dirty="0">
                          <a:solidFill>
                            <a:srgbClr val="FF0000"/>
                          </a:solidFill>
                          <a:latin typeface="Times New Roman" panose="02020603050405020304" pitchFamily="18" charset="0"/>
                          <a:cs typeface="Times New Roman" panose="02020603050405020304" pitchFamily="18" charset="0"/>
                        </a:rPr>
                        <a:t> ta chia làm 5 cánh quân đồng loạt nổ súng, ồ ạt tiến vào đánh các vị trí quan trọng của quân đội và chính quyền Sài Gòn trong thành phố.</a:t>
                      </a:r>
                      <a:endParaRPr lang="en-US" sz="2800" b="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426"/>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94" y="61683"/>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39398841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263" y="2815272"/>
            <a:ext cx="1123081" cy="1133037"/>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0509014"/>
              </p:ext>
            </p:extLst>
          </p:nvPr>
        </p:nvGraphicFramePr>
        <p:xfrm>
          <a:off x="510379" y="1459649"/>
          <a:ext cx="11242067" cy="518160"/>
        </p:xfrm>
        <a:graphic>
          <a:graphicData uri="http://schemas.openxmlformats.org/drawingml/2006/table">
            <a:tbl>
              <a:tblPr firstRow="1" bandRow="1">
                <a:tableStyleId>{5C22544A-7EE6-4342-B048-85BDC9FD1C3A}</a:tableStyleId>
              </a:tblPr>
              <a:tblGrid>
                <a:gridCol w="11242067">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026560647"/>
              </p:ext>
            </p:extLst>
          </p:nvPr>
        </p:nvGraphicFramePr>
        <p:xfrm>
          <a:off x="895390" y="1992185"/>
          <a:ext cx="9536406" cy="538068"/>
        </p:xfrm>
        <a:graphic>
          <a:graphicData uri="http://schemas.openxmlformats.org/drawingml/2006/table">
            <a:tbl>
              <a:tblPr firstRow="1" bandRow="1">
                <a:tableStyleId>{5C22544A-7EE6-4342-B048-85BDC9FD1C3A}</a:tableStyleId>
              </a:tblPr>
              <a:tblGrid>
                <a:gridCol w="9536406">
                  <a:extLst>
                    <a:ext uri="{9D8B030D-6E8A-4147-A177-3AD203B41FA5}">
                      <a16:colId xmlns:a16="http://schemas.microsoft.com/office/drawing/2014/main" val="20000"/>
                    </a:ext>
                  </a:extLst>
                </a:gridCol>
              </a:tblGrid>
              <a:tr h="538068">
                <a:tc>
                  <a:txBody>
                    <a:bodyPr/>
                    <a:lstStyle/>
                    <a:p>
                      <a:r>
                        <a:rPr lang="en-US" sz="2800" b="0" baseline="0" dirty="0">
                          <a:solidFill>
                            <a:schemeClr val="tx1"/>
                          </a:solidFill>
                          <a:latin typeface="Times New Roman" panose="02020603050405020304" pitchFamily="18" charset="0"/>
                          <a:cs typeface="Times New Roman" panose="02020603050405020304" pitchFamily="18" charset="0"/>
                        </a:rPr>
                        <a:t>2. Lữ đoàn xe tăng 203 có nhiệm vụ gì?</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11804082"/>
              </p:ext>
            </p:extLst>
          </p:nvPr>
        </p:nvGraphicFramePr>
        <p:xfrm>
          <a:off x="1363017" y="3128422"/>
          <a:ext cx="9384097" cy="1371600"/>
        </p:xfrm>
        <a:graphic>
          <a:graphicData uri="http://schemas.openxmlformats.org/drawingml/2006/table">
            <a:tbl>
              <a:tblPr firstRow="1" bandRow="1">
                <a:tableStyleId>{5C22544A-7EE6-4342-B048-85BDC9FD1C3A}</a:tableStyleId>
              </a:tblPr>
              <a:tblGrid>
                <a:gridCol w="9384097">
                  <a:extLst>
                    <a:ext uri="{9D8B030D-6E8A-4147-A177-3AD203B41FA5}">
                      <a16:colId xmlns:a16="http://schemas.microsoft.com/office/drawing/2014/main" val="20000"/>
                    </a:ext>
                  </a:extLst>
                </a:gridCol>
              </a:tblGrid>
              <a:tr h="370840">
                <a:tc>
                  <a:txBody>
                    <a:bodyPr/>
                    <a:lstStyle/>
                    <a:p>
                      <a:pPr algn="just"/>
                      <a:r>
                        <a:rPr lang="en-US" sz="2800" b="0" dirty="0">
                          <a:solidFill>
                            <a:srgbClr val="FF0000"/>
                          </a:solidFill>
                          <a:latin typeface="Times New Roman" panose="02020603050405020304" pitchFamily="18" charset="0"/>
                          <a:cs typeface="Times New Roman" panose="02020603050405020304" pitchFamily="18" charset="0"/>
                        </a:rPr>
                        <a:t>Tại</a:t>
                      </a:r>
                      <a:r>
                        <a:rPr lang="en-US" sz="2800" b="0" baseline="0" dirty="0">
                          <a:solidFill>
                            <a:srgbClr val="FF0000"/>
                          </a:solidFill>
                          <a:latin typeface="Times New Roman" panose="02020603050405020304" pitchFamily="18" charset="0"/>
                          <a:cs typeface="Times New Roman" panose="02020603050405020304" pitchFamily="18" charset="0"/>
                        </a:rPr>
                        <a:t> mũi tiến công phía Đông, dẫn đầu là lữ đoàn xe tăng 203. Bộ chỉ huy chiến dịch giao nhiệm vụ cho lữ đoàn phối hợp với đơn vị bạn cắm lá cờ lên nóc Dinh Độc Lập.</a:t>
                      </a:r>
                      <a:endParaRPr lang="en-US" sz="2800" b="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77690" y="-33834"/>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595" y="10784"/>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292182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434" name="Picture 2" descr="Kết quả hình ảnh cho lược đồ chiến dịch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p:cNvSpPr txBox="1">
            <a:spLocks noChangeArrowheads="1"/>
          </p:cNvSpPr>
          <p:nvPr/>
        </p:nvSpPr>
        <p:spPr bwMode="auto">
          <a:xfrm>
            <a:off x="3019249" y="6400800"/>
            <a:ext cx="6824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a:solidFill>
                  <a:srgbClr val="000099"/>
                </a:solidFill>
                <a:latin typeface="Times New Roman" panose="02020603050405020304" pitchFamily="18" charset="0"/>
                <a:cs typeface="Arial" panose="020B0604020202020204" pitchFamily="34" charset="0"/>
              </a:rPr>
              <a:t>LƯỢC ĐỒ CHIẾN DỊCH HỒ CHÍ MINH</a:t>
            </a:r>
          </a:p>
        </p:txBody>
      </p:sp>
      <p:sp>
        <p:nvSpPr>
          <p:cNvPr id="11268" name="Oval 4"/>
          <p:cNvSpPr>
            <a:spLocks noChangeArrowheads="1"/>
          </p:cNvSpPr>
          <p:nvPr/>
        </p:nvSpPr>
        <p:spPr bwMode="auto">
          <a:xfrm>
            <a:off x="4084004" y="2387600"/>
            <a:ext cx="2347276" cy="1371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zh-CN" sz="1800">
              <a:solidFill>
                <a:srgbClr val="000000"/>
              </a:solidFill>
              <a:ea typeface="SimSun" panose="02010600030101010101" pitchFamily="2" charset="-122"/>
            </a:endParaRPr>
          </a:p>
        </p:txBody>
      </p:sp>
    </p:spTree>
    <p:extLst>
      <p:ext uri="{BB962C8B-B14F-4D97-AF65-F5344CB8AC3E}">
        <p14:creationId xmlns:p14="http://schemas.microsoft.com/office/powerpoint/2010/main" val="300653025"/>
      </p:ext>
    </p:extLst>
  </p:cSld>
  <p:clrMapOvr>
    <a:masterClrMapping/>
  </p:clrMapOvr>
  <p:transition>
    <p:cut/>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repeatCount="300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strVal val="4*#ppt_w"/>
                                          </p:val>
                                        </p:tav>
                                        <p:tav tm="100000">
                                          <p:val>
                                            <p:strVal val="#ppt_w"/>
                                          </p:val>
                                        </p:tav>
                                      </p:tavLst>
                                    </p:anim>
                                    <p:anim calcmode="lin" valueType="num">
                                      <p:cBhvr>
                                        <p:cTn id="8" dur="500" fill="hold"/>
                                        <p:tgtEl>
                                          <p:spTgt spid="1126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53" y="2274206"/>
            <a:ext cx="1423543" cy="1436163"/>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66262246"/>
              </p:ext>
            </p:extLst>
          </p:nvPr>
        </p:nvGraphicFramePr>
        <p:xfrm>
          <a:off x="510379" y="1459649"/>
          <a:ext cx="11405697" cy="518160"/>
        </p:xfrm>
        <a:graphic>
          <a:graphicData uri="http://schemas.openxmlformats.org/drawingml/2006/table">
            <a:tbl>
              <a:tblPr firstRow="1" bandRow="1">
                <a:tableStyleId>{5C22544A-7EE6-4342-B048-85BDC9FD1C3A}</a:tableStyleId>
              </a:tblPr>
              <a:tblGrid>
                <a:gridCol w="11405697">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36143742"/>
              </p:ext>
            </p:extLst>
          </p:nvPr>
        </p:nvGraphicFramePr>
        <p:xfrm>
          <a:off x="858877" y="2020962"/>
          <a:ext cx="10412305" cy="518160"/>
        </p:xfrm>
        <a:graphic>
          <a:graphicData uri="http://schemas.openxmlformats.org/drawingml/2006/table">
            <a:tbl>
              <a:tblPr firstRow="1" bandRow="1">
                <a:tableStyleId>{5C22544A-7EE6-4342-B048-85BDC9FD1C3A}</a:tableStyleId>
              </a:tblPr>
              <a:tblGrid>
                <a:gridCol w="10412305">
                  <a:extLst>
                    <a:ext uri="{9D8B030D-6E8A-4147-A177-3AD203B41FA5}">
                      <a16:colId xmlns:a16="http://schemas.microsoft.com/office/drawing/2014/main" val="20000"/>
                    </a:ext>
                  </a:extLst>
                </a:gridCol>
              </a:tblGrid>
              <a:tr h="5075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baseline="0" dirty="0">
                          <a:solidFill>
                            <a:schemeClr val="tx1"/>
                          </a:solidFill>
                          <a:latin typeface="Times New Roman" panose="02020603050405020304" pitchFamily="18" charset="0"/>
                          <a:cs typeface="Times New Roman" panose="02020603050405020304" pitchFamily="18" charset="0"/>
                        </a:rPr>
                        <a:t>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Kể lại vắn tắt sự kiện quân ta tiến vào Dinh Độc Lập.</a:t>
                      </a:r>
                      <a:endParaRPr lang="en-US" sz="2800" b="0" baseline="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20883925"/>
              </p:ext>
            </p:extLst>
          </p:nvPr>
        </p:nvGraphicFramePr>
        <p:xfrm>
          <a:off x="1805912" y="2648547"/>
          <a:ext cx="8814629" cy="3078480"/>
        </p:xfrm>
        <a:graphic>
          <a:graphicData uri="http://schemas.openxmlformats.org/drawingml/2006/table">
            <a:tbl>
              <a:tblPr firstRow="1" bandRow="1">
                <a:tableStyleId>{5C22544A-7EE6-4342-B048-85BDC9FD1C3A}</a:tableStyleId>
              </a:tblPr>
              <a:tblGrid>
                <a:gridCol w="8814629">
                  <a:extLst>
                    <a:ext uri="{9D8B030D-6E8A-4147-A177-3AD203B41FA5}">
                      <a16:colId xmlns:a16="http://schemas.microsoft.com/office/drawing/2014/main" val="20000"/>
                    </a:ext>
                  </a:extLst>
                </a:gridCol>
              </a:tblGrid>
              <a:tr h="370840">
                <a:tc>
                  <a:txBody>
                    <a:bodyPr/>
                    <a:lstStyle/>
                    <a:p>
                      <a:pPr algn="just"/>
                      <a:r>
                        <a:rPr lang="en-US" sz="2800" b="0" dirty="0">
                          <a:solidFill>
                            <a:srgbClr val="FF0000"/>
                          </a:solidFill>
                          <a:latin typeface="Times New Roman" panose="02020603050405020304" pitchFamily="18" charset="0"/>
                          <a:cs typeface="Times New Roman" panose="02020603050405020304" pitchFamily="18" charset="0"/>
                        </a:rPr>
                        <a:t>- Xe tăng 843 do đồng chí Bùi Quang Thận đi đầu húc vào cổng phụ và bị kẹt lại.</a:t>
                      </a:r>
                    </a:p>
                    <a:p>
                      <a:pPr algn="just"/>
                      <a:r>
                        <a:rPr lang="en-US" sz="2800" b="0" dirty="0">
                          <a:solidFill>
                            <a:srgbClr val="FF0000"/>
                          </a:solidFill>
                          <a:latin typeface="Times New Roman" panose="02020603050405020304" pitchFamily="18" charset="0"/>
                          <a:cs typeface="Times New Roman" panose="02020603050405020304" pitchFamily="18" charset="0"/>
                        </a:rPr>
                        <a:t>- Xe tăng 390 do đồng chí Vũ Đăng Toàn chỉ huy đâm thẳng vào cổng Dinh Độc Lập.</a:t>
                      </a:r>
                    </a:p>
                    <a:p>
                      <a:pPr algn="just"/>
                      <a:r>
                        <a:rPr lang="en-US" sz="2800" b="0" dirty="0">
                          <a:solidFill>
                            <a:srgbClr val="FF0000"/>
                          </a:solidFill>
                          <a:latin typeface="Times New Roman" panose="02020603050405020304" pitchFamily="18" charset="0"/>
                          <a:cs typeface="Times New Roman" panose="02020603050405020304" pitchFamily="18" charset="0"/>
                        </a:rPr>
                        <a:t>- Đồng chí Bùi Quang Thận nhanh chóng tiến đến toà nhà và cắm cờ giải phóng trên nóc Dinh.</a:t>
                      </a:r>
                    </a:p>
                    <a:p>
                      <a:pPr algn="just"/>
                      <a:r>
                        <a:rPr lang="en-US" sz="2800" b="0" dirty="0">
                          <a:solidFill>
                            <a:srgbClr val="FF0000"/>
                          </a:solidFill>
                          <a:latin typeface="Times New Roman" panose="02020603050405020304" pitchFamily="18" charset="0"/>
                          <a:cs typeface="Times New Roman" panose="02020603050405020304" pitchFamily="18" charset="0"/>
                        </a:rPr>
                        <a:t>- Chỉ huy lữ đoàn ra lệnh cho bộ đội không nổ súng.</a:t>
                      </a: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4113"/>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0784"/>
            <a:ext cx="207419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1587802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23929" y="7742634"/>
            <a:ext cx="609600" cy="6096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2567" y="4105512"/>
            <a:ext cx="2773303" cy="1714018"/>
          </a:xfrm>
          <a:prstGeom prst="rect">
            <a:avLst/>
          </a:prstGeom>
        </p:spPr>
      </p:pic>
      <p:pic>
        <p:nvPicPr>
          <p:cNvPr id="7"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8" name="图片 23" descr="图片包含 鲜花&#10;&#10;已生成高可信度的说明"/>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844" y="384931"/>
            <a:ext cx="1533397" cy="906673"/>
          </a:xfrm>
          <a:prstGeom prst="rect">
            <a:avLst/>
          </a:prstGeom>
        </p:spPr>
      </p:pic>
      <p:pic>
        <p:nvPicPr>
          <p:cNvPr id="9"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2" name="Giai-dieu-mo-dau-vui-ve-ngan-www.tiengdong.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20824" y="0"/>
            <a:ext cx="520824" cy="609600"/>
          </a:xfrm>
          <a:prstGeom prst="rect">
            <a:avLst/>
          </a:prstGeom>
        </p:spPr>
      </p:pic>
      <p:pic>
        <p:nvPicPr>
          <p:cNvPr id="13" name="Picture 11" descr="1-3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263" y="3896427"/>
            <a:ext cx="2640991" cy="29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3181" y="3585076"/>
            <a:ext cx="3483448" cy="3229196"/>
          </a:xfrm>
          <a:prstGeom prst="rect">
            <a:avLst/>
          </a:prstGeom>
        </p:spPr>
      </p:pic>
      <p:sp>
        <p:nvSpPr>
          <p:cNvPr id="3" name="Rectangle 2"/>
          <p:cNvSpPr/>
          <p:nvPr/>
        </p:nvSpPr>
        <p:spPr>
          <a:xfrm>
            <a:off x="2401241" y="2326767"/>
            <a:ext cx="6921179" cy="1569660"/>
          </a:xfrm>
          <a:prstGeom prst="rect">
            <a:avLst/>
          </a:prstGeom>
          <a:noFill/>
        </p:spPr>
        <p:txBody>
          <a:bodyPr wrap="square" lIns="91440" tIns="45720" rIns="91440" bIns="45720">
            <a:prstTxWarp prst="textArchUp">
              <a:avLst/>
            </a:prstTxWarp>
            <a:spAutoFit/>
          </a:bodyPr>
          <a:lstStyle/>
          <a:p>
            <a:pPr algn="ctr"/>
            <a:r>
              <a:rPr lang="en-US" sz="115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a:t>
            </a:r>
            <a:r>
              <a:rPr lang="en-US"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115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a:t>
            </a:r>
            <a:endParaRPr lang="en-US"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13"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randombar(horizontal)">
                                      <p:cBhvr>
                                        <p:cTn id="9" dur="500"/>
                                        <p:tgtEl>
                                          <p:spTgt spid="30"/>
                                        </p:tgtEl>
                                      </p:cBhvr>
                                    </p:animEffect>
                                  </p:childTnLst>
                                </p:cTn>
                              </p:par>
                              <p:par>
                                <p:cTn id="10" presetID="14" presetClass="entr" presetSubtype="1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3716" name="Picture 4" descr="xe tang 843, xe tang 39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491722"/>
            <a:ext cx="12192000" cy="6858000"/>
          </a:xfrm>
          <a:ln w="38100">
            <a:solidFill>
              <a:srgbClr val="003366"/>
            </a:solidFill>
            <a:miter lim="800000"/>
            <a:headEnd/>
            <a:tailEnd/>
          </a:ln>
        </p:spPr>
      </p:pic>
      <p:sp>
        <p:nvSpPr>
          <p:cNvPr id="243717" name="Oval 5" descr="390"/>
          <p:cNvSpPr>
            <a:spLocks noChangeArrowheads="1"/>
          </p:cNvSpPr>
          <p:nvPr/>
        </p:nvSpPr>
        <p:spPr bwMode="auto">
          <a:xfrm>
            <a:off x="3163186" y="2445544"/>
            <a:ext cx="3048000" cy="2819400"/>
          </a:xfrm>
          <a:prstGeom prst="ellipse">
            <a:avLst/>
          </a:prstGeom>
          <a:blipFill dpi="0" rotWithShape="1">
            <a:blip r:embed="rId4"/>
            <a:srcRect/>
            <a:stretch>
              <a:fillRect/>
            </a:stretch>
          </a:blip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cs typeface="Arial" panose="020B0604020202020204" pitchFamily="34" charset="0"/>
            </a:endParaRPr>
          </a:p>
        </p:txBody>
      </p:sp>
      <p:sp>
        <p:nvSpPr>
          <p:cNvPr id="243718" name="Oval 6" descr="843"/>
          <p:cNvSpPr>
            <a:spLocks noChangeArrowheads="1"/>
          </p:cNvSpPr>
          <p:nvPr/>
        </p:nvSpPr>
        <p:spPr bwMode="auto">
          <a:xfrm>
            <a:off x="8071804" y="2644659"/>
            <a:ext cx="2514600" cy="2209800"/>
          </a:xfrm>
          <a:prstGeom prst="ellipse">
            <a:avLst/>
          </a:prstGeom>
          <a:blipFill dpi="0" rotWithShape="1">
            <a:blip r:embed="rId5"/>
            <a:srcRect/>
            <a:stretch>
              <a:fillRect/>
            </a:stretch>
          </a:blip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cs typeface="Arial" panose="020B0604020202020204" pitchFamily="34" charset="0"/>
            </a:endParaRPr>
          </a:p>
        </p:txBody>
      </p:sp>
      <p:sp>
        <p:nvSpPr>
          <p:cNvPr id="243719" name="Oval 7" descr="Quang Than"/>
          <p:cNvSpPr>
            <a:spLocks noChangeArrowheads="1"/>
          </p:cNvSpPr>
          <p:nvPr/>
        </p:nvSpPr>
        <p:spPr bwMode="auto">
          <a:xfrm>
            <a:off x="6604000" y="3103880"/>
            <a:ext cx="1376364" cy="1661160"/>
          </a:xfrm>
          <a:prstGeom prst="ellipse">
            <a:avLst/>
          </a:prstGeom>
          <a:blipFill dpi="0" rotWithShape="1">
            <a:blip r:embed="rId6"/>
            <a:srcRect/>
            <a:stretch>
              <a:fillRect/>
            </a:stretch>
          </a:blip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n-US" altLang="en-US" sz="1800">
              <a:solidFill>
                <a:srgbClr val="000000"/>
              </a:solidFill>
              <a:cs typeface="Arial" panose="020B0604020202020204" pitchFamily="34" charset="0"/>
            </a:endParaRPr>
          </a:p>
        </p:txBody>
      </p:sp>
      <p:sp>
        <p:nvSpPr>
          <p:cNvPr id="229390" name="Rectangle 14" descr="Bouquet"/>
          <p:cNvSpPr>
            <a:spLocks noChangeArrowheads="1"/>
          </p:cNvSpPr>
          <p:nvPr/>
        </p:nvSpPr>
        <p:spPr bwMode="auto">
          <a:xfrm>
            <a:off x="7980364" y="852488"/>
            <a:ext cx="3276381" cy="838200"/>
          </a:xfrm>
          <a:prstGeom prst="rect">
            <a:avLst/>
          </a:prstGeom>
          <a:blipFill dpi="0" rotWithShape="1">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Xe tăng 843 </a:t>
            </a:r>
          </a:p>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bị kẹt ở cổng phụ</a:t>
            </a:r>
          </a:p>
        </p:txBody>
      </p:sp>
      <p:sp>
        <p:nvSpPr>
          <p:cNvPr id="229392" name="Rectangle 16" descr="Bouquet"/>
          <p:cNvSpPr>
            <a:spLocks noChangeArrowheads="1"/>
          </p:cNvSpPr>
          <p:nvPr/>
        </p:nvSpPr>
        <p:spPr bwMode="auto">
          <a:xfrm>
            <a:off x="2817745" y="792096"/>
            <a:ext cx="3393441" cy="838200"/>
          </a:xfrm>
          <a:prstGeom prst="rect">
            <a:avLst/>
          </a:prstGeom>
          <a:blipFill dpi="0" rotWithShape="1">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Xe tăng 390 đâm </a:t>
            </a:r>
          </a:p>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thẳng vào cổng chính</a:t>
            </a:r>
          </a:p>
        </p:txBody>
      </p:sp>
      <p:sp>
        <p:nvSpPr>
          <p:cNvPr id="10" name="Rectangle 14" descr="Bouquet"/>
          <p:cNvSpPr>
            <a:spLocks noChangeArrowheads="1"/>
          </p:cNvSpPr>
          <p:nvPr/>
        </p:nvSpPr>
        <p:spPr bwMode="auto">
          <a:xfrm>
            <a:off x="6096000" y="5056440"/>
            <a:ext cx="3019608" cy="838200"/>
          </a:xfrm>
          <a:prstGeom prst="rect">
            <a:avLst/>
          </a:prstGeom>
          <a:blipFill dpi="0" rotWithShape="1">
            <a:blip r:embed="rId7"/>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Đồng chí </a:t>
            </a:r>
          </a:p>
          <a:p>
            <a:pPr algn="ctr" fontAlgn="base">
              <a:spcBef>
                <a:spcPct val="0"/>
              </a:spcBef>
              <a:spcAft>
                <a:spcPct val="0"/>
              </a:spcAft>
              <a:buFontTx/>
              <a:buNone/>
            </a:pPr>
            <a:r>
              <a:rPr lang="en-US" altLang="en-US" sz="2800" b="1" dirty="0">
                <a:solidFill>
                  <a:srgbClr val="000000"/>
                </a:solidFill>
                <a:latin typeface="Times New Roman" panose="02020603050405020304" pitchFamily="18" charset="0"/>
                <a:cs typeface="Times New Roman" panose="02020603050405020304" pitchFamily="18" charset="0"/>
              </a:rPr>
              <a:t>Bùi Quang Thận</a:t>
            </a:r>
          </a:p>
        </p:txBody>
      </p:sp>
      <p:sp>
        <p:nvSpPr>
          <p:cNvPr id="9" name="Text Box 4"/>
          <p:cNvSpPr txBox="1">
            <a:spLocks noChangeArrowheads="1"/>
          </p:cNvSpPr>
          <p:nvPr/>
        </p:nvSpPr>
        <p:spPr bwMode="auto">
          <a:xfrm>
            <a:off x="3019249" y="6400800"/>
            <a:ext cx="6824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2800" b="1" dirty="0">
                <a:solidFill>
                  <a:srgbClr val="000099"/>
                </a:solidFill>
                <a:latin typeface="Times New Roman" panose="02020603050405020304" pitchFamily="18" charset="0"/>
                <a:cs typeface="Arial" panose="020B0604020202020204" pitchFamily="34" charset="0"/>
              </a:rPr>
              <a:t>XE TĂNG TIẾN VÀO DINH ĐỘC LẬP</a:t>
            </a:r>
          </a:p>
        </p:txBody>
      </p:sp>
    </p:spTree>
    <p:extLst>
      <p:ext uri="{BB962C8B-B14F-4D97-AF65-F5344CB8AC3E}">
        <p14:creationId xmlns:p14="http://schemas.microsoft.com/office/powerpoint/2010/main" val="976926128"/>
      </p:ext>
    </p:extLst>
  </p:cSld>
  <p:clrMapOvr>
    <a:masterClrMapping/>
  </p:clrMapOvr>
  <p:transition>
    <p:cut/>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wedge">
                                      <p:cBhvr>
                                        <p:cTn id="7" dur="2000"/>
                                        <p:tgtEl>
                                          <p:spTgt spid="2437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43717"/>
                                        </p:tgtEl>
                                        <p:attrNameLst>
                                          <p:attrName>style.visibility</p:attrName>
                                        </p:attrNameLst>
                                      </p:cBhvr>
                                      <p:to>
                                        <p:strVal val="visible"/>
                                      </p:to>
                                    </p:set>
                                    <p:animEffect transition="in" filter="diamond(in)">
                                      <p:cBhvr>
                                        <p:cTn id="17" dur="2000"/>
                                        <p:tgtEl>
                                          <p:spTgt spid="243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mph" presetSubtype="0" fill="hold" grpId="1" nodeType="clickEffect">
                                  <p:stCondLst>
                                    <p:cond delay="600"/>
                                  </p:stCondLst>
                                  <p:childTnLst>
                                    <p:animScale>
                                      <p:cBhvr>
                                        <p:cTn id="21" dur="3100" fill="hold"/>
                                        <p:tgtEl>
                                          <p:spTgt spid="243717"/>
                                        </p:tgtEl>
                                      </p:cBhvr>
                                      <p:by x="150000" y="15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xit" presetSubtype="16" fill="hold" grpId="2" nodeType="clickEffect">
                                  <p:stCondLst>
                                    <p:cond delay="600"/>
                                  </p:stCondLst>
                                  <p:childTnLst>
                                    <p:animEffect transition="out" filter="diamond(in)">
                                      <p:cBhvr>
                                        <p:cTn id="25" dur="3000"/>
                                        <p:tgtEl>
                                          <p:spTgt spid="243717"/>
                                        </p:tgtEl>
                                      </p:cBhvr>
                                    </p:animEffect>
                                    <p:set>
                                      <p:cBhvr>
                                        <p:cTn id="26" dur="1" fill="hold">
                                          <p:stCondLst>
                                            <p:cond delay="2999"/>
                                          </p:stCondLst>
                                        </p:cTn>
                                        <p:tgtEl>
                                          <p:spTgt spid="243717"/>
                                        </p:tgtEl>
                                        <p:attrNameLst>
                                          <p:attrName>style.visibility</p:attrName>
                                        </p:attrNameLst>
                                      </p:cBhvr>
                                      <p:to>
                                        <p:strVal val="hidden"/>
                                      </p:to>
                                    </p:set>
                                  </p:childTnLst>
                                </p:cTn>
                              </p:par>
                              <p:par>
                                <p:cTn id="27" presetID="20" presetClass="entr" presetSubtype="0" fill="hold" grpId="0" nodeType="withEffect">
                                  <p:stCondLst>
                                    <p:cond delay="0"/>
                                  </p:stCondLst>
                                  <p:childTnLst>
                                    <p:set>
                                      <p:cBhvr>
                                        <p:cTn id="28" dur="1" fill="hold">
                                          <p:stCondLst>
                                            <p:cond delay="0"/>
                                          </p:stCondLst>
                                        </p:cTn>
                                        <p:tgtEl>
                                          <p:spTgt spid="229392"/>
                                        </p:tgtEl>
                                        <p:attrNameLst>
                                          <p:attrName>style.visibility</p:attrName>
                                        </p:attrNameLst>
                                      </p:cBhvr>
                                      <p:to>
                                        <p:strVal val="visible"/>
                                      </p:to>
                                    </p:set>
                                    <p:animEffect transition="in" filter="wedge">
                                      <p:cBhvr>
                                        <p:cTn id="29" dur="2000"/>
                                        <p:tgtEl>
                                          <p:spTgt spid="22939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1800"/>
                                  </p:stCondLst>
                                  <p:childTnLst>
                                    <p:set>
                                      <p:cBhvr>
                                        <p:cTn id="33" dur="1" fill="hold">
                                          <p:stCondLst>
                                            <p:cond delay="0"/>
                                          </p:stCondLst>
                                        </p:cTn>
                                        <p:tgtEl>
                                          <p:spTgt spid="243718"/>
                                        </p:tgtEl>
                                        <p:attrNameLst>
                                          <p:attrName>style.visibility</p:attrName>
                                        </p:attrNameLst>
                                      </p:cBhvr>
                                      <p:to>
                                        <p:strVal val="visible"/>
                                      </p:to>
                                    </p:set>
                                    <p:animEffect transition="in" filter="diamond(in)">
                                      <p:cBhvr>
                                        <p:cTn id="34" dur="2000"/>
                                        <p:tgtEl>
                                          <p:spTgt spid="2437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mph" presetSubtype="0" fill="hold" grpId="1" nodeType="clickEffect">
                                  <p:stCondLst>
                                    <p:cond delay="200"/>
                                  </p:stCondLst>
                                  <p:childTnLst>
                                    <p:animScale>
                                      <p:cBhvr>
                                        <p:cTn id="38" dur="2500" fill="hold"/>
                                        <p:tgtEl>
                                          <p:spTgt spid="243718"/>
                                        </p:tgtEl>
                                      </p:cBhvr>
                                      <p:by x="150000" y="15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xit" presetSubtype="4" fill="hold" grpId="2" nodeType="clickEffect">
                                  <p:stCondLst>
                                    <p:cond delay="0"/>
                                  </p:stCondLst>
                                  <p:childTnLst>
                                    <p:animEffect transition="out" filter="wheel(4)">
                                      <p:cBhvr>
                                        <p:cTn id="42" dur="2600"/>
                                        <p:tgtEl>
                                          <p:spTgt spid="243718"/>
                                        </p:tgtEl>
                                      </p:cBhvr>
                                    </p:animEffect>
                                    <p:set>
                                      <p:cBhvr>
                                        <p:cTn id="43" dur="1" fill="hold">
                                          <p:stCondLst>
                                            <p:cond delay="2599"/>
                                          </p:stCondLst>
                                        </p:cTn>
                                        <p:tgtEl>
                                          <p:spTgt spid="243718"/>
                                        </p:tgtEl>
                                        <p:attrNameLst>
                                          <p:attrName>style.visibility</p:attrName>
                                        </p:attrNameLst>
                                      </p:cBhvr>
                                      <p:to>
                                        <p:strVal val="hidden"/>
                                      </p:to>
                                    </p:set>
                                  </p:childTnLst>
                                </p:cTn>
                              </p:par>
                            </p:childTnLst>
                          </p:cTn>
                        </p:par>
                        <p:par>
                          <p:cTn id="44" fill="hold" nodeType="afterGroup">
                            <p:stCondLst>
                              <p:cond delay="2600"/>
                            </p:stCondLst>
                            <p:childTnLst>
                              <p:par>
                                <p:cTn id="45" presetID="20" presetClass="entr" presetSubtype="0" fill="hold" grpId="0" nodeType="afterEffect">
                                  <p:stCondLst>
                                    <p:cond delay="0"/>
                                  </p:stCondLst>
                                  <p:childTnLst>
                                    <p:set>
                                      <p:cBhvr>
                                        <p:cTn id="46" dur="1" fill="hold">
                                          <p:stCondLst>
                                            <p:cond delay="0"/>
                                          </p:stCondLst>
                                        </p:cTn>
                                        <p:tgtEl>
                                          <p:spTgt spid="229390"/>
                                        </p:tgtEl>
                                        <p:attrNameLst>
                                          <p:attrName>style.visibility</p:attrName>
                                        </p:attrNameLst>
                                      </p:cBhvr>
                                      <p:to>
                                        <p:strVal val="visible"/>
                                      </p:to>
                                    </p:set>
                                    <p:animEffect transition="in" filter="wedge">
                                      <p:cBhvr>
                                        <p:cTn id="47" dur="2000"/>
                                        <p:tgtEl>
                                          <p:spTgt spid="22939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43719"/>
                                        </p:tgtEl>
                                        <p:attrNameLst>
                                          <p:attrName>style.visibility</p:attrName>
                                        </p:attrNameLst>
                                      </p:cBhvr>
                                      <p:to>
                                        <p:strVal val="visible"/>
                                      </p:to>
                                    </p:set>
                                    <p:animEffect transition="in" filter="diamond(in)">
                                      <p:cBhvr>
                                        <p:cTn id="52" dur="2000"/>
                                        <p:tgtEl>
                                          <p:spTgt spid="2437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mph" presetSubtype="0" fill="hold" grpId="1" nodeType="clickEffect">
                                  <p:stCondLst>
                                    <p:cond delay="0"/>
                                  </p:stCondLst>
                                  <p:childTnLst>
                                    <p:animScale>
                                      <p:cBhvr>
                                        <p:cTn id="56" dur="2800" fill="hold"/>
                                        <p:tgtEl>
                                          <p:spTgt spid="243719"/>
                                        </p:tgtEl>
                                      </p:cBhvr>
                                      <p:by x="150000" y="15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8" presetClass="exit" presetSubtype="16" fill="hold" grpId="2" nodeType="clickEffect">
                                  <p:stCondLst>
                                    <p:cond delay="0"/>
                                  </p:stCondLst>
                                  <p:childTnLst>
                                    <p:animEffect transition="out" filter="diamond(in)">
                                      <p:cBhvr>
                                        <p:cTn id="60" dur="2800"/>
                                        <p:tgtEl>
                                          <p:spTgt spid="243719"/>
                                        </p:tgtEl>
                                      </p:cBhvr>
                                    </p:animEffect>
                                    <p:set>
                                      <p:cBhvr>
                                        <p:cTn id="61" dur="1" fill="hold">
                                          <p:stCondLst>
                                            <p:cond delay="2799"/>
                                          </p:stCondLst>
                                        </p:cTn>
                                        <p:tgtEl>
                                          <p:spTgt spid="243719"/>
                                        </p:tgtEl>
                                        <p:attrNameLst>
                                          <p:attrName>style.visibility</p:attrName>
                                        </p:attrNameLst>
                                      </p:cBhvr>
                                      <p:to>
                                        <p:strVal val="hidden"/>
                                      </p:to>
                                    </p:set>
                                  </p:childTnLst>
                                </p:cTn>
                              </p:par>
                            </p:childTnLst>
                          </p:cTn>
                        </p:par>
                        <p:par>
                          <p:cTn id="62" fill="hold">
                            <p:stCondLst>
                              <p:cond delay="2800"/>
                            </p:stCondLst>
                            <p:childTnLst>
                              <p:par>
                                <p:cTn id="63" presetID="20"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edge">
                                      <p:cBhvr>
                                        <p:cTn id="6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7" grpId="0" bldLvl="0" animBg="1"/>
      <p:bldP spid="243717" grpId="1" bldLvl="0" animBg="1"/>
      <p:bldP spid="243717" grpId="2" bldLvl="0" animBg="1"/>
      <p:bldP spid="243718" grpId="0" bldLvl="0" animBg="1"/>
      <p:bldP spid="243718" grpId="1" bldLvl="0" animBg="1"/>
      <p:bldP spid="243718" grpId="2" bldLvl="0" animBg="1"/>
      <p:bldP spid="243719" grpId="0" bldLvl="0" animBg="1"/>
      <p:bldP spid="243719" grpId="1" bldLvl="0" animBg="1"/>
      <p:bldP spid="243719" grpId="2" bldLvl="0" animBg="1"/>
      <p:bldP spid="229390" grpId="0" bldLvl="0" animBg="1"/>
      <p:bldP spid="229392" grpId="0" bldLvl="0" animBg="1"/>
      <p:bldP spid="10" grpId="0" bldLvl="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92" y="3052434"/>
            <a:ext cx="1222844" cy="1233685"/>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44316818"/>
              </p:ext>
            </p:extLst>
          </p:nvPr>
        </p:nvGraphicFramePr>
        <p:xfrm>
          <a:off x="510379" y="1459649"/>
          <a:ext cx="11521200" cy="518160"/>
        </p:xfrm>
        <a:graphic>
          <a:graphicData uri="http://schemas.openxmlformats.org/drawingml/2006/table">
            <a:tbl>
              <a:tblPr firstRow="1" bandRow="1">
                <a:tableStyleId>{5C22544A-7EE6-4342-B048-85BDC9FD1C3A}</a:tableStyleId>
              </a:tblPr>
              <a:tblGrid>
                <a:gridCol w="11521200">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66565997"/>
              </p:ext>
            </p:extLst>
          </p:nvPr>
        </p:nvGraphicFramePr>
        <p:xfrm>
          <a:off x="1251394" y="2331731"/>
          <a:ext cx="9536406" cy="518160"/>
        </p:xfrm>
        <a:graphic>
          <a:graphicData uri="http://schemas.openxmlformats.org/drawingml/2006/table">
            <a:tbl>
              <a:tblPr firstRow="1" bandRow="1">
                <a:tableStyleId>{5C22544A-7EE6-4342-B048-85BDC9FD1C3A}</a:tableStyleId>
              </a:tblPr>
              <a:tblGrid>
                <a:gridCol w="9536406">
                  <a:extLst>
                    <a:ext uri="{9D8B030D-6E8A-4147-A177-3AD203B41FA5}">
                      <a16:colId xmlns:a16="http://schemas.microsoft.com/office/drawing/2014/main" val="20000"/>
                    </a:ext>
                  </a:extLst>
                </a:gridCol>
              </a:tblGrid>
              <a:tr h="507588">
                <a:tc>
                  <a:txBody>
                    <a:bodyPr/>
                    <a:lstStyle/>
                    <a:p>
                      <a:r>
                        <a:rPr lang="en-US" sz="2800" b="0" baseline="0" dirty="0">
                          <a:solidFill>
                            <a:schemeClr val="tx1"/>
                          </a:solidFill>
                          <a:latin typeface="Times New Roman" panose="02020603050405020304" pitchFamily="18" charset="0"/>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quân ta tiến vào Dinh Độc Lập thể hiện điều gì?</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06866203"/>
              </p:ext>
            </p:extLst>
          </p:nvPr>
        </p:nvGraphicFramePr>
        <p:xfrm>
          <a:off x="1748066" y="3345391"/>
          <a:ext cx="8792122" cy="944880"/>
        </p:xfrm>
        <a:graphic>
          <a:graphicData uri="http://schemas.openxmlformats.org/drawingml/2006/table">
            <a:tbl>
              <a:tblPr firstRow="1" bandRow="1">
                <a:tableStyleId>{5C22544A-7EE6-4342-B048-85BDC9FD1C3A}</a:tableStyleId>
              </a:tblPr>
              <a:tblGrid>
                <a:gridCol w="8792122">
                  <a:extLst>
                    <a:ext uri="{9D8B030D-6E8A-4147-A177-3AD203B41FA5}">
                      <a16:colId xmlns:a16="http://schemas.microsoft.com/office/drawing/2014/main" val="20000"/>
                    </a:ext>
                  </a:extLst>
                </a:gridCol>
              </a:tblGrid>
              <a:tr h="370840">
                <a:tc>
                  <a:txBody>
                    <a:bodyPr/>
                    <a:lstStyle/>
                    <a:p>
                      <a:r>
                        <a:rPr lang="en-US" sz="2800" b="0" dirty="0">
                          <a:solidFill>
                            <a:srgbClr val="FF0000"/>
                          </a:solidFill>
                          <a:latin typeface="Times New Roman" panose="02020603050405020304" pitchFamily="18" charset="0"/>
                          <a:cs typeface="Times New Roman" panose="02020603050405020304" pitchFamily="18" charset="0"/>
                        </a:rPr>
                        <a:t>Sự</a:t>
                      </a:r>
                      <a:r>
                        <a:rPr lang="en-US" sz="2800" b="0" baseline="0" dirty="0">
                          <a:solidFill>
                            <a:srgbClr val="FF0000"/>
                          </a:solidFill>
                          <a:latin typeface="Times New Roman" panose="02020603050405020304" pitchFamily="18" charset="0"/>
                          <a:cs typeface="Times New Roman" panose="02020603050405020304" pitchFamily="18" charset="0"/>
                        </a:rPr>
                        <a:t> kiện quân ta tiến vào Dinh Độc Lập t</a:t>
                      </a:r>
                      <a:r>
                        <a:rPr lang="en-US" sz="2800" b="0" dirty="0">
                          <a:solidFill>
                            <a:srgbClr val="FF0000"/>
                          </a:solidFill>
                          <a:latin typeface="Times New Roman" panose="02020603050405020304" pitchFamily="18" charset="0"/>
                          <a:cs typeface="Times New Roman" panose="02020603050405020304" pitchFamily="18" charset="0"/>
                        </a:rPr>
                        <a:t>hể</a:t>
                      </a:r>
                      <a:r>
                        <a:rPr lang="en-US" sz="2800" b="0" baseline="0" dirty="0">
                          <a:solidFill>
                            <a:srgbClr val="FF0000"/>
                          </a:solidFill>
                          <a:latin typeface="Times New Roman" panose="02020603050405020304" pitchFamily="18" charset="0"/>
                          <a:cs typeface="Times New Roman" panose="02020603050405020304" pitchFamily="18" charset="0"/>
                        </a:rPr>
                        <a:t> hiện tinh thần sẵn sàng chiến đấu vì độc lập tự do.</a:t>
                      </a:r>
                      <a:endParaRPr lang="en-US" sz="2800" b="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1200"/>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42" y="-27331"/>
            <a:ext cx="2134908"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1149434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5284" y="-446946"/>
            <a:ext cx="1796716" cy="1812644"/>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5053263"/>
            <a:ext cx="1607590" cy="179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12551040"/>
              </p:ext>
            </p:extLst>
          </p:nvPr>
        </p:nvGraphicFramePr>
        <p:xfrm>
          <a:off x="510379" y="1459649"/>
          <a:ext cx="11681621" cy="518160"/>
        </p:xfrm>
        <a:graphic>
          <a:graphicData uri="http://schemas.openxmlformats.org/drawingml/2006/table">
            <a:tbl>
              <a:tblPr firstRow="1" bandRow="1">
                <a:tableStyleId>{5C22544A-7EE6-4342-B048-85BDC9FD1C3A}</a:tableStyleId>
              </a:tblPr>
              <a:tblGrid>
                <a:gridCol w="11681621">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15659005"/>
              </p:ext>
            </p:extLst>
          </p:nvPr>
        </p:nvGraphicFramePr>
        <p:xfrm>
          <a:off x="1590180" y="2081109"/>
          <a:ext cx="8795261" cy="3931920"/>
        </p:xfrm>
        <a:graphic>
          <a:graphicData uri="http://schemas.openxmlformats.org/drawingml/2006/table">
            <a:tbl>
              <a:tblPr firstRow="1" bandRow="1">
                <a:tableStyleId>{5C22544A-7EE6-4342-B048-85BDC9FD1C3A}</a:tableStyleId>
              </a:tblPr>
              <a:tblGrid>
                <a:gridCol w="8795261">
                  <a:extLst>
                    <a:ext uri="{9D8B030D-6E8A-4147-A177-3AD203B41FA5}">
                      <a16:colId xmlns:a16="http://schemas.microsoft.com/office/drawing/2014/main" val="20000"/>
                    </a:ext>
                  </a:extLst>
                </a:gridCol>
              </a:tblGrid>
              <a:tr h="2905348">
                <a:tc>
                  <a:txBody>
                    <a:bodyPr/>
                    <a:lstStyle/>
                    <a:p>
                      <a:r>
                        <a:rPr lang="en-US" sz="2800" b="0" i="1" dirty="0">
                          <a:solidFill>
                            <a:schemeClr val="tx1"/>
                          </a:solidFill>
                          <a:latin typeface="Times New Roman" panose="02020603050405020304" pitchFamily="18" charset="0"/>
                          <a:cs typeface="Times New Roman" panose="02020603050405020304" pitchFamily="18" charset="0"/>
                        </a:rPr>
                        <a:t>Đọc</a:t>
                      </a:r>
                      <a:r>
                        <a:rPr lang="en-US" sz="2800" b="0" i="1" baseline="0" dirty="0">
                          <a:solidFill>
                            <a:schemeClr val="tx1"/>
                          </a:solidFill>
                          <a:latin typeface="Times New Roman" panose="02020603050405020304" pitchFamily="18" charset="0"/>
                          <a:cs typeface="Times New Roman" panose="02020603050405020304" pitchFamily="18" charset="0"/>
                        </a:rPr>
                        <a:t> SGK từ: Cửa ra vào phòng họp ... ngày 30 - 4 -1975.</a:t>
                      </a:r>
                    </a:p>
                    <a:p>
                      <a:pPr marL="342900" indent="-342900">
                        <a:buFont typeface="Arial" panose="020B0604020202020204" pitchFamily="34" charset="0"/>
                        <a:buChar char="•"/>
                      </a:pPr>
                      <a:r>
                        <a:rPr lang="en-US" sz="2800" b="0" baseline="0" dirty="0">
                          <a:solidFill>
                            <a:schemeClr val="tx1"/>
                          </a:solidFill>
                          <a:latin typeface="Times New Roman" panose="02020603050405020304" pitchFamily="18" charset="0"/>
                          <a:cs typeface="Times New Roman" panose="02020603050405020304" pitchFamily="18" charset="0"/>
                        </a:rPr>
                        <a:t>Thảo luận theo nhóm 4 và trả lời câu hỏi sau: </a:t>
                      </a:r>
                    </a:p>
                    <a:p>
                      <a:pPr marL="514350" indent="-514350" algn="just">
                        <a:buFont typeface="+mj-lt"/>
                        <a:buAutoNum type="arabicPeriod"/>
                      </a:pPr>
                      <a:r>
                        <a:rPr lang="en-US" sz="2800" b="0" baseline="0">
                          <a:solidFill>
                            <a:schemeClr val="tx1"/>
                          </a:solidFill>
                          <a:latin typeface="Times New Roman" panose="02020603050405020304" pitchFamily="18" charset="0"/>
                          <a:cs typeface="Times New Roman" panose="02020603050405020304" pitchFamily="18" charset="0"/>
                        </a:rPr>
                        <a:t>Thuật </a:t>
                      </a:r>
                      <a:r>
                        <a:rPr lang="en-US" sz="2800" b="0" baseline="0" dirty="0">
                          <a:solidFill>
                            <a:schemeClr val="tx1"/>
                          </a:solidFill>
                          <a:latin typeface="Times New Roman" panose="02020603050405020304" pitchFamily="18" charset="0"/>
                          <a:cs typeface="Times New Roman" panose="02020603050405020304" pitchFamily="18" charset="0"/>
                        </a:rPr>
                        <a:t>lại cảnh Dương Văn Minh đầu hàng.</a:t>
                      </a:r>
                    </a:p>
                    <a:p>
                      <a:pPr marL="514350" indent="-514350" algn="just">
                        <a:buFont typeface="+mj-lt"/>
                        <a:buAutoNum type="arabicPeriod"/>
                      </a:pPr>
                      <a:r>
                        <a:rPr lang="en-US" sz="2800" b="0" baseline="0" dirty="0">
                          <a:solidFill>
                            <a:schemeClr val="tx1"/>
                          </a:solidFill>
                          <a:latin typeface="Times New Roman" panose="02020603050405020304" pitchFamily="18" charset="0"/>
                          <a:cs typeface="Times New Roman" panose="02020603050405020304" pitchFamily="18" charset="0"/>
                        </a:rPr>
                        <a:t>Tại sao Dương Văn Minh phải đầu hàng vô điều kiện?</a:t>
                      </a: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Hình ảnh lá cờ đỏ sao vàng tung bay trên nóc Dinh Độc Lập thể hiện điều gì?</a:t>
                      </a:r>
                      <a:endParaRPr lang="en-US" sz="2800" b="0" baseline="0" dirty="0">
                        <a:solidFill>
                          <a:schemeClr val="tx1"/>
                        </a:solidFill>
                        <a:latin typeface="Times New Roman" panose="02020603050405020304" pitchFamily="18" charset="0"/>
                        <a:cs typeface="Times New Roman" panose="02020603050405020304" pitchFamily="18" charset="0"/>
                      </a:endParaRPr>
                    </a:p>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lang="en-US" sz="2800" b="0" baseline="0" dirty="0">
                          <a:solidFill>
                            <a:schemeClr val="tx1"/>
                          </a:solidFill>
                          <a:latin typeface="Times New Roman" panose="02020603050405020304" pitchFamily="18" charset="0"/>
                          <a:cs typeface="Times New Roman" panose="02020603050405020304" pitchFamily="18" charset="0"/>
                        </a:rPr>
                        <a:t>Giờ phút thiêng liêng khi quân ta chiến thắng, thời khắc đánh dấu miền Nam đã được giải phóng, đất nước đã thống nhất là lúc nào?</a:t>
                      </a:r>
                      <a:endParaRPr lang="en-US" sz="28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5"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298" y="33074"/>
            <a:ext cx="2129745" cy="1267037"/>
          </a:xfrm>
          <a:prstGeom prst="rect">
            <a:avLst/>
          </a:prstGeom>
          <a:ln>
            <a:noFill/>
          </a:ln>
          <a:effectLst>
            <a:softEdge rad="112500"/>
          </a:effectLst>
        </p:spPr>
      </p:pic>
      <p:pic>
        <p:nvPicPr>
          <p:cNvPr id="16" name="图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385440" y="5604191"/>
            <a:ext cx="1806559" cy="1280850"/>
          </a:xfrm>
          <a:prstGeom prst="rect">
            <a:avLst/>
          </a:prstGeom>
          <a:ln>
            <a:noFill/>
          </a:ln>
          <a:effectLst>
            <a:softEdge rad="112500"/>
          </a:effectLst>
        </p:spPr>
      </p:pic>
    </p:spTree>
    <p:extLst>
      <p:ext uri="{BB962C8B-B14F-4D97-AF65-F5344CB8AC3E}">
        <p14:creationId xmlns:p14="http://schemas.microsoft.com/office/powerpoint/2010/main" val="32472467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78761"/>
            <a:ext cx="901569" cy="909562"/>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55" y="5615156"/>
            <a:ext cx="1129867" cy="12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6456644"/>
              </p:ext>
            </p:extLst>
          </p:nvPr>
        </p:nvGraphicFramePr>
        <p:xfrm>
          <a:off x="433824" y="1299554"/>
          <a:ext cx="11521200" cy="518160"/>
        </p:xfrm>
        <a:graphic>
          <a:graphicData uri="http://schemas.openxmlformats.org/drawingml/2006/table">
            <a:tbl>
              <a:tblPr firstRow="1" bandRow="1">
                <a:tableStyleId>{5C22544A-7EE6-4342-B048-85BDC9FD1C3A}</a:tableStyleId>
              </a:tblPr>
              <a:tblGrid>
                <a:gridCol w="11521200">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61738783"/>
              </p:ext>
            </p:extLst>
          </p:nvPr>
        </p:nvGraphicFramePr>
        <p:xfrm>
          <a:off x="770262" y="1728503"/>
          <a:ext cx="6881823" cy="527908"/>
        </p:xfrm>
        <a:graphic>
          <a:graphicData uri="http://schemas.openxmlformats.org/drawingml/2006/table">
            <a:tbl>
              <a:tblPr firstRow="1" bandRow="1">
                <a:tableStyleId>{5C22544A-7EE6-4342-B048-85BDC9FD1C3A}</a:tableStyleId>
              </a:tblPr>
              <a:tblGrid>
                <a:gridCol w="6881823">
                  <a:extLst>
                    <a:ext uri="{9D8B030D-6E8A-4147-A177-3AD203B41FA5}">
                      <a16:colId xmlns:a16="http://schemas.microsoft.com/office/drawing/2014/main" val="20000"/>
                    </a:ext>
                  </a:extLst>
                </a:gridCol>
              </a:tblGrid>
              <a:tr h="527908">
                <a:tc>
                  <a:txBody>
                    <a:bodyPr/>
                    <a:lstStyle/>
                    <a:p>
                      <a:r>
                        <a:rPr lang="en-US" sz="2800" b="0" baseline="0" dirty="0">
                          <a:solidFill>
                            <a:schemeClr val="tx1"/>
                          </a:solidFill>
                          <a:latin typeface="Times New Roman" panose="02020603050405020304" pitchFamily="18" charset="0"/>
                          <a:cs typeface="Times New Roman" panose="02020603050405020304" pitchFamily="18" charset="0"/>
                        </a:rPr>
                        <a:t>1. Thuật lại cảnh Dương Văn Minh đầu hàng.</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449234516"/>
              </p:ext>
            </p:extLst>
          </p:nvPr>
        </p:nvGraphicFramePr>
        <p:xfrm>
          <a:off x="922203" y="2185344"/>
          <a:ext cx="11094605" cy="3931920"/>
        </p:xfrm>
        <a:graphic>
          <a:graphicData uri="http://schemas.openxmlformats.org/drawingml/2006/table">
            <a:tbl>
              <a:tblPr firstRow="1" bandRow="1">
                <a:tableStyleId>{5C22544A-7EE6-4342-B048-85BDC9FD1C3A}</a:tableStyleId>
              </a:tblPr>
              <a:tblGrid>
                <a:gridCol w="11094605">
                  <a:extLst>
                    <a:ext uri="{9D8B030D-6E8A-4147-A177-3AD203B41FA5}">
                      <a16:colId xmlns:a16="http://schemas.microsoft.com/office/drawing/2014/main" val="20000"/>
                    </a:ext>
                  </a:extLst>
                </a:gridCol>
              </a:tblGrid>
              <a:tr h="527908">
                <a:tc>
                  <a:txBody>
                    <a:bodyPr/>
                    <a:lstStyle/>
                    <a:p>
                      <a:pPr algn="just"/>
                      <a:r>
                        <a:rPr lang="en-US" sz="2800" b="0" baseline="0" dirty="0">
                          <a:solidFill>
                            <a:srgbClr val="FF0000"/>
                          </a:solidFill>
                          <a:latin typeface="Times New Roman" panose="02020603050405020304" pitchFamily="18" charset="0"/>
                          <a:cs typeface="Times New Roman" panose="02020603050405020304" pitchFamily="18" charset="0"/>
                        </a:rPr>
                        <a:t>- Cửa ra vào phòng họp đã mở sẵn. Dương Văn Minh đang ngồi ủ rũ cùng với 50 thành viên Chính Phủ.</a:t>
                      </a:r>
                    </a:p>
                    <a:p>
                      <a:pPr marL="0" indent="0" algn="just">
                        <a:buFontTx/>
                        <a:buNone/>
                      </a:pPr>
                      <a:r>
                        <a:rPr lang="en-US" sz="2800" b="0" baseline="0" dirty="0">
                          <a:solidFill>
                            <a:srgbClr val="FF0000"/>
                          </a:solidFill>
                          <a:latin typeface="Times New Roman" panose="02020603050405020304" pitchFamily="18" charset="0"/>
                          <a:cs typeface="Times New Roman" panose="02020603050405020304" pitchFamily="18" charset="0"/>
                        </a:rPr>
                        <a:t>- Quân giải phóng ập vào, họ đứng dậy. Dương Văn Minh nói: “Chúng tôi sốt ruột chờ các ông từ sáng để làm nghi thức bàn giao”.</a:t>
                      </a:r>
                    </a:p>
                    <a:p>
                      <a:pPr marL="0" indent="0" algn="just">
                        <a:buFontTx/>
                        <a:buNone/>
                      </a:pPr>
                      <a:r>
                        <a:rPr lang="en-US" sz="2800" b="0" baseline="0" dirty="0">
                          <a:solidFill>
                            <a:srgbClr val="FF0000"/>
                          </a:solidFill>
                          <a:latin typeface="Times New Roman" panose="02020603050405020304" pitchFamily="18" charset="0"/>
                          <a:cs typeface="Times New Roman" panose="02020603050405020304" pitchFamily="18" charset="0"/>
                        </a:rPr>
                        <a:t>- Một sĩ quan cách mạng trả lời: “Các ông đã thất bại. Toàn bộ ngụy quyền đã sụp đổ hoàn toàn. Người ta không thể bàn giao cái mà người ta không có. Các ông phải đầu hàng ngay!”.</a:t>
                      </a:r>
                    </a:p>
                    <a:p>
                      <a:pPr marL="0" indent="0" algn="just">
                        <a:buFontTx/>
                        <a:buNone/>
                      </a:pPr>
                      <a:r>
                        <a:rPr lang="en-US" sz="2800" b="0" baseline="0" dirty="0">
                          <a:solidFill>
                            <a:srgbClr val="FF0000"/>
                          </a:solidFill>
                          <a:latin typeface="Times New Roman" panose="02020603050405020304" pitchFamily="18" charset="0"/>
                          <a:cs typeface="Times New Roman" panose="02020603050405020304" pitchFamily="18" charset="0"/>
                        </a:rPr>
                        <a:t>- Dương Văn Minh ra lệnh cho toàn bộ quân đội và chính quyền Sài Gòn đầu hàng không điều kiện.</a:t>
                      </a:r>
                    </a:p>
                  </a:txBody>
                  <a:tcPr>
                    <a:solidFill>
                      <a:schemeClr val="bg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9"/>
          <a:stretch>
            <a:fillRect/>
          </a:stretch>
        </p:blipFill>
        <p:spPr>
          <a:xfrm>
            <a:off x="10277690" y="-95447"/>
            <a:ext cx="1914310" cy="1133954"/>
          </a:xfrm>
          <a:prstGeom prst="rect">
            <a:avLst/>
          </a:prstGeom>
        </p:spPr>
      </p:pic>
      <p:pic>
        <p:nvPicPr>
          <p:cNvPr id="16"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868" y="65755"/>
            <a:ext cx="2020516" cy="1049984"/>
          </a:xfrm>
          <a:prstGeom prst="rect">
            <a:avLst/>
          </a:prstGeom>
          <a:ln>
            <a:noFill/>
          </a:ln>
          <a:effectLst>
            <a:softEdge rad="112500"/>
          </a:effectLst>
        </p:spPr>
      </p:pic>
      <p:pic>
        <p:nvPicPr>
          <p:cNvPr id="17"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705671" y="5831235"/>
            <a:ext cx="1486328" cy="1053806"/>
          </a:xfrm>
          <a:prstGeom prst="rect">
            <a:avLst/>
          </a:prstGeom>
          <a:ln>
            <a:noFill/>
          </a:ln>
          <a:effectLst>
            <a:softEdge rad="112500"/>
          </a:effectLst>
        </p:spPr>
      </p:pic>
    </p:spTree>
    <p:extLst>
      <p:ext uri="{BB962C8B-B14F-4D97-AF65-F5344CB8AC3E}">
        <p14:creationId xmlns:p14="http://schemas.microsoft.com/office/powerpoint/2010/main" val="25114127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2514600" y="16764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600">
              <a:solidFill>
                <a:srgbClr val="000000"/>
              </a:solidFill>
              <a:ea typeface="SimSun" panose="02010600030101010101" pitchFamily="2" charset="-122"/>
            </a:endParaRPr>
          </a:p>
        </p:txBody>
      </p:sp>
      <p:sp>
        <p:nvSpPr>
          <p:cNvPr id="35845" name="Text Box 5"/>
          <p:cNvSpPr txBox="1">
            <a:spLocks noChangeArrowheads="1"/>
          </p:cNvSpPr>
          <p:nvPr/>
        </p:nvSpPr>
        <p:spPr bwMode="auto">
          <a:xfrm>
            <a:off x="2514600" y="16764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600">
              <a:solidFill>
                <a:srgbClr val="000000"/>
              </a:solidFill>
              <a:ea typeface="SimSun" panose="02010600030101010101" pitchFamily="2" charset="-122"/>
            </a:endParaRPr>
          </a:p>
        </p:txBody>
      </p:sp>
      <p:sp>
        <p:nvSpPr>
          <p:cNvPr id="35846" name="Text Box 6"/>
          <p:cNvSpPr txBox="1">
            <a:spLocks noChangeArrowheads="1"/>
          </p:cNvSpPr>
          <p:nvPr/>
        </p:nvSpPr>
        <p:spPr bwMode="auto">
          <a:xfrm>
            <a:off x="2362200" y="1524000"/>
            <a:ext cx="83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zh-CN" sz="1600">
              <a:solidFill>
                <a:srgbClr val="000000"/>
              </a:solidFill>
              <a:ea typeface="SimSun" panose="02010600030101010101" pitchFamily="2" charset="-122"/>
            </a:endParaRPr>
          </a:p>
        </p:txBody>
      </p:sp>
      <p:sp>
        <p:nvSpPr>
          <p:cNvPr id="35853" name="Line 15"/>
          <p:cNvSpPr>
            <a:spLocks noChangeShapeType="1"/>
          </p:cNvSpPr>
          <p:nvPr/>
        </p:nvSpPr>
        <p:spPr bwMode="auto">
          <a:xfrm rot="10800000">
            <a:off x="7327900" y="7784335"/>
            <a:ext cx="45466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pic>
        <p:nvPicPr>
          <p:cNvPr id="6172" name="Picture 28" descr="Dai PT Sg 30-4-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73" name="Text Box 29"/>
          <p:cNvSpPr txBox="1">
            <a:spLocks noChangeArrowheads="1"/>
          </p:cNvSpPr>
          <p:nvPr/>
        </p:nvSpPr>
        <p:spPr bwMode="auto">
          <a:xfrm>
            <a:off x="38100" y="3126700"/>
            <a:ext cx="12115800" cy="2893100"/>
          </a:xfrm>
          <a:prstGeom prst="rect">
            <a:avLst/>
          </a:prstGeom>
          <a:solidFill>
            <a:schemeClr val="accent1"/>
          </a:solidFill>
          <a:ln w="57150">
            <a:solidFill>
              <a:srgbClr val="00336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FontTx/>
              <a:buNone/>
            </a:pPr>
            <a:r>
              <a:rPr lang="en-US" altLang="zh-CN" sz="28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8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Lời tuyên bố đầu hàng của Tổng thống Dương Văn Minh</a:t>
            </a:r>
          </a:p>
          <a:p>
            <a:pPr algn="just" eaLnBrk="0" fontAlgn="base" hangingPunct="0">
              <a:spcBef>
                <a:spcPct val="50000"/>
              </a:spcBef>
              <a:spcAft>
                <a:spcPct val="0"/>
              </a:spcAft>
              <a:buFontTx/>
              <a:buNone/>
            </a:pPr>
            <a:r>
              <a:rPr lang="en-US" altLang="zh-CN" sz="28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 Đại tướng Dương Văn Minh - Chính quyền Sài Gòn - kêu gọi quân lực cộng hòa hạ vũ khí đầu hàng không điều kiện quân giải phóng miền Nam Việt Nam. Tôi tuyên bố chính quyền Sài Gòn từ trung ương đến địa phương phải giải tán hoàn toàn, giao toàn chính quyền từ trung ương đến địa phương lại cho chính phủ Cách mạng lâm thời cộng hòa miền Nam Việt Nam.</a:t>
            </a:r>
          </a:p>
        </p:txBody>
      </p:sp>
      <p:sp>
        <p:nvSpPr>
          <p:cNvPr id="6174" name="Text Box 30"/>
          <p:cNvSpPr txBox="1">
            <a:spLocks noChangeArrowheads="1"/>
          </p:cNvSpPr>
          <p:nvPr/>
        </p:nvSpPr>
        <p:spPr bwMode="auto">
          <a:xfrm>
            <a:off x="1523999" y="6172201"/>
            <a:ext cx="10137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zh-CN" sz="2800" b="1"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Tổng thống Dương Văn Minh phải đầu hàng không điều kiện</a:t>
            </a:r>
          </a:p>
        </p:txBody>
      </p:sp>
    </p:spTree>
    <p:extLst>
      <p:ext uri="{BB962C8B-B14F-4D97-AF65-F5344CB8AC3E}">
        <p14:creationId xmlns:p14="http://schemas.microsoft.com/office/powerpoint/2010/main" val="2851155649"/>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172"/>
                                        </p:tgtEl>
                                        <p:attrNameLst>
                                          <p:attrName>style.visibility</p:attrName>
                                        </p:attrNameLst>
                                      </p:cBhvr>
                                      <p:to>
                                        <p:strVal val="visible"/>
                                      </p:to>
                                    </p:set>
                                    <p:animEffect transition="in" filter="diamond(in)">
                                      <p:cBhvr>
                                        <p:cTn id="7" dur="2000"/>
                                        <p:tgtEl>
                                          <p:spTgt spid="6172"/>
                                        </p:tgtEl>
                                      </p:cBhvr>
                                    </p:animEffect>
                                  </p:childTnLst>
                                </p:cTn>
                              </p:par>
                            </p:childTnLst>
                          </p:cTn>
                        </p:par>
                        <p:par>
                          <p:cTn id="8" fill="hold" nodeType="afterGroup">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6174"/>
                                        </p:tgtEl>
                                        <p:attrNameLst>
                                          <p:attrName>style.visibility</p:attrName>
                                        </p:attrNameLst>
                                      </p:cBhvr>
                                      <p:to>
                                        <p:strVal val="visible"/>
                                      </p:to>
                                    </p:set>
                                    <p:anim calcmode="lin" valueType="num">
                                      <p:cBhvr>
                                        <p:cTn id="11" dur="1000" fill="hold"/>
                                        <p:tgtEl>
                                          <p:spTgt spid="6174"/>
                                        </p:tgtEl>
                                        <p:attrNameLst>
                                          <p:attrName>ppt_w</p:attrName>
                                        </p:attrNameLst>
                                      </p:cBhvr>
                                      <p:tavLst>
                                        <p:tav tm="0">
                                          <p:val>
                                            <p:strVal val="#ppt_w*0.70"/>
                                          </p:val>
                                        </p:tav>
                                        <p:tav tm="100000">
                                          <p:val>
                                            <p:strVal val="#ppt_w"/>
                                          </p:val>
                                        </p:tav>
                                      </p:tavLst>
                                    </p:anim>
                                    <p:anim calcmode="lin" valueType="num">
                                      <p:cBhvr>
                                        <p:cTn id="12" dur="1000" fill="hold"/>
                                        <p:tgtEl>
                                          <p:spTgt spid="6174"/>
                                        </p:tgtEl>
                                        <p:attrNameLst>
                                          <p:attrName>ppt_h</p:attrName>
                                        </p:attrNameLst>
                                      </p:cBhvr>
                                      <p:tavLst>
                                        <p:tav tm="0">
                                          <p:val>
                                            <p:strVal val="#ppt_h"/>
                                          </p:val>
                                        </p:tav>
                                        <p:tav tm="100000">
                                          <p:val>
                                            <p:strVal val="#ppt_h"/>
                                          </p:val>
                                        </p:tav>
                                      </p:tavLst>
                                    </p:anim>
                                    <p:animEffect transition="in" filter="fade">
                                      <p:cBhvr>
                                        <p:cTn id="13" dur="1000"/>
                                        <p:tgtEl>
                                          <p:spTgt spid="61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173"/>
                                        </p:tgtEl>
                                        <p:attrNameLst>
                                          <p:attrName>style.visibility</p:attrName>
                                        </p:attrNameLst>
                                      </p:cBhvr>
                                      <p:to>
                                        <p:strVal val="visible"/>
                                      </p:to>
                                    </p:set>
                                    <p:anim calcmode="lin" valueType="num">
                                      <p:cBhvr>
                                        <p:cTn id="18" dur="1000" fill="hold"/>
                                        <p:tgtEl>
                                          <p:spTgt spid="6173"/>
                                        </p:tgtEl>
                                        <p:attrNameLst>
                                          <p:attrName>ppt_w</p:attrName>
                                        </p:attrNameLst>
                                      </p:cBhvr>
                                      <p:tavLst>
                                        <p:tav tm="0">
                                          <p:val>
                                            <p:strVal val="#ppt_w*0.70"/>
                                          </p:val>
                                        </p:tav>
                                        <p:tav tm="100000">
                                          <p:val>
                                            <p:strVal val="#ppt_w"/>
                                          </p:val>
                                        </p:tav>
                                      </p:tavLst>
                                    </p:anim>
                                    <p:anim calcmode="lin" valueType="num">
                                      <p:cBhvr>
                                        <p:cTn id="19" dur="1000" fill="hold"/>
                                        <p:tgtEl>
                                          <p:spTgt spid="6173"/>
                                        </p:tgtEl>
                                        <p:attrNameLst>
                                          <p:attrName>ppt_h</p:attrName>
                                        </p:attrNameLst>
                                      </p:cBhvr>
                                      <p:tavLst>
                                        <p:tav tm="0">
                                          <p:val>
                                            <p:strVal val="#ppt_h"/>
                                          </p:val>
                                        </p:tav>
                                        <p:tav tm="100000">
                                          <p:val>
                                            <p:strVal val="#ppt_h"/>
                                          </p:val>
                                        </p:tav>
                                      </p:tavLst>
                                    </p:anim>
                                    <p:animEffect transition="in" filter="fade">
                                      <p:cBhvr>
                                        <p:cTn id="20" dur="1000"/>
                                        <p:tgtEl>
                                          <p:spTgt spid="6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3" grpId="0" bldLvl="0" animBg="1"/>
      <p:bldP spid="61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04" y="2824860"/>
            <a:ext cx="1189232" cy="1199775"/>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26567305"/>
              </p:ext>
            </p:extLst>
          </p:nvPr>
        </p:nvGraphicFramePr>
        <p:xfrm>
          <a:off x="510379" y="1459649"/>
          <a:ext cx="12239850" cy="518160"/>
        </p:xfrm>
        <a:graphic>
          <a:graphicData uri="http://schemas.openxmlformats.org/drawingml/2006/table">
            <a:tbl>
              <a:tblPr firstRow="1" bandRow="1">
                <a:tableStyleId>{5C22544A-7EE6-4342-B048-85BDC9FD1C3A}</a:tableStyleId>
              </a:tblPr>
              <a:tblGrid>
                <a:gridCol w="12239850">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557238022"/>
              </p:ext>
            </p:extLst>
          </p:nvPr>
        </p:nvGraphicFramePr>
        <p:xfrm>
          <a:off x="858878" y="2134012"/>
          <a:ext cx="8428960" cy="518160"/>
        </p:xfrm>
        <a:graphic>
          <a:graphicData uri="http://schemas.openxmlformats.org/drawingml/2006/table">
            <a:tbl>
              <a:tblPr firstRow="1" bandRow="1">
                <a:tableStyleId>{5C22544A-7EE6-4342-B048-85BDC9FD1C3A}</a:tableStyleId>
              </a:tblPr>
              <a:tblGrid>
                <a:gridCol w="8428960">
                  <a:extLst>
                    <a:ext uri="{9D8B030D-6E8A-4147-A177-3AD203B41FA5}">
                      <a16:colId xmlns:a16="http://schemas.microsoft.com/office/drawing/2014/main" val="20000"/>
                    </a:ext>
                  </a:extLst>
                </a:gridCol>
              </a:tblGrid>
              <a:tr h="517748">
                <a:tc>
                  <a:txBody>
                    <a:bodyPr/>
                    <a:lstStyle/>
                    <a:p>
                      <a:r>
                        <a:rPr lang="en-US" sz="2800" b="0" baseline="0" dirty="0">
                          <a:solidFill>
                            <a:schemeClr val="tx1"/>
                          </a:solidFill>
                          <a:latin typeface="Times New Roman" panose="02020603050405020304" pitchFamily="18" charset="0"/>
                          <a:cs typeface="Times New Roman" panose="02020603050405020304" pitchFamily="18" charset="0"/>
                        </a:rPr>
                        <a:t>2. Tại sao Dương Văn Minh phải đầu hàng vô điều kiện?</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800135503"/>
              </p:ext>
            </p:extLst>
          </p:nvPr>
        </p:nvGraphicFramePr>
        <p:xfrm>
          <a:off x="1196147" y="3140003"/>
          <a:ext cx="9466723" cy="1371600"/>
        </p:xfrm>
        <a:graphic>
          <a:graphicData uri="http://schemas.openxmlformats.org/drawingml/2006/table">
            <a:tbl>
              <a:tblPr firstRow="1" bandRow="1">
                <a:tableStyleId>{5C22544A-7EE6-4342-B048-85BDC9FD1C3A}</a:tableStyleId>
              </a:tblPr>
              <a:tblGrid>
                <a:gridCol w="9466723">
                  <a:extLst>
                    <a:ext uri="{9D8B030D-6E8A-4147-A177-3AD203B41FA5}">
                      <a16:colId xmlns:a16="http://schemas.microsoft.com/office/drawing/2014/main" val="20000"/>
                    </a:ext>
                  </a:extLst>
                </a:gridCol>
              </a:tblGrid>
              <a:tr h="370840">
                <a:tc>
                  <a:txBody>
                    <a:bodyPr/>
                    <a:lstStyle/>
                    <a:p>
                      <a:pPr algn="just"/>
                      <a:r>
                        <a:rPr lang="en-US" sz="2800" b="0" dirty="0">
                          <a:solidFill>
                            <a:srgbClr val="FF0000"/>
                          </a:solidFill>
                          <a:latin typeface="Times New Roman" panose="02020603050405020304" pitchFamily="18" charset="0"/>
                          <a:cs typeface="Times New Roman" panose="02020603050405020304" pitchFamily="18" charset="0"/>
                        </a:rPr>
                        <a:t>Dương</a:t>
                      </a:r>
                      <a:r>
                        <a:rPr lang="en-US" sz="2800" b="0" baseline="0" dirty="0">
                          <a:solidFill>
                            <a:srgbClr val="FF0000"/>
                          </a:solidFill>
                          <a:latin typeface="Times New Roman" panose="02020603050405020304" pitchFamily="18" charset="0"/>
                          <a:cs typeface="Times New Roman" panose="02020603050405020304" pitchFamily="18" charset="0"/>
                        </a:rPr>
                        <a:t> Văn Minh đầu hàng vô điều kiện vì lúc đó quân đội chính quyền Sài Gòn đã suy yếu bị quân đội Việt Nam đánh tan, Mĩ cũng tuyên bố thất bại và rút khỏi miền Nam Việt Nam.</a:t>
                      </a:r>
                      <a:endParaRPr lang="en-US" sz="2800" b="0"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68154"/>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251" y="46802"/>
            <a:ext cx="2051736" cy="1212563"/>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18831760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691" y="2888770"/>
            <a:ext cx="1306097" cy="131767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56977171"/>
              </p:ext>
            </p:extLst>
          </p:nvPr>
        </p:nvGraphicFramePr>
        <p:xfrm>
          <a:off x="510379" y="1459649"/>
          <a:ext cx="11890529" cy="518160"/>
        </p:xfrm>
        <a:graphic>
          <a:graphicData uri="http://schemas.openxmlformats.org/drawingml/2006/table">
            <a:tbl>
              <a:tblPr firstRow="1" bandRow="1">
                <a:tableStyleId>{5C22544A-7EE6-4342-B048-85BDC9FD1C3A}</a:tableStyleId>
              </a:tblPr>
              <a:tblGrid>
                <a:gridCol w="11890529">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01963793"/>
              </p:ext>
            </p:extLst>
          </p:nvPr>
        </p:nvGraphicFramePr>
        <p:xfrm>
          <a:off x="303316" y="2202075"/>
          <a:ext cx="11681621" cy="548228"/>
        </p:xfrm>
        <a:graphic>
          <a:graphicData uri="http://schemas.openxmlformats.org/drawingml/2006/table">
            <a:tbl>
              <a:tblPr firstRow="1" bandRow="1">
                <a:tableStyleId>{5C22544A-7EE6-4342-B048-85BDC9FD1C3A}</a:tableStyleId>
              </a:tblPr>
              <a:tblGrid>
                <a:gridCol w="11681621">
                  <a:extLst>
                    <a:ext uri="{9D8B030D-6E8A-4147-A177-3AD203B41FA5}">
                      <a16:colId xmlns:a16="http://schemas.microsoft.com/office/drawing/2014/main" val="20000"/>
                    </a:ext>
                  </a:extLst>
                </a:gridCol>
              </a:tblGrid>
              <a:tr h="548228">
                <a:tc>
                  <a:txBody>
                    <a:bodyPr/>
                    <a:lstStyle/>
                    <a:p>
                      <a:r>
                        <a:rPr lang="en-US" sz="2800" b="0" baseline="0" dirty="0">
                          <a:solidFill>
                            <a:schemeClr val="tx1"/>
                          </a:solidFill>
                          <a:latin typeface="Times New Roman" panose="02020603050405020304" pitchFamily="18" charset="0"/>
                          <a:cs typeface="Times New Roman" panose="02020603050405020304" pitchFamily="18" charset="0"/>
                        </a:rPr>
                        <a:t>3</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ảnh lá cờ đỏ sao vàng tung bay trên nóc Dinh Độc Lập chứng tỏ điều gì?</a:t>
                      </a:r>
                      <a:endParaRPr lang="en-US" sz="2800" b="0" baseline="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57209047"/>
              </p:ext>
            </p:extLst>
          </p:nvPr>
        </p:nvGraphicFramePr>
        <p:xfrm>
          <a:off x="1480360" y="3261566"/>
          <a:ext cx="9078474" cy="944880"/>
        </p:xfrm>
        <a:graphic>
          <a:graphicData uri="http://schemas.openxmlformats.org/drawingml/2006/table">
            <a:tbl>
              <a:tblPr firstRow="1" bandRow="1">
                <a:tableStyleId>{5C22544A-7EE6-4342-B048-85BDC9FD1C3A}</a:tableStyleId>
              </a:tblPr>
              <a:tblGrid>
                <a:gridCol w="9078474">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Hình ảnh lá cờ đỏ sao vàng tung bay trên nóc Dinh Độc Lập chứng tỏ quân địch đã thua trận và cách mạng đã thành công.</a:t>
                      </a:r>
                    </a:p>
                  </a:txBody>
                  <a:tcPr>
                    <a:solidFill>
                      <a:schemeClr val="bg1"/>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51708"/>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736" y="21150"/>
            <a:ext cx="2097308" cy="1178720"/>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2877739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9698"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1604010" y="6400800"/>
            <a:ext cx="9585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2400" b="1" dirty="0">
                <a:latin typeface="Times New Roman" panose="02020603050405020304" pitchFamily="18" charset="0"/>
                <a:cs typeface="Times New Roman" panose="02020603050405020304" pitchFamily="18" charset="0"/>
              </a:rPr>
              <a:t>ĐẠI ĐỘI TRƯỞNG BÙI QUANG THẬN CẮM CỜ TRÊN NÓC DINH</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4388571"/>
      </p:ext>
    </p:extLst>
  </p:cSld>
  <p:clrMapOvr>
    <a:masterClrMapping/>
  </p:clrMapOvr>
  <p:transition advTm="24000">
    <p:cut/>
    <p:sndAc>
      <p:end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764" y="3034440"/>
            <a:ext cx="1552791" cy="1566557"/>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82184235"/>
              </p:ext>
            </p:extLst>
          </p:nvPr>
        </p:nvGraphicFramePr>
        <p:xfrm>
          <a:off x="510379" y="1459649"/>
          <a:ext cx="11191886" cy="518160"/>
        </p:xfrm>
        <a:graphic>
          <a:graphicData uri="http://schemas.openxmlformats.org/drawingml/2006/table">
            <a:tbl>
              <a:tblPr firstRow="1" bandRow="1">
                <a:tableStyleId>{5C22544A-7EE6-4342-B048-85BDC9FD1C3A}</a:tableStyleId>
              </a:tblPr>
              <a:tblGrid>
                <a:gridCol w="11191886">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760063174"/>
              </p:ext>
            </p:extLst>
          </p:nvPr>
        </p:nvGraphicFramePr>
        <p:xfrm>
          <a:off x="858877" y="2134012"/>
          <a:ext cx="10066359" cy="944880"/>
        </p:xfrm>
        <a:graphic>
          <a:graphicData uri="http://schemas.openxmlformats.org/drawingml/2006/table">
            <a:tbl>
              <a:tblPr firstRow="1" bandRow="1">
                <a:tableStyleId>{5C22544A-7EE6-4342-B048-85BDC9FD1C3A}</a:tableStyleId>
              </a:tblPr>
              <a:tblGrid>
                <a:gridCol w="10066359">
                  <a:extLst>
                    <a:ext uri="{9D8B030D-6E8A-4147-A177-3AD203B41FA5}">
                      <a16:colId xmlns:a16="http://schemas.microsoft.com/office/drawing/2014/main" val="20000"/>
                    </a:ext>
                  </a:extLst>
                </a:gridCol>
              </a:tblGrid>
              <a:tr h="944468">
                <a:tc>
                  <a:txBody>
                    <a:bodyPr/>
                    <a:lstStyle/>
                    <a:p>
                      <a:pPr algn="just"/>
                      <a:r>
                        <a:rPr lang="en-US" sz="2800" b="0" baseline="0" dirty="0">
                          <a:solidFill>
                            <a:schemeClr val="tx1"/>
                          </a:solidFill>
                          <a:latin typeface="Times New Roman" panose="02020603050405020304" pitchFamily="18" charset="0"/>
                          <a:cs typeface="Times New Roman" panose="02020603050405020304" pitchFamily="18" charset="0"/>
                        </a:rPr>
                        <a:t>4. Giờ phút thiêng liêng khi quân ta chiến thắng, thời khắc đánh dấu miền Nam đã được giải phóng, đất nước đã thống nhất là lúc nào?</a:t>
                      </a:r>
                      <a:endParaRPr lang="en-US" sz="28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01443424"/>
              </p:ext>
            </p:extLst>
          </p:nvPr>
        </p:nvGraphicFramePr>
        <p:xfrm>
          <a:off x="1828056" y="3518467"/>
          <a:ext cx="8128000" cy="13716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algn="just"/>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Giờ phút thiêng liêng khi quân ta chiến thắng, thời khắc đánh dấu miền Nam đã được giải phóng, đất nước đã thống nhất vào lúc 11 giờ 30 phút ngày 30 - 4 -1975.</a:t>
                      </a:r>
                      <a:endParaRPr lang="en-US" sz="2800" b="0" dirty="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a:blip r:embed="rId9"/>
          <a:stretch>
            <a:fillRect/>
          </a:stretch>
        </p:blipFill>
        <p:spPr>
          <a:xfrm>
            <a:off x="10245253" y="-19101"/>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123" y="37793"/>
            <a:ext cx="2001235" cy="114822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40396345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1811338" y="6121400"/>
            <a:ext cx="9456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zh-CN" sz="2400" b="1" dirty="0">
                <a:latin typeface="Times New Roman" panose="02020603050405020304" pitchFamily="18" charset="0"/>
                <a:ea typeface="SimSun" panose="02010600030101010101" pitchFamily="2" charset="-122"/>
                <a:cs typeface="Times New Roman" panose="02020603050405020304" pitchFamily="18" charset="0"/>
              </a:rPr>
              <a:t>NHÂN DÂN SÀI GÒN ĐỔ RA ĐƯỜNG MỪNG CHIẾN THẮNG</a:t>
            </a:r>
          </a:p>
        </p:txBody>
      </p:sp>
    </p:spTree>
    <p:extLst>
      <p:ext uri="{BB962C8B-B14F-4D97-AF65-F5344CB8AC3E}">
        <p14:creationId xmlns:p14="http://schemas.microsoft.com/office/powerpoint/2010/main" val="3569030898"/>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strVal val="#ppt_w*0.70"/>
                                          </p:val>
                                        </p:tav>
                                        <p:tav tm="100000">
                                          <p:val>
                                            <p:strVal val="#ppt_w"/>
                                          </p:val>
                                        </p:tav>
                                      </p:tavLst>
                                    </p:anim>
                                    <p:anim calcmode="lin" valueType="num">
                                      <p:cBhvr>
                                        <p:cTn id="8" dur="1000" fill="hold"/>
                                        <p:tgtEl>
                                          <p:spTgt spid="23558"/>
                                        </p:tgtEl>
                                        <p:attrNameLst>
                                          <p:attrName>ppt_h</p:attrName>
                                        </p:attrNameLst>
                                      </p:cBhvr>
                                      <p:tavLst>
                                        <p:tav tm="0">
                                          <p:val>
                                            <p:strVal val="#ppt_h"/>
                                          </p:val>
                                        </p:tav>
                                        <p:tav tm="100000">
                                          <p:val>
                                            <p:strVal val="#ppt_h"/>
                                          </p:val>
                                        </p:tav>
                                      </p:tavLst>
                                    </p:anim>
                                    <p:animEffect transition="in" filter="fade">
                                      <p:cBhvr>
                                        <p:cTn id="9" dur="1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1820475" y="527158"/>
            <a:ext cx="444352" cy="707886"/>
          </a:xfrm>
          <a:prstGeom prst="rect">
            <a:avLst/>
          </a:prstGeom>
          <a:noFill/>
        </p:spPr>
        <p:txBody>
          <a:bodyPr wrap="none" rtlCol="0">
            <a:spAutoFit/>
          </a:bodyPr>
          <a:lstStyle/>
          <a:p>
            <a:r>
              <a:rPr lang="en-US" sz="4000" b="1" dirty="0">
                <a:solidFill>
                  <a:schemeClr val="bg1"/>
                </a:solidFill>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5-Point Star 50">
            <a:hlinkClick r:id="rId2" action="ppaction://hlinksldjump"/>
          </p:cNvPr>
          <p:cNvSpPr/>
          <p:nvPr/>
        </p:nvSpPr>
        <p:spPr>
          <a:xfrm>
            <a:off x="1477128" y="1171061"/>
            <a:ext cx="1131046" cy="1255664"/>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Box 51"/>
          <p:cNvSpPr txBox="1"/>
          <p:nvPr/>
        </p:nvSpPr>
        <p:spPr>
          <a:xfrm>
            <a:off x="6405678" y="1390954"/>
            <a:ext cx="444352" cy="707886"/>
          </a:xfrm>
          <a:prstGeom prst="rect">
            <a:avLst/>
          </a:prstGeom>
          <a:noFill/>
        </p:spPr>
        <p:txBody>
          <a:bodyPr wrap="none" rtlCol="0">
            <a:spAutoFit/>
          </a:bodyPr>
          <a:lstStyle/>
          <a:p>
            <a:r>
              <a:rPr lang="en-US" sz="4000" b="1" dirty="0">
                <a:solidFill>
                  <a:schemeClr val="bg1"/>
                </a:solidFill>
              </a:rPr>
              <a:t>2</a:t>
            </a:r>
          </a:p>
        </p:txBody>
      </p:sp>
      <p:sp>
        <p:nvSpPr>
          <p:cNvPr id="53" name="5-Point Star 52">
            <a:hlinkClick r:id="rId3" action="ppaction://hlinksldjump"/>
          </p:cNvPr>
          <p:cNvSpPr/>
          <p:nvPr/>
        </p:nvSpPr>
        <p:spPr>
          <a:xfrm>
            <a:off x="5908382" y="2113716"/>
            <a:ext cx="1438945" cy="152588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10315936" y="2990250"/>
            <a:ext cx="775720" cy="707886"/>
          </a:xfrm>
          <a:prstGeom prst="rect">
            <a:avLst/>
          </a:prstGeom>
          <a:noFill/>
        </p:spPr>
        <p:txBody>
          <a:bodyPr wrap="square" rtlCol="0">
            <a:spAutoFit/>
          </a:bodyPr>
          <a:lstStyle/>
          <a:p>
            <a:r>
              <a:rPr lang="en-US" sz="4000" b="1" dirty="0">
                <a:solidFill>
                  <a:schemeClr val="bg1"/>
                </a:solidFill>
              </a:rPr>
              <a:t>3</a:t>
            </a:r>
          </a:p>
        </p:txBody>
      </p:sp>
      <p:sp>
        <p:nvSpPr>
          <p:cNvPr id="63" name="5-Point Star 62">
            <a:hlinkClick r:id="rId4" action="ppaction://hlinksldjump"/>
          </p:cNvPr>
          <p:cNvSpPr/>
          <p:nvPr/>
        </p:nvSpPr>
        <p:spPr>
          <a:xfrm>
            <a:off x="9853925" y="3698136"/>
            <a:ext cx="1374149" cy="146837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Pentagon 69">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rPr>
              <a:t>pipi</a:t>
            </a:r>
          </a:p>
        </p:txBody>
      </p:sp>
      <p:sp>
        <p:nvSpPr>
          <p:cNvPr id="71" name="Rectangle 70"/>
          <p:cNvSpPr/>
          <p:nvPr/>
        </p:nvSpPr>
        <p:spPr>
          <a:xfrm>
            <a:off x="311035" y="5390892"/>
            <a:ext cx="7547772" cy="1107996"/>
          </a:xfrm>
          <a:prstGeom prst="rect">
            <a:avLst/>
          </a:prstGeom>
          <a:noFill/>
        </p:spPr>
        <p:txBody>
          <a:bodyPr wrap="none" lIns="91440" tIns="45720" rIns="91440" bIns="45720">
            <a:spAutoFit/>
          </a:bodyPr>
          <a:lstStyle/>
          <a:p>
            <a:pPr algn="ctr"/>
            <a:r>
              <a:rPr lang="en-US" sz="6600" b="1" dirty="0">
                <a:ln w="6600">
                  <a:solidFill>
                    <a:srgbClr val="ED7D31"/>
                  </a:solidFill>
                  <a:prstDash val="solid"/>
                </a:ln>
                <a:solidFill>
                  <a:srgbClr val="FFFFFF"/>
                </a:solidFill>
                <a:effectLst>
                  <a:outerShdw dist="38100" dir="2700000" algn="tl" rotWithShape="0">
                    <a:srgbClr val="ED7D31"/>
                  </a:outerShdw>
                </a:effectLst>
              </a:rPr>
              <a:t>NGÔI SAO MAY MẮN</a:t>
            </a: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8411" y="3096792"/>
            <a:ext cx="1359564" cy="1202688"/>
          </a:xfrm>
          <a:prstGeom prst="rect">
            <a:avLst/>
          </a:prstGeom>
        </p:spPr>
      </p:pic>
      <p:pic>
        <p:nvPicPr>
          <p:cNvPr id="76"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507" y="3578397"/>
            <a:ext cx="1203483" cy="1064620"/>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9101" y="1078320"/>
            <a:ext cx="1524284" cy="1348405"/>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7104" y="4692611"/>
            <a:ext cx="993302" cy="878691"/>
          </a:xfrm>
          <a:prstGeom prst="rect">
            <a:avLst/>
          </a:prstGeom>
        </p:spPr>
      </p:pic>
      <p:pic>
        <p:nvPicPr>
          <p:cNvPr id="2" name="Picture 1"/>
          <p:cNvPicPr>
            <a:picLocks noChangeAspect="1"/>
          </p:cNvPicPr>
          <p:nvPr/>
        </p:nvPicPr>
        <p:blipFill>
          <a:blip r:embed="rId7"/>
          <a:stretch>
            <a:fillRect/>
          </a:stretch>
        </p:blipFill>
        <p:spPr>
          <a:xfrm>
            <a:off x="4383562" y="767295"/>
            <a:ext cx="1207113" cy="106689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5033" y="626538"/>
            <a:ext cx="1524284" cy="134840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7975" y="4432322"/>
            <a:ext cx="1524284" cy="134840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5024" y="2708500"/>
            <a:ext cx="1524284" cy="134840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1036" y="2118554"/>
            <a:ext cx="1524284" cy="1348405"/>
          </a:xfrm>
          <a:prstGeom prst="rect">
            <a:avLst/>
          </a:prstGeom>
        </p:spPr>
      </p:pic>
    </p:spTree>
    <p:extLst>
      <p:ext uri="{BB962C8B-B14F-4D97-AF65-F5344CB8AC3E}">
        <p14:creationId xmlns:p14="http://schemas.microsoft.com/office/powerpoint/2010/main" val="34386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51"/>
                                        </p:tgtEl>
                                        <p:attrNameLst>
                                          <p:attrName>ppt_w</p:attrName>
                                        </p:attrNameLst>
                                      </p:cBhvr>
                                      <p:tavLst>
                                        <p:tav tm="0">
                                          <p:val>
                                            <p:strVal val="ppt_w"/>
                                          </p:val>
                                        </p:tav>
                                        <p:tav tm="100000">
                                          <p:val>
                                            <p:fltVal val="0"/>
                                          </p:val>
                                        </p:tav>
                                      </p:tavLst>
                                    </p:anim>
                                    <p:anim calcmode="lin" valueType="num">
                                      <p:cBhvr>
                                        <p:cTn id="22" dur="500"/>
                                        <p:tgtEl>
                                          <p:spTgt spid="51"/>
                                        </p:tgtEl>
                                        <p:attrNameLst>
                                          <p:attrName>ppt_h</p:attrName>
                                        </p:attrNameLst>
                                      </p:cBhvr>
                                      <p:tavLst>
                                        <p:tav tm="0">
                                          <p:val>
                                            <p:strVal val="ppt_h"/>
                                          </p:val>
                                        </p:tav>
                                        <p:tav tm="100000">
                                          <p:val>
                                            <p:fltVal val="0"/>
                                          </p:val>
                                        </p:tav>
                                      </p:tavLst>
                                    </p:anim>
                                    <p:anim calcmode="lin" valueType="num">
                                      <p:cBhvr>
                                        <p:cTn id="23" dur="500"/>
                                        <p:tgtEl>
                                          <p:spTgt spid="51"/>
                                        </p:tgtEl>
                                        <p:attrNameLst>
                                          <p:attrName>ppt_x</p:attrName>
                                        </p:attrNameLst>
                                      </p:cBhvr>
                                      <p:tavLst>
                                        <p:tav tm="0">
                                          <p:val>
                                            <p:strVal val="ppt_x"/>
                                          </p:val>
                                        </p:tav>
                                        <p:tav tm="100000">
                                          <p:val>
                                            <p:fltVal val="0.5"/>
                                          </p:val>
                                        </p:tav>
                                      </p:tavLst>
                                    </p:anim>
                                    <p:anim calcmode="lin" valueType="num">
                                      <p:cBhvr>
                                        <p:cTn id="24" dur="500"/>
                                        <p:tgtEl>
                                          <p:spTgt spid="51"/>
                                        </p:tgtEl>
                                        <p:attrNameLst>
                                          <p:attrName>ppt_y</p:attrName>
                                        </p:attrNameLst>
                                      </p:cBhvr>
                                      <p:tavLst>
                                        <p:tav tm="0">
                                          <p:val>
                                            <p:strVal val="ppt_y"/>
                                          </p:val>
                                        </p:tav>
                                        <p:tav tm="100000">
                                          <p:val>
                                            <p:fltVal val="0.5"/>
                                          </p:val>
                                        </p:tav>
                                      </p:tavLst>
                                    </p:anim>
                                    <p:set>
                                      <p:cBhvr>
                                        <p:cTn id="25" dur="1" fill="hold">
                                          <p:stCondLst>
                                            <p:cond delay="499"/>
                                          </p:stCondLst>
                                        </p:cTn>
                                        <p:tgtEl>
                                          <p:spTgt spid="5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29"/>
                                        </p:tgtEl>
                                      </p:cBhvr>
                                    </p:animEffect>
                                    <p:set>
                                      <p:cBhvr>
                                        <p:cTn id="2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9" restart="whenNotActive" fill="hold" evtFilter="cancelBubble" nodeType="interactiveSeq">
                <p:stCondLst>
                  <p:cond evt="onClick" delay="0">
                    <p:tgtEl>
                      <p:spTgt spid="53"/>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53"/>
                                        </p:tgtEl>
                                        <p:attrNameLst>
                                          <p:attrName>ppt_w</p:attrName>
                                        </p:attrNameLst>
                                      </p:cBhvr>
                                      <p:tavLst>
                                        <p:tav tm="0">
                                          <p:val>
                                            <p:strVal val="ppt_w"/>
                                          </p:val>
                                        </p:tav>
                                        <p:tav tm="100000">
                                          <p:val>
                                            <p:fltVal val="0"/>
                                          </p:val>
                                        </p:tav>
                                      </p:tavLst>
                                    </p:anim>
                                    <p:anim calcmode="lin" valueType="num">
                                      <p:cBhvr>
                                        <p:cTn id="34" dur="500"/>
                                        <p:tgtEl>
                                          <p:spTgt spid="53"/>
                                        </p:tgtEl>
                                        <p:attrNameLst>
                                          <p:attrName>ppt_h</p:attrName>
                                        </p:attrNameLst>
                                      </p:cBhvr>
                                      <p:tavLst>
                                        <p:tav tm="0">
                                          <p:val>
                                            <p:strVal val="ppt_h"/>
                                          </p:val>
                                        </p:tav>
                                        <p:tav tm="100000">
                                          <p:val>
                                            <p:fltVal val="0"/>
                                          </p:val>
                                        </p:tav>
                                      </p:tavLst>
                                    </p:anim>
                                    <p:anim calcmode="lin" valueType="num">
                                      <p:cBhvr>
                                        <p:cTn id="35" dur="500"/>
                                        <p:tgtEl>
                                          <p:spTgt spid="53"/>
                                        </p:tgtEl>
                                        <p:attrNameLst>
                                          <p:attrName>ppt_x</p:attrName>
                                        </p:attrNameLst>
                                      </p:cBhvr>
                                      <p:tavLst>
                                        <p:tav tm="0">
                                          <p:val>
                                            <p:strVal val="ppt_x"/>
                                          </p:val>
                                        </p:tav>
                                        <p:tav tm="100000">
                                          <p:val>
                                            <p:fltVal val="0.5"/>
                                          </p:val>
                                        </p:tav>
                                      </p:tavLst>
                                    </p:anim>
                                    <p:anim calcmode="lin" valueType="num">
                                      <p:cBhvr>
                                        <p:cTn id="36" dur="500"/>
                                        <p:tgtEl>
                                          <p:spTgt spid="53"/>
                                        </p:tgtEl>
                                        <p:attrNameLst>
                                          <p:attrName>ppt_y</p:attrName>
                                        </p:attrNameLst>
                                      </p:cBhvr>
                                      <p:tavLst>
                                        <p:tav tm="0">
                                          <p:val>
                                            <p:strVal val="ppt_y"/>
                                          </p:val>
                                        </p:tav>
                                        <p:tav tm="100000">
                                          <p:val>
                                            <p:fltVal val="0.5"/>
                                          </p:val>
                                        </p:tav>
                                      </p:tavLst>
                                    </p:anim>
                                    <p:set>
                                      <p:cBhvr>
                                        <p:cTn id="37" dur="1" fill="hold">
                                          <p:stCondLst>
                                            <p:cond delay="499"/>
                                          </p:stCondLst>
                                        </p:cTn>
                                        <p:tgtEl>
                                          <p:spTgt spid="5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52"/>
                                        </p:tgtEl>
                                      </p:cBhvr>
                                    </p:animEffect>
                                    <p:set>
                                      <p:cBhvr>
                                        <p:cTn id="4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1" restart="whenNotActive" fill="hold" evtFilter="cancelBubble" nodeType="interactiveSeq">
                <p:stCondLst>
                  <p:cond evt="onClick" delay="0">
                    <p:tgtEl>
                      <p:spTgt spid="63"/>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63"/>
                                        </p:tgtEl>
                                        <p:attrNameLst>
                                          <p:attrName>ppt_w</p:attrName>
                                        </p:attrNameLst>
                                      </p:cBhvr>
                                      <p:tavLst>
                                        <p:tav tm="0">
                                          <p:val>
                                            <p:strVal val="ppt_w"/>
                                          </p:val>
                                        </p:tav>
                                        <p:tav tm="100000">
                                          <p:val>
                                            <p:fltVal val="0"/>
                                          </p:val>
                                        </p:tav>
                                      </p:tavLst>
                                    </p:anim>
                                    <p:anim calcmode="lin" valueType="num">
                                      <p:cBhvr>
                                        <p:cTn id="46" dur="500"/>
                                        <p:tgtEl>
                                          <p:spTgt spid="63"/>
                                        </p:tgtEl>
                                        <p:attrNameLst>
                                          <p:attrName>ppt_h</p:attrName>
                                        </p:attrNameLst>
                                      </p:cBhvr>
                                      <p:tavLst>
                                        <p:tav tm="0">
                                          <p:val>
                                            <p:strVal val="ppt_h"/>
                                          </p:val>
                                        </p:tav>
                                        <p:tav tm="100000">
                                          <p:val>
                                            <p:fltVal val="0"/>
                                          </p:val>
                                        </p:tav>
                                      </p:tavLst>
                                    </p:anim>
                                    <p:anim calcmode="lin" valueType="num">
                                      <p:cBhvr>
                                        <p:cTn id="47" dur="500"/>
                                        <p:tgtEl>
                                          <p:spTgt spid="63"/>
                                        </p:tgtEl>
                                        <p:attrNameLst>
                                          <p:attrName>ppt_x</p:attrName>
                                        </p:attrNameLst>
                                      </p:cBhvr>
                                      <p:tavLst>
                                        <p:tav tm="0">
                                          <p:val>
                                            <p:strVal val="ppt_x"/>
                                          </p:val>
                                        </p:tav>
                                        <p:tav tm="100000">
                                          <p:val>
                                            <p:fltVal val="0.5"/>
                                          </p:val>
                                        </p:tav>
                                      </p:tavLst>
                                    </p:anim>
                                    <p:anim calcmode="lin" valueType="num">
                                      <p:cBhvr>
                                        <p:cTn id="48" dur="500"/>
                                        <p:tgtEl>
                                          <p:spTgt spid="63"/>
                                        </p:tgtEl>
                                        <p:attrNameLst>
                                          <p:attrName>ppt_y</p:attrName>
                                        </p:attrNameLst>
                                      </p:cBhvr>
                                      <p:tavLst>
                                        <p:tav tm="0">
                                          <p:val>
                                            <p:strVal val="ppt_y"/>
                                          </p:val>
                                        </p:tav>
                                        <p:tav tm="100000">
                                          <p:val>
                                            <p:fltVal val="0.5"/>
                                          </p:val>
                                        </p:tav>
                                      </p:tavLst>
                                    </p:anim>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62"/>
                                        </p:tgtEl>
                                      </p:cBhvr>
                                    </p:animEffect>
                                    <p:set>
                                      <p:cBhvr>
                                        <p:cTn id="52"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62" grpId="0"/>
      <p:bldP spid="63" grpId="0" animBg="1"/>
      <p:bldP spid="63" grpId="1"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263" y="2486403"/>
            <a:ext cx="1149275" cy="1159463"/>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65274496"/>
              </p:ext>
            </p:extLst>
          </p:nvPr>
        </p:nvGraphicFramePr>
        <p:xfrm>
          <a:off x="510379" y="1459649"/>
          <a:ext cx="11356273" cy="518160"/>
        </p:xfrm>
        <a:graphic>
          <a:graphicData uri="http://schemas.openxmlformats.org/drawingml/2006/table">
            <a:tbl>
              <a:tblPr firstRow="1" bandRow="1">
                <a:tableStyleId>{5C22544A-7EE6-4342-B048-85BDC9FD1C3A}</a:tableStyleId>
              </a:tblPr>
              <a:tblGrid>
                <a:gridCol w="11356273">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Chiến dịch Hồ Chí Minh lịch sử và cuộc tiến công vào Dinh Độc Lập.</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88682699"/>
              </p:ext>
            </p:extLst>
          </p:nvPr>
        </p:nvGraphicFramePr>
        <p:xfrm>
          <a:off x="1703009" y="2946100"/>
          <a:ext cx="8542244" cy="1399532"/>
        </p:xfrm>
        <a:graphic>
          <a:graphicData uri="http://schemas.openxmlformats.org/drawingml/2006/table">
            <a:tbl>
              <a:tblPr firstRow="1" bandRow="1">
                <a:tableStyleId>{5C22544A-7EE6-4342-B048-85BDC9FD1C3A}</a:tableStyleId>
              </a:tblPr>
              <a:tblGrid>
                <a:gridCol w="8542244">
                  <a:extLst>
                    <a:ext uri="{9D8B030D-6E8A-4147-A177-3AD203B41FA5}">
                      <a16:colId xmlns:a16="http://schemas.microsoft.com/office/drawing/2014/main" val="20000"/>
                    </a:ext>
                  </a:extLst>
                </a:gridCol>
              </a:tblGrid>
              <a:tr h="1399532">
                <a:tc>
                  <a:txBody>
                    <a:bodyPr/>
                    <a:lstStyle/>
                    <a:p>
                      <a:pPr algn="just"/>
                      <a:r>
                        <a:rPr lang="en-US" sz="2800" b="0" baseline="0" dirty="0">
                          <a:solidFill>
                            <a:srgbClr val="0000FF"/>
                          </a:solidFill>
                          <a:latin typeface="Times New Roman" panose="02020603050405020304" pitchFamily="18" charset="0"/>
                          <a:cs typeface="Times New Roman" panose="02020603050405020304" pitchFamily="18" charset="0"/>
                        </a:rPr>
                        <a:t>Với tinh thần quả cảm, ý chí quật cường, các chiến sĩ cùng quân dân miền Nam đã đánh chiếm được Dinh Độc Lập, giải phóng hoàn toàn miền Nam, thống nhất đất nước.</a:t>
                      </a:r>
                      <a:endParaRPr lang="en-US" sz="2800" b="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9"/>
          <a:stretch>
            <a:fillRect/>
          </a:stretch>
        </p:blipFill>
        <p:spPr>
          <a:xfrm>
            <a:off x="10245253" y="-18962"/>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77" y="33074"/>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3248395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5284" y="-446946"/>
            <a:ext cx="1796716" cy="1812644"/>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954702"/>
            <a:ext cx="1695634" cy="189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a:t>
            </a:r>
            <a:r>
              <a:rPr lang="en-US" sz="2400" dirty="0">
                <a:latin typeface="Times New Roman" panose="02020603050405020304" pitchFamily="18" charset="0"/>
                <a:cs typeface="Times New Roman" panose="02020603050405020304" pitchFamily="18" charset="0"/>
              </a:rPr>
              <a:t>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28211908"/>
              </p:ext>
            </p:extLst>
          </p:nvPr>
        </p:nvGraphicFramePr>
        <p:xfrm>
          <a:off x="510379" y="1459649"/>
          <a:ext cx="9884905" cy="518160"/>
        </p:xfrm>
        <a:graphic>
          <a:graphicData uri="http://schemas.openxmlformats.org/drawingml/2006/table">
            <a:tbl>
              <a:tblPr firstRow="1" bandRow="1">
                <a:tableStyleId>{5C22544A-7EE6-4342-B048-85BDC9FD1C3A}</a:tableStyleId>
              </a:tblPr>
              <a:tblGrid>
                <a:gridCol w="9884905">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Ý nghĩa của chiến dịch Hồ Chí Minh lịch sử.</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61341010"/>
              </p:ext>
            </p:extLst>
          </p:nvPr>
        </p:nvGraphicFramePr>
        <p:xfrm>
          <a:off x="1008551" y="2363682"/>
          <a:ext cx="9916686" cy="3078480"/>
        </p:xfrm>
        <a:graphic>
          <a:graphicData uri="http://schemas.openxmlformats.org/drawingml/2006/table">
            <a:tbl>
              <a:tblPr firstRow="1" bandRow="1">
                <a:tableStyleId>{5C22544A-7EE6-4342-B048-85BDC9FD1C3A}</a:tableStyleId>
              </a:tblPr>
              <a:tblGrid>
                <a:gridCol w="9916686">
                  <a:extLst>
                    <a:ext uri="{9D8B030D-6E8A-4147-A177-3AD203B41FA5}">
                      <a16:colId xmlns:a16="http://schemas.microsoft.com/office/drawing/2014/main" val="20000"/>
                    </a:ext>
                  </a:extLst>
                </a:gridCol>
              </a:tblGrid>
              <a:tr h="944468">
                <a:tc>
                  <a:txBody>
                    <a:bodyPr/>
                    <a:lstStyle/>
                    <a:p>
                      <a:pPr algn="just"/>
                      <a:r>
                        <a:rPr lang="en-US" sz="2800" b="0" baseline="0" dirty="0">
                          <a:solidFill>
                            <a:schemeClr val="tx1"/>
                          </a:solidFill>
                          <a:latin typeface="Times New Roman" panose="02020603050405020304" pitchFamily="18" charset="0"/>
                          <a:cs typeface="Times New Roman" panose="02020603050405020304" pitchFamily="18" charset="0"/>
                        </a:rPr>
                        <a:t>Thảo luận nhóm đôi theo bàn và trả lời các gợi ý sau để rút ra ý nghĩa của Chiến dịch Hồ Chí Minh lịch sử: </a:t>
                      </a:r>
                    </a:p>
                    <a:p>
                      <a:pPr marL="457200" indent="-457200" algn="just">
                        <a:buFont typeface="+mj-lt"/>
                        <a:buAutoNum type="arabicPeriod"/>
                      </a:pPr>
                      <a:r>
                        <a:rPr lang="en-US" sz="2800" b="0" baseline="0" dirty="0">
                          <a:solidFill>
                            <a:schemeClr val="tx1"/>
                          </a:solidFill>
                          <a:latin typeface="Times New Roman" panose="02020603050405020304" pitchFamily="18" charset="0"/>
                          <a:cs typeface="Times New Roman" panose="02020603050405020304" pitchFamily="18" charset="0"/>
                        </a:rPr>
                        <a:t>Chiến thắng của Chiến dịch Hồ Chí Minh lịch sử có thể so sánh với những chiến thắng nào trong sự nghiệp đấu tranh bảo vệ đất nước của nhân dân ta?</a:t>
                      </a:r>
                    </a:p>
                    <a:p>
                      <a:pPr marL="457200" indent="-457200" algn="just">
                        <a:buFont typeface="+mj-lt"/>
                        <a:buAutoNum type="arabicPeriod"/>
                      </a:pPr>
                      <a:r>
                        <a:rPr lang="en-US" sz="2800" b="0" baseline="0" dirty="0">
                          <a:solidFill>
                            <a:schemeClr val="tx1"/>
                          </a:solidFill>
                          <a:latin typeface="Times New Roman" panose="02020603050405020304" pitchFamily="18" charset="0"/>
                          <a:cs typeface="Times New Roman" panose="02020603050405020304" pitchFamily="18" charset="0"/>
                        </a:rPr>
                        <a:t>Chiến thắng này tác động thế nào đến chính quyền Mĩ, quân đội Sài Gòn, có ý nghĩa thế nào với mục tiêu cách mạng của ta?</a:t>
                      </a:r>
                    </a:p>
                  </a:txBody>
                  <a:tcPr>
                    <a:solidFill>
                      <a:schemeClr val="bg1"/>
                    </a:solidFill>
                  </a:tcPr>
                </a:tc>
                <a:extLst>
                  <a:ext uri="{0D108BD9-81ED-4DB2-BD59-A6C34878D82A}">
                    <a16:rowId xmlns:a16="http://schemas.microsoft.com/office/drawing/2014/main" val="10000"/>
                  </a:ext>
                </a:extLst>
              </a:tr>
            </a:tbl>
          </a:graphicData>
        </a:graphic>
      </p:graphicFrame>
      <p:pic>
        <p:nvPicPr>
          <p:cNvPr id="15"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21" y="-325"/>
            <a:ext cx="2203543" cy="1267037"/>
          </a:xfrm>
          <a:prstGeom prst="rect">
            <a:avLst/>
          </a:prstGeom>
          <a:ln>
            <a:noFill/>
          </a:ln>
          <a:effectLst>
            <a:softEdge rad="112500"/>
          </a:effectLst>
        </p:spPr>
      </p:pic>
      <p:pic>
        <p:nvPicPr>
          <p:cNvPr id="16" name="图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1841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98" y="2070093"/>
            <a:ext cx="959794" cy="968303"/>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912136"/>
            <a:ext cx="1733658" cy="19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44052888"/>
              </p:ext>
            </p:extLst>
          </p:nvPr>
        </p:nvGraphicFramePr>
        <p:xfrm>
          <a:off x="510379" y="1459649"/>
          <a:ext cx="9884905" cy="518160"/>
        </p:xfrm>
        <a:graphic>
          <a:graphicData uri="http://schemas.openxmlformats.org/drawingml/2006/table">
            <a:tbl>
              <a:tblPr firstRow="1" bandRow="1">
                <a:tableStyleId>{5C22544A-7EE6-4342-B048-85BDC9FD1C3A}</a:tableStyleId>
              </a:tblPr>
              <a:tblGrid>
                <a:gridCol w="9884905">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Ý nghĩa của chiến dịch Hồ Chí Minh lịch sử.</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26780097"/>
              </p:ext>
            </p:extLst>
          </p:nvPr>
        </p:nvGraphicFramePr>
        <p:xfrm>
          <a:off x="1041092" y="2256672"/>
          <a:ext cx="10725364" cy="2651760"/>
        </p:xfrm>
        <a:graphic>
          <a:graphicData uri="http://schemas.openxmlformats.org/drawingml/2006/table">
            <a:tbl>
              <a:tblPr firstRow="1" bandRow="1">
                <a:tableStyleId>{5C22544A-7EE6-4342-B048-85BDC9FD1C3A}</a:tableStyleId>
              </a:tblPr>
              <a:tblGrid>
                <a:gridCol w="10725364">
                  <a:extLst>
                    <a:ext uri="{9D8B030D-6E8A-4147-A177-3AD203B41FA5}">
                      <a16:colId xmlns:a16="http://schemas.microsoft.com/office/drawing/2014/main" val="20000"/>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Ý nghĩa lịch sử: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Là một trong những chiến thắng hiển hách nhất trong lịch sử dân tộc như Bạch Đằng, Chi Lăng, Đống Đa, Điện Biên Phủ.</a:t>
                      </a:r>
                      <a:endParaRPr lang="en-US" sz="2800" b="0" dirty="0">
                        <a:solidFill>
                          <a:srgbClr val="0000FF"/>
                        </a:solidFill>
                        <a:latin typeface="Times New Roman" panose="02020603050405020304" pitchFamily="18" charset="0"/>
                        <a:cs typeface="Times New Roman" panose="02020603050405020304" pitchFamily="18" charset="0"/>
                      </a:endParaRPr>
                    </a:p>
                    <a:p>
                      <a:pPr algn="just"/>
                      <a:r>
                        <a:rPr lang="en-US" sz="2800" b="0" dirty="0">
                          <a:solidFill>
                            <a:srgbClr val="0000FF"/>
                          </a:solidFill>
                          <a:latin typeface="Times New Roman" panose="02020603050405020304" pitchFamily="18" charset="0"/>
                          <a:cs typeface="Times New Roman" panose="02020603050405020304" pitchFamily="18" charset="0"/>
                        </a:rPr>
                        <a:t>    - Đánh</a:t>
                      </a:r>
                      <a:r>
                        <a:rPr lang="en-US" sz="2800" b="0" baseline="0" dirty="0">
                          <a:solidFill>
                            <a:srgbClr val="0000FF"/>
                          </a:solidFill>
                          <a:latin typeface="Times New Roman" panose="02020603050405020304" pitchFamily="18" charset="0"/>
                          <a:cs typeface="Times New Roman" panose="02020603050405020304" pitchFamily="18" charset="0"/>
                        </a:rPr>
                        <a:t> tan quân xâm lược Mĩ và quân đội Sài Gòn, giải phóng hoàn toàn miền Nam, chấm dứt 21 năm chiến tranh.</a:t>
                      </a:r>
                    </a:p>
                    <a:p>
                      <a:pPr algn="just"/>
                      <a:r>
                        <a:rPr lang="en-US" sz="2800" b="0" baseline="0" dirty="0">
                          <a:solidFill>
                            <a:srgbClr val="0000FF"/>
                          </a:solidFill>
                          <a:latin typeface="Times New Roman" panose="02020603050405020304" pitchFamily="18" charset="0"/>
                          <a:cs typeface="Times New Roman" panose="02020603050405020304" pitchFamily="18" charset="0"/>
                        </a:rPr>
                        <a:t>    - Từ đây hai miền Bắc – Nam thống nhất, non sông thu về một mối.</a:t>
                      </a:r>
                      <a:endParaRPr lang="en-US" sz="2800" b="0" dirty="0">
                        <a:solidFill>
                          <a:srgbClr val="0000FF"/>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pic>
        <p:nvPicPr>
          <p:cNvPr id="11" name="Picture 10"/>
          <p:cNvPicPr>
            <a:picLocks noChangeAspect="1"/>
          </p:cNvPicPr>
          <p:nvPr/>
        </p:nvPicPr>
        <p:blipFill>
          <a:blip r:embed="rId9"/>
          <a:stretch>
            <a:fillRect/>
          </a:stretch>
        </p:blipFill>
        <p:spPr>
          <a:xfrm>
            <a:off x="10277690" y="-105312"/>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595" y="29077"/>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942282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01" y="2591828"/>
            <a:ext cx="1309416" cy="1321024"/>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63017" y="0"/>
            <a:ext cx="9562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lang="en-US" sz="2400" dirty="0">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ngày 2</a:t>
            </a:r>
            <a:r>
              <a:rPr lang="en-US" sz="2400" noProof="0" dirty="0">
                <a:latin typeface="Times New Roman" panose="02020603050405020304" pitchFamily="18" charset="0"/>
                <a:cs typeface="Times New Roman" panose="02020603050405020304" pitchFamily="18" charset="0"/>
              </a:rPr>
              <a:t>4</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tháng </a:t>
            </a:r>
            <a:r>
              <a:rPr lang="en-US" sz="2400" dirty="0">
                <a:latin typeface="Times New Roman" panose="02020603050405020304" pitchFamily="18" charset="0"/>
                <a:cs typeface="Times New Roman" panose="02020603050405020304" pitchFamily="18" charset="0"/>
              </a:rPr>
              <a:t>3</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năm</a:t>
            </a:r>
            <a:r>
              <a:rPr kumimoji="0" lang="en-US" sz="240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2020</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71214548"/>
              </p:ext>
            </p:extLst>
          </p:nvPr>
        </p:nvGraphicFramePr>
        <p:xfrm>
          <a:off x="4623934" y="415703"/>
          <a:ext cx="2791326" cy="457200"/>
        </p:xfrm>
        <a:graphic>
          <a:graphicData uri="http://schemas.openxmlformats.org/drawingml/2006/table">
            <a:tbl>
              <a:tblPr firstRow="1" bandRow="1">
                <a:tableStyleId>{5C22544A-7EE6-4342-B048-85BDC9FD1C3A}</a:tableStyleId>
              </a:tblPr>
              <a:tblGrid>
                <a:gridCol w="2791326">
                  <a:extLst>
                    <a:ext uri="{9D8B030D-6E8A-4147-A177-3AD203B41FA5}">
                      <a16:colId xmlns:a16="http://schemas.microsoft.com/office/drawing/2014/main" val="20000"/>
                    </a:ext>
                  </a:extLst>
                </a:gridCol>
              </a:tblGrid>
              <a:tr h="438929">
                <a:tc>
                  <a:txBody>
                    <a:bodyPr/>
                    <a:lstStyle/>
                    <a:p>
                      <a:pPr algn="ctr"/>
                      <a:r>
                        <a:rPr lang="en-US" sz="2400" b="0" u="sng" dirty="0">
                          <a:solidFill>
                            <a:schemeClr val="tx1"/>
                          </a:solidFill>
                          <a:latin typeface="Times New Roman" panose="02020603050405020304" pitchFamily="18" charset="0"/>
                          <a:cs typeface="Times New Roman" panose="02020603050405020304" pitchFamily="18" charset="0"/>
                        </a:rPr>
                        <a:t>Lịch</a:t>
                      </a:r>
                      <a:r>
                        <a:rPr lang="en-US" sz="2400" b="0" u="sng" baseline="0" dirty="0">
                          <a:solidFill>
                            <a:schemeClr val="tx1"/>
                          </a:solidFill>
                          <a:latin typeface="Times New Roman" panose="02020603050405020304" pitchFamily="18" charset="0"/>
                          <a:cs typeface="Times New Roman" panose="02020603050405020304" pitchFamily="18" charset="0"/>
                        </a:rPr>
                        <a:t> sử</a:t>
                      </a:r>
                      <a:endParaRPr lang="en-US" sz="2400" b="0" u="sng"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65363342"/>
              </p:ext>
            </p:extLst>
          </p:nvPr>
        </p:nvGraphicFramePr>
        <p:xfrm>
          <a:off x="3281210" y="871520"/>
          <a:ext cx="5476775" cy="457200"/>
        </p:xfrm>
        <a:graphic>
          <a:graphicData uri="http://schemas.openxmlformats.org/drawingml/2006/table">
            <a:tbl>
              <a:tblPr firstRow="1" bandRow="1">
                <a:tableStyleId>{5C22544A-7EE6-4342-B048-85BDC9FD1C3A}</a:tableStyleId>
              </a:tblPr>
              <a:tblGrid>
                <a:gridCol w="5476775">
                  <a:extLst>
                    <a:ext uri="{9D8B030D-6E8A-4147-A177-3AD203B41FA5}">
                      <a16:colId xmlns:a16="http://schemas.microsoft.com/office/drawing/2014/main" val="20000"/>
                    </a:ext>
                  </a:extLst>
                </a:gridCol>
              </a:tblGrid>
              <a:tr h="370840">
                <a:tc>
                  <a:txBody>
                    <a:bodyPr/>
                    <a:lstStyle/>
                    <a:p>
                      <a:pPr algn="ctr"/>
                      <a:r>
                        <a:rPr lang="en-US" sz="2400" b="0" baseline="0" dirty="0">
                          <a:solidFill>
                            <a:schemeClr val="tx1"/>
                          </a:solidFill>
                          <a:latin typeface="Times New Roman" panose="02020603050405020304" pitchFamily="18" charset="0"/>
                          <a:cs typeface="Times New Roman" panose="02020603050405020304" pitchFamily="18" charset="0"/>
                        </a:rPr>
                        <a:t>Tiến vào Dinh Độc Lập</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72781718"/>
              </p:ext>
            </p:extLst>
          </p:nvPr>
        </p:nvGraphicFramePr>
        <p:xfrm>
          <a:off x="510379" y="1459649"/>
          <a:ext cx="9884905" cy="518160"/>
        </p:xfrm>
        <a:graphic>
          <a:graphicData uri="http://schemas.openxmlformats.org/drawingml/2006/table">
            <a:tbl>
              <a:tblPr firstRow="1" bandRow="1">
                <a:tableStyleId>{5C22544A-7EE6-4342-B048-85BDC9FD1C3A}</a:tableStyleId>
              </a:tblPr>
              <a:tblGrid>
                <a:gridCol w="9884905">
                  <a:extLst>
                    <a:ext uri="{9D8B030D-6E8A-4147-A177-3AD203B41FA5}">
                      <a16:colId xmlns:a16="http://schemas.microsoft.com/office/drawing/2014/main" val="20000"/>
                    </a:ext>
                  </a:extLst>
                </a:gridCol>
              </a:tblGrid>
              <a:tr h="467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Ý nghĩa của chiến dịch Hồ Chí Minh lịch sử.</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021119821"/>
              </p:ext>
            </p:extLst>
          </p:nvPr>
        </p:nvGraphicFramePr>
        <p:xfrm>
          <a:off x="1470826" y="2900456"/>
          <a:ext cx="9606247" cy="1371600"/>
        </p:xfrm>
        <a:graphic>
          <a:graphicData uri="http://schemas.openxmlformats.org/drawingml/2006/table">
            <a:tbl>
              <a:tblPr firstRow="1" bandRow="1">
                <a:tableStyleId>{5C22544A-7EE6-4342-B048-85BDC9FD1C3A}</a:tableStyleId>
              </a:tblPr>
              <a:tblGrid>
                <a:gridCol w="9606247">
                  <a:extLst>
                    <a:ext uri="{9D8B030D-6E8A-4147-A177-3AD203B41FA5}">
                      <a16:colId xmlns:a16="http://schemas.microsoft.com/office/drawing/2014/main" val="20000"/>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Ghi nhớ: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Ngày 30 - 4 -1975, quân ta giải phóng Sài Gòn, kết thúc Chiến dịch Hồ Chí Minh lịch sử. Đất nước được thống nhất và độc lập.</a:t>
                      </a:r>
                      <a:endParaRPr lang="en-US" sz="2800" b="0" dirty="0">
                        <a:solidFill>
                          <a:srgbClr val="0000FF"/>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pic>
        <p:nvPicPr>
          <p:cNvPr id="11" name="Picture 10"/>
          <p:cNvPicPr>
            <a:picLocks noChangeAspect="1"/>
          </p:cNvPicPr>
          <p:nvPr/>
        </p:nvPicPr>
        <p:blipFill>
          <a:blip r:embed="rId9"/>
          <a:stretch>
            <a:fillRect/>
          </a:stretch>
        </p:blipFill>
        <p:spPr>
          <a:xfrm>
            <a:off x="10277690" y="-19870"/>
            <a:ext cx="1914310" cy="1133954"/>
          </a:xfrm>
          <a:prstGeom prst="rect">
            <a:avLst/>
          </a:prstGeom>
        </p:spPr>
      </p:pic>
      <p:pic>
        <p:nvPicPr>
          <p:cNvPr id="15"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595" y="19829"/>
            <a:ext cx="2203543" cy="1267037"/>
          </a:xfrm>
          <a:prstGeom prst="rect">
            <a:avLst/>
          </a:prstGeom>
          <a:ln>
            <a:noFill/>
          </a:ln>
          <a:effectLst>
            <a:softEdge rad="112500"/>
          </a:effectLst>
        </p:spPr>
      </p:pic>
      <p:pic>
        <p:nvPicPr>
          <p:cNvPr id="16" name="图片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76037" y="5313924"/>
            <a:ext cx="2215963" cy="1571117"/>
          </a:xfrm>
          <a:prstGeom prst="rect">
            <a:avLst/>
          </a:prstGeom>
          <a:ln>
            <a:noFill/>
          </a:ln>
          <a:effectLst>
            <a:softEdge rad="112500"/>
          </a:effectLst>
        </p:spPr>
      </p:pic>
    </p:spTree>
    <p:extLst>
      <p:ext uri="{BB962C8B-B14F-4D97-AF65-F5344CB8AC3E}">
        <p14:creationId xmlns:p14="http://schemas.microsoft.com/office/powerpoint/2010/main" val="2496130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214435" y="1020308"/>
            <a:ext cx="7256375" cy="3867808"/>
            <a:chOff x="838201" y="702064"/>
            <a:chExt cx="7619998" cy="5282044"/>
          </a:xfrm>
        </p:grpSpPr>
        <p:sp>
          <p:nvSpPr>
            <p:cNvPr id="15" name="Rectangle: Rounded Corners 17"/>
            <p:cNvSpPr/>
            <p:nvPr/>
          </p:nvSpPr>
          <p:spPr>
            <a:xfrm>
              <a:off x="838201" y="702064"/>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27638" y="93332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290720" y="3074076"/>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p:cNvSpPr/>
          <p:nvPr/>
        </p:nvSpPr>
        <p:spPr>
          <a:xfrm>
            <a:off x="3657190" y="2895669"/>
            <a:ext cx="6626019" cy="1569660"/>
          </a:xfrm>
          <a:prstGeom prst="rect">
            <a:avLst/>
          </a:prstGeom>
          <a:noFill/>
        </p:spPr>
        <p:txBody>
          <a:bodyPr wrap="square" lIns="91440" tIns="45720" rIns="91440" bIns="45720">
            <a:prstTxWarp prst="textArchUp">
              <a:avLst/>
            </a:prstTxWarp>
            <a:spAutoFit/>
          </a:bodyPr>
          <a:lstStyle/>
          <a:p>
            <a:pPr algn="ctr"/>
            <a:r>
              <a:rPr lang="en-US" sz="9600" b="1" dirty="0">
                <a:ln w="12700">
                  <a:solidFill>
                    <a:schemeClr val="accent5"/>
                  </a:solidFill>
                  <a:prstDash val="solid"/>
                </a:ln>
                <a:solidFill>
                  <a:srgbClr val="00B050"/>
                </a:solidFill>
                <a:latin typeface="Times New Roman" panose="02020603050405020304" pitchFamily="18" charset="0"/>
                <a:cs typeface="Times New Roman" panose="02020603050405020304" pitchFamily="18" charset="0"/>
              </a:rPr>
              <a:t>LUYỆN TẬP </a:t>
            </a:r>
          </a:p>
        </p:txBody>
      </p:sp>
      <p:pic>
        <p:nvPicPr>
          <p:cNvPr id="18"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pic>
        <p:nvPicPr>
          <p:cNvPr id="20"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7341" y="4920410"/>
            <a:ext cx="3275507" cy="1906797"/>
          </a:xfrm>
          <a:prstGeom prst="rect">
            <a:avLst/>
          </a:prstGeom>
        </p:spPr>
      </p:pic>
      <p:sp>
        <p:nvSpPr>
          <p:cNvPr id="3" name="Rectangle 2"/>
          <p:cNvSpPr/>
          <p:nvPr/>
        </p:nvSpPr>
        <p:spPr>
          <a:xfrm>
            <a:off x="8966080" y="5644552"/>
            <a:ext cx="1594667" cy="523220"/>
          </a:xfrm>
          <a:prstGeom prst="rect">
            <a:avLst/>
          </a:prstGeom>
        </p:spPr>
        <p:txBody>
          <a:bodyPr wrap="none">
            <a:spAutoFit/>
          </a:bodyPr>
          <a:lstStyle/>
          <a:p>
            <a:pPr lvl="0"/>
            <a:r>
              <a:rPr lang="en-US" sz="2800" b="1" dirty="0">
                <a:solidFill>
                  <a:srgbClr val="FF0000"/>
                </a:solidFill>
                <a:latin typeface="Times New Roman" panose="02020603050405020304" pitchFamily="18" charset="0"/>
                <a:cs typeface="Times New Roman" panose="02020603050405020304" pitchFamily="18" charset="0"/>
              </a:rPr>
              <a:t>ÔN TẬP </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2"/>
          <a:stretch>
            <a:fillRect/>
          </a:stretch>
        </p:blipFill>
        <p:spPr>
          <a:xfrm>
            <a:off x="10560747" y="5285493"/>
            <a:ext cx="2341067"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214435" y="1020308"/>
            <a:ext cx="7256375" cy="3867808"/>
            <a:chOff x="838201" y="702064"/>
            <a:chExt cx="7619998" cy="5282044"/>
          </a:xfrm>
        </p:grpSpPr>
        <p:sp>
          <p:nvSpPr>
            <p:cNvPr id="15" name="Rectangle: Rounded Corners 17"/>
            <p:cNvSpPr/>
            <p:nvPr/>
          </p:nvSpPr>
          <p:spPr>
            <a:xfrm>
              <a:off x="838201" y="702064"/>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27638" y="93332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290720" y="3074076"/>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pic>
        <p:nvPicPr>
          <p:cNvPr id="20"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7341" y="4920410"/>
            <a:ext cx="3275507" cy="1906797"/>
          </a:xfrm>
          <a:prstGeom prst="rect">
            <a:avLst/>
          </a:prstGeom>
        </p:spPr>
      </p:pic>
      <p:sp>
        <p:nvSpPr>
          <p:cNvPr id="3" name="Rectangle 2"/>
          <p:cNvSpPr/>
          <p:nvPr/>
        </p:nvSpPr>
        <p:spPr>
          <a:xfrm>
            <a:off x="8966080" y="5644552"/>
            <a:ext cx="1594667" cy="523220"/>
          </a:xfrm>
          <a:prstGeom prst="rect">
            <a:avLst/>
          </a:prstGeom>
        </p:spPr>
        <p:txBody>
          <a:bodyPr wrap="none">
            <a:spAutoFit/>
          </a:bodyPr>
          <a:lstStyle/>
          <a:p>
            <a:pPr lvl="0"/>
            <a:r>
              <a:rPr lang="en-US" sz="2800" b="1" dirty="0">
                <a:solidFill>
                  <a:srgbClr val="FF0000"/>
                </a:solidFill>
                <a:latin typeface="Times New Roman" panose="02020603050405020304" pitchFamily="18" charset="0"/>
                <a:cs typeface="Times New Roman" panose="02020603050405020304" pitchFamily="18" charset="0"/>
              </a:rPr>
              <a:t>ÔN TẬP </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2"/>
          <a:stretch>
            <a:fillRect/>
          </a:stretch>
        </p:blipFill>
        <p:spPr>
          <a:xfrm>
            <a:off x="10560747" y="5285493"/>
            <a:ext cx="2341067" cy="1176630"/>
          </a:xfrm>
          <a:prstGeom prst="rect">
            <a:avLst/>
          </a:prstGeom>
        </p:spPr>
      </p:pic>
      <p:sp>
        <p:nvSpPr>
          <p:cNvPr id="6" name="Rectangle 5"/>
          <p:cNvSpPr/>
          <p:nvPr/>
        </p:nvSpPr>
        <p:spPr>
          <a:xfrm>
            <a:off x="3314508" y="1983140"/>
            <a:ext cx="7135528" cy="1569660"/>
          </a:xfrm>
          <a:prstGeom prst="rect">
            <a:avLst/>
          </a:prstGeom>
        </p:spPr>
        <p:txBody>
          <a:bodyPr wrap="square">
            <a:spAutoFit/>
          </a:bodyPr>
          <a:lstStyle/>
          <a:p>
            <a:pPr lvl="0" algn="ctr"/>
            <a:r>
              <a:rPr lang="en-US" sz="4800" b="1" dirty="0">
                <a:solidFill>
                  <a:srgbClr val="FF0000"/>
                </a:solidFill>
                <a:latin typeface="Times New Roman" panose="02020603050405020304" pitchFamily="18" charset="0"/>
                <a:cs typeface="Times New Roman" panose="02020603050405020304" pitchFamily="18" charset="0"/>
              </a:rPr>
              <a:t>Khoanh vào chữ cái trước câu</a:t>
            </a:r>
            <a:r>
              <a:rPr lang="vi-VN" sz="4800" b="1" dirty="0">
                <a:solidFill>
                  <a:srgbClr val="FF0000"/>
                </a:solidFill>
                <a:latin typeface="Times New Roman" panose="02020603050405020304" pitchFamily="18" charset="0"/>
                <a:cs typeface="Times New Roman" panose="02020603050405020304" pitchFamily="18" charset="0"/>
              </a:rPr>
              <a:t> trả lời đúng nhất.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5435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 y="-206249"/>
            <a:ext cx="1410077" cy="1467164"/>
          </a:xfrm>
          <a:prstGeom prst="rect">
            <a:avLst/>
          </a:prstGeom>
        </p:spPr>
      </p:pic>
      <p:sp>
        <p:nvSpPr>
          <p:cNvPr id="28" name="Rectangle 27"/>
          <p:cNvSpPr/>
          <p:nvPr/>
        </p:nvSpPr>
        <p:spPr>
          <a:xfrm>
            <a:off x="-290190" y="1829287"/>
            <a:ext cx="10921781" cy="646331"/>
          </a:xfrm>
          <a:prstGeom prst="rect">
            <a:avLst/>
          </a:prstGeom>
        </p:spPr>
        <p:txBody>
          <a:bodyPr wrap="square">
            <a:spAutoFit/>
          </a:bodyPr>
          <a:lstStyle/>
          <a:p>
            <a:pPr algn="ctr">
              <a:spcBef>
                <a:spcPct val="50000"/>
              </a:spcBef>
            </a:pPr>
            <a:r>
              <a:rPr lang="vi-VN" altLang="en-US" sz="3600" b="1" dirty="0">
                <a:solidFill>
                  <a:srgbClr val="002060"/>
                </a:solidFill>
                <a:latin typeface="Times New Roman" panose="02020603050405020304" pitchFamily="18" charset="0"/>
              </a:rPr>
              <a:t>A</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Bắt đầu từ ngày 26-4-1974, kết thúc ngày 29-4-1974.</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28773" y="4834694"/>
            <a:ext cx="10049825" cy="584775"/>
          </a:xfrm>
          <a:prstGeom prst="rect">
            <a:avLst/>
          </a:prstGeom>
        </p:spPr>
        <p:txBody>
          <a:bodyPr wrap="square">
            <a:spAutoFit/>
          </a:bodyPr>
          <a:lstStyle/>
          <a:p>
            <a:pPr>
              <a:spcBef>
                <a:spcPct val="50000"/>
              </a:spcBef>
            </a:pPr>
            <a:r>
              <a:rPr lang="en-US" altLang="en-US" sz="3200" b="1" dirty="0">
                <a:solidFill>
                  <a:srgbClr val="002060"/>
                </a:solidFill>
                <a:latin typeface="Times New Roman" panose="02020603050405020304" pitchFamily="18" charset="0"/>
              </a:rPr>
              <a:t>D. </a:t>
            </a:r>
            <a:r>
              <a:rPr lang="en-US" altLang="en-US" sz="2800" b="1" dirty="0">
                <a:solidFill>
                  <a:srgbClr val="002060"/>
                </a:solidFill>
                <a:latin typeface="Times New Roman" panose="02020603050405020304" pitchFamily="18" charset="0"/>
              </a:rPr>
              <a:t>Bắt đầu từ ngày 26-4-1975, kết thúc ngày 30-4-1975.</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44405" y="2883428"/>
            <a:ext cx="10630213" cy="584775"/>
          </a:xfrm>
          <a:prstGeom prst="rect">
            <a:avLst/>
          </a:prstGeom>
        </p:spPr>
        <p:txBody>
          <a:bodyPr wrap="square">
            <a:spAutoFit/>
          </a:bodyPr>
          <a:lstStyle/>
          <a:p>
            <a:pPr algn="ctr">
              <a:spcBef>
                <a:spcPct val="50000"/>
              </a:spcBef>
            </a:pPr>
            <a:r>
              <a:rPr lang="vi-VN" altLang="en-US" sz="3200" b="1" dirty="0">
                <a:solidFill>
                  <a:srgbClr val="002060"/>
                </a:solidFill>
                <a:latin typeface="Times New Roman" panose="02020603050405020304" pitchFamily="18" charset="0"/>
              </a:rPr>
              <a:t>B.</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Bắt đầu từ ngày 26-4-1974, kết thúc ngày 29-4-1975.</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928773" y="4834694"/>
            <a:ext cx="9851521" cy="584775"/>
          </a:xfrm>
          <a:prstGeom prst="rect">
            <a:avLst/>
          </a:prstGeom>
        </p:spPr>
        <p:txBody>
          <a:bodyPr wrap="square">
            <a:spAutoFit/>
          </a:bodyPr>
          <a:lstStyle/>
          <a:p>
            <a:pPr>
              <a:spcBef>
                <a:spcPct val="50000"/>
              </a:spcBef>
            </a:pPr>
            <a:r>
              <a:rPr lang="en-US" altLang="en-US" sz="3200" b="1" dirty="0">
                <a:solidFill>
                  <a:srgbClr val="FF0000"/>
                </a:solidFill>
                <a:latin typeface="Times New Roman" panose="02020603050405020304" pitchFamily="18" charset="0"/>
              </a:rPr>
              <a:t>D. </a:t>
            </a:r>
            <a:r>
              <a:rPr lang="en-US" altLang="en-US" sz="2800" b="1" dirty="0">
                <a:solidFill>
                  <a:srgbClr val="FF0000"/>
                </a:solidFill>
                <a:latin typeface="Times New Roman" panose="02020603050405020304" pitchFamily="18" charset="0"/>
              </a:rPr>
              <a:t>Bắt đầu từ ngày 26-4-1975, kết thúc ngày 30-4-1975.</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8588389" y="5319856"/>
            <a:ext cx="3434597" cy="179306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52674576"/>
              </p:ext>
            </p:extLst>
          </p:nvPr>
        </p:nvGraphicFramePr>
        <p:xfrm>
          <a:off x="1798163" y="139332"/>
          <a:ext cx="8833428" cy="579120"/>
        </p:xfrm>
        <a:graphic>
          <a:graphicData uri="http://schemas.openxmlformats.org/drawingml/2006/table">
            <a:tbl>
              <a:tblPr firstRow="1" bandRow="1">
                <a:tableStyleId>{5C22544A-7EE6-4342-B048-85BDC9FD1C3A}</a:tableStyleId>
              </a:tblPr>
              <a:tblGrid>
                <a:gridCol w="8833428">
                  <a:extLst>
                    <a:ext uri="{9D8B030D-6E8A-4147-A177-3AD203B41FA5}">
                      <a16:colId xmlns:a16="http://schemas.microsoft.com/office/drawing/2014/main" val="20000"/>
                    </a:ext>
                  </a:extLst>
                </a:gridCol>
              </a:tblGrid>
              <a:tr h="370840">
                <a:tc>
                  <a:txBody>
                    <a:bodyPr/>
                    <a:lstStyle/>
                    <a:p>
                      <a:r>
                        <a:rPr lang="en-US" sz="3200" baseline="0" dirty="0">
                          <a:solidFill>
                            <a:srgbClr val="FF0000"/>
                          </a:solidFill>
                          <a:latin typeface="Times New Roman" panose="02020603050405020304" pitchFamily="18" charset="0"/>
                          <a:cs typeface="Times New Roman" panose="02020603050405020304" pitchFamily="18" charset="0"/>
                        </a:rPr>
                        <a:t>Khoanh vào chữ cái trước câu</a:t>
                      </a:r>
                      <a:r>
                        <a:rPr lang="vi-VN" sz="3200" dirty="0">
                          <a:solidFill>
                            <a:srgbClr val="FF0000"/>
                          </a:solidFill>
                          <a:latin typeface="Times New Roman" panose="02020603050405020304" pitchFamily="18" charset="0"/>
                          <a:cs typeface="Times New Roman" panose="02020603050405020304" pitchFamily="18" charset="0"/>
                        </a:rPr>
                        <a:t> trả lời đúng nhất.</a:t>
                      </a:r>
                      <a:endParaRPr lang="en-US" sz="3200" dirty="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38749113"/>
              </p:ext>
            </p:extLst>
          </p:nvPr>
        </p:nvGraphicFramePr>
        <p:xfrm>
          <a:off x="928773" y="1055701"/>
          <a:ext cx="10616456" cy="579120"/>
        </p:xfrm>
        <a:graphic>
          <a:graphicData uri="http://schemas.openxmlformats.org/drawingml/2006/table">
            <a:tbl>
              <a:tblPr firstRow="1" bandRow="1">
                <a:tableStyleId>{5C22544A-7EE6-4342-B048-85BDC9FD1C3A}</a:tableStyleId>
              </a:tblPr>
              <a:tblGrid>
                <a:gridCol w="10616456">
                  <a:extLst>
                    <a:ext uri="{9D8B030D-6E8A-4147-A177-3AD203B41FA5}">
                      <a16:colId xmlns:a16="http://schemas.microsoft.com/office/drawing/2014/main" val="20000"/>
                    </a:ext>
                  </a:extLst>
                </a:gridCol>
              </a:tblGrid>
              <a:tr h="370840">
                <a:tc>
                  <a:txBody>
                    <a:bodyPr/>
                    <a:lstStyle/>
                    <a:p>
                      <a:r>
                        <a:rPr lang="en-US" sz="3200" baseline="0" dirty="0">
                          <a:solidFill>
                            <a:schemeClr val="tx1"/>
                          </a:solidFill>
                          <a:latin typeface="Times New Roman" panose="02020603050405020304" pitchFamily="18" charset="0"/>
                          <a:cs typeface="Times New Roman" panose="02020603050405020304" pitchFamily="18" charset="0"/>
                        </a:rPr>
                        <a:t>1</a:t>
                      </a:r>
                      <a:r>
                        <a:rPr lang="en-US" sz="2800" baseline="0" dirty="0">
                          <a:solidFill>
                            <a:schemeClr val="tx1"/>
                          </a:solidFill>
                          <a:latin typeface="Times New Roman" panose="02020603050405020304" pitchFamily="18" charset="0"/>
                          <a:cs typeface="Times New Roman" panose="02020603050405020304" pitchFamily="18" charset="0"/>
                        </a:rPr>
                        <a:t>: Chiến dịch Hồ Chí Minh lịch sử bắt đầu và kết thúc vào lúc nào?</a:t>
                      </a:r>
                      <a:endParaRPr lang="en-US" sz="280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44404" y="3876013"/>
            <a:ext cx="10630213" cy="584775"/>
          </a:xfrm>
          <a:prstGeom prst="rect">
            <a:avLst/>
          </a:prstGeom>
        </p:spPr>
        <p:txBody>
          <a:bodyPr wrap="square">
            <a:spAutoFit/>
          </a:bodyPr>
          <a:lstStyle/>
          <a:p>
            <a:pPr algn="ctr">
              <a:spcBef>
                <a:spcPct val="50000"/>
              </a:spcBef>
            </a:pPr>
            <a:r>
              <a:rPr lang="en-US" altLang="en-US" sz="3200" b="1" dirty="0">
                <a:solidFill>
                  <a:srgbClr val="002060"/>
                </a:solidFill>
                <a:latin typeface="Times New Roman" panose="02020603050405020304" pitchFamily="18" charset="0"/>
              </a:rPr>
              <a:t>C</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Bắt đầu từ ngày 26-4-1975, kết thúc ngày 29-4-1975.</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0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4" fill="hold" grpId="0" nodeType="withEffect">
                                  <p:stCondLst>
                                    <p:cond delay="60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70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7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8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style.rotation</p:attrName>
                                        </p:attrNameLst>
                                      </p:cBhvr>
                                      <p:tavLst>
                                        <p:tav tm="0">
                                          <p:val>
                                            <p:fltVal val="90"/>
                                          </p:val>
                                        </p:tav>
                                        <p:tav tm="100000">
                                          <p:val>
                                            <p:fltVal val="0"/>
                                          </p:val>
                                        </p:tav>
                                      </p:tavLst>
                                    </p:anim>
                                    <p:animEffect transition="in" filter="fade">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3"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 y="-206249"/>
            <a:ext cx="1410077" cy="1467164"/>
          </a:xfrm>
          <a:prstGeom prst="rect">
            <a:avLst/>
          </a:prstGeom>
        </p:spPr>
      </p:pic>
      <p:sp>
        <p:nvSpPr>
          <p:cNvPr id="28" name="Rectangle 27"/>
          <p:cNvSpPr/>
          <p:nvPr/>
        </p:nvSpPr>
        <p:spPr>
          <a:xfrm>
            <a:off x="-144407" y="1892490"/>
            <a:ext cx="10921781" cy="646331"/>
          </a:xfrm>
          <a:prstGeom prst="rect">
            <a:avLst/>
          </a:prstGeom>
        </p:spPr>
        <p:txBody>
          <a:bodyPr wrap="square">
            <a:spAutoFit/>
          </a:bodyPr>
          <a:lstStyle/>
          <a:p>
            <a:pPr algn="ctr">
              <a:spcBef>
                <a:spcPct val="50000"/>
              </a:spcBef>
            </a:pPr>
            <a:r>
              <a:rPr lang="vi-VN" altLang="en-US" sz="3600" b="1" dirty="0">
                <a:solidFill>
                  <a:srgbClr val="002060"/>
                </a:solidFill>
                <a:latin typeface="Times New Roman" panose="02020603050405020304" pitchFamily="18" charset="0"/>
              </a:rPr>
              <a:t>A</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Hai cánh quân</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765325" y="3841444"/>
            <a:ext cx="10049825" cy="584775"/>
          </a:xfrm>
          <a:prstGeom prst="rect">
            <a:avLst/>
          </a:prstGeom>
        </p:spPr>
        <p:txBody>
          <a:bodyPr wrap="square">
            <a:spAutoFit/>
          </a:bodyPr>
          <a:lstStyle/>
          <a:p>
            <a:pPr>
              <a:spcBef>
                <a:spcPct val="50000"/>
              </a:spcBef>
            </a:pPr>
            <a:r>
              <a:rPr lang="en-US" altLang="en-US" sz="3200" b="1" dirty="0">
                <a:solidFill>
                  <a:srgbClr val="002060"/>
                </a:solidFill>
                <a:latin typeface="Times New Roman" panose="02020603050405020304" pitchFamily="18" charset="0"/>
              </a:rPr>
              <a:t>C. </a:t>
            </a:r>
            <a:r>
              <a:rPr lang="en-US" altLang="en-US" sz="2800" b="1" dirty="0">
                <a:solidFill>
                  <a:srgbClr val="002060"/>
                </a:solidFill>
                <a:latin typeface="Times New Roman" panose="02020603050405020304" pitchFamily="18" charset="0"/>
              </a:rPr>
              <a:t>Năm cánh quân</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44405" y="2883428"/>
            <a:ext cx="10630213" cy="584775"/>
          </a:xfrm>
          <a:prstGeom prst="rect">
            <a:avLst/>
          </a:prstGeom>
        </p:spPr>
        <p:txBody>
          <a:bodyPr wrap="square">
            <a:spAutoFit/>
          </a:bodyPr>
          <a:lstStyle/>
          <a:p>
            <a:pPr algn="ctr">
              <a:spcBef>
                <a:spcPct val="50000"/>
              </a:spcBef>
            </a:pPr>
            <a:r>
              <a:rPr lang="vi-VN" altLang="en-US" sz="3200" b="1" dirty="0">
                <a:solidFill>
                  <a:srgbClr val="002060"/>
                </a:solidFill>
                <a:latin typeface="Times New Roman" panose="02020603050405020304" pitchFamily="18" charset="0"/>
              </a:rPr>
              <a:t>B.</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Ba cánh quân</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765326" y="3841957"/>
            <a:ext cx="4060014" cy="584775"/>
          </a:xfrm>
          <a:prstGeom prst="rect">
            <a:avLst/>
          </a:prstGeom>
        </p:spPr>
        <p:txBody>
          <a:bodyPr wrap="square">
            <a:spAutoFit/>
          </a:bodyPr>
          <a:lstStyle/>
          <a:p>
            <a:pPr>
              <a:spcBef>
                <a:spcPct val="50000"/>
              </a:spcBef>
            </a:pPr>
            <a:r>
              <a:rPr lang="en-US" altLang="en-US" sz="3200" b="1" dirty="0">
                <a:solidFill>
                  <a:srgbClr val="FF0000"/>
                </a:solidFill>
                <a:latin typeface="Times New Roman" panose="02020603050405020304" pitchFamily="18" charset="0"/>
              </a:rPr>
              <a:t>C. </a:t>
            </a:r>
            <a:r>
              <a:rPr lang="en-US" altLang="en-US" sz="2800" b="1" dirty="0">
                <a:solidFill>
                  <a:srgbClr val="FF0000"/>
                </a:solidFill>
                <a:latin typeface="Times New Roman" panose="02020603050405020304" pitchFamily="18" charset="0"/>
              </a:rPr>
              <a:t>Năm cánh quân</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8588389" y="5319856"/>
            <a:ext cx="3434597" cy="179306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270457250"/>
              </p:ext>
            </p:extLst>
          </p:nvPr>
        </p:nvGraphicFramePr>
        <p:xfrm>
          <a:off x="928773" y="1055701"/>
          <a:ext cx="10616456" cy="579120"/>
        </p:xfrm>
        <a:graphic>
          <a:graphicData uri="http://schemas.openxmlformats.org/drawingml/2006/table">
            <a:tbl>
              <a:tblPr firstRow="1" bandRow="1">
                <a:tableStyleId>{5C22544A-7EE6-4342-B048-85BDC9FD1C3A}</a:tableStyleId>
              </a:tblPr>
              <a:tblGrid>
                <a:gridCol w="10616456">
                  <a:extLst>
                    <a:ext uri="{9D8B030D-6E8A-4147-A177-3AD203B41FA5}">
                      <a16:colId xmlns:a16="http://schemas.microsoft.com/office/drawing/2014/main" val="20000"/>
                    </a:ext>
                  </a:extLst>
                </a:gridCol>
              </a:tblGrid>
              <a:tr h="370840">
                <a:tc>
                  <a:txBody>
                    <a:bodyPr/>
                    <a:lstStyle/>
                    <a:p>
                      <a:r>
                        <a:rPr lang="en-US" sz="3200" baseline="0" dirty="0">
                          <a:solidFill>
                            <a:schemeClr val="tx1"/>
                          </a:solidFill>
                          <a:latin typeface="Times New Roman" panose="02020603050405020304" pitchFamily="18" charset="0"/>
                          <a:cs typeface="Times New Roman" panose="02020603050405020304" pitchFamily="18" charset="0"/>
                        </a:rPr>
                        <a:t>2</a:t>
                      </a:r>
                      <a:r>
                        <a:rPr lang="en-US" sz="2800" baseline="0" dirty="0">
                          <a:solidFill>
                            <a:schemeClr val="tx1"/>
                          </a:solidFill>
                          <a:latin typeface="Times New Roman" panose="02020603050405020304" pitchFamily="18" charset="0"/>
                          <a:cs typeface="Times New Roman" panose="02020603050405020304" pitchFamily="18" charset="0"/>
                        </a:rPr>
                        <a:t>: </a:t>
                      </a:r>
                      <a:r>
                        <a:rPr lang="vi-VN" sz="2800" baseline="0" dirty="0">
                          <a:solidFill>
                            <a:schemeClr val="tx1"/>
                          </a:solidFill>
                          <a:latin typeface="Times New Roman" panose="02020603050405020304" pitchFamily="18" charset="0"/>
                          <a:cs typeface="Times New Roman" panose="02020603050405020304" pitchFamily="18" charset="0"/>
                        </a:rPr>
                        <a:t>Quân ta được chia làm bao nhiêu cánh quân tiến về Sài Gòn?</a:t>
                      </a:r>
                      <a:endParaRPr lang="en-US" sz="280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378" y="4834029"/>
            <a:ext cx="10630213" cy="584775"/>
          </a:xfrm>
          <a:prstGeom prst="rect">
            <a:avLst/>
          </a:prstGeom>
        </p:spPr>
        <p:txBody>
          <a:bodyPr wrap="square">
            <a:spAutoFit/>
          </a:bodyPr>
          <a:lstStyle/>
          <a:p>
            <a:pPr algn="ctr">
              <a:spcBef>
                <a:spcPct val="50000"/>
              </a:spcBef>
            </a:pPr>
            <a:r>
              <a:rPr lang="en-US" altLang="en-US" sz="3200" b="1" dirty="0">
                <a:solidFill>
                  <a:srgbClr val="002060"/>
                </a:solidFill>
                <a:latin typeface="Times New Roman" panose="02020603050405020304" pitchFamily="18" charset="0"/>
              </a:rPr>
              <a:t>D</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Bốn cánh quân</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74807954"/>
              </p:ext>
            </p:extLst>
          </p:nvPr>
        </p:nvGraphicFramePr>
        <p:xfrm>
          <a:off x="1798163" y="139332"/>
          <a:ext cx="8833428" cy="579120"/>
        </p:xfrm>
        <a:graphic>
          <a:graphicData uri="http://schemas.openxmlformats.org/drawingml/2006/table">
            <a:tbl>
              <a:tblPr firstRow="1" bandRow="1">
                <a:tableStyleId>{5C22544A-7EE6-4342-B048-85BDC9FD1C3A}</a:tableStyleId>
              </a:tblPr>
              <a:tblGrid>
                <a:gridCol w="8833428">
                  <a:extLst>
                    <a:ext uri="{9D8B030D-6E8A-4147-A177-3AD203B41FA5}">
                      <a16:colId xmlns:a16="http://schemas.microsoft.com/office/drawing/2014/main" val="20000"/>
                    </a:ext>
                  </a:extLst>
                </a:gridCol>
              </a:tblGrid>
              <a:tr h="370840">
                <a:tc>
                  <a:txBody>
                    <a:bodyPr/>
                    <a:lstStyle/>
                    <a:p>
                      <a:r>
                        <a:rPr lang="en-US" sz="3200" baseline="0" dirty="0">
                          <a:solidFill>
                            <a:srgbClr val="FF0000"/>
                          </a:solidFill>
                          <a:latin typeface="Times New Roman" panose="02020603050405020304" pitchFamily="18" charset="0"/>
                          <a:cs typeface="Times New Roman" panose="02020603050405020304" pitchFamily="18" charset="0"/>
                        </a:rPr>
                        <a:t>Khoanh vào chữ cái trước câu</a:t>
                      </a:r>
                      <a:r>
                        <a:rPr lang="vi-VN" sz="3200" dirty="0">
                          <a:solidFill>
                            <a:srgbClr val="FF0000"/>
                          </a:solidFill>
                          <a:latin typeface="Times New Roman" panose="02020603050405020304" pitchFamily="18" charset="0"/>
                          <a:cs typeface="Times New Roman" panose="02020603050405020304" pitchFamily="18" charset="0"/>
                        </a:rPr>
                        <a:t> trả lời đúng nhất.</a:t>
                      </a:r>
                      <a:endParaRPr lang="en-US" sz="3200" dirty="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53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4" fill="hold" grpId="0" nodeType="withEffect">
                                  <p:stCondLst>
                                    <p:cond delay="60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70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7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8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style.rotation</p:attrName>
                                        </p:attrNameLst>
                                      </p:cBhvr>
                                      <p:tavLst>
                                        <p:tav tm="0">
                                          <p:val>
                                            <p:fltVal val="90"/>
                                          </p:val>
                                        </p:tav>
                                        <p:tav tm="100000">
                                          <p:val>
                                            <p:fltVal val="0"/>
                                          </p:val>
                                        </p:tav>
                                      </p:tavLst>
                                    </p:anim>
                                    <p:animEffect transition="in" filter="fade">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3"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 y="-206249"/>
            <a:ext cx="1410077" cy="1467164"/>
          </a:xfrm>
          <a:prstGeom prst="rect">
            <a:avLst/>
          </a:prstGeom>
        </p:spPr>
      </p:pic>
      <p:sp>
        <p:nvSpPr>
          <p:cNvPr id="28" name="Rectangle 27"/>
          <p:cNvSpPr/>
          <p:nvPr/>
        </p:nvSpPr>
        <p:spPr>
          <a:xfrm>
            <a:off x="0" y="1890714"/>
            <a:ext cx="11696127" cy="646331"/>
          </a:xfrm>
          <a:prstGeom prst="rect">
            <a:avLst/>
          </a:prstGeom>
        </p:spPr>
        <p:txBody>
          <a:bodyPr wrap="square">
            <a:spAutoFit/>
          </a:bodyPr>
          <a:lstStyle/>
          <a:p>
            <a:pPr algn="ctr">
              <a:spcBef>
                <a:spcPct val="50000"/>
              </a:spcBef>
            </a:pPr>
            <a:r>
              <a:rPr lang="vi-VN" altLang="en-US" sz="3600" b="1" dirty="0">
                <a:solidFill>
                  <a:srgbClr val="002060"/>
                </a:solidFill>
                <a:latin typeface="Times New Roman" panose="02020603050405020304" pitchFamily="18" charset="0"/>
              </a:rPr>
              <a:t>A</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a:t>
            </a:r>
            <a:r>
              <a:rPr lang="en-US" altLang="en-US" sz="2800" b="1" dirty="0">
                <a:solidFill>
                  <a:srgbClr val="002060"/>
                </a:solidFill>
                <a:latin typeface="Times New Roman" panose="02020603050405020304" pitchFamily="18" charset="0"/>
              </a:rPr>
              <a:t>Là một trong những chiến thắng hiển hách nhất trong lịch sử dân tộc.</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22381" y="5057424"/>
            <a:ext cx="10049825" cy="584775"/>
          </a:xfrm>
          <a:prstGeom prst="rect">
            <a:avLst/>
          </a:prstGeom>
        </p:spPr>
        <p:txBody>
          <a:bodyPr wrap="square">
            <a:spAutoFit/>
          </a:bodyPr>
          <a:lstStyle/>
          <a:p>
            <a:pPr>
              <a:spcBef>
                <a:spcPct val="50000"/>
              </a:spcBef>
            </a:pPr>
            <a:r>
              <a:rPr lang="en-US" altLang="en-US" sz="3200" b="1" dirty="0">
                <a:solidFill>
                  <a:srgbClr val="002060"/>
                </a:solidFill>
                <a:latin typeface="Times New Roman" panose="02020603050405020304" pitchFamily="18" charset="0"/>
              </a:rPr>
              <a:t>D. </a:t>
            </a:r>
            <a:r>
              <a:rPr lang="en-US" altLang="en-US" sz="2800" b="1" dirty="0">
                <a:solidFill>
                  <a:srgbClr val="002060"/>
                </a:solidFill>
                <a:latin typeface="Times New Roman" panose="02020603050405020304" pitchFamily="18" charset="0"/>
              </a:rPr>
              <a:t>Tất cả ý trên đều đúng.</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08868" y="2819296"/>
            <a:ext cx="11689634" cy="1015663"/>
          </a:xfrm>
          <a:prstGeom prst="rect">
            <a:avLst/>
          </a:prstGeom>
        </p:spPr>
        <p:txBody>
          <a:bodyPr wrap="square">
            <a:spAutoFit/>
          </a:bodyPr>
          <a:lstStyle/>
          <a:p>
            <a:pPr algn="ctr">
              <a:spcBef>
                <a:spcPct val="50000"/>
              </a:spcBef>
            </a:pPr>
            <a:r>
              <a:rPr lang="vi-VN" altLang="en-US" sz="3200" b="1" dirty="0">
                <a:solidFill>
                  <a:srgbClr val="002060"/>
                </a:solidFill>
                <a:latin typeface="Times New Roman" panose="02020603050405020304" pitchFamily="18" charset="0"/>
              </a:rPr>
              <a:t>B.</a:t>
            </a:r>
            <a:r>
              <a:rPr lang="vi-VN" altLang="en-US" sz="2800" b="1" dirty="0">
                <a:solidFill>
                  <a:srgbClr val="002060"/>
                </a:solidFill>
                <a:latin typeface="Times New Roman" panose="02020603050405020304" pitchFamily="18" charset="0"/>
              </a:rPr>
              <a:t> Đánh tan quân xâm lược Mĩ và quân đội Sài Gòn, giải phóng hoàn toàn miền Nam, chấm dứt 21 năm chiến tranh.</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22381" y="5057423"/>
            <a:ext cx="9851521" cy="584775"/>
          </a:xfrm>
          <a:prstGeom prst="rect">
            <a:avLst/>
          </a:prstGeom>
        </p:spPr>
        <p:txBody>
          <a:bodyPr wrap="square">
            <a:spAutoFit/>
          </a:bodyPr>
          <a:lstStyle/>
          <a:p>
            <a:pPr>
              <a:spcBef>
                <a:spcPct val="50000"/>
              </a:spcBef>
            </a:pPr>
            <a:r>
              <a:rPr lang="en-US" altLang="en-US" sz="3200" b="1" dirty="0">
                <a:solidFill>
                  <a:srgbClr val="FF0000"/>
                </a:solidFill>
                <a:latin typeface="Times New Roman" panose="02020603050405020304" pitchFamily="18" charset="0"/>
              </a:rPr>
              <a:t>D. </a:t>
            </a:r>
            <a:r>
              <a:rPr lang="en-US" altLang="en-US" sz="2800" b="1" dirty="0">
                <a:solidFill>
                  <a:srgbClr val="FF0000"/>
                </a:solidFill>
                <a:latin typeface="Times New Roman" panose="02020603050405020304" pitchFamily="18" charset="0"/>
              </a:rPr>
              <a:t>Tất cả ý trên đều đúng.</a:t>
            </a:r>
            <a:endParaRPr lang="en-US" altLang="en-US" sz="1600" baseline="30000" dirty="0">
              <a:solidFill>
                <a:srgbClr val="E7E6E6">
                  <a:lumMod val="10000"/>
                </a:srgbClr>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8588389" y="5319856"/>
            <a:ext cx="3434597" cy="179306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12896347"/>
              </p:ext>
            </p:extLst>
          </p:nvPr>
        </p:nvGraphicFramePr>
        <p:xfrm>
          <a:off x="928773" y="1055701"/>
          <a:ext cx="10616456" cy="579120"/>
        </p:xfrm>
        <a:graphic>
          <a:graphicData uri="http://schemas.openxmlformats.org/drawingml/2006/table">
            <a:tbl>
              <a:tblPr firstRow="1" bandRow="1">
                <a:tableStyleId>{5C22544A-7EE6-4342-B048-85BDC9FD1C3A}</a:tableStyleId>
              </a:tblPr>
              <a:tblGrid>
                <a:gridCol w="10616456">
                  <a:extLst>
                    <a:ext uri="{9D8B030D-6E8A-4147-A177-3AD203B41FA5}">
                      <a16:colId xmlns:a16="http://schemas.microsoft.com/office/drawing/2014/main" val="20000"/>
                    </a:ext>
                  </a:extLst>
                </a:gridCol>
              </a:tblGrid>
              <a:tr h="370840">
                <a:tc>
                  <a:txBody>
                    <a:bodyPr/>
                    <a:lstStyle/>
                    <a:p>
                      <a:r>
                        <a:rPr lang="en-US" sz="3200" baseline="0" dirty="0">
                          <a:solidFill>
                            <a:schemeClr val="tx1"/>
                          </a:solidFill>
                          <a:latin typeface="Times New Roman" panose="02020603050405020304" pitchFamily="18" charset="0"/>
                          <a:cs typeface="Times New Roman" panose="02020603050405020304" pitchFamily="18" charset="0"/>
                        </a:rPr>
                        <a:t>3</a:t>
                      </a:r>
                      <a:r>
                        <a:rPr lang="en-US" sz="2800" baseline="0" dirty="0">
                          <a:solidFill>
                            <a:schemeClr val="tx1"/>
                          </a:solidFill>
                          <a:latin typeface="Times New Roman" panose="02020603050405020304" pitchFamily="18" charset="0"/>
                          <a:cs typeface="Times New Roman" panose="02020603050405020304" pitchFamily="18" charset="0"/>
                        </a:rPr>
                        <a:t>: Ý nghĩa của chiến thắng lịch sử ngày 30-4-1075.</a:t>
                      </a:r>
                      <a:endParaRPr lang="en-US" sz="280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395688" y="4051898"/>
            <a:ext cx="10630213" cy="584775"/>
          </a:xfrm>
          <a:prstGeom prst="rect">
            <a:avLst/>
          </a:prstGeom>
        </p:spPr>
        <p:txBody>
          <a:bodyPr wrap="square">
            <a:spAutoFit/>
          </a:bodyPr>
          <a:lstStyle/>
          <a:p>
            <a:pPr algn="ctr">
              <a:spcBef>
                <a:spcPct val="50000"/>
              </a:spcBef>
            </a:pPr>
            <a:r>
              <a:rPr lang="en-US" altLang="en-US" sz="3200" b="1" dirty="0">
                <a:solidFill>
                  <a:srgbClr val="002060"/>
                </a:solidFill>
                <a:latin typeface="Times New Roman" panose="02020603050405020304" pitchFamily="18" charset="0"/>
              </a:rPr>
              <a:t>C</a:t>
            </a:r>
            <a:r>
              <a:rPr lang="vi-VN" altLang="en-US" sz="3200" b="1" dirty="0">
                <a:solidFill>
                  <a:srgbClr val="002060"/>
                </a:solidFill>
                <a:latin typeface="Times New Roman" panose="02020603050405020304" pitchFamily="18" charset="0"/>
              </a:rPr>
              <a:t>.</a:t>
            </a:r>
            <a:r>
              <a:rPr lang="vi-VN" altLang="en-US" sz="2800" b="1" dirty="0">
                <a:solidFill>
                  <a:srgbClr val="002060"/>
                </a:solidFill>
                <a:latin typeface="Times New Roman" panose="02020603050405020304" pitchFamily="18" charset="0"/>
              </a:rPr>
              <a:t> Từ đây 2 miền Nam – Bắc được thống nhất.</a:t>
            </a:r>
            <a:endParaRPr lang="en-US" altLang="en-US" baseline="30000" dirty="0">
              <a:solidFill>
                <a:srgbClr val="E7E6E6">
                  <a:lumMod val="10000"/>
                </a:srgbClr>
              </a:solidFill>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74807954"/>
              </p:ext>
            </p:extLst>
          </p:nvPr>
        </p:nvGraphicFramePr>
        <p:xfrm>
          <a:off x="1798163" y="139332"/>
          <a:ext cx="8833428" cy="579120"/>
        </p:xfrm>
        <a:graphic>
          <a:graphicData uri="http://schemas.openxmlformats.org/drawingml/2006/table">
            <a:tbl>
              <a:tblPr firstRow="1" bandRow="1">
                <a:tableStyleId>{5C22544A-7EE6-4342-B048-85BDC9FD1C3A}</a:tableStyleId>
              </a:tblPr>
              <a:tblGrid>
                <a:gridCol w="8833428">
                  <a:extLst>
                    <a:ext uri="{9D8B030D-6E8A-4147-A177-3AD203B41FA5}">
                      <a16:colId xmlns:a16="http://schemas.microsoft.com/office/drawing/2014/main" val="20000"/>
                    </a:ext>
                  </a:extLst>
                </a:gridCol>
              </a:tblGrid>
              <a:tr h="370840">
                <a:tc>
                  <a:txBody>
                    <a:bodyPr/>
                    <a:lstStyle/>
                    <a:p>
                      <a:r>
                        <a:rPr lang="en-US" sz="3200" baseline="0" dirty="0">
                          <a:solidFill>
                            <a:srgbClr val="FF0000"/>
                          </a:solidFill>
                          <a:latin typeface="Times New Roman" panose="02020603050405020304" pitchFamily="18" charset="0"/>
                          <a:cs typeface="Times New Roman" panose="02020603050405020304" pitchFamily="18" charset="0"/>
                        </a:rPr>
                        <a:t>Khoanh vào chữ cái trước câu</a:t>
                      </a:r>
                      <a:r>
                        <a:rPr lang="vi-VN" sz="3200" dirty="0">
                          <a:solidFill>
                            <a:srgbClr val="FF0000"/>
                          </a:solidFill>
                          <a:latin typeface="Times New Roman" panose="02020603050405020304" pitchFamily="18" charset="0"/>
                          <a:cs typeface="Times New Roman" panose="02020603050405020304" pitchFamily="18" charset="0"/>
                        </a:rPr>
                        <a:t> trả lời đúng nhất.</a:t>
                      </a:r>
                      <a:endParaRPr lang="en-US" sz="3200" dirty="0">
                        <a:solidFill>
                          <a:srgbClr val="FF0000"/>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346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2" presetClass="entr" presetSubtype="4" fill="hold" grpId="0" nodeType="withEffect">
                                  <p:stCondLst>
                                    <p:cond delay="60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70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7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8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style.rotation</p:attrName>
                                        </p:attrNameLst>
                                      </p:cBhvr>
                                      <p:tavLst>
                                        <p:tav tm="0">
                                          <p:val>
                                            <p:fltVal val="90"/>
                                          </p:val>
                                        </p:tav>
                                        <p:tav tm="100000">
                                          <p:val>
                                            <p:fltVal val="0"/>
                                          </p:val>
                                        </p:tav>
                                      </p:tavLst>
                                    </p:anim>
                                    <p:animEffect transition="in" filter="fade">
                                      <p:cBhvr>
                                        <p:cTn id="2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3"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214435" y="1020308"/>
            <a:ext cx="7256375" cy="3867808"/>
            <a:chOff x="838201" y="702064"/>
            <a:chExt cx="7619998" cy="5282044"/>
          </a:xfrm>
        </p:grpSpPr>
        <p:sp>
          <p:nvSpPr>
            <p:cNvPr id="15" name="Rectangle: Rounded Corners 17"/>
            <p:cNvSpPr/>
            <p:nvPr/>
          </p:nvSpPr>
          <p:spPr>
            <a:xfrm>
              <a:off x="838201" y="702064"/>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27638" y="93332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290720" y="3074076"/>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p:cNvSpPr/>
          <p:nvPr/>
        </p:nvSpPr>
        <p:spPr>
          <a:xfrm>
            <a:off x="3657190" y="2895669"/>
            <a:ext cx="6626019" cy="1569660"/>
          </a:xfrm>
          <a:prstGeom prst="rect">
            <a:avLst/>
          </a:prstGeom>
          <a:noFill/>
        </p:spPr>
        <p:txBody>
          <a:bodyPr wrap="square" lIns="91440" tIns="45720" rIns="91440" bIns="45720">
            <a:prstTxWarp prst="textArchUp">
              <a:avLst/>
            </a:prstTxWarp>
            <a:spAutoFit/>
          </a:bodyPr>
          <a:lstStyle/>
          <a:p>
            <a:pPr algn="ctr"/>
            <a:r>
              <a:rPr lang="en-US" sz="9600" b="1" dirty="0">
                <a:ln w="12700">
                  <a:solidFill>
                    <a:schemeClr val="accent5"/>
                  </a:solidFill>
                  <a:prstDash val="solid"/>
                </a:ln>
                <a:solidFill>
                  <a:srgbClr val="00B050"/>
                </a:solidFill>
                <a:latin typeface="Times New Roman" panose="02020603050405020304" pitchFamily="18" charset="0"/>
                <a:cs typeface="Times New Roman" panose="02020603050405020304" pitchFamily="18" charset="0"/>
              </a:rPr>
              <a:t>VẬN DỤNG </a:t>
            </a:r>
          </a:p>
        </p:txBody>
      </p:sp>
      <p:pic>
        <p:nvPicPr>
          <p:cNvPr id="18"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pic>
        <p:nvPicPr>
          <p:cNvPr id="20"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17341" y="4920410"/>
            <a:ext cx="3275507" cy="1906797"/>
          </a:xfrm>
          <a:prstGeom prst="rect">
            <a:avLst/>
          </a:prstGeom>
        </p:spPr>
      </p:pic>
      <p:sp>
        <p:nvSpPr>
          <p:cNvPr id="3" name="Rectangle 2"/>
          <p:cNvSpPr/>
          <p:nvPr/>
        </p:nvSpPr>
        <p:spPr>
          <a:xfrm>
            <a:off x="8966080" y="5644552"/>
            <a:ext cx="1594667" cy="523220"/>
          </a:xfrm>
          <a:prstGeom prst="rect">
            <a:avLst/>
          </a:prstGeom>
        </p:spPr>
        <p:txBody>
          <a:bodyPr wrap="none">
            <a:spAutoFit/>
          </a:bodyPr>
          <a:lstStyle/>
          <a:p>
            <a:pPr lvl="0"/>
            <a:r>
              <a:rPr lang="en-US" sz="2800" b="1" dirty="0">
                <a:solidFill>
                  <a:srgbClr val="FF0000"/>
                </a:solidFill>
                <a:latin typeface="Times New Roman" panose="02020603050405020304" pitchFamily="18" charset="0"/>
                <a:cs typeface="Times New Roman" panose="02020603050405020304" pitchFamily="18" charset="0"/>
              </a:rPr>
              <a:t>ÔN TẬP </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2"/>
          <a:stretch>
            <a:fillRect/>
          </a:stretch>
        </p:blipFill>
        <p:spPr>
          <a:xfrm>
            <a:off x="10560747" y="5285493"/>
            <a:ext cx="2341067" cy="1176630"/>
          </a:xfrm>
          <a:prstGeom prst="rect">
            <a:avLst/>
          </a:prstGeom>
        </p:spPr>
      </p:pic>
    </p:spTree>
    <p:extLst>
      <p:ext uri="{BB962C8B-B14F-4D97-AF65-F5344CB8AC3E}">
        <p14:creationId xmlns:p14="http://schemas.microsoft.com/office/powerpoint/2010/main" val="29338116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5"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rPr>
              <a:t>GO HOME</a:t>
            </a:r>
          </a:p>
        </p:txBody>
      </p:sp>
      <p:sp>
        <p:nvSpPr>
          <p:cNvPr id="12" name="Snip Diagonal Corner Rectangle 11"/>
          <p:cNvSpPr/>
          <p:nvPr/>
        </p:nvSpPr>
        <p:spPr>
          <a:xfrm>
            <a:off x="1252920" y="1063906"/>
            <a:ext cx="9375819" cy="187515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Hiệp định Pari về Việt Nam được kí vào thời gian nào và ở đâu?</a:t>
            </a: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27 – 1 – 1973 tại Pari</a:t>
            </a:r>
          </a:p>
        </p:txBody>
      </p:sp>
    </p:spTree>
    <p:extLst>
      <p:ext uri="{BB962C8B-B14F-4D97-AF65-F5344CB8AC3E}">
        <p14:creationId xmlns:p14="http://schemas.microsoft.com/office/powerpoint/2010/main" val="229443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099983" y="923901"/>
            <a:ext cx="7256375" cy="3867808"/>
            <a:chOff x="838202" y="737756"/>
            <a:chExt cx="7619998" cy="5282044"/>
          </a:xfrm>
        </p:grpSpPr>
        <p:sp>
          <p:nvSpPr>
            <p:cNvPr id="15" name="Rectangle: Rounded Corners 17"/>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80361" y="946962"/>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615840" y="3130088"/>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365365639"/>
              </p:ext>
            </p:extLst>
          </p:nvPr>
        </p:nvGraphicFramePr>
        <p:xfrm>
          <a:off x="3680567" y="1579047"/>
          <a:ext cx="6436359" cy="2042160"/>
        </p:xfrm>
        <a:graphic>
          <a:graphicData uri="http://schemas.openxmlformats.org/drawingml/2006/table">
            <a:tbl>
              <a:tblPr firstRow="1" bandRow="1">
                <a:tableStyleId>{5C22544A-7EE6-4342-B048-85BDC9FD1C3A}</a:tableStyleId>
              </a:tblPr>
              <a:tblGrid>
                <a:gridCol w="6436359">
                  <a:extLst>
                    <a:ext uri="{9D8B030D-6E8A-4147-A177-3AD203B41FA5}">
                      <a16:colId xmlns:a16="http://schemas.microsoft.com/office/drawing/2014/main" val="20000"/>
                    </a:ext>
                  </a:extLst>
                </a:gridCol>
              </a:tblGrid>
              <a:tr h="897093">
                <a:tc>
                  <a:txBody>
                    <a:bodyPr/>
                    <a:lstStyle/>
                    <a:p>
                      <a:r>
                        <a:rPr lang="en-US" sz="3200" b="0" dirty="0">
                          <a:solidFill>
                            <a:schemeClr val="tx1"/>
                          </a:solidFill>
                          <a:latin typeface="Times New Roman" panose="02020603050405020304" pitchFamily="18" charset="0"/>
                          <a:cs typeface="Times New Roman" panose="02020603050405020304" pitchFamily="18" charset="0"/>
                        </a:rPr>
                        <a:t>Em</a:t>
                      </a:r>
                      <a:r>
                        <a:rPr lang="en-US" sz="3200" b="0" baseline="0" dirty="0">
                          <a:solidFill>
                            <a:schemeClr val="tx1"/>
                          </a:solidFill>
                          <a:latin typeface="Times New Roman" panose="02020603050405020304" pitchFamily="18" charset="0"/>
                          <a:cs typeface="Times New Roman" panose="02020603050405020304" pitchFamily="18" charset="0"/>
                        </a:rPr>
                        <a:t> hãy phát biểu suy nghĩ về sự kiện lịch sử ngày 30 - 4 -1975 và có biết tại sao nói ngày 30 - 4 -1975 là mốc quan trọng trong lịch sử dân tộc ta?</a:t>
                      </a:r>
                      <a:endParaRPr lang="en-US" sz="32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pic>
        <p:nvPicPr>
          <p:cNvPr id="1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spTree>
    <p:extLst>
      <p:ext uri="{BB962C8B-B14F-4D97-AF65-F5344CB8AC3E}">
        <p14:creationId xmlns:p14="http://schemas.microsoft.com/office/powerpoint/2010/main" val="2891563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23929" y="7742634"/>
            <a:ext cx="609600" cy="609600"/>
          </a:xfrm>
          <a:prstGeom prst="rect">
            <a:avLst/>
          </a:prstGeom>
        </p:spPr>
      </p:pic>
      <p:pic>
        <p:nvPicPr>
          <p:cNvPr id="7"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84" y="-446946"/>
            <a:ext cx="1796716" cy="1812644"/>
          </a:xfrm>
          <a:prstGeom prst="rect">
            <a:avLst/>
          </a:prstGeom>
        </p:spPr>
      </p:pic>
      <p:pic>
        <p:nvPicPr>
          <p:cNvPr id="8" name="图片 23" descr="图片包含 鲜花&#10;&#10;已生成高可信度的说明"/>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691" y="31951"/>
            <a:ext cx="1915672" cy="1132706"/>
          </a:xfrm>
          <a:prstGeom prst="rect">
            <a:avLst/>
          </a:prstGeom>
        </p:spPr>
      </p:pic>
      <p:pic>
        <p:nvPicPr>
          <p:cNvPr id="9"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3" name="Picture 11" descr="1-3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263" y="4726004"/>
            <a:ext cx="1899930" cy="21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2147" y="4785772"/>
            <a:ext cx="2229853" cy="2067099"/>
          </a:xfrm>
          <a:prstGeom prst="rect">
            <a:avLst/>
          </a:prstGeom>
        </p:spPr>
      </p:pic>
      <p:pic>
        <p:nvPicPr>
          <p:cNvPr id="2" name="327537798757223846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1809549" y="-1"/>
            <a:ext cx="8287352" cy="6852871"/>
          </a:xfrm>
          <a:prstGeom prst="rect">
            <a:avLst/>
          </a:prstGeom>
        </p:spPr>
      </p:pic>
    </p:spTree>
    <p:extLst>
      <p:ext uri="{BB962C8B-B14F-4D97-AF65-F5344CB8AC3E}">
        <p14:creationId xmlns:p14="http://schemas.microsoft.com/office/powerpoint/2010/main" val="1606616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3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 calcmode="lin" valueType="num">
                                      <p:cBhvr>
                                        <p:cTn id="12" dur="1000" fill="hold"/>
                                        <p:tgtEl>
                                          <p:spTgt spid="14"/>
                                        </p:tgtEl>
                                        <p:attrNameLst>
                                          <p:attrName>style.rotation</p:attrName>
                                        </p:attrNameLst>
                                      </p:cBhvr>
                                      <p:tavLst>
                                        <p:tav tm="0">
                                          <p:val>
                                            <p:fltVal val="90"/>
                                          </p:val>
                                        </p:tav>
                                        <p:tav tm="100000">
                                          <p:val>
                                            <p:fltVal val="0"/>
                                          </p:val>
                                        </p:tav>
                                      </p:tavLst>
                                    </p:anim>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fullScrn="1">
              <p:cMediaNode vol="54082">
                <p:cTn id="20"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099983" y="923901"/>
            <a:ext cx="7256375" cy="3867808"/>
            <a:chOff x="838202" y="737756"/>
            <a:chExt cx="7619998" cy="5282044"/>
          </a:xfrm>
        </p:grpSpPr>
        <p:sp>
          <p:nvSpPr>
            <p:cNvPr id="15" name="Rectangle: Rounded Corners 17"/>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80361" y="946962"/>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615840" y="3130088"/>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365365639"/>
              </p:ext>
            </p:extLst>
          </p:nvPr>
        </p:nvGraphicFramePr>
        <p:xfrm>
          <a:off x="3680567" y="1579047"/>
          <a:ext cx="6436359" cy="2042160"/>
        </p:xfrm>
        <a:graphic>
          <a:graphicData uri="http://schemas.openxmlformats.org/drawingml/2006/table">
            <a:tbl>
              <a:tblPr firstRow="1" bandRow="1">
                <a:tableStyleId>{5C22544A-7EE6-4342-B048-85BDC9FD1C3A}</a:tableStyleId>
              </a:tblPr>
              <a:tblGrid>
                <a:gridCol w="6436359">
                  <a:extLst>
                    <a:ext uri="{9D8B030D-6E8A-4147-A177-3AD203B41FA5}">
                      <a16:colId xmlns:a16="http://schemas.microsoft.com/office/drawing/2014/main" val="20000"/>
                    </a:ext>
                  </a:extLst>
                </a:gridCol>
              </a:tblGrid>
              <a:tr h="897093">
                <a:tc>
                  <a:txBody>
                    <a:bodyPr/>
                    <a:lstStyle/>
                    <a:p>
                      <a:r>
                        <a:rPr lang="en-US" sz="3200" b="0" dirty="0">
                          <a:solidFill>
                            <a:schemeClr val="tx1"/>
                          </a:solidFill>
                          <a:latin typeface="Times New Roman" panose="02020603050405020304" pitchFamily="18" charset="0"/>
                          <a:cs typeface="Times New Roman" panose="02020603050405020304" pitchFamily="18" charset="0"/>
                        </a:rPr>
                        <a:t>Em</a:t>
                      </a:r>
                      <a:r>
                        <a:rPr lang="en-US" sz="3200" b="0" baseline="0" dirty="0">
                          <a:solidFill>
                            <a:schemeClr val="tx1"/>
                          </a:solidFill>
                          <a:latin typeface="Times New Roman" panose="02020603050405020304" pitchFamily="18" charset="0"/>
                          <a:cs typeface="Times New Roman" panose="02020603050405020304" pitchFamily="18" charset="0"/>
                        </a:rPr>
                        <a:t> hãy phát biểu suy nghĩ về sự kiện lịch sử ngày 30 - 4 -1975 và có biết tại sao nói ngày 30 - 4 -1975 là mốc quan trọng trong lịch sử dân tộc ta?</a:t>
                      </a:r>
                      <a:endParaRPr lang="en-US" sz="32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10000"/>
                  </a:ext>
                </a:extLst>
              </a:tr>
            </a:tbl>
          </a:graphicData>
        </a:graphic>
      </p:graphicFrame>
      <p:pic>
        <p:nvPicPr>
          <p:cNvPr id="14"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spTree>
    <p:extLst>
      <p:ext uri="{BB962C8B-B14F-4D97-AF65-F5344CB8AC3E}">
        <p14:creationId xmlns:p14="http://schemas.microsoft.com/office/powerpoint/2010/main" val="125284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3929" y="7742634"/>
            <a:ext cx="609600" cy="609600"/>
          </a:xfrm>
          <a:prstGeom prst="rect">
            <a:avLst/>
          </a:prstGeom>
        </p:spPr>
      </p:pic>
      <p:pic>
        <p:nvPicPr>
          <p:cNvPr id="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7052" y="-610575"/>
            <a:ext cx="2172467" cy="2191726"/>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pic>
        <p:nvPicPr>
          <p:cNvPr id="19" name="Picture 18"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43" y="3145792"/>
            <a:ext cx="4555216" cy="3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3049183" y="920286"/>
            <a:ext cx="7791537" cy="3867808"/>
            <a:chOff x="838202" y="737756"/>
            <a:chExt cx="7619998" cy="5282044"/>
          </a:xfrm>
        </p:grpSpPr>
        <p:sp>
          <p:nvSpPr>
            <p:cNvPr id="15" name="Rectangle: Rounded Corners 17"/>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8"/>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9"/>
          <a:stretch>
            <a:fillRect/>
          </a:stretch>
        </p:blipFill>
        <p:spPr>
          <a:xfrm>
            <a:off x="5290720" y="3074076"/>
            <a:ext cx="2773303" cy="1714018"/>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2228277-2291-473F-9120-B0635941F926}" type="datetime10">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20:13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p:cNvSpPr/>
          <p:nvPr/>
        </p:nvSpPr>
        <p:spPr>
          <a:xfrm>
            <a:off x="3723929" y="2452986"/>
            <a:ext cx="6626019" cy="1569660"/>
          </a:xfrm>
          <a:prstGeom prst="rect">
            <a:avLst/>
          </a:prstGeom>
          <a:noFill/>
        </p:spPr>
        <p:txBody>
          <a:bodyPr wrap="square" lIns="91440" tIns="45720" rIns="91440" bIns="45720">
            <a:prstTxWarp prst="textArchUp">
              <a:avLst/>
            </a:prstTxWarp>
            <a:spAutoFit/>
          </a:bodyPr>
          <a:lstStyle/>
          <a:p>
            <a:pPr algn="ctr"/>
            <a:r>
              <a:rPr lang="en-US" sz="9600" b="1" dirty="0">
                <a:ln w="12700">
                  <a:solidFill>
                    <a:schemeClr val="accent5"/>
                  </a:solidFill>
                  <a:prstDash val="solid"/>
                </a:ln>
                <a:solidFill>
                  <a:srgbClr val="00B050"/>
                </a:solidFill>
                <a:latin typeface="Times New Roman" panose="02020603050405020304" pitchFamily="18" charset="0"/>
                <a:cs typeface="Times New Roman" panose="02020603050405020304" pitchFamily="18" charset="0"/>
              </a:rPr>
              <a:t>TRÒ CHƠI GIẢI Ô CHỮ</a:t>
            </a:r>
          </a:p>
        </p:txBody>
      </p:sp>
      <p:pic>
        <p:nvPicPr>
          <p:cNvPr id="18" name="图片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6" y="74398"/>
            <a:ext cx="2203543" cy="1267037"/>
          </a:xfrm>
          <a:prstGeom prst="rect">
            <a:avLst/>
          </a:prstGeom>
          <a:ln>
            <a:noFill/>
          </a:ln>
          <a:effectLst>
            <a:softEdge rad="112500"/>
          </a:effectLst>
        </p:spPr>
      </p:pic>
    </p:spTree>
    <p:extLst>
      <p:ext uri="{BB962C8B-B14F-4D97-AF65-F5344CB8AC3E}">
        <p14:creationId xmlns:p14="http://schemas.microsoft.com/office/powerpoint/2010/main" val="39078824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14:presetBounceEnd="52000">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14:bounceEnd="52000">
                                          <p:cBhvr additive="base">
                                            <p:cTn id="10" dur="1000" fill="hold"/>
                                            <p:tgtEl>
                                              <p:spTgt spid="13"/>
                                            </p:tgtEl>
                                            <p:attrNameLst>
                                              <p:attrName>ppt_x</p:attrName>
                                            </p:attrNameLst>
                                          </p:cBhvr>
                                          <p:tavLst>
                                            <p:tav tm="0">
                                              <p:val>
                                                <p:strVal val="1+#ppt_w/2"/>
                                              </p:val>
                                            </p:tav>
                                            <p:tav tm="100000">
                                              <p:val>
                                                <p:strVal val="#ppt_x"/>
                                              </p:val>
                                            </p:tav>
                                          </p:tavLst>
                                        </p:anim>
                                        <p:anim calcmode="lin" valueType="num" p14:bounceEnd="52000">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p:cNvSpPr/>
          <p:nvPr/>
        </p:nvSpPr>
        <p:spPr>
          <a:xfrm>
            <a:off x="615316" y="5109210"/>
            <a:ext cx="10972800" cy="1506856"/>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p:cNvSpPr/>
          <p:nvPr/>
        </p:nvSpPr>
        <p:spPr>
          <a:xfrm>
            <a:off x="615826" y="5210551"/>
            <a:ext cx="10972799" cy="1626815"/>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615316" y="1149698"/>
            <a:ext cx="5613900" cy="1569660"/>
          </a:xfrm>
          <a:prstGeom prst="rect">
            <a:avLst/>
          </a:prstGeom>
          <a:noFill/>
        </p:spPr>
        <p:txBody>
          <a:bodyPr>
            <a:spAutoFit/>
            <a:scene3d>
              <a:camera prst="orthographicFront"/>
              <a:lightRig rig="threePt" dir="t"/>
            </a:scene3d>
            <a:sp3d extrusionH="57150">
              <a:bevelT w="38100" h="38100"/>
            </a:sp3d>
          </a:bodyPr>
          <a:lstStyle/>
          <a:p>
            <a:pPr algn="ctr" defTabSz="1097280" eaLnBrk="0" fontAlgn="base" hangingPunct="0">
              <a:spcBef>
                <a:spcPct val="0"/>
              </a:spcBef>
              <a:spcAft>
                <a:spcPct val="0"/>
              </a:spcAft>
              <a:defRPr/>
            </a:pPr>
            <a:r>
              <a:rPr lang="en-US" sz="9600" b="1" dirty="0" err="1">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Dặn</a:t>
            </a:r>
            <a:r>
              <a:rPr lang="en-US" sz="9600" b="1" dirty="0">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 </a:t>
            </a:r>
            <a:r>
              <a:rPr lang="en-US" sz="9600" b="1" dirty="0" err="1">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dò</a:t>
            </a:r>
            <a:r>
              <a:rPr lang="en-US" sz="9600" b="1" dirty="0">
                <a:ln w="19050">
                  <a:solidFill>
                    <a:srgbClr val="F63866"/>
                  </a:solidFill>
                </a:ln>
                <a:gradFill>
                  <a:gsLst>
                    <a:gs pos="2000">
                      <a:srgbClr val="4472C4">
                        <a:lumMod val="5000"/>
                        <a:lumOff val="95000"/>
                      </a:srgb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a:t>
            </a:r>
          </a:p>
        </p:txBody>
      </p:sp>
      <p:grpSp>
        <p:nvGrpSpPr>
          <p:cNvPr id="11" name="组合 77"/>
          <p:cNvGrpSpPr/>
          <p:nvPr/>
        </p:nvGrpSpPr>
        <p:grpSpPr bwMode="auto">
          <a:xfrm>
            <a:off x="10006966" y="413386"/>
            <a:ext cx="1489710" cy="935354"/>
            <a:chOff x="594424" y="1153191"/>
            <a:chExt cx="2605976" cy="1634460"/>
          </a:xfrm>
        </p:grpSpPr>
        <p:sp>
          <p:nvSpPr>
            <p:cNvPr id="12" name="任意多边形 78"/>
            <p:cNvSpPr/>
            <p:nvPr/>
          </p:nvSpPr>
          <p:spPr>
            <a:xfrm>
              <a:off x="617750" y="1176492"/>
              <a:ext cx="2582650" cy="1611159"/>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p:cNvGrpSpPr/>
          <p:nvPr/>
        </p:nvGrpSpPr>
        <p:grpSpPr bwMode="auto">
          <a:xfrm flipH="1">
            <a:off x="-135256" y="1461136"/>
            <a:ext cx="1489711" cy="933450"/>
            <a:chOff x="594424" y="1153191"/>
            <a:chExt cx="2605976" cy="1634460"/>
          </a:xfrm>
        </p:grpSpPr>
        <p:sp>
          <p:nvSpPr>
            <p:cNvPr id="15" name="任意多边形 78"/>
            <p:cNvSpPr/>
            <p:nvPr/>
          </p:nvSpPr>
          <p:spPr>
            <a:xfrm>
              <a:off x="617752" y="1176539"/>
              <a:ext cx="2582648" cy="1611112"/>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p:cNvSpPr/>
          <p:nvPr/>
        </p:nvSpPr>
        <p:spPr>
          <a:xfrm>
            <a:off x="7849167" y="1007104"/>
            <a:ext cx="1090267" cy="6831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zh-CN" altLang="en-US" sz="198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17596"/>
            <a:ext cx="6002656"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0646" y="1690242"/>
            <a:ext cx="5349240" cy="465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
          <p:cNvPicPr>
            <a:picLocks noChangeAspect="1"/>
          </p:cNvPicPr>
          <p:nvPr/>
        </p:nvPicPr>
        <p:blipFill>
          <a:blip r:embed="rId4" cstate="print">
            <a:extLst>
              <a:ext uri="{28A0092B-C50C-407E-A947-70E740481C1C}">
                <a14:useLocalDpi xmlns:a14="http://schemas.microsoft.com/office/drawing/2010/main" val="0"/>
              </a:ext>
            </a:extLst>
          </a:blip>
          <a:srcRect t="26978" b="31203"/>
          <a:stretch>
            <a:fillRect/>
          </a:stretch>
        </p:blipFill>
        <p:spPr bwMode="auto">
          <a:xfrm>
            <a:off x="1817370" y="4440556"/>
            <a:ext cx="383476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0052" y="2605839"/>
            <a:ext cx="7338433" cy="1569660"/>
          </a:xfrm>
          <a:prstGeom prst="rect">
            <a:avLst/>
          </a:prstGeom>
        </p:spPr>
        <p:txBody>
          <a:bodyPr wrap="square">
            <a:spAutoFit/>
          </a:bodyPr>
          <a:lstStyle/>
          <a:p>
            <a:r>
              <a:rPr lang="en-US" sz="3200" dirty="0">
                <a:solidFill>
                  <a:schemeClr val="accent1">
                    <a:lumMod val="75000"/>
                  </a:schemeClr>
                </a:solidFill>
                <a:latin typeface="UTM Showcard"/>
              </a:rPr>
              <a:t>- Xem lại bài và học thuộc ghi nhớ.</a:t>
            </a:r>
          </a:p>
          <a:p>
            <a:r>
              <a:rPr lang="en-US" sz="3200" dirty="0">
                <a:solidFill>
                  <a:schemeClr val="accent1">
                    <a:lumMod val="75000"/>
                  </a:schemeClr>
                </a:solidFill>
                <a:latin typeface="UTM Showcard"/>
              </a:rPr>
              <a:t>- Chuẩn bị bài : </a:t>
            </a:r>
          </a:p>
          <a:p>
            <a:r>
              <a:rPr lang="en-US" sz="3200" dirty="0">
                <a:solidFill>
                  <a:schemeClr val="accent1">
                    <a:lumMod val="75000"/>
                  </a:schemeClr>
                </a:solidFill>
                <a:latin typeface="UTM Showcard"/>
              </a:rPr>
              <a:t>Hoàn thành thống nhất đất nước. </a:t>
            </a:r>
          </a:p>
        </p:txBody>
      </p:sp>
    </p:spTree>
    <p:extLst>
      <p:ext uri="{BB962C8B-B14F-4D97-AF65-F5344CB8AC3E}">
        <p14:creationId xmlns:p14="http://schemas.microsoft.com/office/powerpoint/2010/main" val="425365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 calcmode="lin" valueType="num">
                                      <p:cBhvr>
                                        <p:cTn id="20"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23" dur="500" decel="50000">
                                          <p:stCondLst>
                                            <p:cond delay="0"/>
                                          </p:stCondLst>
                                        </p:cTn>
                                        <p:tgtEl>
                                          <p:spTgt spid="5"/>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 calcmode="lin" valueType="num">
                                      <p:cBhvr>
                                        <p:cTn id="49" dur="500" fill="hold"/>
                                        <p:tgtEl>
                                          <p:spTgt spid="18"/>
                                        </p:tgtEl>
                                        <p:attrNameLst>
                                          <p:attrName>style.rotation</p:attrName>
                                        </p:attrNameLst>
                                      </p:cBhvr>
                                      <p:tavLst>
                                        <p:tav tm="0">
                                          <p:val>
                                            <p:fltVal val="90"/>
                                          </p:val>
                                        </p:tav>
                                        <p:tav tm="100000">
                                          <p:val>
                                            <p:fltVal val="0"/>
                                          </p:val>
                                        </p:tav>
                                      </p:tavLst>
                                    </p:anim>
                                    <p:animEffect transition="in" filter="fade">
                                      <p:cBhvr>
                                        <p:cTn id="50" dur="500"/>
                                        <p:tgtEl>
                                          <p:spTgt spid="18"/>
                                        </p:tgtEl>
                                      </p:cBhvr>
                                    </p:animEffect>
                                  </p:childTnLst>
                                </p:cTn>
                              </p:par>
                            </p:childTnLst>
                          </p:cTn>
                        </p:par>
                        <p:par>
                          <p:cTn id="51" fill="hold">
                            <p:stCondLst>
                              <p:cond delay="25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par>
                                <p:cTn id="57" presetID="16" presetClass="entr" presetSubtype="21" fill="hold" nodeType="with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Effect transition="in" filter="barn(inVertical)">
                                      <p:cBhvr>
                                        <p:cTn id="59" dur="500"/>
                                        <p:tgtEl>
                                          <p:spTgt spid="2">
                                            <p:txEl>
                                              <p:pRg st="0" end="0"/>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2">
                                            <p:txEl>
                                              <p:pRg st="1" end="1"/>
                                            </p:txEl>
                                          </p:spTgt>
                                        </p:tgtEl>
                                        <p:attrNameLst>
                                          <p:attrName>style.visibility</p:attrName>
                                        </p:attrNameLst>
                                      </p:cBhvr>
                                      <p:to>
                                        <p:strVal val="visible"/>
                                      </p:to>
                                    </p:set>
                                    <p:animEffect transition="in" filter="barn(inVertical)">
                                      <p:cBhvr>
                                        <p:cTn id="62" dur="500"/>
                                        <p:tgtEl>
                                          <p:spTgt spid="2">
                                            <p:txEl>
                                              <p:pRg st="1" end="1"/>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barn(inVertical)">
                                      <p:cBhvr>
                                        <p:cTn id="6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9000"/>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93757" y="2758965"/>
            <a:ext cx="10115980" cy="4099035"/>
          </a:xfrm>
          <a:prstGeom prst="rect">
            <a:avLst/>
          </a:prstGeom>
        </p:spPr>
        <p:txBody>
          <a:bodyPr wrap="none">
            <a:prstTxWarp prst="textArchUp">
              <a:avLst/>
            </a:prstTxWarp>
            <a:spAutoFit/>
          </a:bodyPr>
          <a:lstStyle/>
          <a:p>
            <a:pPr algn="ctr" defTabSz="1097280" eaLnBrk="0" fontAlgn="base" hangingPunct="0">
              <a:spcBef>
                <a:spcPct val="0"/>
              </a:spcBef>
              <a:spcAft>
                <a:spcPct val="0"/>
              </a:spcAft>
              <a:defRPr/>
            </a:pPr>
            <a:r>
              <a:rPr lang="en-US" sz="6000" b="1" dirty="0">
                <a:ln w="19050">
                  <a:solidFill>
                    <a:srgbClr val="F63866"/>
                  </a:solidFill>
                </a:ln>
                <a:solidFill>
                  <a:srgbClr val="FF0000"/>
                </a:soli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CẢM ƠN CÔ VÀ CÁC BẠN </a:t>
            </a:r>
          </a:p>
          <a:p>
            <a:pPr algn="ctr" defTabSz="1097280" eaLnBrk="0" fontAlgn="base" hangingPunct="0">
              <a:spcBef>
                <a:spcPct val="0"/>
              </a:spcBef>
              <a:spcAft>
                <a:spcPct val="0"/>
              </a:spcAft>
              <a:defRPr/>
            </a:pPr>
            <a:r>
              <a:rPr lang="en-US" sz="6000" b="1" dirty="0">
                <a:ln w="19050">
                  <a:solidFill>
                    <a:srgbClr val="F63866"/>
                  </a:solidFill>
                </a:ln>
                <a:solidFill>
                  <a:srgbClr val="FF0000"/>
                </a:solidFill>
                <a:effectLst>
                  <a:outerShdw blurRad="38100" dist="38100" dir="2700000" algn="tl">
                    <a:srgbClr val="000000">
                      <a:alpha val="43137"/>
                    </a:srgbClr>
                  </a:outerShdw>
                </a:effectLst>
                <a:latin typeface="UTM Showcard" panose="02040603050506020204" pitchFamily="18" charset="0"/>
                <a:ea typeface="Microsoft YaHei" panose="020B0503020204020204" charset="-122"/>
                <a:cs typeface="Times New Roman" panose="02020603050405020304" pitchFamily="18" charset="0"/>
              </a:rPr>
              <a:t>ĐÃ LẮNG NGHE!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1724" y="5310352"/>
            <a:ext cx="1277006" cy="15476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9" y="-203200"/>
            <a:ext cx="12060621" cy="6858000"/>
          </a:xfrm>
          <a:prstGeom prst="rect">
            <a:avLst/>
          </a:prstGeom>
        </p:spPr>
      </p:pic>
    </p:spTree>
    <p:extLst>
      <p:ext uri="{BB962C8B-B14F-4D97-AF65-F5344CB8AC3E}">
        <p14:creationId xmlns:p14="http://schemas.microsoft.com/office/powerpoint/2010/main" val="312924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84" y="1905802"/>
            <a:ext cx="7892716" cy="4362957"/>
          </a:xfrm>
          <a:prstGeom prst="rect">
            <a:avLst/>
          </a:prstGeom>
        </p:spPr>
      </p:pic>
      <p:sp>
        <p:nvSpPr>
          <p:cNvPr id="9" name="Pentagon 8">
            <a:hlinkClick r:id="rId4"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black"/>
                </a:solidFill>
              </a:rPr>
              <a:t>GO HOME</a:t>
            </a:r>
          </a:p>
        </p:txBody>
      </p:sp>
      <p:graphicFrame>
        <p:nvGraphicFramePr>
          <p:cNvPr id="2" name="Table 1"/>
          <p:cNvGraphicFramePr>
            <a:graphicFrameLocks noGrp="1"/>
          </p:cNvGraphicFramePr>
          <p:nvPr>
            <p:extLst>
              <p:ext uri="{D42A27DB-BD31-4B8C-83A1-F6EECF244321}">
                <p14:modId xmlns:p14="http://schemas.microsoft.com/office/powerpoint/2010/main" val="2851301217"/>
              </p:ext>
            </p:extLst>
          </p:nvPr>
        </p:nvGraphicFramePr>
        <p:xfrm>
          <a:off x="3869357" y="738916"/>
          <a:ext cx="4263990" cy="907003"/>
        </p:xfrm>
        <a:graphic>
          <a:graphicData uri="http://schemas.openxmlformats.org/drawingml/2006/table">
            <a:tbl>
              <a:tblPr firstRow="1" bandRow="1">
                <a:tableStyleId>{5C22544A-7EE6-4342-B048-85BDC9FD1C3A}</a:tableStyleId>
              </a:tblPr>
              <a:tblGrid>
                <a:gridCol w="4263990">
                  <a:extLst>
                    <a:ext uri="{9D8B030D-6E8A-4147-A177-3AD203B41FA5}">
                      <a16:colId xmlns:a16="http://schemas.microsoft.com/office/drawing/2014/main" val="20000"/>
                    </a:ext>
                  </a:extLst>
                </a:gridCol>
              </a:tblGrid>
              <a:tr h="907003">
                <a:tc>
                  <a:txBody>
                    <a:bodyPr/>
                    <a:lstStyle/>
                    <a:p>
                      <a:pPr algn="ctr"/>
                      <a:r>
                        <a:rPr lang="en-US" sz="3200" dirty="0">
                          <a:solidFill>
                            <a:srgbClr val="FF0000"/>
                          </a:solidFill>
                        </a:rPr>
                        <a:t>NGÔI</a:t>
                      </a:r>
                      <a:r>
                        <a:rPr lang="en-US" sz="3200" baseline="0" dirty="0">
                          <a:solidFill>
                            <a:srgbClr val="FF0000"/>
                          </a:solidFill>
                        </a:rPr>
                        <a:t> SAO MAY MẮN</a:t>
                      </a:r>
                      <a:endParaRPr lang="en-US" sz="3200" dirty="0">
                        <a:solidFill>
                          <a:srgbClr val="FF0000"/>
                        </a:solidFill>
                      </a:endParaRPr>
                    </a:p>
                  </a:txBody>
                  <a:tcPr anchor="c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383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chemeClr val="tx1"/>
                </a:solidFill>
              </a:rPr>
              <a:t>Hiệp định Pari về Việt Nam có ý nghĩa như thế nào?</a:t>
            </a:r>
          </a:p>
        </p:txBody>
      </p:sp>
      <p:sp>
        <p:nvSpPr>
          <p:cNvPr id="5" name="Rectangle 4"/>
          <p:cNvSpPr/>
          <p:nvPr/>
        </p:nvSpPr>
        <p:spPr>
          <a:xfrm>
            <a:off x="2286000" y="3748109"/>
            <a:ext cx="7620000" cy="218225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rgbClr val="002060"/>
                </a:solidFill>
              </a:rPr>
              <a:t>Đánh dấu những thắng lợi to lớn của cuộc kháng chiến chống Mĩ cứu nước.</a:t>
            </a:r>
          </a:p>
          <a:p>
            <a:pPr algn="just">
              <a:defRPr/>
            </a:pPr>
            <a:r>
              <a:rPr lang="en-US" sz="3200" b="1" dirty="0">
                <a:solidFill>
                  <a:srgbClr val="002060"/>
                </a:solidFill>
              </a:rPr>
              <a:t>Tạo nên bước ngoặc quan trọng trong  cuộc đấu tranh cách mạng của nhân dân</a:t>
            </a:r>
          </a:p>
        </p:txBody>
      </p:sp>
    </p:spTree>
    <p:extLst>
      <p:ext uri="{BB962C8B-B14F-4D97-AF65-F5344CB8AC3E}">
        <p14:creationId xmlns:p14="http://schemas.microsoft.com/office/powerpoint/2010/main" val="161195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3929" y="7742634"/>
            <a:ext cx="609600" cy="609600"/>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spTree>
    <p:extLst>
      <p:ext uri="{BB962C8B-B14F-4D97-AF65-F5344CB8AC3E}">
        <p14:creationId xmlns:p14="http://schemas.microsoft.com/office/powerpoint/2010/main" val="36054907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99000"/>
            <a:lum/>
          </a:blip>
          <a:srcRect/>
          <a:stretch>
            <a:fillRect l="-20000" r="-20000"/>
          </a:stretch>
        </a:blipFill>
        <a:effectLst/>
      </p:bgPr>
    </p:bg>
    <p:spTree>
      <p:nvGrpSpPr>
        <p:cNvPr id="1" name=""/>
        <p:cNvGrpSpPr/>
        <p:nvPr/>
      </p:nvGrpSpPr>
      <p:grpSpPr>
        <a:xfrm>
          <a:off x="0" y="0"/>
          <a:ext cx="0" cy="0"/>
          <a:chOff x="0" y="0"/>
          <a:chExt cx="0" cy="0"/>
        </a:xfrm>
      </p:grpSpPr>
      <p:pic>
        <p:nvPicPr>
          <p:cNvPr id="4" name="5c9486e579b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3929" y="7742634"/>
            <a:ext cx="609600" cy="609600"/>
          </a:xfrm>
          <a:prstGeom prst="rect">
            <a:avLst/>
          </a:prstGeom>
        </p:spPr>
      </p:pic>
      <p:pic>
        <p:nvPicPr>
          <p:cNvPr id="9"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2" y="5605774"/>
            <a:ext cx="923132" cy="1131478"/>
          </a:xfrm>
          <a:prstGeom prst="rect">
            <a:avLst/>
          </a:prstGeom>
        </p:spPr>
      </p:pic>
    </p:spTree>
    <p:extLst>
      <p:ext uri="{BB962C8B-B14F-4D97-AF65-F5344CB8AC3E}">
        <p14:creationId xmlns:p14="http://schemas.microsoft.com/office/powerpoint/2010/main" val="38312114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2" y="3935342"/>
            <a:ext cx="3386757" cy="29041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390" y="5102064"/>
            <a:ext cx="3053803" cy="1755936"/>
          </a:xfrm>
          <a:prstGeom prst="rect">
            <a:avLst/>
          </a:prstGeom>
          <a:ln>
            <a:noFill/>
          </a:ln>
          <a:effectLst>
            <a:softEdge rad="112500"/>
          </a:effectLst>
        </p:spPr>
      </p:pic>
      <p:pic>
        <p:nvPicPr>
          <p:cNvPr id="7"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0865" y="-702119"/>
            <a:ext cx="2172467" cy="2191726"/>
          </a:xfrm>
          <a:prstGeom prst="rect">
            <a:avLst/>
          </a:prstGeom>
        </p:spPr>
      </p:pic>
      <p:grpSp>
        <p:nvGrpSpPr>
          <p:cNvPr id="16" name="组合 41"/>
          <p:cNvGrpSpPr/>
          <p:nvPr/>
        </p:nvGrpSpPr>
        <p:grpSpPr>
          <a:xfrm>
            <a:off x="2620451" y="2142685"/>
            <a:ext cx="7724087" cy="2939431"/>
            <a:chOff x="1513192" y="1554345"/>
            <a:chExt cx="9542584" cy="2489152"/>
          </a:xfrm>
        </p:grpSpPr>
        <p:sp>
          <p:nvSpPr>
            <p:cNvPr id="19" name="Rectangle 4"/>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20" name="Rectangle 4"/>
            <p:cNvSpPr/>
            <p:nvPr/>
          </p:nvSpPr>
          <p:spPr>
            <a:xfrm>
              <a:off x="1706880" y="1727314"/>
              <a:ext cx="9178079" cy="2112677"/>
            </a:xfrm>
            <a:prstGeom prst="roundRect">
              <a:avLst>
                <a:gd name="adj" fmla="val 50000"/>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grpSp>
      <p:pic>
        <p:nvPicPr>
          <p:cNvPr id="21" name="图片 40"/>
          <p:cNvPicPr>
            <a:picLocks noChangeAspect="1"/>
          </p:cNvPicPr>
          <p:nvPr/>
        </p:nvPicPr>
        <p:blipFill rotWithShape="1">
          <a:blip r:embed="rId6" cstate="screen"/>
          <a:srcRect/>
          <a:stretch>
            <a:fillRect/>
          </a:stretch>
        </p:blipFill>
        <p:spPr>
          <a:xfrm>
            <a:off x="8567556" y="802207"/>
            <a:ext cx="3692229" cy="1987501"/>
          </a:xfrm>
          <a:prstGeom prst="rect">
            <a:avLst/>
          </a:prstGeom>
        </p:spPr>
      </p:pic>
      <p:pic>
        <p:nvPicPr>
          <p:cNvPr id="24"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783" y="-35676"/>
            <a:ext cx="1977630" cy="1402139"/>
          </a:xfrm>
          <a:prstGeom prst="rect">
            <a:avLst/>
          </a:prstGeom>
          <a:ln>
            <a:noFill/>
          </a:ln>
          <a:effectLst>
            <a:softEdge rad="112500"/>
          </a:effectLst>
        </p:spPr>
      </p:pic>
      <p:sp>
        <p:nvSpPr>
          <p:cNvPr id="29" name="文本框 3"/>
          <p:cNvSpPr txBox="1"/>
          <p:nvPr/>
        </p:nvSpPr>
        <p:spPr>
          <a:xfrm>
            <a:off x="5504612" y="2336157"/>
            <a:ext cx="1818126" cy="905056"/>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GB" altLang="zh-CN" sz="4000" b="1" i="0" u="sng" strike="noStrike" kern="1200" cap="none" spc="0" normalizeH="0" baseline="0" noProof="0" dirty="0">
                <a:ln>
                  <a:solidFill>
                    <a:sysClr val="windowText" lastClr="000000"/>
                  </a:solidFill>
                </a:ln>
                <a:solidFill>
                  <a:srgbClr val="002060"/>
                </a:solidFill>
                <a:effectLst/>
                <a:uLnTx/>
                <a:uFillTx/>
                <a:latin typeface="Times New Roman" panose="02020603050405020304" pitchFamily="18" charset="0"/>
                <a:ea typeface="Microsoft YaHei" panose="020B0503020204020204" charset="-122"/>
                <a:cs typeface="Times New Roman" panose="02020603050405020304" pitchFamily="18" charset="0"/>
              </a:rPr>
              <a:t>Lịch</a:t>
            </a:r>
            <a:r>
              <a:rPr kumimoji="0" lang="en-GB" altLang="zh-CN" sz="4000" b="1" i="0" u="sng" strike="noStrike" kern="1200" cap="none" spc="0" normalizeH="0" noProof="0" dirty="0">
                <a:ln>
                  <a:solidFill>
                    <a:sysClr val="windowText" lastClr="000000"/>
                  </a:solidFill>
                </a:ln>
                <a:solidFill>
                  <a:srgbClr val="002060"/>
                </a:solidFill>
                <a:effectLst/>
                <a:uLnTx/>
                <a:uFillTx/>
                <a:latin typeface="Times New Roman" panose="02020603050405020304" pitchFamily="18" charset="0"/>
                <a:ea typeface="Microsoft YaHei" panose="020B0503020204020204" charset="-122"/>
                <a:cs typeface="Times New Roman" panose="02020603050405020304" pitchFamily="18" charset="0"/>
              </a:rPr>
              <a:t> sử</a:t>
            </a:r>
            <a:endParaRPr kumimoji="0" lang="zh-CN" altLang="en-US" sz="3200" b="1" i="0" u="sng" strike="noStrike" kern="1200" cap="none" spc="0" normalizeH="0" baseline="0" noProof="0" dirty="0">
              <a:ln>
                <a:solidFill>
                  <a:sysClr val="windowText" lastClr="000000"/>
                </a:solidFill>
              </a:ln>
              <a:solidFill>
                <a:srgbClr val="00206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7"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4056" y="6252686"/>
            <a:ext cx="2848981" cy="605314"/>
          </a:xfrm>
          <a:prstGeom prst="rect">
            <a:avLst/>
          </a:prstGeom>
        </p:spPr>
      </p:pic>
      <p:sp>
        <p:nvSpPr>
          <p:cNvPr id="15" name="TextBox 14"/>
          <p:cNvSpPr txBox="1"/>
          <p:nvPr/>
        </p:nvSpPr>
        <p:spPr>
          <a:xfrm>
            <a:off x="1314891" y="952417"/>
            <a:ext cx="95622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Thứ </a:t>
            </a:r>
            <a:r>
              <a:rPr lang="en-US" sz="4000" b="1" dirty="0">
                <a:solidFill>
                  <a:srgbClr val="FF0066"/>
                </a:solidFill>
                <a:latin typeface="Times New Roman" panose="02020603050405020304" pitchFamily="18" charset="0"/>
                <a:cs typeface="Times New Roman" panose="02020603050405020304" pitchFamily="18" charset="0"/>
              </a:rPr>
              <a:t>năm</a:t>
            </a:r>
            <a:r>
              <a:rPr lang="en-US" sz="4000" b="1" noProof="0" dirty="0">
                <a:solidFill>
                  <a:srgbClr val="FF0066"/>
                </a:solidFill>
                <a:latin typeface="Times New Roman" panose="02020603050405020304" pitchFamily="18" charset="0"/>
                <a:cs typeface="Times New Roman" panose="02020603050405020304" pitchFamily="18" charset="0"/>
              </a:rPr>
              <a:t>,</a:t>
            </a:r>
            <a:r>
              <a:rPr kumimoji="0" lang="en-US" sz="4000" b="1" i="0"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ngày 2</a:t>
            </a:r>
            <a:r>
              <a:rPr lang="en-US" sz="4000" b="1" noProof="0" dirty="0">
                <a:solidFill>
                  <a:srgbClr val="FF0066"/>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tháng </a:t>
            </a:r>
            <a:r>
              <a:rPr lang="en-US" sz="4000" b="1" dirty="0">
                <a:solidFill>
                  <a:srgbClr val="FF0066"/>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66"/>
                </a:solidFill>
                <a:effectLst/>
                <a:uLnTx/>
                <a:uFillTx/>
                <a:latin typeface="Times New Roman" panose="02020603050405020304" pitchFamily="18" charset="0"/>
                <a:cs typeface="Times New Roman" panose="02020603050405020304" pitchFamily="18" charset="0"/>
              </a:rPr>
              <a:t>năm</a:t>
            </a:r>
            <a:r>
              <a:rPr kumimoji="0" lang="en-US" sz="4000" b="1" i="0" u="none" strike="noStrike" kern="1200" cap="none" spc="0" normalizeH="0" noProof="0" dirty="0">
                <a:ln>
                  <a:noFill/>
                </a:ln>
                <a:solidFill>
                  <a:srgbClr val="FF0066"/>
                </a:solidFill>
                <a:effectLst/>
                <a:uLnTx/>
                <a:uFillTx/>
                <a:latin typeface="Times New Roman" panose="02020603050405020304" pitchFamily="18" charset="0"/>
                <a:cs typeface="Times New Roman" panose="02020603050405020304" pitchFamily="18" charset="0"/>
              </a:rPr>
              <a:t> 2020</a:t>
            </a:r>
            <a:endParaRPr kumimoji="0" lang="en-US" sz="40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a:off x="1978617" y="5062924"/>
            <a:ext cx="249539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SGK/55</a:t>
            </a:r>
            <a:endParaRPr lang="vi-VN"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699153" y="3381037"/>
            <a:ext cx="7429043" cy="707886"/>
          </a:xfrm>
          <a:prstGeom prst="rect">
            <a:avLst/>
          </a:prstGeom>
        </p:spPr>
        <p:txBody>
          <a:bodyPr wrap="square">
            <a:spAutoFit/>
          </a:bodyPr>
          <a:lstStyle/>
          <a:p>
            <a:pPr algn="ctr"/>
            <a:r>
              <a:rPr lang="nl-NL" sz="3600" b="1" i="1" dirty="0">
                <a:solidFill>
                  <a:srgbClr val="FF0000"/>
                </a:solidFill>
                <a:latin typeface="Times New Roman" panose="02020603050405020304" pitchFamily="18" charset="0"/>
                <a:cs typeface="Times New Roman" panose="02020603050405020304" pitchFamily="18" charset="0"/>
              </a:rPr>
              <a:t> </a:t>
            </a:r>
            <a:r>
              <a:rPr lang="nl-NL" sz="4000" b="1" u="sng" dirty="0">
                <a:solidFill>
                  <a:srgbClr val="FF0000"/>
                </a:solidFill>
                <a:latin typeface="Times New Roman" panose="02020603050405020304" pitchFamily="18" charset="0"/>
                <a:cs typeface="Times New Roman" panose="02020603050405020304" pitchFamily="18" charset="0"/>
              </a:rPr>
              <a:t>Bài 26</a:t>
            </a:r>
            <a:r>
              <a:rPr lang="nl-NL" sz="4000" b="1" dirty="0">
                <a:solidFill>
                  <a:srgbClr val="FF0000"/>
                </a:solidFill>
                <a:latin typeface="Times New Roman" panose="02020603050405020304" pitchFamily="18" charset="0"/>
                <a:cs typeface="Times New Roman" panose="02020603050405020304" pitchFamily="18" charset="0"/>
              </a:rPr>
              <a:t>:  Tiến vào Dinh Độc Lập</a:t>
            </a:r>
            <a:endParaRPr lang="en-US" sz="36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1992</TotalTime>
  <Words>2459</Words>
  <Application>Microsoft Office PowerPoint</Application>
  <PresentationFormat>Widescreen</PresentationFormat>
  <Paragraphs>264</Paragraphs>
  <Slides>45</Slides>
  <Notes>28</Notes>
  <HiddenSlides>1</HiddenSlides>
  <MMClips>29</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45</vt:i4>
      </vt:variant>
    </vt:vector>
  </HeadingPairs>
  <TitlesOfParts>
    <vt:vector size="67" baseType="lpstr">
      <vt:lpstr>Microsoft YaHei</vt:lpstr>
      <vt:lpstr>SimSun</vt:lpstr>
      <vt:lpstr>Arial</vt:lpstr>
      <vt:lpstr>Bahnschrift Light SemiCondensed</vt:lpstr>
      <vt:lpstr>Calibri</vt:lpstr>
      <vt:lpstr>Calibri Light</vt:lpstr>
      <vt:lpstr>inpin heiti</vt:lpstr>
      <vt:lpstr>Times New Roman</vt:lpstr>
      <vt:lpstr>UTM Showcard</vt:lpstr>
      <vt:lpstr>Office Theme</vt:lpstr>
      <vt:lpstr>4_Custom Design</vt:lpstr>
      <vt:lpstr>5_Custom Design</vt:lpstr>
      <vt:lpstr>1_Office Theme</vt:lpstr>
      <vt:lpstr>2_Office Theme</vt:lpstr>
      <vt:lpstr>3_Office Theme</vt:lpstr>
      <vt:lpstr>4_Office Theme</vt:lpstr>
      <vt:lpstr>1_Default Design</vt:lpstr>
      <vt:lpstr>2_Default Design</vt:lpstr>
      <vt:lpstr>4_Default Design</vt:lpstr>
      <vt:lpstr>5_Default Design</vt:lpstr>
      <vt:lpstr>7_Default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thinh</dc:creator>
  <cp:lastModifiedBy>Trần Minh Thy</cp:lastModifiedBy>
  <cp:revision>175</cp:revision>
  <dcterms:created xsi:type="dcterms:W3CDTF">2021-11-30T13:59:00Z</dcterms:created>
  <dcterms:modified xsi:type="dcterms:W3CDTF">2024-07-28T13:28:00Z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F906D2E5E36B4490B1058124FED0F446</vt:lpwstr>
  </property>
  <property fmtid="{D5CDD505-2E9C-101B-9397-08002B2CF9AE}" pid="3" name="KSOProductBuildVer">
    <vt:lpwstr>1033-11.2.0.10382</vt:lpwstr>
  </property>
</Properties>
</file>