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</p:sldMasterIdLst>
  <p:notesMasterIdLst>
    <p:notesMasterId r:id="rId31"/>
  </p:notesMasterIdLst>
  <p:sldIdLst>
    <p:sldId id="258" r:id="rId4"/>
    <p:sldId id="276" r:id="rId5"/>
    <p:sldId id="257" r:id="rId6"/>
    <p:sldId id="302" r:id="rId7"/>
    <p:sldId id="291" r:id="rId8"/>
    <p:sldId id="298" r:id="rId9"/>
    <p:sldId id="304" r:id="rId10"/>
    <p:sldId id="303" r:id="rId11"/>
    <p:sldId id="305" r:id="rId12"/>
    <p:sldId id="306" r:id="rId13"/>
    <p:sldId id="307" r:id="rId14"/>
    <p:sldId id="308" r:id="rId15"/>
    <p:sldId id="309" r:id="rId16"/>
    <p:sldId id="310" r:id="rId17"/>
    <p:sldId id="292" r:id="rId18"/>
    <p:sldId id="311" r:id="rId19"/>
    <p:sldId id="312" r:id="rId20"/>
    <p:sldId id="313" r:id="rId21"/>
    <p:sldId id="314" r:id="rId22"/>
    <p:sldId id="296" r:id="rId23"/>
    <p:sldId id="299" r:id="rId24"/>
    <p:sldId id="315" r:id="rId25"/>
    <p:sldId id="316" r:id="rId26"/>
    <p:sldId id="317" r:id="rId27"/>
    <p:sldId id="288" r:id="rId28"/>
    <p:sldId id="289" r:id="rId29"/>
    <p:sldId id="273" r:id="rId30"/>
  </p:sldIdLst>
  <p:sldSz cx="9144000" cy="5143500" type="screen16x9"/>
  <p:notesSz cx="6858000" cy="9144000"/>
  <p:embeddedFontLst>
    <p:embeddedFont>
      <p:font typeface="DFPOP1-W9" charset="-128"/>
      <p:regular r:id="rId32"/>
    </p:embeddedFont>
    <p:embeddedFont>
      <p:font typeface="宋体" pitchFamily="2" charset="-122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333FF"/>
    <a:srgbClr val="66FFFF"/>
    <a:srgbClr val="FFC000"/>
    <a:srgbClr val="F56636"/>
    <a:srgbClr val="FF3300"/>
    <a:srgbClr val="FF0000"/>
    <a:srgbClr val="4CA420"/>
    <a:srgbClr val="9200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499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684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11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86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661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50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7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5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14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8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9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8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21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grpSp>
        <p:nvGrpSpPr>
          <p:cNvPr id="38" name="组合 35"/>
          <p:cNvGrpSpPr/>
          <p:nvPr/>
        </p:nvGrpSpPr>
        <p:grpSpPr>
          <a:xfrm rot="2799594" flipH="1">
            <a:off x="5358124" y="-131963"/>
            <a:ext cx="1048883" cy="2038360"/>
            <a:chOff x="1403445" y="-3477919"/>
            <a:chExt cx="1048883" cy="2455261"/>
          </a:xfrm>
        </p:grpSpPr>
        <p:sp>
          <p:nvSpPr>
            <p:cNvPr id="40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95">
            <a:extLst>
              <a:ext uri="{FF2B5EF4-FFF2-40B4-BE49-F238E27FC236}">
                <a16:creationId xmlns:a16="http://schemas.microsoft.com/office/drawing/2014/main" xmlns="" id="{BFFEF3CB-8ECE-49B5-9ED7-C8B118E66DD7}"/>
              </a:ext>
            </a:extLst>
          </p:cNvPr>
          <p:cNvSpPr txBox="1"/>
          <p:nvPr/>
        </p:nvSpPr>
        <p:spPr>
          <a:xfrm>
            <a:off x="847628" y="1869331"/>
            <a:ext cx="2263296" cy="79300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6600" b="1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66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600" b="1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66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2846070"/>
            <a:ext cx="3669546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dìu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42192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Chi tiết nào cho em thấy cô mèo là một người lạ không tốt? 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2846070"/>
            <a:ext cx="3669546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383264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6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3148519"/>
            <a:ext cx="3669546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826462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con?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5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85107" y="1102878"/>
            <a:ext cx="3669546" cy="196771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83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6" y="116560"/>
            <a:ext cx="7792720" cy="29887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2273" y="974452"/>
            <a:ext cx="4431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770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83" y="3169340"/>
            <a:ext cx="8764269" cy="1421928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 Những tình huống nào em cần tìm kiếm sự hỗ trợ khi tiếp xúc với người lạ?</a:t>
            </a:r>
            <a:endParaRPr lang="en-US" sz="2400" b="1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Vì sao em cần tìm kiếm sự hỗ trợ trong những tình huống </a:t>
            </a:r>
            <a:r>
              <a:rPr lang="en-US" sz="2400" b="1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9" y="987766"/>
            <a:ext cx="2757304" cy="1677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173" y="987766"/>
            <a:ext cx="3528855" cy="1677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909" y="991386"/>
            <a:ext cx="2415200" cy="17300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4886" y="2717157"/>
            <a:ext cx="5307862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05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8" y="987766"/>
            <a:ext cx="3861331" cy="3401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5599" y="1093631"/>
            <a:ext cx="4572000" cy="142192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5599" y="2523994"/>
            <a:ext cx="4572000" cy="1865126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9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45111" y="1208159"/>
            <a:ext cx="4815841" cy="940066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i="1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45110" y="2216447"/>
            <a:ext cx="4815841" cy="1938992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1" y="1093630"/>
            <a:ext cx="3725308" cy="30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21760" y="1093631"/>
            <a:ext cx="4978399" cy="138326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1760" y="2523994"/>
            <a:ext cx="4978399" cy="1569660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 wrap="square">
            <a:spAutoFit/>
          </a:bodyPr>
          <a:lstStyle/>
          <a:p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89" y="1093631"/>
            <a:ext cx="3597572" cy="31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2352" y="1269999"/>
            <a:ext cx="3905088" cy="1147854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giãy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giụa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87686" y="2613660"/>
            <a:ext cx="3839754" cy="1511300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447040" y="2097927"/>
            <a:ext cx="2968505" cy="1031466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stCxn id="13" idx="3"/>
            <a:endCxn id="9" idx="1"/>
          </p:cNvCxnSpPr>
          <p:nvPr/>
        </p:nvCxnSpPr>
        <p:spPr>
          <a:xfrm flipV="1">
            <a:off x="3362961" y="1843926"/>
            <a:ext cx="1459391" cy="769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0" idx="1"/>
          </p:cNvCxnSpPr>
          <p:nvPr/>
        </p:nvCxnSpPr>
        <p:spPr>
          <a:xfrm>
            <a:off x="3362961" y="2613660"/>
            <a:ext cx="1524725" cy="700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99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0567" y="3105696"/>
            <a:ext cx="65008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7: Tiếp xúc với người lạ (tiết 1)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Tìm kiếm sự hỗ trợ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19629" y="3984653"/>
            <a:ext cx="271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SGK/ trang 35</a:t>
            </a: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3581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2352" y="1381759"/>
            <a:ext cx="3905088" cy="1147854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 rèn luyện, giữ gìn để có sức khoẻ tốt (tập thể dục thường xuyên) </a:t>
            </a:r>
            <a:endParaRPr lang="en-US" sz="24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87686" y="2725420"/>
            <a:ext cx="3839754" cy="1400266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 chỉ học tập để có  những kiến thức, kĩ năng, bài học giúp ứng phó hiệu quả với người lạ).</a:t>
            </a:r>
            <a:endParaRPr lang="en-US" sz="24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14681" y="1889760"/>
            <a:ext cx="2748280" cy="1671319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có sức khỏe và trí thông minh thì các em cần phải làm gì?</a:t>
            </a:r>
            <a:endParaRPr lang="en-US" sz="2400" b="1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cxnSp>
        <p:nvCxnSpPr>
          <p:cNvPr id="15" name="Straight Arrow Connector 14"/>
          <p:cNvCxnSpPr>
            <a:stCxn id="13" idx="3"/>
            <a:endCxn id="9" idx="1"/>
          </p:cNvCxnSpPr>
          <p:nvPr/>
        </p:nvCxnSpPr>
        <p:spPr>
          <a:xfrm flipV="1">
            <a:off x="3362961" y="1955686"/>
            <a:ext cx="1459391" cy="769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0" idx="1"/>
          </p:cNvCxnSpPr>
          <p:nvPr/>
        </p:nvCxnSpPr>
        <p:spPr>
          <a:xfrm>
            <a:off x="3362961" y="2725420"/>
            <a:ext cx="1524725" cy="700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06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20" y="979452"/>
            <a:ext cx="6502400" cy="225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354" y="3194125"/>
            <a:ext cx="5080000" cy="1820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64" y="2596262"/>
            <a:ext cx="552630" cy="552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6" y="2499360"/>
            <a:ext cx="649532" cy="649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56" y="2499360"/>
            <a:ext cx="649532" cy="6495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166" y="4344034"/>
            <a:ext cx="649532" cy="6495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99" y="4344034"/>
            <a:ext cx="649532" cy="6495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92" y="4344034"/>
            <a:ext cx="649532" cy="6495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24" y="2637542"/>
            <a:ext cx="552630" cy="5526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1510" y="1835827"/>
            <a:ext cx="1751984" cy="19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9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1029680"/>
            <a:ext cx="7297420" cy="14996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7971" y="2710449"/>
            <a:ext cx="8764269" cy="1995740"/>
            <a:chOff x="267971" y="2771409"/>
            <a:chExt cx="8764269" cy="1995740"/>
          </a:xfrm>
        </p:grpSpPr>
        <p:sp>
          <p:nvSpPr>
            <p:cNvPr id="16" name="TextBox 15"/>
            <p:cNvSpPr txBox="1"/>
            <p:nvPr/>
          </p:nvSpPr>
          <p:spPr>
            <a:xfrm>
              <a:off x="267971" y="3171519"/>
              <a:ext cx="8764269" cy="15956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56636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4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phó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kiếm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trợ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tốt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4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59280" y="2771409"/>
              <a:ext cx="5307862" cy="40011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1060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1029680"/>
            <a:ext cx="7297420" cy="14996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9865" y="2529308"/>
            <a:ext cx="8764269" cy="1938992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1054934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6025"/>
            <a:ext cx="5657850" cy="371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" y="1317501"/>
            <a:ext cx="3393440" cy="191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3230880"/>
            <a:ext cx="3312160" cy="176783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37280" y="1379585"/>
            <a:ext cx="5334000" cy="3697423"/>
            <a:chOff x="-124496" y="2771409"/>
            <a:chExt cx="10302250" cy="3697423"/>
          </a:xfrm>
        </p:grpSpPr>
        <p:sp>
          <p:nvSpPr>
            <p:cNvPr id="11" name="TextBox 10"/>
            <p:cNvSpPr txBox="1"/>
            <p:nvPr/>
          </p:nvSpPr>
          <p:spPr>
            <a:xfrm>
              <a:off x="-124496" y="3171519"/>
              <a:ext cx="10302250" cy="32973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56636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endPara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b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chưa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124496" y="2771409"/>
              <a:ext cx="10302250" cy="40011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24265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351363"/>
            <a:ext cx="8839200" cy="5108420"/>
          </a:xfrm>
          <a:prstGeom prst="rect">
            <a:avLst/>
          </a:prstGeom>
        </p:spPr>
      </p:pic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3105338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57" y="1782966"/>
            <a:ext cx="2454621" cy="2454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3857" y="675156"/>
            <a:ext cx="541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Không nên nói cộc lốc, xấc xược, gây sự khó chịu ở người nghe, khiến người ấy</a:t>
            </a: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 muốn giúp đỡ mình.</a:t>
            </a:r>
            <a:endParaRPr lang="en-US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Sau khi được giúp đỡ em cảm ơn và  cũng có thể trình bày rõ hơn chuyện gì đã xảy ra với mình và sự giúp đỡ của</a:t>
            </a: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 ấy đã giúp mình tránh được những rủi ro gì có thể xảy ra.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 rot="2031384">
            <a:off x="3891633" y="-280037"/>
            <a:ext cx="2704097" cy="18418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7681203" y="2640137"/>
            <a:ext cx="1251460" cy="234648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32585">
              <a:off x="2438913" y="1132800"/>
              <a:ext cx="247328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 Nêu một số tình huống tiếp xúc với người lạ.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252734">
              <a:off x="5137568" y="2210291"/>
              <a:ext cx="221789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Em sẽ nói gì với người giúp đỡ mình?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7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231328" y="3594472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6002410" y="3544690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49800" y="-11972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4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40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231328" y="2289079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2888786" y="2972296"/>
              <a:ext cx="1527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lạ</a:t>
              </a:r>
              <a:endParaRPr lang="zh-CN" altLang="en-US" sz="320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20549" y="2273181"/>
            <a:ext cx="1951219" cy="1692000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874035" y="3171652"/>
              <a:ext cx="1136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2400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endParaRPr lang="zh-CN" altLang="en-US" sz="240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77632" y="2142253"/>
            <a:ext cx="1951220" cy="1692000"/>
            <a:chOff x="6677632" y="2142253"/>
            <a:chExt cx="1951220" cy="1692000"/>
          </a:xfrm>
        </p:grpSpPr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6677632" y="2142253"/>
              <a:ext cx="1951220" cy="1692000"/>
              <a:chOff x="785114" y="-370703"/>
              <a:chExt cx="7225085" cy="626522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5" name="椭圆 24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6978676" y="2730498"/>
              <a:ext cx="1349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240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quen</a:t>
              </a:r>
              <a:endParaRPr lang="zh-CN" altLang="en-US" sz="2400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2" y="2124409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815713" y="2672177"/>
              <a:ext cx="1436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2400">
                  <a:effectLst>
                    <a:outerShdw dist="38100" dir="2700000" algn="tl" rotWithShape="0">
                      <a:srgbClr val="007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endParaRPr lang="zh-CN" altLang="en-US" sz="2400">
                <a:effectLst>
                  <a:outerShdw dist="38100" dir="2700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sp>
        <p:nvSpPr>
          <p:cNvPr id="58" name="矩形 8"/>
          <p:cNvSpPr/>
          <p:nvPr/>
        </p:nvSpPr>
        <p:spPr>
          <a:xfrm>
            <a:off x="273043" y="1372972"/>
            <a:ext cx="2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80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80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4800">
              <a:solidFill>
                <a:srgbClr val="A92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509680"/>
            <a:ext cx="7112000" cy="4570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84820" y="48015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lang="en-US" sz="16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lang="en-US" sz="16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7684" y="829871"/>
            <a:ext cx="2845651" cy="535531"/>
          </a:xfrm>
          <a:prstGeom prst="rect">
            <a:avLst/>
          </a:prstGeom>
          <a:solidFill>
            <a:srgbClr val="FF0000">
              <a:alpha val="21961"/>
            </a:srgbClr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  <a:spcAft>
                <a:spcPts val="800"/>
              </a:spcAft>
            </a:pP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6997" y="1559301"/>
            <a:ext cx="3942105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7156" y="2183300"/>
            <a:ext cx="3903060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6996" y="2807299"/>
            <a:ext cx="3903059" cy="1493037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  </a:t>
            </a:r>
          </a:p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</a:t>
            </a:r>
            <a:endParaRPr lang="en-US" sz="24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lang="en-US" sz="16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7472" y="949701"/>
            <a:ext cx="3942105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683" y="1966733"/>
            <a:ext cx="3787682" cy="2308324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26742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lang="en-US" sz="160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5248" y="1966733"/>
            <a:ext cx="3787682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5248" y="949701"/>
            <a:ext cx="3787682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8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62374" y="2172939"/>
            <a:ext cx="3669546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an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40" y="591582"/>
            <a:ext cx="3907816" cy="14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</TotalTime>
  <Words>1227</Words>
  <Application>Microsoft Office PowerPoint</Application>
  <PresentationFormat>On-screen Show (16:9)</PresentationFormat>
  <Paragraphs>85</Paragraphs>
  <Slides>27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华康少女文字W5</vt:lpstr>
      <vt:lpstr>DFPOP1-W9</vt:lpstr>
      <vt:lpstr>宋体</vt:lpstr>
      <vt:lpstr>Calibri</vt:lpstr>
      <vt:lpstr>Times New Roman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Admin</cp:lastModifiedBy>
  <cp:revision>48</cp:revision>
  <dcterms:created xsi:type="dcterms:W3CDTF">2016-08-08T05:55:00Z</dcterms:created>
  <dcterms:modified xsi:type="dcterms:W3CDTF">2024-07-27T07:58:22Z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