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13" r:id="rId2"/>
    <p:sldId id="320" r:id="rId3"/>
    <p:sldId id="336" r:id="rId4"/>
    <p:sldId id="322" r:id="rId5"/>
    <p:sldId id="333" r:id="rId6"/>
    <p:sldId id="324" r:id="rId7"/>
    <p:sldId id="340" r:id="rId8"/>
    <p:sldId id="342" r:id="rId9"/>
    <p:sldId id="344" r:id="rId10"/>
    <p:sldId id="345" r:id="rId11"/>
    <p:sldId id="325" r:id="rId12"/>
    <p:sldId id="326" r:id="rId13"/>
    <p:sldId id="307" r:id="rId14"/>
    <p:sldId id="305" r:id="rId15"/>
    <p:sldId id="329" r:id="rId16"/>
    <p:sldId id="346" r:id="rId17"/>
    <p:sldId id="347" r:id="rId18"/>
    <p:sldId id="306" r:id="rId19"/>
    <p:sldId id="318" r:id="rId20"/>
    <p:sldId id="321" r:id="rId21"/>
    <p:sldId id="338" r:id="rId22"/>
    <p:sldId id="310" r:id="rId23"/>
    <p:sldId id="261" r:id="rId24"/>
    <p:sldId id="348" r:id="rId25"/>
    <p:sldId id="294" r:id="rId26"/>
    <p:sldId id="258" r:id="rId27"/>
    <p:sldId id="335" r:id="rId28"/>
    <p:sldId id="316" r:id="rId29"/>
  </p:sldIdLst>
  <p:sldSz cx="1260157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99"/>
    <a:srgbClr val="FFCCCC"/>
    <a:srgbClr val="FF3300"/>
    <a:srgbClr val="CC3300"/>
    <a:srgbClr val="FF0066"/>
    <a:srgbClr val="00CC00"/>
    <a:srgbClr val="333300"/>
    <a:srgbClr val="CCFF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snapToGrid="0">
      <p:cViewPr varScale="1">
        <p:scale>
          <a:sx n="83" d="100"/>
          <a:sy n="83" d="100"/>
        </p:scale>
        <p:origin x="538" y="62"/>
      </p:cViewPr>
      <p:guideLst>
        <p:guide orient="horz" pos="2160"/>
        <p:guide pos="396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4A2BE9-A388-45BD-B8C8-66E92C9F7278}" type="datetimeFigureOut">
              <a:rPr lang="en-US" smtClean="0"/>
              <a:pPr/>
              <a:t>16/7/2024</a:t>
            </a:fld>
            <a:endParaRPr lang="en-US"/>
          </a:p>
        </p:txBody>
      </p:sp>
      <p:sp>
        <p:nvSpPr>
          <p:cNvPr id="4" name="Slide Image Placeholder 3"/>
          <p:cNvSpPr>
            <a:spLocks noGrp="1" noRot="1" noChangeAspect="1"/>
          </p:cNvSpPr>
          <p:nvPr>
            <p:ph type="sldImg" idx="2"/>
          </p:nvPr>
        </p:nvSpPr>
        <p:spPr>
          <a:xfrm>
            <a:off x="279400" y="685800"/>
            <a:ext cx="6299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A6238D-8C3B-4A34-912F-04C84CB5B3D1}" type="slidenum">
              <a:rPr lang="en-US" smtClean="0"/>
              <a:pPr/>
              <a:t>‹#›</a:t>
            </a:fld>
            <a:endParaRPr lang="en-US"/>
          </a:p>
        </p:txBody>
      </p:sp>
    </p:spTree>
    <p:extLst>
      <p:ext uri="{BB962C8B-B14F-4D97-AF65-F5344CB8AC3E}">
        <p14:creationId xmlns:p14="http://schemas.microsoft.com/office/powerpoint/2010/main" val="24428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5197" y="1122363"/>
            <a:ext cx="945118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75197" y="3602038"/>
            <a:ext cx="94511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0890F1-4B02-4E23-B0FD-EDE94DF226EF}" type="datetimeFigureOut">
              <a:rPr lang="en-US" smtClean="0"/>
              <a:pPr/>
              <a:t>16/7/2024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250857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890F1-4B02-4E23-B0FD-EDE94DF226EF}" type="datetimeFigureOut">
              <a:rPr lang="en-US" smtClean="0"/>
              <a:pPr/>
              <a:t>16/7/2024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04855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002" y="365125"/>
            <a:ext cx="2717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6358" y="365125"/>
            <a:ext cx="7994124"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890F1-4B02-4E23-B0FD-EDE94DF226EF}" type="datetimeFigureOut">
              <a:rPr lang="en-US" smtClean="0"/>
              <a:pPr/>
              <a:t>16/7/2024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2437119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890F1-4B02-4E23-B0FD-EDE94DF226EF}" type="datetimeFigureOut">
              <a:rPr lang="en-US" smtClean="0"/>
              <a:pPr/>
              <a:t>16/7/2024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166157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9795" y="1709739"/>
            <a:ext cx="10868858"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59795" y="4589464"/>
            <a:ext cx="1086885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0890F1-4B02-4E23-B0FD-EDE94DF226EF}" type="datetimeFigureOut">
              <a:rPr lang="en-US" smtClean="0"/>
              <a:pPr/>
              <a:t>16/7/2024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2285743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6358" y="1825625"/>
            <a:ext cx="53556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9548" y="1825625"/>
            <a:ext cx="53556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0890F1-4B02-4E23-B0FD-EDE94DF226EF}" type="datetimeFigureOut">
              <a:rPr lang="en-US" smtClean="0"/>
              <a:pPr/>
              <a:t>16/7/2024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90905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8000" y="365126"/>
            <a:ext cx="10868858" cy="1325563"/>
          </a:xfrm>
        </p:spPr>
        <p:txBody>
          <a:bodyPr/>
          <a:lstStyle/>
          <a:p>
            <a:r>
              <a:rPr lang="en-US"/>
              <a:t>Click to edit Master title style</a:t>
            </a:r>
          </a:p>
        </p:txBody>
      </p:sp>
      <p:sp>
        <p:nvSpPr>
          <p:cNvPr id="3" name="Text Placeholder 2"/>
          <p:cNvSpPr>
            <a:spLocks noGrp="1"/>
          </p:cNvSpPr>
          <p:nvPr>
            <p:ph type="body" idx="1"/>
          </p:nvPr>
        </p:nvSpPr>
        <p:spPr>
          <a:xfrm>
            <a:off x="868000" y="1681163"/>
            <a:ext cx="533105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8000" y="2505075"/>
            <a:ext cx="533105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9547" y="1681163"/>
            <a:ext cx="5357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9547" y="2505075"/>
            <a:ext cx="535731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0890F1-4B02-4E23-B0FD-EDE94DF226EF}" type="datetimeFigureOut">
              <a:rPr lang="en-US" smtClean="0"/>
              <a:pPr/>
              <a:t>16/7/2024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24643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0890F1-4B02-4E23-B0FD-EDE94DF226EF}" type="datetimeFigureOut">
              <a:rPr lang="en-US" smtClean="0"/>
              <a:pPr/>
              <a:t>16/7/2024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182126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890F1-4B02-4E23-B0FD-EDE94DF226EF}" type="datetimeFigureOut">
              <a:rPr lang="en-US" smtClean="0"/>
              <a:pPr/>
              <a:t>16/7/2024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95601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8000" y="457200"/>
            <a:ext cx="40643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357311" y="987426"/>
            <a:ext cx="637954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8000" y="2057400"/>
            <a:ext cx="40643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0890F1-4B02-4E23-B0FD-EDE94DF226EF}" type="datetimeFigureOut">
              <a:rPr lang="en-US" smtClean="0"/>
              <a:pPr/>
              <a:t>16/7/2024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50312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8000" y="457200"/>
            <a:ext cx="40643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357311" y="987426"/>
            <a:ext cx="637954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8000" y="2057400"/>
            <a:ext cx="40643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0890F1-4B02-4E23-B0FD-EDE94DF226EF}" type="datetimeFigureOut">
              <a:rPr lang="en-US" smtClean="0"/>
              <a:pPr/>
              <a:t>16/7/2024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584080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6359" y="365126"/>
            <a:ext cx="1086885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66359" y="1825625"/>
            <a:ext cx="1086885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6358" y="6356351"/>
            <a:ext cx="283535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890F1-4B02-4E23-B0FD-EDE94DF226EF}" type="datetimeFigureOut">
              <a:rPr lang="en-US" smtClean="0"/>
              <a:pPr/>
              <a:t>16/7/2024</a:t>
            </a:fld>
            <a:endParaRPr lang="en-US"/>
          </a:p>
        </p:txBody>
      </p:sp>
      <p:sp>
        <p:nvSpPr>
          <p:cNvPr id="5" name="Footer Placeholder 4"/>
          <p:cNvSpPr>
            <a:spLocks noGrp="1"/>
          </p:cNvSpPr>
          <p:nvPr>
            <p:ph type="ftr" sz="quarter" idx="3"/>
          </p:nvPr>
        </p:nvSpPr>
        <p:spPr>
          <a:xfrm>
            <a:off x="4174272" y="6356351"/>
            <a:ext cx="425303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99863" y="6356351"/>
            <a:ext cx="283535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75371-6E16-4F16-BAB5-A5A437A21083}" type="slidenum">
              <a:rPr lang="en-US" smtClean="0"/>
              <a:pPr/>
              <a:t>‹#›</a:t>
            </a:fld>
            <a:endParaRPr lang="en-US"/>
          </a:p>
        </p:txBody>
      </p:sp>
    </p:spTree>
    <p:extLst>
      <p:ext uri="{BB962C8B-B14F-4D97-AF65-F5344CB8AC3E}">
        <p14:creationId xmlns:p14="http://schemas.microsoft.com/office/powerpoint/2010/main" val="383759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gif"/></Relationships>
</file>

<file path=ppt/slides/_rels/slide27.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ctor] Trọn bộ tranh ảnh trường Mầm Non, Tiểu Học | Trường mầm non, Mầm  non, Mỹ thuật">
            <a:extLst>
              <a:ext uri="{FF2B5EF4-FFF2-40B4-BE49-F238E27FC236}">
                <a16:creationId xmlns:a16="http://schemas.microsoft.com/office/drawing/2014/main" id="{DFAC5017-AF12-4979-9B2E-8F505BA74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9">
            <a:extLst>
              <a:ext uri="{FF2B5EF4-FFF2-40B4-BE49-F238E27FC236}">
                <a16:creationId xmlns:a16="http://schemas.microsoft.com/office/drawing/2014/main" id="{0B5066CD-A136-47C3-AE51-C1B1207546E4}"/>
              </a:ext>
            </a:extLst>
          </p:cNvPr>
          <p:cNvSpPr>
            <a:spLocks noChangeArrowheads="1" noChangeShapeType="1" noTextEdit="1"/>
          </p:cNvSpPr>
          <p:nvPr/>
        </p:nvSpPr>
        <p:spPr bwMode="auto">
          <a:xfrm>
            <a:off x="4562057" y="1351724"/>
            <a:ext cx="4218168" cy="639667"/>
          </a:xfrm>
          <a:prstGeom prst="rect">
            <a:avLst/>
          </a:prstGeom>
        </p:spPr>
        <p:txBody>
          <a:bodyPr wrap="none" fromWordArt="1">
            <a:prstTxWarp prst="textPlain">
              <a:avLst/>
            </a:prstTxWarp>
          </a:bodyPr>
          <a:lstStyle/>
          <a:p>
            <a:pPr algn="ctr"/>
            <a:r>
              <a:rPr lang="en-US" sz="3600" kern="10" smtClean="0">
                <a:ln w="0"/>
                <a:effectLst>
                  <a:outerShdw blurRad="38100" dist="19050" dir="2700000" algn="tl" rotWithShape="0">
                    <a:schemeClr val="dk1">
                      <a:alpha val="40000"/>
                    </a:schemeClr>
                  </a:outerShdw>
                </a:effectLst>
                <a:latin typeface="Times New Roman"/>
                <a:cs typeface="Times New Roman"/>
              </a:rPr>
              <a:t>Tự </a:t>
            </a:r>
            <a:r>
              <a:rPr lang="en-US" sz="3600" kern="10" dirty="0" err="1">
                <a:ln w="0"/>
                <a:effectLst>
                  <a:outerShdw blurRad="38100" dist="19050" dir="2700000" algn="tl" rotWithShape="0">
                    <a:schemeClr val="dk1">
                      <a:alpha val="40000"/>
                    </a:schemeClr>
                  </a:outerShdw>
                </a:effectLst>
                <a:latin typeface="Times New Roman"/>
                <a:cs typeface="Times New Roman"/>
              </a:rPr>
              <a:t>nhiên</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và</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xã</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hội</a:t>
            </a:r>
            <a:r>
              <a:rPr lang="en-US" sz="3600" kern="10" dirty="0">
                <a:ln w="0"/>
                <a:effectLst>
                  <a:outerShdw blurRad="38100" dist="19050" dir="2700000" algn="tl" rotWithShape="0">
                    <a:schemeClr val="dk1">
                      <a:alpha val="40000"/>
                    </a:schemeClr>
                  </a:outerShdw>
                </a:effectLst>
                <a:latin typeface="Times New Roman"/>
                <a:cs typeface="Times New Roman"/>
              </a:rPr>
              <a:t>: </a:t>
            </a:r>
          </a:p>
        </p:txBody>
      </p:sp>
      <p:sp>
        <p:nvSpPr>
          <p:cNvPr id="7" name="WordArt 8">
            <a:extLst>
              <a:ext uri="{FF2B5EF4-FFF2-40B4-BE49-F238E27FC236}">
                <a16:creationId xmlns:a16="http://schemas.microsoft.com/office/drawing/2014/main" id="{8AC07CE8-2317-4C9D-9663-8E710452D675}"/>
              </a:ext>
            </a:extLst>
          </p:cNvPr>
          <p:cNvSpPr>
            <a:spLocks noChangeArrowheads="1" noChangeShapeType="1" noTextEdit="1"/>
          </p:cNvSpPr>
          <p:nvPr/>
        </p:nvSpPr>
        <p:spPr bwMode="auto">
          <a:xfrm>
            <a:off x="4462667" y="1918252"/>
            <a:ext cx="4631635" cy="1583725"/>
          </a:xfrm>
          <a:prstGeom prst="rect">
            <a:avLst/>
          </a:prstGeom>
        </p:spPr>
        <p:txBody>
          <a:bodyPr wrap="none" fromWordArt="1">
            <a:prstTxWarp prst="textChevronInverted">
              <a:avLst/>
            </a:prstTxWarp>
          </a:bodyPr>
          <a:lstStyle/>
          <a:p>
            <a:pPr algn="ctr"/>
            <a:r>
              <a:rPr lang="en-US" sz="3600" b="1" kern="10" dirty="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Bài</a:t>
            </a:r>
            <a:r>
              <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14: </a:t>
            </a:r>
            <a:r>
              <a:rPr lang="en-US" sz="3600" b="1" kern="10" dirty="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Cơ</a:t>
            </a:r>
            <a:r>
              <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thể</a:t>
            </a:r>
            <a:r>
              <a:rPr lang="en-US" sz="3600" b="1" kern="1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smtClean="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em</a:t>
            </a:r>
          </a:p>
          <a:p>
            <a:pPr algn="ctr"/>
            <a:r>
              <a:rPr lang="en-US" sz="3600" b="1" kern="10" smtClean="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(Tiết 1)</a:t>
            </a:r>
            <a:endPar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41241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358" y="1421359"/>
            <a:ext cx="10868858" cy="4351338"/>
          </a:xfrm>
        </p:spPr>
        <p:txBody>
          <a:bodyPr/>
          <a:lstStyle/>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78" t="20238" r="2168" b="11508"/>
          <a:stretch/>
        </p:blipFill>
        <p:spPr bwMode="auto">
          <a:xfrm>
            <a:off x="1728787" y="5334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272588" y="2590801"/>
            <a:ext cx="1336711"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err="1"/>
              <a:t>Ngực</a:t>
            </a:r>
            <a:endParaRPr lang="en-US" sz="3600" b="1" dirty="0"/>
          </a:p>
        </p:txBody>
      </p:sp>
      <p:sp>
        <p:nvSpPr>
          <p:cNvPr id="6" name="TextBox 5"/>
          <p:cNvSpPr txBox="1"/>
          <p:nvPr/>
        </p:nvSpPr>
        <p:spPr>
          <a:xfrm>
            <a:off x="9279515" y="3273863"/>
            <a:ext cx="1336711"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err="1"/>
              <a:t>Bụng</a:t>
            </a:r>
            <a:endParaRPr lang="en-US" sz="3600" b="1" dirty="0"/>
          </a:p>
        </p:txBody>
      </p:sp>
      <p:sp>
        <p:nvSpPr>
          <p:cNvPr id="7" name="TextBox 6"/>
          <p:cNvSpPr txBox="1"/>
          <p:nvPr/>
        </p:nvSpPr>
        <p:spPr>
          <a:xfrm>
            <a:off x="8967788" y="4419601"/>
            <a:ext cx="164151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err="1"/>
              <a:t>Đầu</a:t>
            </a:r>
            <a:r>
              <a:rPr lang="en-US" sz="3600" b="1" dirty="0"/>
              <a:t> </a:t>
            </a:r>
            <a:r>
              <a:rPr lang="en-US" sz="3600" b="1" dirty="0" err="1"/>
              <a:t>gối</a:t>
            </a:r>
            <a:endParaRPr lang="en-US" sz="3600" b="1" dirty="0"/>
          </a:p>
        </p:txBody>
      </p:sp>
      <p:sp>
        <p:nvSpPr>
          <p:cNvPr id="8" name="TextBox 7"/>
          <p:cNvSpPr txBox="1"/>
          <p:nvPr/>
        </p:nvSpPr>
        <p:spPr>
          <a:xfrm>
            <a:off x="8739188" y="5410201"/>
            <a:ext cx="1994803"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err="1"/>
              <a:t>Bàn</a:t>
            </a:r>
            <a:r>
              <a:rPr lang="en-US" sz="3600" b="1" dirty="0"/>
              <a:t> </a:t>
            </a:r>
            <a:r>
              <a:rPr lang="en-US" sz="3600" b="1" dirty="0" err="1"/>
              <a:t>chân</a:t>
            </a:r>
            <a:endParaRPr lang="en-US" sz="3600" b="1" dirty="0"/>
          </a:p>
        </p:txBody>
      </p:sp>
      <p:sp>
        <p:nvSpPr>
          <p:cNvPr id="9" name="TextBox 8"/>
          <p:cNvSpPr txBox="1"/>
          <p:nvPr/>
        </p:nvSpPr>
        <p:spPr>
          <a:xfrm>
            <a:off x="9272587" y="2590800"/>
            <a:ext cx="1336711"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a:t>1</a:t>
            </a:r>
          </a:p>
        </p:txBody>
      </p:sp>
      <p:sp>
        <p:nvSpPr>
          <p:cNvPr id="10" name="TextBox 9"/>
          <p:cNvSpPr txBox="1"/>
          <p:nvPr/>
        </p:nvSpPr>
        <p:spPr>
          <a:xfrm>
            <a:off x="9279515" y="3273863"/>
            <a:ext cx="1336711"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a:t>2</a:t>
            </a:r>
          </a:p>
        </p:txBody>
      </p:sp>
      <p:sp>
        <p:nvSpPr>
          <p:cNvPr id="11" name="TextBox 10"/>
          <p:cNvSpPr txBox="1"/>
          <p:nvPr/>
        </p:nvSpPr>
        <p:spPr>
          <a:xfrm>
            <a:off x="8967787" y="4405746"/>
            <a:ext cx="164151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a:t>3</a:t>
            </a:r>
          </a:p>
        </p:txBody>
      </p:sp>
      <p:sp>
        <p:nvSpPr>
          <p:cNvPr id="12" name="TextBox 11"/>
          <p:cNvSpPr txBox="1"/>
          <p:nvPr/>
        </p:nvSpPr>
        <p:spPr>
          <a:xfrm>
            <a:off x="8739188" y="5410201"/>
            <a:ext cx="1994803"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a:t>4</a:t>
            </a:r>
          </a:p>
        </p:txBody>
      </p:sp>
    </p:spTree>
    <p:extLst>
      <p:ext uri="{BB962C8B-B14F-4D97-AF65-F5344CB8AC3E}">
        <p14:creationId xmlns:p14="http://schemas.microsoft.com/office/powerpoint/2010/main" val="1944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xit" presetSubtype="10" fill="hold" grpId="1" nodeType="clickEffect">
                                  <p:stCondLst>
                                    <p:cond delay="0"/>
                                  </p:stCondLst>
                                  <p:childTnLst>
                                    <p:animEffect transition="out" filter="randombar(horizontal)">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0" t="19245" r="34574" b="9723"/>
          <a:stretch/>
        </p:blipFill>
        <p:spPr bwMode="auto">
          <a:xfrm>
            <a:off x="2854741" y="555102"/>
            <a:ext cx="3522246" cy="576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54741" y="1411277"/>
            <a:ext cx="588276"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err="1"/>
              <a:t>Đầu</a:t>
            </a:r>
            <a:endParaRPr lang="en-US" b="1" dirty="0"/>
          </a:p>
        </p:txBody>
      </p:sp>
      <p:sp>
        <p:nvSpPr>
          <p:cNvPr id="7" name="TextBox 6"/>
          <p:cNvSpPr txBox="1"/>
          <p:nvPr/>
        </p:nvSpPr>
        <p:spPr>
          <a:xfrm>
            <a:off x="9653587" y="5628467"/>
            <a:ext cx="107668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err="1"/>
              <a:t>Bàn</a:t>
            </a:r>
            <a:r>
              <a:rPr lang="en-US" b="1" dirty="0"/>
              <a:t> </a:t>
            </a:r>
            <a:r>
              <a:rPr lang="en-US" b="1" dirty="0" err="1"/>
              <a:t>chân</a:t>
            </a:r>
            <a:endParaRPr lang="en-US" b="1" dirty="0"/>
          </a:p>
        </p:txBody>
      </p:sp>
      <p:sp>
        <p:nvSpPr>
          <p:cNvPr id="8" name="TextBox 7"/>
          <p:cNvSpPr txBox="1"/>
          <p:nvPr/>
        </p:nvSpPr>
        <p:spPr>
          <a:xfrm>
            <a:off x="9729788" y="3377011"/>
            <a:ext cx="73120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err="1"/>
              <a:t>Bụng</a:t>
            </a:r>
            <a:endParaRPr lang="en-US" b="1" dirty="0"/>
          </a:p>
        </p:txBody>
      </p:sp>
      <p:sp>
        <p:nvSpPr>
          <p:cNvPr id="9" name="TextBox 8"/>
          <p:cNvSpPr txBox="1"/>
          <p:nvPr/>
        </p:nvSpPr>
        <p:spPr>
          <a:xfrm>
            <a:off x="2474519" y="3692236"/>
            <a:ext cx="100686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err="1" smtClean="0"/>
              <a:t>Hông</a:t>
            </a:r>
            <a:endParaRPr lang="en-US" b="1" dirty="0"/>
          </a:p>
        </p:txBody>
      </p:sp>
      <p:sp>
        <p:nvSpPr>
          <p:cNvPr id="10" name="TextBox 9"/>
          <p:cNvSpPr txBox="1"/>
          <p:nvPr/>
        </p:nvSpPr>
        <p:spPr>
          <a:xfrm>
            <a:off x="2699655" y="3192345"/>
            <a:ext cx="743363"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err="1"/>
              <a:t>Bụng</a:t>
            </a:r>
            <a:endParaRPr lang="en-US" b="1" dirty="0"/>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359" t="20238" r="12776" b="11508"/>
          <a:stretch/>
        </p:blipFill>
        <p:spPr bwMode="auto">
          <a:xfrm>
            <a:off x="6257243" y="533400"/>
            <a:ext cx="3396344" cy="579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9604654" y="2701636"/>
            <a:ext cx="73120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err="1"/>
              <a:t>Ngực</a:t>
            </a:r>
            <a:endParaRPr lang="en-US" b="1" dirty="0"/>
          </a:p>
        </p:txBody>
      </p:sp>
      <p:sp>
        <p:nvSpPr>
          <p:cNvPr id="17" name="TextBox 16"/>
          <p:cNvSpPr txBox="1"/>
          <p:nvPr/>
        </p:nvSpPr>
        <p:spPr>
          <a:xfrm>
            <a:off x="9501188" y="4530436"/>
            <a:ext cx="959801"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err="1"/>
              <a:t>Đầu</a:t>
            </a:r>
            <a:r>
              <a:rPr lang="en-US" b="1" dirty="0"/>
              <a:t> </a:t>
            </a:r>
            <a:r>
              <a:rPr lang="en-US" b="1" dirty="0" err="1"/>
              <a:t>gối</a:t>
            </a:r>
            <a:endParaRPr lang="en-US" b="1" dirty="0"/>
          </a:p>
        </p:txBody>
      </p:sp>
      <p:cxnSp>
        <p:nvCxnSpPr>
          <p:cNvPr id="19" name="Straight Connector 18"/>
          <p:cNvCxnSpPr/>
          <p:nvPr/>
        </p:nvCxnSpPr>
        <p:spPr>
          <a:xfrm>
            <a:off x="8205787" y="2244436"/>
            <a:ext cx="1219200" cy="0"/>
          </a:xfrm>
          <a:prstGeom prst="line">
            <a:avLst/>
          </a:prstGeom>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9470389" y="2059770"/>
            <a:ext cx="51069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err="1"/>
              <a:t>Vai</a:t>
            </a:r>
            <a:endParaRPr lang="en-US" b="1" dirty="0"/>
          </a:p>
        </p:txBody>
      </p:sp>
      <p:cxnSp>
        <p:nvCxnSpPr>
          <p:cNvPr id="24" name="Straight Connector 23"/>
          <p:cNvCxnSpPr/>
          <p:nvPr/>
        </p:nvCxnSpPr>
        <p:spPr>
          <a:xfrm flipH="1">
            <a:off x="3328987" y="4225636"/>
            <a:ext cx="1066800"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3335915" y="5586903"/>
            <a:ext cx="1021502"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V="1">
            <a:off x="3328987" y="4267201"/>
            <a:ext cx="6928" cy="1361266"/>
          </a:xfrm>
          <a:prstGeom prst="line">
            <a:avLst/>
          </a:prstGeom>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2414588" y="4618304"/>
            <a:ext cx="88365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err="1"/>
              <a:t>Chân</a:t>
            </a:r>
            <a:endParaRPr lang="en-US" b="1" dirty="0"/>
          </a:p>
        </p:txBody>
      </p:sp>
      <p:cxnSp>
        <p:nvCxnSpPr>
          <p:cNvPr id="34" name="Straight Connector 33"/>
          <p:cNvCxnSpPr/>
          <p:nvPr/>
        </p:nvCxnSpPr>
        <p:spPr>
          <a:xfrm flipH="1">
            <a:off x="3148879" y="2701636"/>
            <a:ext cx="1066800" cy="0"/>
          </a:xfrm>
          <a:prstGeom prst="line">
            <a:avLst/>
          </a:prstGeom>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2441065" y="2522770"/>
            <a:ext cx="743363"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err="1"/>
              <a:t>Tay</a:t>
            </a:r>
            <a:endParaRPr lang="en-US" b="1" dirty="0"/>
          </a:p>
        </p:txBody>
      </p:sp>
    </p:spTree>
    <p:extLst>
      <p:ext uri="{BB962C8B-B14F-4D97-AF65-F5344CB8AC3E}">
        <p14:creationId xmlns:p14="http://schemas.microsoft.com/office/powerpoint/2010/main" val="34528311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0573" b="89193" l="47877" r="63763"/>
                    </a14:imgEffect>
                  </a14:imgLayer>
                </a14:imgProps>
              </a:ext>
              <a:ext uri="{28A0092B-C50C-407E-A947-70E740481C1C}">
                <a14:useLocalDpi xmlns:a14="http://schemas.microsoft.com/office/drawing/2010/main" val="0"/>
              </a:ext>
            </a:extLst>
          </a:blip>
          <a:srcRect l="47909" t="19245" r="34574" b="9723"/>
          <a:stretch/>
        </p:blipFill>
        <p:spPr bwMode="auto">
          <a:xfrm>
            <a:off x="2534653" y="986831"/>
            <a:ext cx="2456543" cy="576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615" b="87500" l="63470" r="83895"/>
                    </a14:imgEffect>
                  </a14:imgLayer>
                </a14:imgProps>
              </a:ext>
              <a:ext uri="{28A0092B-C50C-407E-A947-70E740481C1C}">
                <a14:useLocalDpi xmlns:a14="http://schemas.microsoft.com/office/drawing/2010/main" val="0"/>
              </a:ext>
            </a:extLst>
          </a:blip>
          <a:srcRect l="63359" t="20238" r="12776" b="11508"/>
          <a:stretch/>
        </p:blipFill>
        <p:spPr bwMode="auto">
          <a:xfrm>
            <a:off x="6044475" y="1066452"/>
            <a:ext cx="3396344" cy="579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1770794" y="595656"/>
            <a:ext cx="9076139" cy="584775"/>
          </a:xfrm>
          <a:prstGeom prst="rect">
            <a:avLst/>
          </a:prstGeom>
          <a:noFill/>
        </p:spPr>
        <p:txBody>
          <a:bodyPr wrap="none" lIns="91440" tIns="45720" rIns="91440" bIns="45720">
            <a:spAutoFit/>
          </a:bodyPr>
          <a:lstStyle/>
          <a:p>
            <a:pPr algn="ctr"/>
            <a:r>
              <a:rPr lang="en-US" sz="3200" b="1" cap="none" spc="0" dirty="0" err="1" smtClean="0">
                <a:ln w="10541" cmpd="sng">
                  <a:solidFill>
                    <a:schemeClr val="accent1">
                      <a:shade val="88000"/>
                      <a:satMod val="110000"/>
                    </a:schemeClr>
                  </a:solidFill>
                  <a:prstDash val="solid"/>
                </a:ln>
                <a:solidFill>
                  <a:srgbClr val="0070C0"/>
                </a:solidFill>
                <a:effectLst/>
              </a:rPr>
              <a:t>Cơ</a:t>
            </a:r>
            <a:r>
              <a:rPr lang="en-US" sz="3200" b="1" cap="none" spc="0" dirty="0" smtClean="0">
                <a:ln w="10541" cmpd="sng">
                  <a:solidFill>
                    <a:schemeClr val="accent1">
                      <a:shade val="88000"/>
                      <a:satMod val="110000"/>
                    </a:schemeClr>
                  </a:solidFill>
                  <a:prstDash val="solid"/>
                </a:ln>
                <a:solidFill>
                  <a:srgbClr val="0070C0"/>
                </a:solidFill>
                <a:effectLst/>
              </a:rPr>
              <a:t> </a:t>
            </a:r>
            <a:r>
              <a:rPr lang="en-US" sz="3200" b="1" cap="none" spc="0" dirty="0" err="1" smtClean="0">
                <a:ln w="10541" cmpd="sng">
                  <a:solidFill>
                    <a:schemeClr val="accent1">
                      <a:shade val="88000"/>
                      <a:satMod val="110000"/>
                    </a:schemeClr>
                  </a:solidFill>
                  <a:prstDash val="solid"/>
                </a:ln>
                <a:solidFill>
                  <a:srgbClr val="0070C0"/>
                </a:solidFill>
                <a:effectLst/>
              </a:rPr>
              <a:t>thể</a:t>
            </a:r>
            <a:r>
              <a:rPr lang="en-US" sz="3200" b="1" cap="none" spc="0" dirty="0" smtClean="0">
                <a:ln w="10541" cmpd="sng">
                  <a:solidFill>
                    <a:schemeClr val="accent1">
                      <a:shade val="88000"/>
                      <a:satMod val="110000"/>
                    </a:schemeClr>
                  </a:solidFill>
                  <a:prstDash val="solid"/>
                </a:ln>
                <a:solidFill>
                  <a:srgbClr val="0070C0"/>
                </a:solidFill>
                <a:effectLst/>
              </a:rPr>
              <a:t> con </a:t>
            </a:r>
            <a:r>
              <a:rPr lang="en-US" sz="3200" b="1" cap="none" spc="0" dirty="0" err="1" smtClean="0">
                <a:ln w="10541" cmpd="sng">
                  <a:solidFill>
                    <a:schemeClr val="accent1">
                      <a:shade val="88000"/>
                      <a:satMod val="110000"/>
                    </a:schemeClr>
                  </a:solidFill>
                  <a:prstDash val="solid"/>
                </a:ln>
                <a:solidFill>
                  <a:srgbClr val="0070C0"/>
                </a:solidFill>
                <a:effectLst/>
              </a:rPr>
              <a:t>trai</a:t>
            </a:r>
            <a:r>
              <a:rPr lang="en-US" sz="3200" b="1" cap="none" spc="0" dirty="0" smtClean="0">
                <a:ln w="10541" cmpd="sng">
                  <a:solidFill>
                    <a:schemeClr val="accent1">
                      <a:shade val="88000"/>
                      <a:satMod val="110000"/>
                    </a:schemeClr>
                  </a:solidFill>
                  <a:prstDash val="solid"/>
                </a:ln>
                <a:solidFill>
                  <a:srgbClr val="0070C0"/>
                </a:solidFill>
                <a:effectLst/>
              </a:rPr>
              <a:t> </a:t>
            </a:r>
            <a:r>
              <a:rPr lang="en-US" sz="3200" b="1" cap="none" spc="0" dirty="0" err="1" smtClean="0">
                <a:ln w="10541" cmpd="sng">
                  <a:solidFill>
                    <a:schemeClr val="accent1">
                      <a:shade val="88000"/>
                      <a:satMod val="110000"/>
                    </a:schemeClr>
                  </a:solidFill>
                  <a:prstDash val="solid"/>
                </a:ln>
                <a:solidFill>
                  <a:srgbClr val="0070C0"/>
                </a:solidFill>
                <a:effectLst/>
              </a:rPr>
              <a:t>và</a:t>
            </a:r>
            <a:r>
              <a:rPr lang="en-US" sz="3200" b="1" cap="none" spc="0" dirty="0" smtClean="0">
                <a:ln w="10541" cmpd="sng">
                  <a:solidFill>
                    <a:schemeClr val="accent1">
                      <a:shade val="88000"/>
                      <a:satMod val="110000"/>
                    </a:schemeClr>
                  </a:solidFill>
                  <a:prstDash val="solid"/>
                </a:ln>
                <a:solidFill>
                  <a:srgbClr val="0070C0"/>
                </a:solidFill>
                <a:effectLst/>
              </a:rPr>
              <a:t> con </a:t>
            </a:r>
            <a:r>
              <a:rPr lang="en-US" sz="3200" b="1" cap="none" spc="0" dirty="0" err="1" smtClean="0">
                <a:ln w="10541" cmpd="sng">
                  <a:solidFill>
                    <a:schemeClr val="accent1">
                      <a:shade val="88000"/>
                      <a:satMod val="110000"/>
                    </a:schemeClr>
                  </a:solidFill>
                  <a:prstDash val="solid"/>
                </a:ln>
                <a:solidFill>
                  <a:srgbClr val="0070C0"/>
                </a:solidFill>
                <a:effectLst/>
              </a:rPr>
              <a:t>gái</a:t>
            </a:r>
            <a:r>
              <a:rPr lang="en-US" sz="3200" b="1" cap="none" spc="0" dirty="0" smtClean="0">
                <a:ln w="10541" cmpd="sng">
                  <a:solidFill>
                    <a:schemeClr val="accent1">
                      <a:shade val="88000"/>
                      <a:satMod val="110000"/>
                    </a:schemeClr>
                  </a:solidFill>
                  <a:prstDash val="solid"/>
                </a:ln>
                <a:solidFill>
                  <a:srgbClr val="0070C0"/>
                </a:solidFill>
                <a:effectLst/>
              </a:rPr>
              <a:t> </a:t>
            </a:r>
            <a:r>
              <a:rPr lang="en-US" sz="3200" b="1" cap="none" spc="0" dirty="0" err="1" smtClean="0">
                <a:ln w="10541" cmpd="sng">
                  <a:solidFill>
                    <a:schemeClr val="accent1">
                      <a:shade val="88000"/>
                      <a:satMod val="110000"/>
                    </a:schemeClr>
                  </a:solidFill>
                  <a:prstDash val="solid"/>
                </a:ln>
                <a:solidFill>
                  <a:srgbClr val="0070C0"/>
                </a:solidFill>
                <a:effectLst/>
              </a:rPr>
              <a:t>khác</a:t>
            </a:r>
            <a:r>
              <a:rPr lang="en-US" sz="3200" b="1" cap="none" spc="0" dirty="0" smtClean="0">
                <a:ln w="10541" cmpd="sng">
                  <a:solidFill>
                    <a:schemeClr val="accent1">
                      <a:shade val="88000"/>
                      <a:satMod val="110000"/>
                    </a:schemeClr>
                  </a:solidFill>
                  <a:prstDash val="solid"/>
                </a:ln>
                <a:solidFill>
                  <a:srgbClr val="0070C0"/>
                </a:solidFill>
                <a:effectLst/>
              </a:rPr>
              <a:t> </a:t>
            </a:r>
            <a:r>
              <a:rPr lang="en-US" sz="3200" b="1" cap="none" spc="0" dirty="0" err="1" smtClean="0">
                <a:ln w="10541" cmpd="sng">
                  <a:solidFill>
                    <a:schemeClr val="accent1">
                      <a:shade val="88000"/>
                      <a:satMod val="110000"/>
                    </a:schemeClr>
                  </a:solidFill>
                  <a:prstDash val="solid"/>
                </a:ln>
                <a:solidFill>
                  <a:srgbClr val="0070C0"/>
                </a:solidFill>
                <a:effectLst/>
              </a:rPr>
              <a:t>nhau</a:t>
            </a:r>
            <a:r>
              <a:rPr lang="en-US" sz="3200" b="1" cap="none" spc="0" dirty="0" smtClean="0">
                <a:ln w="10541" cmpd="sng">
                  <a:solidFill>
                    <a:schemeClr val="accent1">
                      <a:shade val="88000"/>
                      <a:satMod val="110000"/>
                    </a:schemeClr>
                  </a:solidFill>
                  <a:prstDash val="solid"/>
                </a:ln>
                <a:solidFill>
                  <a:srgbClr val="0070C0"/>
                </a:solidFill>
                <a:effectLst/>
              </a:rPr>
              <a:t> ở </a:t>
            </a:r>
            <a:r>
              <a:rPr lang="en-US" sz="3200" b="1" cap="none" spc="0" dirty="0" err="1" smtClean="0">
                <a:ln w="10541" cmpd="sng">
                  <a:solidFill>
                    <a:schemeClr val="accent1">
                      <a:shade val="88000"/>
                      <a:satMod val="110000"/>
                    </a:schemeClr>
                  </a:solidFill>
                  <a:prstDash val="solid"/>
                </a:ln>
                <a:solidFill>
                  <a:srgbClr val="0070C0"/>
                </a:solidFill>
                <a:effectLst/>
              </a:rPr>
              <a:t>bộ</a:t>
            </a:r>
            <a:r>
              <a:rPr lang="en-US" sz="3200" b="1" cap="none" spc="0" dirty="0" smtClean="0">
                <a:ln w="10541" cmpd="sng">
                  <a:solidFill>
                    <a:schemeClr val="accent1">
                      <a:shade val="88000"/>
                      <a:satMod val="110000"/>
                    </a:schemeClr>
                  </a:solidFill>
                  <a:prstDash val="solid"/>
                </a:ln>
                <a:solidFill>
                  <a:srgbClr val="0070C0"/>
                </a:solidFill>
                <a:effectLst/>
              </a:rPr>
              <a:t> </a:t>
            </a:r>
            <a:r>
              <a:rPr lang="en-US" sz="3200" b="1" cap="none" spc="0" dirty="0" err="1" smtClean="0">
                <a:ln w="10541" cmpd="sng">
                  <a:solidFill>
                    <a:schemeClr val="accent1">
                      <a:shade val="88000"/>
                      <a:satMod val="110000"/>
                    </a:schemeClr>
                  </a:solidFill>
                  <a:prstDash val="solid"/>
                </a:ln>
                <a:solidFill>
                  <a:srgbClr val="0070C0"/>
                </a:solidFill>
                <a:effectLst/>
              </a:rPr>
              <a:t>phận</a:t>
            </a:r>
            <a:r>
              <a:rPr lang="en-US" sz="3200" b="1" cap="none" spc="0" dirty="0" smtClean="0">
                <a:ln w="10541" cmpd="sng">
                  <a:solidFill>
                    <a:schemeClr val="accent1">
                      <a:shade val="88000"/>
                      <a:satMod val="110000"/>
                    </a:schemeClr>
                  </a:solidFill>
                  <a:prstDash val="solid"/>
                </a:ln>
                <a:solidFill>
                  <a:srgbClr val="0070C0"/>
                </a:solidFill>
                <a:effectLst/>
              </a:rPr>
              <a:t> </a:t>
            </a:r>
            <a:r>
              <a:rPr lang="en-US" sz="3200" b="1" cap="none" spc="0" dirty="0" err="1" smtClean="0">
                <a:ln w="10541" cmpd="sng">
                  <a:solidFill>
                    <a:schemeClr val="accent1">
                      <a:shade val="88000"/>
                      <a:satMod val="110000"/>
                    </a:schemeClr>
                  </a:solidFill>
                  <a:prstDash val="solid"/>
                </a:ln>
                <a:solidFill>
                  <a:srgbClr val="0070C0"/>
                </a:solidFill>
                <a:effectLst/>
              </a:rPr>
              <a:t>nào</a:t>
            </a:r>
            <a:r>
              <a:rPr lang="en-US" sz="3200" b="1" cap="none" spc="0" dirty="0" smtClean="0">
                <a:ln w="10541" cmpd="sng">
                  <a:solidFill>
                    <a:schemeClr val="accent1">
                      <a:shade val="88000"/>
                      <a:satMod val="110000"/>
                    </a:schemeClr>
                  </a:solidFill>
                  <a:prstDash val="solid"/>
                </a:ln>
                <a:solidFill>
                  <a:srgbClr val="0070C0"/>
                </a:solidFill>
                <a:effectLst/>
              </a:rPr>
              <a:t>?</a:t>
            </a:r>
            <a:endParaRPr lang="en-US" sz="3200" b="1" cap="none" spc="0" dirty="0">
              <a:ln w="10541" cmpd="sng">
                <a:solidFill>
                  <a:schemeClr val="accent1">
                    <a:shade val="88000"/>
                    <a:satMod val="110000"/>
                  </a:schemeClr>
                </a:solidFill>
                <a:prstDash val="solid"/>
              </a:ln>
              <a:solidFill>
                <a:srgbClr val="0070C0"/>
              </a:solidFill>
              <a:effectLst/>
            </a:endParaRPr>
          </a:p>
        </p:txBody>
      </p:sp>
      <p:cxnSp>
        <p:nvCxnSpPr>
          <p:cNvPr id="21" name="Straight Arrow Connector 20"/>
          <p:cNvCxnSpPr>
            <a:stCxn id="22" idx="3"/>
          </p:cNvCxnSpPr>
          <p:nvPr/>
        </p:nvCxnSpPr>
        <p:spPr>
          <a:xfrm flipV="1">
            <a:off x="5892075" y="1657484"/>
            <a:ext cx="833578" cy="3169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075633" y="1651278"/>
            <a:ext cx="816442" cy="646331"/>
          </a:xfrm>
          <a:prstGeom prst="rect">
            <a:avLst/>
          </a:prstGeom>
          <a:noFill/>
        </p:spPr>
        <p:txBody>
          <a:bodyPr wrap="none" rtlCol="0">
            <a:spAutoFit/>
          </a:bodyPr>
          <a:lstStyle/>
          <a:p>
            <a:r>
              <a:rPr lang="en-US" sz="3600" b="1" dirty="0" err="1" smtClean="0"/>
              <a:t>Tóc</a:t>
            </a:r>
            <a:endParaRPr lang="en-US" sz="3600" b="1" dirty="0"/>
          </a:p>
        </p:txBody>
      </p:sp>
      <p:cxnSp>
        <p:nvCxnSpPr>
          <p:cNvPr id="23" name="Straight Arrow Connector 22"/>
          <p:cNvCxnSpPr>
            <a:stCxn id="22" idx="1"/>
          </p:cNvCxnSpPr>
          <p:nvPr/>
        </p:nvCxnSpPr>
        <p:spPr>
          <a:xfrm flipH="1" flipV="1">
            <a:off x="3982453" y="1657484"/>
            <a:ext cx="1093180" cy="3169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964805" y="2886738"/>
            <a:ext cx="974947" cy="523220"/>
          </a:xfrm>
          <a:prstGeom prst="rect">
            <a:avLst/>
          </a:prstGeom>
          <a:noFill/>
        </p:spPr>
        <p:txBody>
          <a:bodyPr wrap="none" rtlCol="0">
            <a:spAutoFit/>
          </a:bodyPr>
          <a:lstStyle/>
          <a:p>
            <a:pPr algn="ctr"/>
            <a:r>
              <a:rPr lang="en-US" sz="2800" b="1" dirty="0" err="1" smtClean="0"/>
              <a:t>Ngự</a:t>
            </a:r>
            <a:r>
              <a:rPr lang="en-US" sz="2800" b="1" dirty="0" err="1"/>
              <a:t>c</a:t>
            </a:r>
            <a:endParaRPr lang="en-US" sz="2800" b="1" dirty="0" smtClean="0"/>
          </a:p>
        </p:txBody>
      </p:sp>
      <p:cxnSp>
        <p:nvCxnSpPr>
          <p:cNvPr id="25" name="Straight Arrow Connector 24"/>
          <p:cNvCxnSpPr>
            <a:stCxn id="24" idx="1"/>
          </p:cNvCxnSpPr>
          <p:nvPr/>
        </p:nvCxnSpPr>
        <p:spPr>
          <a:xfrm flipH="1">
            <a:off x="3982453" y="3148348"/>
            <a:ext cx="982352" cy="1031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892075" y="3128684"/>
            <a:ext cx="1043538" cy="1227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8" idx="1"/>
          </p:cNvCxnSpPr>
          <p:nvPr/>
        </p:nvCxnSpPr>
        <p:spPr>
          <a:xfrm flipH="1" flipV="1">
            <a:off x="3835351" y="4555959"/>
            <a:ext cx="868164" cy="9251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703515" y="5004078"/>
            <a:ext cx="1497526" cy="954107"/>
          </a:xfrm>
          <a:prstGeom prst="rect">
            <a:avLst/>
          </a:prstGeom>
          <a:noFill/>
        </p:spPr>
        <p:txBody>
          <a:bodyPr wrap="none" rtlCol="0">
            <a:spAutoFit/>
          </a:bodyPr>
          <a:lstStyle/>
          <a:p>
            <a:pPr algn="ctr"/>
            <a:r>
              <a:rPr lang="en-US" sz="2800" b="1" dirty="0" err="1" smtClean="0"/>
              <a:t>Bộ</a:t>
            </a:r>
            <a:r>
              <a:rPr lang="en-US" sz="2800" b="1" dirty="0" smtClean="0"/>
              <a:t> </a:t>
            </a:r>
            <a:r>
              <a:rPr lang="en-US" sz="2800" b="1" dirty="0" err="1" smtClean="0"/>
              <a:t>phận</a:t>
            </a:r>
            <a:r>
              <a:rPr lang="en-US" sz="2800" b="1" dirty="0" smtClean="0"/>
              <a:t> </a:t>
            </a:r>
          </a:p>
          <a:p>
            <a:pPr algn="ctr"/>
            <a:r>
              <a:rPr lang="en-US" sz="2800" b="1" dirty="0" err="1" smtClean="0"/>
              <a:t>sinh</a:t>
            </a:r>
            <a:r>
              <a:rPr lang="en-US" sz="2800" b="1" dirty="0" smtClean="0"/>
              <a:t> </a:t>
            </a:r>
            <a:r>
              <a:rPr lang="en-US" sz="2800" b="1" dirty="0" err="1" smtClean="0"/>
              <a:t>dục</a:t>
            </a:r>
            <a:endParaRPr lang="en-US" sz="2800" b="1" dirty="0" smtClean="0"/>
          </a:p>
        </p:txBody>
      </p:sp>
      <p:cxnSp>
        <p:nvCxnSpPr>
          <p:cNvPr id="29" name="Straight Arrow Connector 28"/>
          <p:cNvCxnSpPr/>
          <p:nvPr/>
        </p:nvCxnSpPr>
        <p:spPr>
          <a:xfrm flipV="1">
            <a:off x="6044475" y="4623078"/>
            <a:ext cx="1043538" cy="8580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80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6BE75420-98C1-41FE-9401-CCB166EE194D}"/>
              </a:ext>
            </a:extLst>
          </p:cNvPr>
          <p:cNvSpPr txBox="1"/>
          <p:nvPr/>
        </p:nvSpPr>
        <p:spPr>
          <a:xfrm>
            <a:off x="99391" y="1803722"/>
            <a:ext cx="10108379" cy="646331"/>
          </a:xfrm>
          <a:prstGeom prst="rect">
            <a:avLst/>
          </a:prstGeom>
          <a:noFill/>
        </p:spPr>
        <p:txBody>
          <a:bodyPr wrap="square" rtlCol="0">
            <a:spAutoFit/>
          </a:bodyPr>
          <a:lstStyle/>
          <a:p>
            <a:pPr algn="ctr"/>
            <a:r>
              <a:rPr lang="vi-VN" sz="3600" b="1" u="sng" dirty="0">
                <a:solidFill>
                  <a:srgbClr val="FF0000"/>
                </a:solidFill>
                <a:latin typeface="Times New Roman" pitchFamily="18" charset="0"/>
                <a:cs typeface="Times New Roman" pitchFamily="18" charset="0"/>
              </a:rPr>
              <a:t>Hoạt động </a:t>
            </a:r>
            <a:r>
              <a:rPr lang="en-US" sz="3600" b="1" u="sng" dirty="0" smtClean="0">
                <a:solidFill>
                  <a:srgbClr val="FF0000"/>
                </a:solidFill>
                <a:latin typeface="Times New Roman" pitchFamily="18" charset="0"/>
                <a:cs typeface="Times New Roman" pitchFamily="18" charset="0"/>
              </a:rPr>
              <a:t>2</a:t>
            </a:r>
            <a:r>
              <a:rPr lang="vi-VN" sz="3600" b="1" dirty="0" smtClean="0">
                <a:solidFill>
                  <a:srgbClr val="FF0000"/>
                </a:solidFill>
                <a:latin typeface="Times New Roman" pitchFamily="18" charset="0"/>
                <a:cs typeface="Times New Roman" pitchFamily="18" charset="0"/>
              </a:rPr>
              <a:t>:</a:t>
            </a:r>
            <a:r>
              <a:rPr lang="vi-VN" sz="3600" b="1" dirty="0" smtClean="0">
                <a:latin typeface="Times New Roman" pitchFamily="18" charset="0"/>
                <a:cs typeface="Times New Roman" pitchFamily="18" charset="0"/>
              </a:rPr>
              <a:t> </a:t>
            </a:r>
            <a:r>
              <a:rPr lang="vi-VN" sz="3600" b="1" dirty="0">
                <a:latin typeface="Times New Roman" pitchFamily="18" charset="0"/>
                <a:cs typeface="Times New Roman" pitchFamily="18" charset="0"/>
              </a:rPr>
              <a:t>Các bộ phận bên ngoài của cơ thể.</a:t>
            </a:r>
            <a:endParaRPr lang="en-US" sz="3600" b="1" dirty="0">
              <a:solidFill>
                <a:srgbClr val="00B0F0"/>
              </a:solidFill>
              <a:latin typeface="Times New Roman" pitchFamily="18" charset="0"/>
              <a:cs typeface="Times New Roman" pitchFamily="18" charset="0"/>
            </a:endParaRPr>
          </a:p>
        </p:txBody>
      </p:sp>
      <p:sp>
        <p:nvSpPr>
          <p:cNvPr id="2" name="Rectangle: Rounded Corners 1">
            <a:extLst>
              <a:ext uri="{FF2B5EF4-FFF2-40B4-BE49-F238E27FC236}">
                <a16:creationId xmlns:a16="http://schemas.microsoft.com/office/drawing/2014/main" id="{2E07A048-B0E4-4E1F-A73C-E6B92E8CE570}"/>
              </a:ext>
            </a:extLst>
          </p:cNvPr>
          <p:cNvSpPr/>
          <p:nvPr/>
        </p:nvSpPr>
        <p:spPr>
          <a:xfrm>
            <a:off x="99391" y="2905245"/>
            <a:ext cx="12384157" cy="3780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4000" b="1" u="sng" dirty="0">
              <a:solidFill>
                <a:srgbClr val="FF0000"/>
              </a:solidFill>
              <a:latin typeface="Times New Roman" pitchFamily="18" charset="0"/>
              <a:ea typeface="AvantGarde" panose="00000400000000000000" pitchFamily="2" charset="0"/>
              <a:cs typeface="Times New Roman" pitchFamily="18" charset="0"/>
            </a:endParaRPr>
          </a:p>
          <a:p>
            <a:pPr algn="just">
              <a:lnSpc>
                <a:spcPct val="150000"/>
              </a:lnSpc>
            </a:pPr>
            <a:r>
              <a:rPr lang="vi-VN" sz="3600" b="1" dirty="0" smtClean="0">
                <a:solidFill>
                  <a:srgbClr val="0000FF"/>
                </a:solidFill>
                <a:effectLst/>
                <a:latin typeface="Times New Roman" pitchFamily="18" charset="0"/>
                <a:ea typeface="AvantGarde" panose="00000400000000000000" pitchFamily="2" charset="0"/>
                <a:cs typeface="Times New Roman" pitchFamily="18" charset="0"/>
              </a:rPr>
              <a:t>Hầu </a:t>
            </a:r>
            <a:r>
              <a:rPr lang="vi-VN" sz="3600" b="1" dirty="0">
                <a:solidFill>
                  <a:srgbClr val="0000FF"/>
                </a:solidFill>
                <a:effectLst/>
                <a:latin typeface="Times New Roman" pitchFamily="18" charset="0"/>
                <a:ea typeface="AvantGarde" panose="00000400000000000000" pitchFamily="2" charset="0"/>
                <a:cs typeface="Times New Roman" pitchFamily="18" charset="0"/>
              </a:rPr>
              <a:t>hết các bộ phận </a:t>
            </a:r>
            <a:r>
              <a:rPr lang="vi-VN" sz="3600" b="1" dirty="0" smtClean="0">
                <a:solidFill>
                  <a:srgbClr val="0000FF"/>
                </a:solidFill>
                <a:effectLst/>
                <a:latin typeface="Times New Roman" pitchFamily="18" charset="0"/>
                <a:ea typeface="AvantGarde" panose="00000400000000000000" pitchFamily="2" charset="0"/>
                <a:cs typeface="Times New Roman" pitchFamily="18" charset="0"/>
              </a:rPr>
              <a:t>của </a:t>
            </a:r>
            <a:r>
              <a:rPr lang="vi-VN" sz="3600" b="1" dirty="0">
                <a:solidFill>
                  <a:srgbClr val="0000FF"/>
                </a:solidFill>
                <a:effectLst/>
                <a:latin typeface="Times New Roman" pitchFamily="18" charset="0"/>
                <a:ea typeface="AvantGarde" panose="00000400000000000000" pitchFamily="2" charset="0"/>
                <a:cs typeface="Times New Roman" pitchFamily="18" charset="0"/>
              </a:rPr>
              <a:t>cơ thể con trai và con gái là giống nhau. Chỉ có bộ phận sinh dục của cơ thể mỗi người giúp phân biệt con trai và con gái. </a:t>
            </a:r>
            <a:r>
              <a:rPr lang="vi-VN" sz="3600" b="1" dirty="0" smtClean="0">
                <a:solidFill>
                  <a:srgbClr val="0000FF"/>
                </a:solidFill>
                <a:effectLst/>
                <a:latin typeface="Times New Roman" pitchFamily="18" charset="0"/>
                <a:ea typeface="AvantGarde" panose="00000400000000000000" pitchFamily="2" charset="0"/>
                <a:cs typeface="Times New Roman" pitchFamily="18" charset="0"/>
              </a:rPr>
              <a:t> </a:t>
            </a:r>
            <a:r>
              <a:rPr lang="en-US" sz="3600" b="1" dirty="0" smtClean="0">
                <a:solidFill>
                  <a:srgbClr val="0000FF"/>
                </a:solidFill>
                <a:latin typeface="Times New Roman" pitchFamily="18" charset="0"/>
                <a:ea typeface="AvantGarde" panose="00000400000000000000" pitchFamily="2" charset="0"/>
                <a:cs typeface="Times New Roman" pitchFamily="18" charset="0"/>
              </a:rPr>
              <a:t>Ở c</a:t>
            </a:r>
            <a:r>
              <a:rPr lang="vi-VN" sz="3600" b="1" dirty="0" smtClean="0">
                <a:solidFill>
                  <a:srgbClr val="0000FF"/>
                </a:solidFill>
                <a:effectLst/>
                <a:latin typeface="Times New Roman" pitchFamily="18" charset="0"/>
                <a:ea typeface="AvantGarde" panose="00000400000000000000" pitchFamily="2" charset="0"/>
                <a:cs typeface="Times New Roman" pitchFamily="18" charset="0"/>
              </a:rPr>
              <a:t>on trai có dương vật và bìu. </a:t>
            </a:r>
            <a:r>
              <a:rPr lang="en-US" sz="3600" b="1" dirty="0" smtClean="0">
                <a:solidFill>
                  <a:srgbClr val="0000FF"/>
                </a:solidFill>
                <a:latin typeface="Times New Roman" pitchFamily="18" charset="0"/>
                <a:ea typeface="AvantGarde" panose="00000400000000000000" pitchFamily="2" charset="0"/>
                <a:cs typeface="Times New Roman" pitchFamily="18" charset="0"/>
              </a:rPr>
              <a:t>Ở c</a:t>
            </a:r>
            <a:r>
              <a:rPr lang="vi-VN" sz="3600" b="1" dirty="0" smtClean="0">
                <a:solidFill>
                  <a:srgbClr val="0000FF"/>
                </a:solidFill>
                <a:effectLst/>
                <a:latin typeface="Times New Roman" pitchFamily="18" charset="0"/>
                <a:ea typeface="AvantGarde" panose="00000400000000000000" pitchFamily="2" charset="0"/>
                <a:cs typeface="Times New Roman" pitchFamily="18" charset="0"/>
              </a:rPr>
              <a:t>on gái có âm hộ.</a:t>
            </a:r>
            <a:endParaRPr lang="vi-VN" sz="3600" b="1" dirty="0">
              <a:solidFill>
                <a:srgbClr val="0000FF"/>
              </a:solidFill>
              <a:effectLst/>
              <a:latin typeface="Times New Roman" pitchFamily="18" charset="0"/>
              <a:ea typeface="AvantGarde" panose="00000400000000000000" pitchFamily="2" charset="0"/>
              <a:cs typeface="Times New Roman" pitchFamily="18" charset="0"/>
            </a:endParaRPr>
          </a:p>
          <a:p>
            <a:pPr algn="just"/>
            <a:endParaRPr lang="vi-VN" sz="4000" b="1" dirty="0">
              <a:solidFill>
                <a:srgbClr val="FF0000"/>
              </a:solidFill>
              <a:latin typeface="Times New Roman" pitchFamily="18" charset="0"/>
              <a:ea typeface="AvantGarde" panose="00000400000000000000" pitchFamily="2" charset="0"/>
              <a:cs typeface="Times New Roman" pitchFamily="18" charset="0"/>
            </a:endParaRPr>
          </a:p>
        </p:txBody>
      </p:sp>
      <p:sp>
        <p:nvSpPr>
          <p:cNvPr id="12" name="TextBox 11">
            <a:extLst>
              <a:ext uri="{FF2B5EF4-FFF2-40B4-BE49-F238E27FC236}">
                <a16:creationId xmlns:a16="http://schemas.microsoft.com/office/drawing/2014/main" id="{517C49B6-F91E-40AE-8D6E-F82ADD77A3FF}"/>
              </a:ext>
            </a:extLst>
          </p:cNvPr>
          <p:cNvSpPr txBox="1"/>
          <p:nvPr/>
        </p:nvSpPr>
        <p:spPr>
          <a:xfrm>
            <a:off x="2925581" y="1048397"/>
            <a:ext cx="7896692" cy="701533"/>
          </a:xfrm>
          <a:prstGeom prst="rect">
            <a:avLst/>
          </a:prstGeom>
          <a:noFill/>
        </p:spPr>
        <p:txBody>
          <a:bodyPr wrap="square" rtlCol="0">
            <a:prstTxWarp prst="textPlain">
              <a:avLst/>
            </a:prstTxWarp>
            <a:spAutoFit/>
          </a:bodyPr>
          <a:lstStyle/>
          <a:p>
            <a:pPr algn="ctr"/>
            <a:r>
              <a:rPr lang="en-US" sz="13800" b="1" dirty="0" err="1" smtClean="0">
                <a:solidFill>
                  <a:srgbClr val="FF0000"/>
                </a:solidFill>
                <a:latin typeface="Times New Roman" pitchFamily="18" charset="0"/>
                <a:cs typeface="Times New Roman" pitchFamily="18" charset="0"/>
              </a:rPr>
              <a:t>Cơ</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thể</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em</a:t>
            </a:r>
            <a:endParaRPr lang="en-US" sz="13800" b="1" dirty="0">
              <a:solidFill>
                <a:srgbClr val="FF0000"/>
              </a:solidFill>
              <a:latin typeface="Times New Roman" pitchFamily="18" charset="0"/>
              <a:cs typeface="Times New Roman" pitchFamily="18" charset="0"/>
            </a:endParaRPr>
          </a:p>
        </p:txBody>
      </p:sp>
      <p:sp>
        <p:nvSpPr>
          <p:cNvPr id="14" name="TextBox 13"/>
          <p:cNvSpPr txBox="1"/>
          <p:nvPr/>
        </p:nvSpPr>
        <p:spPr>
          <a:xfrm>
            <a:off x="874752" y="1155233"/>
            <a:ext cx="1758352" cy="584775"/>
          </a:xfrm>
          <a:prstGeom prst="rect">
            <a:avLst/>
          </a:prstGeom>
          <a:noFill/>
        </p:spPr>
        <p:txBody>
          <a:bodyPr wrap="square" rtlCol="0">
            <a:spAutoFit/>
          </a:bodyPr>
          <a:lstStyle/>
          <a:p>
            <a:pPr algn="ctr"/>
            <a:r>
              <a:rPr lang="en-US" sz="3200" b="1" dirty="0" err="1" smtClean="0">
                <a:solidFill>
                  <a:srgbClr val="0000FF"/>
                </a:solidFill>
                <a:latin typeface="Times New Roman" pitchFamily="18" charset="0"/>
                <a:cs typeface="Times New Roman" pitchFamily="18" charset="0"/>
              </a:rPr>
              <a:t>Bài</a:t>
            </a:r>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14</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27917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5E84EEE0-3C00-44F2-B032-EC3366381320}"/>
              </a:ext>
            </a:extLst>
          </p:cNvPr>
          <p:cNvSpPr txBox="1"/>
          <p:nvPr/>
        </p:nvSpPr>
        <p:spPr>
          <a:xfrm>
            <a:off x="-394253" y="2100441"/>
            <a:ext cx="12372975" cy="646331"/>
          </a:xfrm>
          <a:prstGeom prst="rect">
            <a:avLst/>
          </a:prstGeom>
          <a:noFill/>
        </p:spPr>
        <p:txBody>
          <a:bodyPr wrap="square" rtlCol="0">
            <a:spAutoFit/>
          </a:bodyPr>
          <a:lstStyle/>
          <a:p>
            <a:pPr algn="ctr"/>
            <a:r>
              <a:rPr lang="vi-VN" sz="3600" b="1" dirty="0">
                <a:latin typeface="Times New Roman" pitchFamily="18" charset="0"/>
                <a:cs typeface="Times New Roman" pitchFamily="18" charset="0"/>
              </a:rPr>
              <a:t>Những vùng riêng tư của cơ </a:t>
            </a:r>
            <a:r>
              <a:rPr lang="en-US" sz="3600" b="1" dirty="0" err="1" smtClean="0">
                <a:latin typeface="Times New Roman" pitchFamily="18" charset="0"/>
                <a:cs typeface="Times New Roman" pitchFamily="18" charset="0"/>
              </a:rPr>
              <a:t>thể</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những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vùng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nào</a:t>
            </a:r>
            <a:r>
              <a:rPr lang="en-US" sz="3600" b="1" dirty="0" smtClean="0">
                <a:latin typeface="Times New Roman" pitchFamily="18" charset="0"/>
                <a:cs typeface="Times New Roman" pitchFamily="18" charset="0"/>
              </a:rPr>
              <a:t>?</a:t>
            </a:r>
            <a:endParaRPr lang="en-US" sz="3600" b="1" dirty="0">
              <a:solidFill>
                <a:srgbClr val="00B0F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517C49B6-F91E-40AE-8D6E-F82ADD77A3FF}"/>
              </a:ext>
            </a:extLst>
          </p:cNvPr>
          <p:cNvSpPr txBox="1"/>
          <p:nvPr/>
        </p:nvSpPr>
        <p:spPr>
          <a:xfrm>
            <a:off x="2776429" y="991089"/>
            <a:ext cx="7896692" cy="701533"/>
          </a:xfrm>
          <a:prstGeom prst="rect">
            <a:avLst/>
          </a:prstGeom>
          <a:noFill/>
        </p:spPr>
        <p:txBody>
          <a:bodyPr wrap="square" rtlCol="0">
            <a:prstTxWarp prst="textPlain">
              <a:avLst/>
            </a:prstTxWarp>
            <a:spAutoFit/>
          </a:bodyPr>
          <a:lstStyle/>
          <a:p>
            <a:pPr algn="ctr"/>
            <a:r>
              <a:rPr lang="en-US" sz="13800" b="1" dirty="0" err="1" smtClean="0">
                <a:solidFill>
                  <a:srgbClr val="FF0000"/>
                </a:solidFill>
                <a:latin typeface="Times New Roman" pitchFamily="18" charset="0"/>
                <a:cs typeface="Times New Roman" pitchFamily="18" charset="0"/>
              </a:rPr>
              <a:t>Cơ</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thể</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em</a:t>
            </a:r>
            <a:endParaRPr lang="en-US" sz="13800" b="1" dirty="0">
              <a:solidFill>
                <a:srgbClr val="FF0000"/>
              </a:solidFill>
              <a:latin typeface="Times New Roman" pitchFamily="18" charset="0"/>
              <a:cs typeface="Times New Roman" pitchFamily="18" charset="0"/>
            </a:endParaRPr>
          </a:p>
        </p:txBody>
      </p:sp>
      <p:sp>
        <p:nvSpPr>
          <p:cNvPr id="16" name="TextBox 15"/>
          <p:cNvSpPr txBox="1"/>
          <p:nvPr/>
        </p:nvSpPr>
        <p:spPr>
          <a:xfrm>
            <a:off x="720631" y="1107847"/>
            <a:ext cx="1758352" cy="584775"/>
          </a:xfrm>
          <a:prstGeom prst="rect">
            <a:avLst/>
          </a:prstGeom>
          <a:noFill/>
        </p:spPr>
        <p:txBody>
          <a:bodyPr wrap="square" rtlCol="0">
            <a:spAutoFit/>
          </a:bodyPr>
          <a:lstStyle/>
          <a:p>
            <a:pPr algn="ctr"/>
            <a:r>
              <a:rPr lang="en-US" sz="3200" b="1" dirty="0" err="1" smtClean="0">
                <a:solidFill>
                  <a:srgbClr val="0000FF"/>
                </a:solidFill>
                <a:latin typeface="Times New Roman" pitchFamily="18" charset="0"/>
                <a:cs typeface="Times New Roman" pitchFamily="18" charset="0"/>
              </a:rPr>
              <a:t>Bài</a:t>
            </a:r>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14</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98404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ùng riêng tư của cơ thể - Tự nhiên và Xã hội 1 _ Hoc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788" y="0"/>
            <a:ext cx="12192000" cy="6858000"/>
          </a:xfrm>
          <a:prstGeom prst="rect">
            <a:avLst/>
          </a:prstGeom>
        </p:spPr>
      </p:pic>
    </p:spTree>
    <p:extLst>
      <p:ext uri="{BB962C8B-B14F-4D97-AF65-F5344CB8AC3E}">
        <p14:creationId xmlns:p14="http://schemas.microsoft.com/office/powerpoint/2010/main" val="3567199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66359" y="1825625"/>
            <a:ext cx="10868858" cy="4351338"/>
          </a:xfrm>
        </p:spPr>
        <p:txBody>
          <a:bodyPr/>
          <a:lstStyle/>
          <a:p>
            <a:endParaRPr lang="en-US" dirty="0"/>
          </a:p>
        </p:txBody>
      </p:sp>
    </p:spTree>
    <p:extLst>
      <p:ext uri="{BB962C8B-B14F-4D97-AF65-F5344CB8AC3E}">
        <p14:creationId xmlns:p14="http://schemas.microsoft.com/office/powerpoint/2010/main" val="4069359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61A1EA1C-BB53-4D14-8425-7EE6938AA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696" y="2922104"/>
            <a:ext cx="3309730" cy="2077279"/>
          </a:xfrm>
          <a:prstGeom prst="rect">
            <a:avLst/>
          </a:prstGeom>
        </p:spPr>
      </p:pic>
      <p:sp>
        <p:nvSpPr>
          <p:cNvPr id="8" name="TextBox 7"/>
          <p:cNvSpPr txBox="1"/>
          <p:nvPr/>
        </p:nvSpPr>
        <p:spPr>
          <a:xfrm>
            <a:off x="1038083" y="1452198"/>
            <a:ext cx="1758352" cy="584775"/>
          </a:xfrm>
          <a:prstGeom prst="rect">
            <a:avLst/>
          </a:prstGeom>
          <a:noFill/>
        </p:spPr>
        <p:txBody>
          <a:bodyPr wrap="square" rtlCol="0">
            <a:spAutoFit/>
          </a:bodyPr>
          <a:lstStyle/>
          <a:p>
            <a:pPr algn="ctr"/>
            <a:r>
              <a:rPr lang="en-US" sz="3200" b="1" dirty="0" err="1" smtClean="0">
                <a:solidFill>
                  <a:srgbClr val="0000FF"/>
                </a:solidFill>
                <a:latin typeface="Times New Roman" pitchFamily="18" charset="0"/>
                <a:cs typeface="Times New Roman" pitchFamily="18" charset="0"/>
              </a:rPr>
              <a:t>Bài</a:t>
            </a:r>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14</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517C49B6-F91E-40AE-8D6E-F82ADD77A3FF}"/>
              </a:ext>
            </a:extLst>
          </p:cNvPr>
          <p:cNvSpPr txBox="1"/>
          <p:nvPr/>
        </p:nvSpPr>
        <p:spPr>
          <a:xfrm>
            <a:off x="2951869" y="1335440"/>
            <a:ext cx="7896692" cy="701533"/>
          </a:xfrm>
          <a:prstGeom prst="rect">
            <a:avLst/>
          </a:prstGeom>
          <a:noFill/>
        </p:spPr>
        <p:txBody>
          <a:bodyPr wrap="square" rtlCol="0">
            <a:prstTxWarp prst="textPlain">
              <a:avLst/>
            </a:prstTxWarp>
            <a:spAutoFit/>
          </a:bodyPr>
          <a:lstStyle/>
          <a:p>
            <a:pPr algn="ctr"/>
            <a:r>
              <a:rPr lang="en-US" sz="13800" b="1" dirty="0" err="1" smtClean="0">
                <a:solidFill>
                  <a:srgbClr val="FF0000"/>
                </a:solidFill>
                <a:latin typeface="Times New Roman" pitchFamily="18" charset="0"/>
                <a:cs typeface="Times New Roman" pitchFamily="18" charset="0"/>
              </a:rPr>
              <a:t>Cơ</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thể</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em</a:t>
            </a:r>
            <a:endParaRPr lang="en-US" sz="13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84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Rectangle: Single Corner Snipped 13">
            <a:extLst>
              <a:ext uri="{FF2B5EF4-FFF2-40B4-BE49-F238E27FC236}">
                <a16:creationId xmlns:a16="http://schemas.microsoft.com/office/drawing/2014/main" id="{E39D6956-B91C-4046-879D-1E1FF558BAF4}"/>
              </a:ext>
            </a:extLst>
          </p:cNvPr>
          <p:cNvSpPr/>
          <p:nvPr/>
        </p:nvSpPr>
        <p:spPr>
          <a:xfrm>
            <a:off x="537882" y="2524541"/>
            <a:ext cx="8655814" cy="2474842"/>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FF0000"/>
                </a:solidFill>
                <a:latin typeface="Times New Roman" pitchFamily="18" charset="0"/>
                <a:ea typeface="AvantGarde" panose="00000400000000000000" pitchFamily="2" charset="0"/>
                <a:cs typeface="Times New Roman" pitchFamily="18" charset="0"/>
              </a:rPr>
              <a:t>   Cơ thể chúng ta có những vùng riêng tư như vùng được che kín bằng quần áo lót.</a:t>
            </a:r>
            <a:endParaRPr lang="vi-VN" sz="40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61A1EA1C-BB53-4D14-8425-7EE6938AA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696" y="2922104"/>
            <a:ext cx="3309730" cy="2077279"/>
          </a:xfrm>
          <a:prstGeom prst="rect">
            <a:avLst/>
          </a:prstGeom>
        </p:spPr>
      </p:pic>
      <p:sp>
        <p:nvSpPr>
          <p:cNvPr id="8" name="TextBox 7"/>
          <p:cNvSpPr txBox="1"/>
          <p:nvPr/>
        </p:nvSpPr>
        <p:spPr>
          <a:xfrm>
            <a:off x="1038083" y="1452198"/>
            <a:ext cx="1758352" cy="584775"/>
          </a:xfrm>
          <a:prstGeom prst="rect">
            <a:avLst/>
          </a:prstGeom>
          <a:noFill/>
        </p:spPr>
        <p:txBody>
          <a:bodyPr wrap="square" rtlCol="0">
            <a:spAutoFit/>
          </a:bodyPr>
          <a:lstStyle/>
          <a:p>
            <a:pPr algn="ctr"/>
            <a:r>
              <a:rPr lang="en-US" sz="3200" b="1" dirty="0" err="1" smtClean="0">
                <a:solidFill>
                  <a:srgbClr val="0000FF"/>
                </a:solidFill>
                <a:latin typeface="Times New Roman" pitchFamily="18" charset="0"/>
                <a:cs typeface="Times New Roman" pitchFamily="18" charset="0"/>
              </a:rPr>
              <a:t>Bài</a:t>
            </a:r>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14</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517C49B6-F91E-40AE-8D6E-F82ADD77A3FF}"/>
              </a:ext>
            </a:extLst>
          </p:cNvPr>
          <p:cNvSpPr txBox="1"/>
          <p:nvPr/>
        </p:nvSpPr>
        <p:spPr>
          <a:xfrm>
            <a:off x="2951869" y="1335440"/>
            <a:ext cx="7896692" cy="701533"/>
          </a:xfrm>
          <a:prstGeom prst="rect">
            <a:avLst/>
          </a:prstGeom>
          <a:noFill/>
        </p:spPr>
        <p:txBody>
          <a:bodyPr wrap="square" rtlCol="0">
            <a:prstTxWarp prst="textPlain">
              <a:avLst/>
            </a:prstTxWarp>
            <a:spAutoFit/>
          </a:bodyPr>
          <a:lstStyle/>
          <a:p>
            <a:pPr algn="ctr"/>
            <a:r>
              <a:rPr lang="en-US" sz="13800" b="1" dirty="0" err="1" smtClean="0">
                <a:solidFill>
                  <a:srgbClr val="FF0000"/>
                </a:solidFill>
                <a:latin typeface="Times New Roman" pitchFamily="18" charset="0"/>
                <a:cs typeface="Times New Roman" pitchFamily="18" charset="0"/>
              </a:rPr>
              <a:t>Cơ</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thể</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em</a:t>
            </a:r>
            <a:endParaRPr lang="en-US" sz="13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8010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0573" b="89193" l="47877" r="63763"/>
                    </a14:imgEffect>
                  </a14:imgLayer>
                </a14:imgProps>
              </a:ext>
              <a:ext uri="{28A0092B-C50C-407E-A947-70E740481C1C}">
                <a14:useLocalDpi xmlns:a14="http://schemas.microsoft.com/office/drawing/2010/main" val="0"/>
              </a:ext>
            </a:extLst>
          </a:blip>
          <a:srcRect l="47909" t="19245" r="34574" b="9723"/>
          <a:stretch/>
        </p:blipFill>
        <p:spPr bwMode="auto">
          <a:xfrm>
            <a:off x="1908810" y="524649"/>
            <a:ext cx="2502775" cy="587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615" b="87500" l="63470" r="83895"/>
                    </a14:imgEffect>
                  </a14:imgLayer>
                </a14:imgProps>
              </a:ext>
              <a:ext uri="{28A0092B-C50C-407E-A947-70E740481C1C}">
                <a14:useLocalDpi xmlns:a14="http://schemas.microsoft.com/office/drawing/2010/main" val="0"/>
              </a:ext>
            </a:extLst>
          </a:blip>
          <a:srcRect l="63359" t="20238" r="12776" b="11508"/>
          <a:stretch/>
        </p:blipFill>
        <p:spPr bwMode="auto">
          <a:xfrm>
            <a:off x="4011146" y="576454"/>
            <a:ext cx="3460264" cy="59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2594610" y="1871612"/>
            <a:ext cx="674252" cy="41438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Oval 7"/>
          <p:cNvSpPr/>
          <p:nvPr/>
        </p:nvSpPr>
        <p:spPr>
          <a:xfrm>
            <a:off x="4953580" y="1719212"/>
            <a:ext cx="762000" cy="46918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Oval 8"/>
          <p:cNvSpPr/>
          <p:nvPr/>
        </p:nvSpPr>
        <p:spPr>
          <a:xfrm>
            <a:off x="2366010" y="2514600"/>
            <a:ext cx="1218840" cy="859343"/>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2377739" y="3657600"/>
            <a:ext cx="1283671" cy="828777"/>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4724980" y="3733800"/>
            <a:ext cx="1296638" cy="9144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TextBox 13"/>
          <p:cNvSpPr txBox="1"/>
          <p:nvPr/>
        </p:nvSpPr>
        <p:spPr>
          <a:xfrm>
            <a:off x="7132265" y="1551008"/>
            <a:ext cx="5102175" cy="2931398"/>
          </a:xfrm>
          <a:prstGeom prst="rect">
            <a:avLst/>
          </a:prstGeom>
          <a:noFill/>
        </p:spPr>
        <p:txBody>
          <a:bodyPr wrap="square" rtlCol="0">
            <a:spAutoFit/>
          </a:bodyPr>
          <a:lstStyle/>
          <a:p>
            <a:pPr algn="just"/>
            <a:r>
              <a:rPr lang="en-US" sz="3000" b="1" dirty="0" err="1">
                <a:solidFill>
                  <a:schemeClr val="accent1">
                    <a:lumMod val="75000"/>
                  </a:schemeClr>
                </a:solidFill>
                <a:latin typeface="Times New Roman" pitchFamily="18" charset="0"/>
                <a:cs typeface="Times New Roman" pitchFamily="18" charset="0"/>
              </a:rPr>
              <a:t>Vùng</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kín</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là</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những</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bộ</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phận</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nhạy</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cảm</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rất</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quan</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trọng</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của</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cơ</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thể</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vì</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vây</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các</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em</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phải</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cẩn</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thận</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không</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để</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người</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khác</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hôn</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sờ</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động</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chạm</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và</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những</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vùng</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nhạy</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cảm</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của</a:t>
            </a:r>
            <a:r>
              <a:rPr lang="en-US" sz="3000" b="1" dirty="0">
                <a:solidFill>
                  <a:schemeClr val="accent1">
                    <a:lumMod val="75000"/>
                  </a:schemeClr>
                </a:solidFill>
                <a:latin typeface="Times New Roman" pitchFamily="18" charset="0"/>
                <a:cs typeface="Times New Roman" pitchFamily="18" charset="0"/>
              </a:rPr>
              <a:t> </a:t>
            </a:r>
            <a:r>
              <a:rPr lang="en-US" sz="3000" b="1" dirty="0" err="1">
                <a:solidFill>
                  <a:schemeClr val="accent1">
                    <a:lumMod val="75000"/>
                  </a:schemeClr>
                </a:solidFill>
                <a:latin typeface="Times New Roman" pitchFamily="18" charset="0"/>
                <a:cs typeface="Times New Roman" pitchFamily="18" charset="0"/>
              </a:rPr>
              <a:t>mình</a:t>
            </a:r>
            <a:r>
              <a:rPr lang="en-US" sz="3000" b="1" dirty="0" smtClean="0">
                <a:solidFill>
                  <a:schemeClr val="accent1">
                    <a:lumMod val="75000"/>
                  </a:schemeClr>
                </a:solidFill>
                <a:latin typeface="Times New Roman" pitchFamily="18" charset="0"/>
                <a:cs typeface="Times New Roman" pitchFamily="18" charset="0"/>
              </a:rPr>
              <a:t>.</a:t>
            </a:r>
            <a:endParaRPr lang="en-US" sz="3000" b="1" dirty="0">
              <a:solidFill>
                <a:schemeClr val="accent1">
                  <a:lumMod val="75000"/>
                </a:schemeClr>
              </a:solidFill>
              <a:latin typeface="Times New Roman" pitchFamily="18" charset="0"/>
              <a:cs typeface="Times New Roman" pitchFamily="18" charset="0"/>
            </a:endParaRPr>
          </a:p>
        </p:txBody>
      </p:sp>
      <p:pic>
        <p:nvPicPr>
          <p:cNvPr id="15" name="Picture 5"/>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0" b="89873" l="57833" r="99333"/>
                    </a14:imgEffect>
                  </a14:imgLayer>
                </a14:imgProps>
              </a:ext>
              <a:ext uri="{28A0092B-C50C-407E-A947-70E740481C1C}">
                <a14:useLocalDpi xmlns:a14="http://schemas.microsoft.com/office/drawing/2010/main" val="0"/>
              </a:ext>
            </a:extLst>
          </a:blip>
          <a:srcRect l="53155"/>
          <a:stretch/>
        </p:blipFill>
        <p:spPr bwMode="auto">
          <a:xfrm>
            <a:off x="2073910" y="766289"/>
            <a:ext cx="3874471" cy="435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4648780" y="2514600"/>
            <a:ext cx="1451030" cy="859343"/>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151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4"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im Hoạt Hình Dễ Thương Trẻ Em Ngày Thiết Kế Nền, Hoạt Hình, Màu Sắc, Ly  Hình nền Vector để tải xuống miễn phí">
            <a:extLst>
              <a:ext uri="{FF2B5EF4-FFF2-40B4-BE49-F238E27FC236}">
                <a16:creationId xmlns:a16="http://schemas.microsoft.com/office/drawing/2014/main" id="{79232B31-ED20-415B-AE40-65F78583A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7C49B6-F91E-40AE-8D6E-F82ADD77A3FF}"/>
              </a:ext>
            </a:extLst>
          </p:cNvPr>
          <p:cNvSpPr txBox="1"/>
          <p:nvPr/>
        </p:nvSpPr>
        <p:spPr>
          <a:xfrm>
            <a:off x="2757401" y="365760"/>
            <a:ext cx="5433010" cy="1919266"/>
          </a:xfrm>
          <a:prstGeom prst="rect">
            <a:avLst/>
          </a:prstGeom>
          <a:noFill/>
        </p:spPr>
        <p:txBody>
          <a:bodyPr wrap="square" rtlCol="0">
            <a:prstTxWarp prst="textPlain">
              <a:avLst/>
            </a:prstTxWarp>
            <a:spAutoFit/>
          </a:bodyPr>
          <a:lstStyle/>
          <a:p>
            <a:pPr algn="ctr"/>
            <a:r>
              <a:rPr lang="en-US" sz="13800" b="1" dirty="0" err="1">
                <a:solidFill>
                  <a:srgbClr val="FF0000"/>
                </a:solidFill>
                <a:latin typeface="Times New Roman" pitchFamily="18" charset="0"/>
                <a:cs typeface="Times New Roman" pitchFamily="18" charset="0"/>
              </a:rPr>
              <a:t>Khởi</a:t>
            </a:r>
            <a:r>
              <a:rPr lang="en-US" sz="13800" b="1" dirty="0">
                <a:solidFill>
                  <a:srgbClr val="FF0000"/>
                </a:solidFill>
                <a:latin typeface="Times New Roman" pitchFamily="18" charset="0"/>
                <a:cs typeface="Times New Roman" pitchFamily="18" charset="0"/>
              </a:rPr>
              <a:t> </a:t>
            </a:r>
            <a:r>
              <a:rPr lang="en-US" sz="13800" b="1" dirty="0" err="1">
                <a:solidFill>
                  <a:srgbClr val="FF0000"/>
                </a:solidFill>
                <a:latin typeface="Times New Roman" pitchFamily="18" charset="0"/>
                <a:cs typeface="Times New Roman" pitchFamily="18" charset="0"/>
              </a:rPr>
              <a:t>động</a:t>
            </a:r>
            <a:r>
              <a:rPr lang="en-US" sz="13800" b="1" dirty="0">
                <a:solidFill>
                  <a:srgbClr val="FF0000"/>
                </a:solidFill>
                <a:latin typeface="Times New Roman" pitchFamily="18" charset="0"/>
                <a:cs typeface="Times New Roman" pitchFamily="18" charset="0"/>
              </a:rPr>
              <a:t>: </a:t>
            </a:r>
          </a:p>
        </p:txBody>
      </p:sp>
      <p:sp>
        <p:nvSpPr>
          <p:cNvPr id="5" name="TextBox 4">
            <a:extLst>
              <a:ext uri="{FF2B5EF4-FFF2-40B4-BE49-F238E27FC236}">
                <a16:creationId xmlns:a16="http://schemas.microsoft.com/office/drawing/2014/main" id="{BFE937AB-870A-4966-8ED7-815CF9CAA954}"/>
              </a:ext>
            </a:extLst>
          </p:cNvPr>
          <p:cNvSpPr txBox="1"/>
          <p:nvPr/>
        </p:nvSpPr>
        <p:spPr>
          <a:xfrm>
            <a:off x="1767922" y="2897945"/>
            <a:ext cx="7912791" cy="1184134"/>
          </a:xfrm>
          <a:prstGeom prst="rect">
            <a:avLst/>
          </a:prstGeom>
          <a:noFill/>
        </p:spPr>
        <p:txBody>
          <a:bodyPr wrap="square" rtlCol="0">
            <a:prstTxWarp prst="textPlain">
              <a:avLst/>
            </a:prstTxWarp>
            <a:spAutoFit/>
          </a:bodyPr>
          <a:lstStyle/>
          <a:p>
            <a:r>
              <a:rPr lang="en-US" sz="1600" dirty="0" err="1" smtClean="0">
                <a:latin typeface="Times New Roman" pitchFamily="18" charset="0"/>
                <a:ea typeface="AvantGarde" panose="00000400000000000000" pitchFamily="2" charset="0"/>
                <a:cs typeface="Times New Roman" pitchFamily="18" charset="0"/>
              </a:rPr>
              <a:t>Trong</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bài</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hát</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nhắc</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đến</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tên</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bộ</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phận</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nào</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cửa</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cơ</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thể</a:t>
            </a:r>
            <a:r>
              <a:rPr lang="en-US" sz="1600" dirty="0" smtClean="0">
                <a:latin typeface="Times New Roman" pitchFamily="18" charset="0"/>
                <a:ea typeface="AvantGarde" panose="00000400000000000000" pitchFamily="2" charset="0"/>
                <a:cs typeface="Times New Roman" pitchFamily="18" charset="0"/>
              </a:rPr>
              <a:t> </a:t>
            </a:r>
            <a:r>
              <a:rPr lang="en-US" sz="1600" dirty="0" err="1" smtClean="0">
                <a:latin typeface="Times New Roman" pitchFamily="18" charset="0"/>
                <a:ea typeface="AvantGarde" panose="00000400000000000000" pitchFamily="2" charset="0"/>
                <a:cs typeface="Times New Roman" pitchFamily="18" charset="0"/>
              </a:rPr>
              <a:t>nhé</a:t>
            </a:r>
            <a:r>
              <a:rPr lang="en-US" sz="1600" dirty="0" smtClean="0">
                <a:latin typeface="Times New Roman" pitchFamily="18" charset="0"/>
                <a:ea typeface="AvantGarde" panose="00000400000000000000" pitchFamily="2" charset="0"/>
                <a:cs typeface="Times New Roman" pitchFamily="18" charset="0"/>
              </a:rPr>
              <a:t>!</a:t>
            </a:r>
            <a:r>
              <a:rPr lang="vi-VN" sz="1600" dirty="0" smtClean="0">
                <a:latin typeface="Times New Roman" pitchFamily="18" charset="0"/>
                <a:ea typeface="AvantGarde" panose="00000400000000000000" pitchFamily="2" charset="0"/>
                <a:cs typeface="Times New Roman" pitchFamily="18" charset="0"/>
              </a:rPr>
              <a:t> </a:t>
            </a:r>
            <a:endParaRPr lang="en-US" sz="4000" b="1" dirty="0">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139263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im Hoạt Hình Dễ Thương Trẻ Em Ngày Thiết Kế Nền, Hoạt Hình, Màu Sắc, Ly  Hình nền Vector để tải xuống miễn phí">
            <a:extLst>
              <a:ext uri="{FF2B5EF4-FFF2-40B4-BE49-F238E27FC236}">
                <a16:creationId xmlns:a16="http://schemas.microsoft.com/office/drawing/2014/main" id="{79232B31-ED20-415B-AE40-65F78583A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7C49B6-F91E-40AE-8D6E-F82ADD77A3FF}"/>
              </a:ext>
            </a:extLst>
          </p:cNvPr>
          <p:cNvSpPr txBox="1"/>
          <p:nvPr/>
        </p:nvSpPr>
        <p:spPr>
          <a:xfrm>
            <a:off x="1767922" y="365760"/>
            <a:ext cx="8950235" cy="1520913"/>
          </a:xfrm>
          <a:prstGeom prst="rect">
            <a:avLst/>
          </a:prstGeom>
          <a:noFill/>
        </p:spPr>
        <p:txBody>
          <a:bodyPr wrap="square" rtlCol="0">
            <a:prstTxWarp prst="textPlain">
              <a:avLst/>
            </a:prstTxWarp>
            <a:spAutoFit/>
          </a:bodyPr>
          <a:lstStyle/>
          <a:p>
            <a:pPr algn="ctr"/>
            <a:r>
              <a:rPr lang="en-US" sz="13800" b="1" dirty="0" err="1" smtClean="0">
                <a:solidFill>
                  <a:srgbClr val="FF0000"/>
                </a:solidFill>
                <a:latin typeface="Times New Roman" pitchFamily="18" charset="0"/>
                <a:cs typeface="Times New Roman" pitchFamily="18" charset="0"/>
              </a:rPr>
              <a:t>Luyện</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tập</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thực</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hành</a:t>
            </a:r>
            <a:r>
              <a:rPr lang="en-US" sz="13800" b="1" dirty="0" smtClean="0">
                <a:solidFill>
                  <a:srgbClr val="FF0000"/>
                </a:solidFill>
                <a:latin typeface="Times New Roman" pitchFamily="18" charset="0"/>
                <a:cs typeface="Times New Roman" pitchFamily="18" charset="0"/>
              </a:rPr>
              <a:t>: </a:t>
            </a:r>
            <a:endParaRPr lang="en-US" sz="13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4189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935" t="18160" r="20573" b="12736"/>
          <a:stretch/>
        </p:blipFill>
        <p:spPr bwMode="auto">
          <a:xfrm>
            <a:off x="250785" y="289368"/>
            <a:ext cx="11416496" cy="620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247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đẹp cho bài giảng điện tử - Ảnh nền thiết kế bài giảng điện tử">
            <a:extLst>
              <a:ext uri="{FF2B5EF4-FFF2-40B4-BE49-F238E27FC236}">
                <a16:creationId xmlns:a16="http://schemas.microsoft.com/office/drawing/2014/main" id="{1E28B6FC-EEC4-4F26-A75F-727B5B255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01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D004BE-05B2-44D6-BDAE-EE8CD2F399D4}"/>
              </a:ext>
            </a:extLst>
          </p:cNvPr>
          <p:cNvSpPr txBox="1"/>
          <p:nvPr/>
        </p:nvSpPr>
        <p:spPr>
          <a:xfrm>
            <a:off x="2832652" y="109331"/>
            <a:ext cx="7851913" cy="1667175"/>
          </a:xfrm>
          <a:prstGeom prst="rect">
            <a:avLst/>
          </a:prstGeom>
          <a:noFill/>
        </p:spPr>
        <p:txBody>
          <a:bodyPr wrap="square" rtlCol="0">
            <a:prstTxWarp prst="textWave1">
              <a:avLst>
                <a:gd name="adj1" fmla="val 12500"/>
                <a:gd name="adj2" fmla="val 162"/>
              </a:avLst>
            </a:prstTxWarp>
            <a:spAutoFit/>
          </a:bodyPr>
          <a:lstStyle/>
          <a:p>
            <a:r>
              <a:rPr lang="en-US"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rPr>
              <a:t>Ai </a:t>
            </a:r>
            <a:r>
              <a:rPr lang="en-US" sz="40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rPr>
              <a:t>nhanh</a:t>
            </a:r>
            <a:r>
              <a:rPr lang="en-US"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rPr>
              <a:t> ? Ai </a:t>
            </a:r>
            <a:r>
              <a:rPr lang="en-US" sz="40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rPr>
              <a:t>đúng</a:t>
            </a:r>
            <a:r>
              <a:rPr lang="en-US"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rPr>
              <a:t>?</a:t>
            </a:r>
            <a:endPar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endParaRPr>
          </a:p>
        </p:txBody>
      </p:sp>
      <p:sp>
        <p:nvSpPr>
          <p:cNvPr id="9" name="Wave 8">
            <a:extLst>
              <a:ext uri="{FF2B5EF4-FFF2-40B4-BE49-F238E27FC236}">
                <a16:creationId xmlns:a16="http://schemas.microsoft.com/office/drawing/2014/main" id="{5F583FC4-9F35-4411-AE73-47221162BFF3}"/>
              </a:ext>
            </a:extLst>
          </p:cNvPr>
          <p:cNvSpPr/>
          <p:nvPr/>
        </p:nvSpPr>
        <p:spPr>
          <a:xfrm>
            <a:off x="830463" y="1427006"/>
            <a:ext cx="10002759" cy="2117035"/>
          </a:xfrm>
          <a:prstGeom prst="wav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4">
              <a:avLst/>
            </a:prstTxWarp>
          </a:bodyPr>
          <a:lstStyle/>
          <a:p>
            <a:pPr algn="just"/>
            <a:r>
              <a:rPr lang="en-US" sz="5400" dirty="0" err="1">
                <a:solidFill>
                  <a:schemeClr val="tx1"/>
                </a:solidFill>
                <a:latin typeface="Times New Roman" pitchFamily="18" charset="0"/>
                <a:cs typeface="Times New Roman" pitchFamily="18" charset="0"/>
              </a:rPr>
              <a:t>Thi</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nói</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tên</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các</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bộ</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phận</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bên</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ngoài</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của</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cơ</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thể</a:t>
            </a:r>
            <a:r>
              <a:rPr lang="en-US" sz="5400" dirty="0">
                <a:solidFill>
                  <a:schemeClr val="tx1"/>
                </a:solidFill>
                <a:latin typeface="Times New Roman" pitchFamily="18" charset="0"/>
                <a:cs typeface="Times New Roman" pitchFamily="18" charset="0"/>
              </a:rPr>
              <a:t> </a:t>
            </a:r>
            <a:r>
              <a:rPr lang="en-US" sz="5400" dirty="0" smtClean="0">
                <a:solidFill>
                  <a:schemeClr val="tx1"/>
                </a:solidFill>
                <a:latin typeface="Times New Roman" pitchFamily="18" charset="0"/>
                <a:cs typeface="Times New Roman" pitchFamily="18" charset="0"/>
              </a:rPr>
              <a:t>con </a:t>
            </a:r>
            <a:r>
              <a:rPr lang="en-US" sz="5400" dirty="0" err="1" smtClean="0">
                <a:solidFill>
                  <a:schemeClr val="tx1"/>
                </a:solidFill>
                <a:latin typeface="Times New Roman" pitchFamily="18" charset="0"/>
                <a:cs typeface="Times New Roman" pitchFamily="18" charset="0"/>
              </a:rPr>
              <a:t>người</a:t>
            </a:r>
            <a:r>
              <a:rPr lang="en-US" sz="5400" dirty="0" smtClean="0">
                <a:solidFill>
                  <a:schemeClr val="tx1"/>
                </a:solidFill>
                <a:latin typeface="Times New Roman" pitchFamily="18" charset="0"/>
                <a:cs typeface="Times New Roman" pitchFamily="18" charset="0"/>
              </a:rPr>
              <a:t> </a:t>
            </a:r>
            <a:r>
              <a:rPr lang="en-US" sz="5400" dirty="0" err="1" smtClean="0">
                <a:solidFill>
                  <a:schemeClr val="tx1"/>
                </a:solidFill>
                <a:latin typeface="Times New Roman" pitchFamily="18" charset="0"/>
                <a:cs typeface="Times New Roman" pitchFamily="18" charset="0"/>
              </a:rPr>
              <a:t>của</a:t>
            </a:r>
            <a:r>
              <a:rPr lang="en-US" sz="5400" dirty="0" smtClean="0">
                <a:solidFill>
                  <a:schemeClr val="tx1"/>
                </a:solidFill>
                <a:latin typeface="Times New Roman" pitchFamily="18" charset="0"/>
                <a:cs typeface="Times New Roman" pitchFamily="18" charset="0"/>
              </a:rPr>
              <a:t> con </a:t>
            </a:r>
            <a:r>
              <a:rPr lang="en-US" sz="5400" dirty="0" err="1" smtClean="0">
                <a:solidFill>
                  <a:schemeClr val="tx1"/>
                </a:solidFill>
                <a:latin typeface="Times New Roman" pitchFamily="18" charset="0"/>
                <a:cs typeface="Times New Roman" pitchFamily="18" charset="0"/>
              </a:rPr>
              <a:t>trai</a:t>
            </a:r>
            <a:r>
              <a:rPr lang="en-US" sz="5400" dirty="0" smtClean="0">
                <a:solidFill>
                  <a:schemeClr val="tx1"/>
                </a:solidFill>
                <a:latin typeface="Times New Roman" pitchFamily="18" charset="0"/>
                <a:cs typeface="Times New Roman" pitchFamily="18" charset="0"/>
              </a:rPr>
              <a:t> </a:t>
            </a:r>
            <a:r>
              <a:rPr lang="en-US" sz="5400" dirty="0" err="1" smtClean="0">
                <a:solidFill>
                  <a:schemeClr val="tx1"/>
                </a:solidFill>
                <a:latin typeface="Times New Roman" pitchFamily="18" charset="0"/>
                <a:cs typeface="Times New Roman" pitchFamily="18" charset="0"/>
              </a:rPr>
              <a:t>hoặc</a:t>
            </a:r>
            <a:r>
              <a:rPr lang="en-US" sz="5400" dirty="0" smtClean="0">
                <a:solidFill>
                  <a:schemeClr val="tx1"/>
                </a:solidFill>
                <a:latin typeface="Times New Roman" pitchFamily="18" charset="0"/>
                <a:cs typeface="Times New Roman" pitchFamily="18" charset="0"/>
              </a:rPr>
              <a:t> con </a:t>
            </a:r>
            <a:r>
              <a:rPr lang="en-US" sz="5400" dirty="0" err="1" smtClean="0">
                <a:solidFill>
                  <a:schemeClr val="tx1"/>
                </a:solidFill>
                <a:latin typeface="Times New Roman" pitchFamily="18" charset="0"/>
                <a:cs typeface="Times New Roman" pitchFamily="18" charset="0"/>
              </a:rPr>
              <a:t>gái</a:t>
            </a:r>
            <a:r>
              <a:rPr lang="en-US" sz="5400" dirty="0" smtClean="0">
                <a:solidFill>
                  <a:schemeClr val="tx1"/>
                </a:solidFill>
                <a:latin typeface="Times New Roman" pitchFamily="18" charset="0"/>
                <a:ea typeface="AvantGarde" panose="00000400000000000000" pitchFamily="2" charset="0"/>
                <a:cs typeface="Times New Roman" pitchFamily="18" charset="0"/>
              </a:rPr>
              <a:t>.</a:t>
            </a:r>
            <a:endParaRPr lang="vi-VN" sz="5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10940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NG TRANG TRÍ VĂN BẢN - Tư liệu tham khảo - Hoàng Minh Tình - Hoàng Minh  Tình">
            <a:extLst>
              <a:ext uri="{FF2B5EF4-FFF2-40B4-BE49-F238E27FC236}">
                <a16:creationId xmlns:a16="http://schemas.microsoft.com/office/drawing/2014/main" id="{72569604-22B0-4FB1-8CC8-711F3EC9F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601575" cy="69536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DC061E-DEFE-4A8A-8052-4F96915E7758}"/>
              </a:ext>
            </a:extLst>
          </p:cNvPr>
          <p:cNvSpPr txBox="1"/>
          <p:nvPr/>
        </p:nvSpPr>
        <p:spPr>
          <a:xfrm>
            <a:off x="4184374" y="307055"/>
            <a:ext cx="4750904" cy="793593"/>
          </a:xfrm>
          <a:prstGeom prst="rect">
            <a:avLst/>
          </a:prstGeom>
          <a:noFill/>
        </p:spPr>
        <p:txBody>
          <a:bodyPr wrap="square" rtlCol="0">
            <a:prstTxWarp prst="textWave1">
              <a:avLst/>
            </a:prstTxWarp>
            <a:spAutoFit/>
          </a:bodyPr>
          <a:lstStyle/>
          <a:p>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rPr>
              <a:t>Luật</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rPr>
              <a:t>chơi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rPr>
              <a:t>!</a:t>
            </a:r>
          </a:p>
        </p:txBody>
      </p:sp>
      <p:sp>
        <p:nvSpPr>
          <p:cNvPr id="4" name="TextBox 3">
            <a:extLst>
              <a:ext uri="{FF2B5EF4-FFF2-40B4-BE49-F238E27FC236}">
                <a16:creationId xmlns:a16="http://schemas.microsoft.com/office/drawing/2014/main" id="{27211B7C-A91E-4F78-85CF-FDC539A41716}"/>
              </a:ext>
            </a:extLst>
          </p:cNvPr>
          <p:cNvSpPr txBox="1"/>
          <p:nvPr/>
        </p:nvSpPr>
        <p:spPr>
          <a:xfrm>
            <a:off x="506896" y="1053552"/>
            <a:ext cx="11539330" cy="4701287"/>
          </a:xfrm>
          <a:prstGeom prst="rect">
            <a:avLst/>
          </a:prstGeom>
          <a:noFill/>
        </p:spPr>
        <p:txBody>
          <a:bodyPr wrap="square" rtlCol="0">
            <a:spAutoFit/>
          </a:bodyPr>
          <a:lstStyle/>
          <a:p>
            <a:pPr algn="just"/>
            <a:r>
              <a:rPr lang="vi-VN" sz="2900" b="1" dirty="0">
                <a:effectLst/>
                <a:latin typeface="+mj-lt"/>
                <a:ea typeface="Times New Roman" panose="02020603050405020304" pitchFamily="18" charset="0"/>
                <a:cs typeface="Times New Roman" pitchFamily="18" charset="0"/>
              </a:rPr>
              <a:t>    </a:t>
            </a:r>
            <a:r>
              <a:rPr lang="en-US" sz="3200" dirty="0">
                <a:latin typeface="Times New Roman" panose="02020603050405020304" pitchFamily="18" charset="0"/>
                <a:cs typeface="Times New Roman" panose="02020603050405020304" pitchFamily="18" charset="0"/>
              </a:rPr>
              <a:t>Ai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a:t>
            </a:r>
          </a:p>
          <a:p>
            <a:pPr algn="just"/>
            <a:r>
              <a:rPr lang="vi-VN" sz="3200" dirty="0">
                <a:latin typeface="Times New Roman" panose="02020603050405020304" pitchFamily="18" charset="0"/>
                <a:cs typeface="Times New Roman" panose="02020603050405020304" pitchFamily="18" charset="0"/>
              </a:rPr>
              <a:t>-Nêu luật chơi, cách chơi: </a:t>
            </a:r>
            <a:r>
              <a:rPr lang="en-US" sz="3200" dirty="0" err="1">
                <a:latin typeface="Times New Roman" panose="02020603050405020304" pitchFamily="18" charset="0"/>
                <a:cs typeface="Times New Roman" panose="02020603050405020304" pitchFamily="18" charset="0"/>
              </a:rPr>
              <a:t>Nói</a:t>
            </a:r>
            <a:r>
              <a:rPr lang="vi-VN" sz="3200" dirty="0">
                <a:latin typeface="Times New Roman" panose="02020603050405020304" pitchFamily="18" charset="0"/>
                <a:cs typeface="Times New Roman" panose="02020603050405020304" pitchFamily="18" charset="0"/>
              </a:rPr>
              <a:t> tên một bộ phận bên ngoài của cơ thể con trai hoặc con </a:t>
            </a:r>
            <a:r>
              <a:rPr lang="vi-VN" sz="3200" dirty="0" smtClean="0">
                <a:latin typeface="Times New Roman" panose="02020603050405020304" pitchFamily="18" charset="0"/>
                <a:cs typeface="Times New Roman" panose="02020603050405020304" pitchFamily="18" charset="0"/>
              </a:rPr>
              <a:t>gái</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Mỗi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nối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tiếp</a:t>
            </a:r>
            <a:r>
              <a:rPr lang="en-US" sz="3200" dirty="0" smtClean="0">
                <a:latin typeface="Times New Roman" panose="02020603050405020304" pitchFamily="18" charset="0"/>
                <a:cs typeface="Times New Roman" panose="02020603050405020304" pitchFamily="18" charset="0"/>
              </a:rPr>
              <a:t>.(6 </a:t>
            </a:r>
            <a:r>
              <a:rPr lang="en-US" sz="3200" dirty="0" err="1" smtClean="0">
                <a:latin typeface="Times New Roman" panose="02020603050405020304" pitchFamily="18" charset="0"/>
                <a:cs typeface="Times New Roman" panose="02020603050405020304" pitchFamily="18" charset="0"/>
              </a:rPr>
              <a:t>lượt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chơi</a:t>
            </a:r>
            <a:r>
              <a:rPr lang="en-US" sz="3200" dirty="0" smtClean="0">
                <a:latin typeface="Times New Roman" panose="02020603050405020304" pitchFamily="18" charset="0"/>
                <a:cs typeface="Times New Roman" panose="02020603050405020304" pitchFamily="18" charset="0"/>
              </a:rPr>
              <a:t>)</a:t>
            </a:r>
          </a:p>
          <a:p>
            <a:pPr algn="just"/>
            <a:r>
              <a:rPr lang="vi-VN" sz="3200" dirty="0" smtClean="0">
                <a:latin typeface="Times New Roman" panose="02020603050405020304" pitchFamily="18" charset="0"/>
                <a:cs typeface="Times New Roman" panose="02020603050405020304" pitchFamily="18" charset="0"/>
              </a:rPr>
              <a:t>Cách </a:t>
            </a:r>
            <a:r>
              <a:rPr lang="vi-VN" sz="3200" dirty="0">
                <a:latin typeface="Times New Roman" panose="02020603050405020304" pitchFamily="18" charset="0"/>
                <a:cs typeface="Times New Roman" panose="02020603050405020304" pitchFamily="18" charset="0"/>
              </a:rPr>
              <a:t>cho điểm: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bộ </a:t>
            </a:r>
            <a:r>
              <a:rPr lang="vi-VN" sz="3200" dirty="0">
                <a:latin typeface="Times New Roman" panose="02020603050405020304" pitchFamily="18" charset="0"/>
                <a:cs typeface="Times New Roman" panose="02020603050405020304" pitchFamily="18" charset="0"/>
              </a:rPr>
              <a:t>phận cơ thể được 1 điểm  </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1 bông hoa) Nhóm nào nói  tên bộ phận cơ thể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Luu</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ý: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đó</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lnSpc>
                <a:spcPct val="150000"/>
              </a:lnSpc>
            </a:pPr>
            <a:r>
              <a:rPr lang="vi-VN" sz="2900" b="1" dirty="0" smtClean="0">
                <a:effectLst/>
                <a:latin typeface="Times New Roman" pitchFamily="18" charset="0"/>
                <a:ea typeface="Times New Roman" panose="02020603050405020304" pitchFamily="18" charset="0"/>
                <a:cs typeface="Times New Roman" pitchFamily="18" charset="0"/>
              </a:rPr>
              <a:t>    </a:t>
            </a:r>
            <a:endParaRPr lang="vi-VN" sz="2900" b="1" dirty="0">
              <a:latin typeface="Times New Roman" pitchFamily="18" charset="0"/>
              <a:cs typeface="Times New Roman" pitchFamily="18" charset="0"/>
            </a:endParaRPr>
          </a:p>
        </p:txBody>
      </p:sp>
    </p:spTree>
    <p:extLst>
      <p:ext uri="{BB962C8B-B14F-4D97-AF65-F5344CB8AC3E}">
        <p14:creationId xmlns:p14="http://schemas.microsoft.com/office/powerpoint/2010/main" val="78326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1139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HU THUY\Pictures\Saved Pictures\20-hinh-nen-powerpoint-tuyet-dep-chu-de-phim-hoat-hinh-huyen-thoai-tom-and-jerry-1485105846-8.jpg"/>
          <p:cNvPicPr>
            <a:picLocks noChangeAspect="1" noChangeArrowheads="1"/>
          </p:cNvPicPr>
          <p:nvPr/>
        </p:nvPicPr>
        <p:blipFill>
          <a:blip r:embed="rId2"/>
          <a:srcRect/>
          <a:stretch>
            <a:fillRect/>
          </a:stretch>
        </p:blipFill>
        <p:spPr bwMode="auto">
          <a:xfrm>
            <a:off x="-1" y="0"/>
            <a:ext cx="12601575" cy="6858000"/>
          </a:xfrm>
          <a:prstGeom prst="rect">
            <a:avLst/>
          </a:prstGeom>
          <a:noFill/>
        </p:spPr>
      </p:pic>
      <p:sp>
        <p:nvSpPr>
          <p:cNvPr id="3" name="TextBox 2"/>
          <p:cNvSpPr txBox="1"/>
          <p:nvPr/>
        </p:nvSpPr>
        <p:spPr>
          <a:xfrm>
            <a:off x="3700594" y="-64574"/>
            <a:ext cx="5195965" cy="1990166"/>
          </a:xfrm>
          <a:prstGeom prst="rect">
            <a:avLst/>
          </a:prstGeom>
          <a:noFill/>
        </p:spPr>
        <p:txBody>
          <a:bodyPr wrap="square" rtlCol="0">
            <a:prstTxWarp prst="textWave1">
              <a:avLst>
                <a:gd name="adj1" fmla="val 12500"/>
                <a:gd name="adj2" fmla="val 162"/>
              </a:avLst>
            </a:prstTxWarp>
            <a:spAutoFit/>
          </a:bodyPr>
          <a:lstStyle/>
          <a:p>
            <a:r>
              <a:rPr lang="en-US"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rPr>
              <a:t>I. VẬN DỤNG TRẢI NGHIỆM</a:t>
            </a:r>
            <a:endPar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ea typeface="AvantGarde" pitchFamily="2" charset="0"/>
              <a:cs typeface="Times New Roman" pitchFamily="18" charset="0"/>
            </a:endParaRPr>
          </a:p>
        </p:txBody>
      </p:sp>
      <p:sp>
        <p:nvSpPr>
          <p:cNvPr id="6" name="TextBox 5"/>
          <p:cNvSpPr txBox="1"/>
          <p:nvPr/>
        </p:nvSpPr>
        <p:spPr>
          <a:xfrm>
            <a:off x="1789043" y="2619429"/>
            <a:ext cx="9263270" cy="661207"/>
          </a:xfrm>
          <a:prstGeom prst="rect">
            <a:avLst/>
          </a:prstGeom>
          <a:noFill/>
        </p:spPr>
        <p:txBody>
          <a:bodyPr wrap="square" rtlCol="0">
            <a:spAutoFit/>
          </a:bodyPr>
          <a:lstStyle/>
          <a:p>
            <a:pPr>
              <a:lnSpc>
                <a:spcPct val="150000"/>
              </a:lnSpc>
              <a:buFontTx/>
              <a:buChar char="-"/>
            </a:pPr>
            <a:r>
              <a:rPr lang="vi-VN" sz="2800" dirty="0" smtClean="0">
                <a:solidFill>
                  <a:srgbClr val="FF0066"/>
                </a:solidFill>
                <a:effectLst/>
                <a:latin typeface="Times New Roman" pitchFamily="18" charset="0"/>
                <a:ea typeface="AvantGarde" panose="00000400000000000000" pitchFamily="2" charset="0"/>
                <a:cs typeface="Times New Roman" pitchFamily="18" charset="0"/>
              </a:rPr>
              <a:t>Bài </a:t>
            </a:r>
            <a:r>
              <a:rPr lang="vi-VN" sz="2800" dirty="0">
                <a:solidFill>
                  <a:srgbClr val="FF0066"/>
                </a:solidFill>
                <a:effectLst/>
                <a:latin typeface="Times New Roman" pitchFamily="18" charset="0"/>
                <a:ea typeface="AvantGarde" panose="00000400000000000000" pitchFamily="2" charset="0"/>
                <a:cs typeface="Times New Roman" pitchFamily="18" charset="0"/>
              </a:rPr>
              <a:t>học hôm nay em biết thêm được điều gì?</a:t>
            </a:r>
            <a:endParaRPr lang="en-US" sz="4400" b="1" dirty="0">
              <a:solidFill>
                <a:srgbClr val="FF0066"/>
              </a:solidFill>
              <a:latin typeface="Times New Roman" pitchFamily="18" charset="0"/>
              <a:ea typeface="AvantGarde" panose="00000400000000000000" pitchFamily="2"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HU THUY\Pictures\Saved Pictures\images (5).jfif"/>
          <p:cNvPicPr>
            <a:picLocks noChangeAspect="1" noChangeArrowheads="1"/>
          </p:cNvPicPr>
          <p:nvPr/>
        </p:nvPicPr>
        <p:blipFill>
          <a:blip r:embed="rId2"/>
          <a:srcRect/>
          <a:stretch>
            <a:fillRect/>
          </a:stretch>
        </p:blipFill>
        <p:spPr bwMode="auto">
          <a:xfrm>
            <a:off x="0" y="0"/>
            <a:ext cx="12601575" cy="6858000"/>
          </a:xfrm>
          <a:prstGeom prst="rect">
            <a:avLst/>
          </a:prstGeom>
          <a:noFill/>
        </p:spPr>
      </p:pic>
      <p:sp>
        <p:nvSpPr>
          <p:cNvPr id="6" name="WordArt 10"/>
          <p:cNvSpPr>
            <a:spLocks noChangeArrowheads="1" noChangeShapeType="1" noTextEdit="1"/>
          </p:cNvSpPr>
          <p:nvPr/>
        </p:nvSpPr>
        <p:spPr bwMode="auto">
          <a:xfrm>
            <a:off x="4075530" y="2108116"/>
            <a:ext cx="6211085" cy="2014368"/>
          </a:xfrm>
          <a:prstGeom prst="rect">
            <a:avLst/>
          </a:prstGeom>
        </p:spPr>
        <p:txBody>
          <a:bodyPr wrap="none" fromWordArt="1">
            <a:prstTxWarp prst="textPlain">
              <a:avLst>
                <a:gd name="adj" fmla="val 50000"/>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6000" b="1" kern="10" dirty="0" err="1">
                <a:ln w="9525">
                  <a:round/>
                  <a:headEnd/>
                  <a:tailEnd/>
                </a:ln>
                <a:solidFill>
                  <a:srgbClr val="FF0000"/>
                </a:solidFill>
                <a:latin typeface="Times New Roman"/>
                <a:cs typeface="Times New Roman"/>
              </a:rPr>
              <a:t>Tiết</a:t>
            </a:r>
            <a:r>
              <a:rPr lang="en-US" sz="6000" b="1" kern="10" dirty="0">
                <a:ln w="9525">
                  <a:round/>
                  <a:headEnd/>
                  <a:tailEnd/>
                </a:ln>
                <a:solidFill>
                  <a:srgbClr val="FF0000"/>
                </a:solidFill>
                <a:latin typeface="Times New Roman"/>
                <a:cs typeface="Times New Roman"/>
              </a:rPr>
              <a:t> </a:t>
            </a:r>
            <a:r>
              <a:rPr lang="en-US" sz="6000" b="1" kern="10" dirty="0" err="1">
                <a:ln w="9525">
                  <a:round/>
                  <a:headEnd/>
                  <a:tailEnd/>
                </a:ln>
                <a:solidFill>
                  <a:srgbClr val="FF0000"/>
                </a:solidFill>
                <a:latin typeface="Times New Roman"/>
                <a:cs typeface="Times New Roman"/>
              </a:rPr>
              <a:t>học</a:t>
            </a:r>
            <a:r>
              <a:rPr lang="en-US" sz="6000" b="1" kern="10" dirty="0">
                <a:ln w="9525">
                  <a:round/>
                  <a:headEnd/>
                  <a:tailEnd/>
                </a:ln>
                <a:solidFill>
                  <a:srgbClr val="FF0000"/>
                </a:solidFill>
                <a:latin typeface="Times New Roman"/>
                <a:cs typeface="Times New Roman"/>
              </a:rPr>
              <a:t> </a:t>
            </a:r>
            <a:r>
              <a:rPr lang="en-US" sz="6000" b="1" kern="10" dirty="0" err="1">
                <a:ln w="9525">
                  <a:round/>
                  <a:headEnd/>
                  <a:tailEnd/>
                </a:ln>
                <a:solidFill>
                  <a:srgbClr val="FF0000"/>
                </a:solidFill>
                <a:latin typeface="Times New Roman"/>
                <a:cs typeface="Times New Roman"/>
              </a:rPr>
              <a:t>kết</a:t>
            </a:r>
            <a:r>
              <a:rPr lang="en-US" sz="6000" b="1" kern="10" dirty="0">
                <a:ln w="9525">
                  <a:round/>
                  <a:headEnd/>
                  <a:tailEnd/>
                </a:ln>
                <a:solidFill>
                  <a:srgbClr val="FF0000"/>
                </a:solidFill>
                <a:latin typeface="Times New Roman"/>
                <a:cs typeface="Times New Roman"/>
              </a:rPr>
              <a:t> </a:t>
            </a:r>
            <a:r>
              <a:rPr lang="en-US" sz="6000" b="1" kern="10" dirty="0" err="1">
                <a:ln w="9525">
                  <a:round/>
                  <a:headEnd/>
                  <a:tailEnd/>
                </a:ln>
                <a:solidFill>
                  <a:srgbClr val="FF0000"/>
                </a:solidFill>
                <a:latin typeface="Times New Roman"/>
                <a:cs typeface="Times New Roman"/>
              </a:rPr>
              <a:t>thúc</a:t>
            </a:r>
            <a:r>
              <a:rPr lang="en-US" sz="6000" b="1" kern="10" dirty="0">
                <a:ln w="9525">
                  <a:round/>
                  <a:headEnd/>
                  <a:tailEnd/>
                </a:ln>
                <a:solidFill>
                  <a:srgbClr val="FF0000"/>
                </a:solidFill>
                <a:latin typeface="Times New Roman"/>
                <a:cs typeface="Times New Roman"/>
              </a:rPr>
              <a:t>!</a:t>
            </a:r>
          </a:p>
        </p:txBody>
      </p:sp>
      <p:pic>
        <p:nvPicPr>
          <p:cNvPr id="7" name="Picture 2" descr="bar01"/>
          <p:cNvPicPr>
            <a:picLocks noChangeAspect="1" noChangeArrowheads="1"/>
          </p:cNvPicPr>
          <p:nvPr/>
        </p:nvPicPr>
        <p:blipFill>
          <a:blip r:embed="rId3">
            <a:lum bright="-6000"/>
          </a:blip>
          <a:srcRect/>
          <a:stretch>
            <a:fillRect/>
          </a:stretch>
        </p:blipFill>
        <p:spPr bwMode="auto">
          <a:xfrm>
            <a:off x="-276903" y="0"/>
            <a:ext cx="1260475" cy="6858000"/>
          </a:xfrm>
          <a:prstGeom prst="rect">
            <a:avLst/>
          </a:prstGeom>
          <a:noFill/>
          <a:ln w="9525">
            <a:noFill/>
            <a:miter lim="800000"/>
            <a:headEnd/>
            <a:tailEnd/>
          </a:ln>
        </p:spPr>
      </p:pic>
      <p:pic>
        <p:nvPicPr>
          <p:cNvPr id="8" name="Picture 3" descr="bar01"/>
          <p:cNvPicPr>
            <a:picLocks noChangeAspect="1" noChangeArrowheads="1"/>
          </p:cNvPicPr>
          <p:nvPr/>
        </p:nvPicPr>
        <p:blipFill>
          <a:blip r:embed="rId4">
            <a:lum bright="-6000"/>
          </a:blip>
          <a:srcRect/>
          <a:stretch>
            <a:fillRect/>
          </a:stretch>
        </p:blipFill>
        <p:spPr bwMode="auto">
          <a:xfrm>
            <a:off x="11552238" y="76200"/>
            <a:ext cx="1258887" cy="6858000"/>
          </a:xfrm>
          <a:prstGeom prst="rect">
            <a:avLst/>
          </a:prstGeom>
          <a:noFill/>
          <a:ln w="9525">
            <a:noFill/>
            <a:miter lim="800000"/>
            <a:headEnd/>
            <a:tailEnd/>
          </a:ln>
        </p:spPr>
      </p:pic>
      <p:pic>
        <p:nvPicPr>
          <p:cNvPr id="9" name="Picture 4" descr="bar01"/>
          <p:cNvPicPr>
            <a:picLocks noChangeAspect="1" noChangeArrowheads="1"/>
          </p:cNvPicPr>
          <p:nvPr/>
        </p:nvPicPr>
        <p:blipFill>
          <a:blip r:embed="rId5">
            <a:lum bright="-6000"/>
          </a:blip>
          <a:srcRect/>
          <a:stretch>
            <a:fillRect/>
          </a:stretch>
        </p:blipFill>
        <p:spPr bwMode="auto">
          <a:xfrm>
            <a:off x="104775" y="-152400"/>
            <a:ext cx="12496800" cy="914400"/>
          </a:xfrm>
          <a:prstGeom prst="rect">
            <a:avLst/>
          </a:prstGeom>
          <a:noFill/>
          <a:ln w="9525">
            <a:noFill/>
            <a:miter lim="800000"/>
            <a:headEnd/>
            <a:tailEnd/>
          </a:ln>
        </p:spPr>
      </p:pic>
      <p:pic>
        <p:nvPicPr>
          <p:cNvPr id="10" name="Picture 5" descr="bar01"/>
          <p:cNvPicPr>
            <a:picLocks noChangeAspect="1" noChangeArrowheads="1"/>
          </p:cNvPicPr>
          <p:nvPr/>
        </p:nvPicPr>
        <p:blipFill>
          <a:blip r:embed="rId6">
            <a:lum bright="-6000"/>
          </a:blip>
          <a:srcRect/>
          <a:stretch>
            <a:fillRect/>
          </a:stretch>
        </p:blipFill>
        <p:spPr bwMode="auto">
          <a:xfrm>
            <a:off x="420688" y="6096000"/>
            <a:ext cx="12180887" cy="914400"/>
          </a:xfrm>
          <a:prstGeom prst="rect">
            <a:avLst/>
          </a:prstGeom>
          <a:noFill/>
          <a:ln w="9525">
            <a:noFill/>
            <a:miter lim="800000"/>
            <a:headEnd/>
            <a:tailEnd/>
          </a:ln>
        </p:spPr>
      </p:pic>
      <p:pic>
        <p:nvPicPr>
          <p:cNvPr id="11" name="Picture 8" descr="Rose03"/>
          <p:cNvPicPr>
            <a:picLocks noChangeAspect="1" noChangeArrowheads="1" noCrop="1"/>
          </p:cNvPicPr>
          <p:nvPr/>
        </p:nvPicPr>
        <p:blipFill>
          <a:blip r:embed="rId7"/>
          <a:srcRect/>
          <a:stretch>
            <a:fillRect/>
          </a:stretch>
        </p:blipFill>
        <p:spPr bwMode="auto">
          <a:xfrm>
            <a:off x="754417" y="4029635"/>
            <a:ext cx="1681163" cy="1219200"/>
          </a:xfrm>
          <a:prstGeom prst="rect">
            <a:avLst/>
          </a:prstGeom>
          <a:noFill/>
          <a:ln w="9525">
            <a:noFill/>
            <a:miter lim="800000"/>
            <a:headEnd/>
            <a:tailEnd/>
          </a:ln>
        </p:spPr>
      </p:pic>
      <p:pic>
        <p:nvPicPr>
          <p:cNvPr id="12" name="Picture 11" descr="blumen-pflanzen085"/>
          <p:cNvPicPr>
            <a:picLocks noChangeAspect="1" noChangeArrowheads="1" noCrop="1"/>
          </p:cNvPicPr>
          <p:nvPr/>
        </p:nvPicPr>
        <p:blipFill>
          <a:blip r:embed="rId8"/>
          <a:srcRect/>
          <a:stretch>
            <a:fillRect/>
          </a:stretch>
        </p:blipFill>
        <p:spPr bwMode="auto">
          <a:xfrm>
            <a:off x="2674078" y="4038600"/>
            <a:ext cx="3989387" cy="2209800"/>
          </a:xfrm>
          <a:prstGeom prst="rect">
            <a:avLst/>
          </a:prstGeom>
          <a:noFill/>
          <a:ln w="9525">
            <a:noFill/>
            <a:miter lim="800000"/>
            <a:headEnd/>
            <a:tailEnd/>
          </a:ln>
        </p:spPr>
      </p:pic>
      <p:pic>
        <p:nvPicPr>
          <p:cNvPr id="13" name="Picture 12" descr="Book (Hinh dong)"/>
          <p:cNvPicPr>
            <a:picLocks noChangeAspect="1" noChangeArrowheads="1" noCrop="1"/>
          </p:cNvPicPr>
          <p:nvPr/>
        </p:nvPicPr>
        <p:blipFill>
          <a:blip r:embed="rId9"/>
          <a:srcRect/>
          <a:stretch>
            <a:fillRect/>
          </a:stretch>
        </p:blipFill>
        <p:spPr bwMode="auto">
          <a:xfrm>
            <a:off x="1779196" y="764690"/>
            <a:ext cx="2416175" cy="1387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repeatCount="2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pSp>
        <p:nvGrpSpPr>
          <p:cNvPr id="4" name="Group 3"/>
          <p:cNvGrpSpPr>
            <a:grpSpLocks/>
          </p:cNvGrpSpPr>
          <p:nvPr/>
        </p:nvGrpSpPr>
        <p:grpSpPr bwMode="auto">
          <a:xfrm>
            <a:off x="3862388" y="261938"/>
            <a:ext cx="3962399" cy="1524001"/>
            <a:chOff x="2864" y="192"/>
            <a:chExt cx="1552" cy="960"/>
          </a:xfrm>
        </p:grpSpPr>
        <p:pic>
          <p:nvPicPr>
            <p:cNvPr id="5" name="Picture 4" descr="Picture2"/>
            <p:cNvPicPr>
              <a:picLocks noChangeAspect="1" noChangeArrowheads="1" noCrop="1"/>
            </p:cNvPicPr>
            <p:nvPr/>
          </p:nvPicPr>
          <p:blipFill>
            <a:blip r:embed="rId2">
              <a:lum bright="-4000" contrast="-2000"/>
              <a:extLst>
                <a:ext uri="{28A0092B-C50C-407E-A947-70E740481C1C}">
                  <a14:useLocalDpi xmlns:a14="http://schemas.microsoft.com/office/drawing/2010/main" val="0"/>
                </a:ext>
              </a:extLst>
            </a:blip>
            <a:srcRect/>
            <a:stretch>
              <a:fillRect/>
            </a:stretch>
          </p:blipFill>
          <p:spPr bwMode="auto">
            <a:xfrm>
              <a:off x="3360" y="576"/>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ove-02-june"/>
            <p:cNvPicPr>
              <a:picLocks noChangeAspect="1" noChangeArrowheads="1" noCrop="1"/>
            </p:cNvPicPr>
            <p:nvPr/>
          </p:nvPicPr>
          <p:blipFill>
            <a:blip r:embed="rId3">
              <a:lum bright="-4000" contrast="-2000"/>
              <a:extLst>
                <a:ext uri="{28A0092B-C50C-407E-A947-70E740481C1C}">
                  <a14:useLocalDpi xmlns:a14="http://schemas.microsoft.com/office/drawing/2010/main" val="0"/>
                </a:ext>
              </a:extLst>
            </a:blip>
            <a:srcRect/>
            <a:stretch>
              <a:fillRect/>
            </a:stretch>
          </p:blipFill>
          <p:spPr bwMode="auto">
            <a:xfrm flipH="1">
              <a:off x="3578" y="192"/>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ove-02-june"/>
            <p:cNvPicPr>
              <a:picLocks noChangeAspect="1" noChangeArrowheads="1" noCrop="1"/>
            </p:cNvPicPr>
            <p:nvPr/>
          </p:nvPicPr>
          <p:blipFill>
            <a:blip r:embed="rId3">
              <a:lum bright="-4000" contrast="-2000"/>
              <a:extLst>
                <a:ext uri="{28A0092B-C50C-407E-A947-70E740481C1C}">
                  <a14:useLocalDpi xmlns:a14="http://schemas.microsoft.com/office/drawing/2010/main" val="0"/>
                </a:ext>
              </a:extLst>
            </a:blip>
            <a:srcRect/>
            <a:stretch>
              <a:fillRect/>
            </a:stretch>
          </p:blipFill>
          <p:spPr bwMode="auto">
            <a:xfrm>
              <a:off x="2864" y="288"/>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image08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62188" y="5248276"/>
            <a:ext cx="1895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9196387" y="5029200"/>
            <a:ext cx="1219200" cy="990600"/>
            <a:chOff x="2256" y="1536"/>
            <a:chExt cx="1176" cy="744"/>
          </a:xfrm>
        </p:grpSpPr>
        <p:pic>
          <p:nvPicPr>
            <p:cNvPr id="10" name="Picture 9" descr="pretty_flower_purple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2256" y="1536"/>
              <a:ext cx="864" cy="744"/>
              <a:chOff x="2256" y="1536"/>
              <a:chExt cx="864" cy="744"/>
            </a:xfrm>
          </p:grpSpPr>
          <p:pic>
            <p:nvPicPr>
              <p:cNvPr id="12" name="Picture 11" descr="pretty_flower_red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retty_flower_yellow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retty_flower_orange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TextBox 14"/>
          <p:cNvSpPr txBox="1"/>
          <p:nvPr/>
        </p:nvSpPr>
        <p:spPr>
          <a:xfrm>
            <a:off x="3862387" y="2819400"/>
            <a:ext cx="5105400" cy="369332"/>
          </a:xfrm>
          <a:prstGeom prst="rect">
            <a:avLst/>
          </a:prstGeom>
          <a:noFill/>
        </p:spPr>
        <p:txBody>
          <a:bodyPr wrap="square" rtlCol="0">
            <a:spAutoFit/>
          </a:bodyPr>
          <a:lstStyle/>
          <a:p>
            <a:endParaRPr lang="en-US" dirty="0"/>
          </a:p>
        </p:txBody>
      </p:sp>
      <p:sp>
        <p:nvSpPr>
          <p:cNvPr id="16" name="WordArt 12"/>
          <p:cNvSpPr>
            <a:spLocks noChangeArrowheads="1" noChangeShapeType="1" noTextEdit="1"/>
          </p:cNvSpPr>
          <p:nvPr/>
        </p:nvSpPr>
        <p:spPr bwMode="auto">
          <a:xfrm>
            <a:off x="2566987" y="2209800"/>
            <a:ext cx="7543800" cy="1892300"/>
          </a:xfrm>
          <a:prstGeom prst="rect">
            <a:avLst/>
          </a:prstGeom>
        </p:spPr>
        <p:txBody>
          <a:bodyPr wrap="none" fromWordArt="1">
            <a:prstTxWarp prst="textWave2">
              <a:avLst>
                <a:gd name="adj1" fmla="val 3845"/>
                <a:gd name="adj2" fmla="val 905"/>
              </a:avLst>
            </a:prstTxWarp>
          </a:bodyPr>
          <a:lstStyle/>
          <a:p>
            <a:pPr algn="ct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Chúc</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các</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thầy</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cô</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dồi</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dào</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sức</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khỏe</a:t>
            </a:r>
            <a:endPar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endParaRPr>
          </a:p>
          <a:p>
            <a:pPr algn="ct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Chúc</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các</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em</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học</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3600" b="1" kern="10" dirty="0" err="1">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giỏi</a:t>
            </a:r>
            <a:r>
              <a:rPr lang="en-US" sz="3600" b="1" kern="10" dirty="0">
                <a:ln w="9525">
                  <a:solidFill>
                    <a:srgbClr val="0000FF"/>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a:t>
            </a:r>
          </a:p>
        </p:txBody>
      </p:sp>
      <p:sp>
        <p:nvSpPr>
          <p:cNvPr id="17" name="TextBox 16"/>
          <p:cNvSpPr txBox="1"/>
          <p:nvPr/>
        </p:nvSpPr>
        <p:spPr>
          <a:xfrm>
            <a:off x="4319585" y="4869360"/>
            <a:ext cx="4876803" cy="769441"/>
          </a:xfrm>
          <a:prstGeom prst="rect">
            <a:avLst/>
          </a:prstGeom>
          <a:noFill/>
        </p:spPr>
        <p:txBody>
          <a:bodyPr wrap="square" rtlCol="0">
            <a:spAutoFit/>
          </a:bodyPr>
          <a:lstStyle/>
          <a:p>
            <a:r>
              <a:rPr lang="en-US" sz="4400" b="1" dirty="0" err="1">
                <a:ln w="18000">
                  <a:solidFill>
                    <a:schemeClr val="accent2">
                      <a:satMod val="140000"/>
                    </a:schemeClr>
                  </a:solidFill>
                  <a:prstDash val="solid"/>
                  <a:miter lim="800000"/>
                </a:ln>
                <a:solidFill>
                  <a:schemeClr val="accent2">
                    <a:lumMod val="60000"/>
                    <a:lumOff val="40000"/>
                  </a:schemeClr>
                </a:solidFill>
                <a:effectLst>
                  <a:outerShdw blurRad="25500" dist="23000" dir="7020000" algn="tl">
                    <a:srgbClr val="000000">
                      <a:alpha val="50000"/>
                    </a:srgbClr>
                  </a:outerShdw>
                </a:effectLst>
              </a:rPr>
              <a:t>Trân</a:t>
            </a:r>
            <a:r>
              <a:rPr lang="en-US" sz="4400" b="1" dirty="0">
                <a:ln w="18000">
                  <a:solidFill>
                    <a:schemeClr val="accent2">
                      <a:satMod val="140000"/>
                    </a:schemeClr>
                  </a:solidFill>
                  <a:prstDash val="solid"/>
                  <a:miter lim="800000"/>
                </a:ln>
                <a:solidFill>
                  <a:schemeClr val="accent2">
                    <a:lumMod val="60000"/>
                    <a:lumOff val="40000"/>
                  </a:schemeClr>
                </a:solidFill>
                <a:effectLst>
                  <a:outerShdw blurRad="25500" dist="23000" dir="7020000" algn="tl">
                    <a:srgbClr val="000000">
                      <a:alpha val="50000"/>
                    </a:srgbClr>
                  </a:outerShdw>
                </a:effectLst>
              </a:rPr>
              <a:t> </a:t>
            </a:r>
            <a:r>
              <a:rPr lang="en-US" sz="4400" b="1" dirty="0" err="1">
                <a:ln w="18000">
                  <a:solidFill>
                    <a:schemeClr val="accent2">
                      <a:satMod val="140000"/>
                    </a:schemeClr>
                  </a:solidFill>
                  <a:prstDash val="solid"/>
                  <a:miter lim="800000"/>
                </a:ln>
                <a:solidFill>
                  <a:schemeClr val="accent2">
                    <a:lumMod val="60000"/>
                    <a:lumOff val="40000"/>
                  </a:schemeClr>
                </a:solidFill>
                <a:effectLst>
                  <a:outerShdw blurRad="25500" dist="23000" dir="7020000" algn="tl">
                    <a:srgbClr val="000000">
                      <a:alpha val="50000"/>
                    </a:srgbClr>
                  </a:outerShdw>
                </a:effectLst>
              </a:rPr>
              <a:t>trọng</a:t>
            </a:r>
            <a:r>
              <a:rPr lang="en-US" sz="4400" b="1" dirty="0">
                <a:ln w="18000">
                  <a:solidFill>
                    <a:schemeClr val="accent2">
                      <a:satMod val="140000"/>
                    </a:schemeClr>
                  </a:solidFill>
                  <a:prstDash val="solid"/>
                  <a:miter lim="800000"/>
                </a:ln>
                <a:solidFill>
                  <a:schemeClr val="accent2">
                    <a:lumMod val="60000"/>
                    <a:lumOff val="40000"/>
                  </a:schemeClr>
                </a:solidFill>
                <a:effectLst>
                  <a:outerShdw blurRad="25500" dist="23000" dir="7020000" algn="tl">
                    <a:srgbClr val="000000">
                      <a:alpha val="50000"/>
                    </a:srgbClr>
                  </a:outerShdw>
                </a:effectLst>
              </a:rPr>
              <a:t> </a:t>
            </a:r>
            <a:r>
              <a:rPr lang="en-US" sz="4400" b="1" dirty="0" err="1">
                <a:ln w="18000">
                  <a:solidFill>
                    <a:schemeClr val="accent2">
                      <a:satMod val="140000"/>
                    </a:schemeClr>
                  </a:solidFill>
                  <a:prstDash val="solid"/>
                  <a:miter lim="800000"/>
                </a:ln>
                <a:solidFill>
                  <a:schemeClr val="accent2">
                    <a:lumMod val="60000"/>
                    <a:lumOff val="40000"/>
                  </a:schemeClr>
                </a:solidFill>
                <a:effectLst>
                  <a:outerShdw blurRad="25500" dist="23000" dir="7020000" algn="tl">
                    <a:srgbClr val="000000">
                      <a:alpha val="50000"/>
                    </a:srgbClr>
                  </a:outerShdw>
                </a:effectLst>
              </a:rPr>
              <a:t>cảm</a:t>
            </a:r>
            <a:r>
              <a:rPr lang="en-US" sz="4400" b="1" dirty="0">
                <a:ln w="18000">
                  <a:solidFill>
                    <a:schemeClr val="accent2">
                      <a:satMod val="140000"/>
                    </a:schemeClr>
                  </a:solidFill>
                  <a:prstDash val="solid"/>
                  <a:miter lim="800000"/>
                </a:ln>
                <a:solidFill>
                  <a:schemeClr val="accent2">
                    <a:lumMod val="60000"/>
                    <a:lumOff val="40000"/>
                  </a:schemeClr>
                </a:solidFill>
                <a:effectLst>
                  <a:outerShdw blurRad="25500" dist="23000" dir="7020000" algn="tl">
                    <a:srgbClr val="000000">
                      <a:alpha val="50000"/>
                    </a:srgbClr>
                  </a:outerShdw>
                </a:effectLst>
              </a:rPr>
              <a:t> </a:t>
            </a:r>
            <a:r>
              <a:rPr lang="en-US" sz="4400" b="1" dirty="0" err="1">
                <a:ln w="18000">
                  <a:solidFill>
                    <a:schemeClr val="accent2">
                      <a:satMod val="140000"/>
                    </a:schemeClr>
                  </a:solidFill>
                  <a:prstDash val="solid"/>
                  <a:miter lim="800000"/>
                </a:ln>
                <a:solidFill>
                  <a:schemeClr val="accent2">
                    <a:lumMod val="60000"/>
                    <a:lumOff val="40000"/>
                  </a:schemeClr>
                </a:solidFill>
                <a:effectLst>
                  <a:outerShdw blurRad="25500" dist="23000" dir="7020000" algn="tl">
                    <a:srgbClr val="000000">
                      <a:alpha val="50000"/>
                    </a:srgbClr>
                  </a:outerShdw>
                </a:effectLst>
              </a:rPr>
              <a:t>ơn</a:t>
            </a:r>
            <a:r>
              <a:rPr lang="en-US" sz="4400" b="1" dirty="0">
                <a:ln w="18000">
                  <a:solidFill>
                    <a:schemeClr val="accent2">
                      <a:satMod val="140000"/>
                    </a:schemeClr>
                  </a:solidFill>
                  <a:prstDash val="solid"/>
                  <a:miter lim="800000"/>
                </a:ln>
                <a:solidFill>
                  <a:schemeClr val="accent2">
                    <a:lumMod val="60000"/>
                    <a:lumOff val="40000"/>
                  </a:schemeClr>
                </a:solidFill>
                <a:effectLst>
                  <a:outerShdw blurRad="25500" dist="23000" dir="7020000" algn="tl">
                    <a:srgbClr val="000000">
                      <a:alpha val="50000"/>
                    </a:srgbClr>
                  </a:outerShdw>
                </a:effectLst>
              </a:rPr>
              <a:t> !</a:t>
            </a:r>
          </a:p>
        </p:txBody>
      </p:sp>
    </p:spTree>
    <p:extLst>
      <p:ext uri="{BB962C8B-B14F-4D97-AF65-F5344CB8AC3E}">
        <p14:creationId xmlns:p14="http://schemas.microsoft.com/office/powerpoint/2010/main" val="1329288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9" name="TextBox 8"/>
          <p:cNvSpPr txBox="1"/>
          <p:nvPr/>
        </p:nvSpPr>
        <p:spPr>
          <a:xfrm>
            <a:off x="2794387" y="809462"/>
            <a:ext cx="4185311" cy="584775"/>
          </a:xfrm>
          <a:prstGeom prst="rect">
            <a:avLst/>
          </a:prstGeom>
          <a:noFill/>
        </p:spPr>
        <p:txBody>
          <a:bodyPr wrap="square" rtlCol="0">
            <a:spAutoFit/>
          </a:bodyPr>
          <a:lstStyle/>
          <a:p>
            <a:pPr algn="ctr"/>
            <a:r>
              <a:rPr lang="en-US" sz="3200" b="1" u="sng" dirty="0" err="1">
                <a:latin typeface="Times New Roman" pitchFamily="18" charset="0"/>
                <a:cs typeface="Times New Roman" pitchFamily="18" charset="0"/>
              </a:rPr>
              <a:t>Tự</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nhiên</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và</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xã</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hội</a:t>
            </a:r>
            <a:r>
              <a:rPr lang="en-US" sz="3200" b="1" u="sng" dirty="0">
                <a:latin typeface="Times New Roman" pitchFamily="18" charset="0"/>
                <a:cs typeface="Times New Roman" pitchFamily="18" charset="0"/>
              </a:rPr>
              <a:t>:</a:t>
            </a:r>
          </a:p>
        </p:txBody>
      </p:sp>
      <p:sp>
        <p:nvSpPr>
          <p:cNvPr id="13" name="TextBox 12"/>
          <p:cNvSpPr txBox="1"/>
          <p:nvPr/>
        </p:nvSpPr>
        <p:spPr>
          <a:xfrm>
            <a:off x="2659379" y="1491304"/>
            <a:ext cx="4998721" cy="707886"/>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14: </a:t>
            </a:r>
            <a:r>
              <a:rPr lang="en-US" sz="4000" b="1" dirty="0" err="1">
                <a:latin typeface="Times New Roman" pitchFamily="18" charset="0"/>
                <a:cs typeface="Times New Roman" pitchFamily="18" charset="0"/>
              </a:rPr>
              <a:t>Cơ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endParaRPr lang="en-US" sz="4000" b="1" dirty="0">
              <a:latin typeface="Times New Roman" pitchFamily="18" charset="0"/>
              <a:cs typeface="Times New Roman" pitchFamily="18" charset="0"/>
            </a:endParaRPr>
          </a:p>
        </p:txBody>
      </p:sp>
      <p:sp>
        <p:nvSpPr>
          <p:cNvPr id="2" name="Rectangle: Rounded Corners 1">
            <a:extLst>
              <a:ext uri="{FF2B5EF4-FFF2-40B4-BE49-F238E27FC236}">
                <a16:creationId xmlns:a16="http://schemas.microsoft.com/office/drawing/2014/main" id="{2E07A048-B0E4-4E1F-A73C-E6B92E8CE570}"/>
              </a:ext>
            </a:extLst>
          </p:cNvPr>
          <p:cNvSpPr/>
          <p:nvPr/>
        </p:nvSpPr>
        <p:spPr>
          <a:xfrm>
            <a:off x="108708" y="2199190"/>
            <a:ext cx="12492867" cy="4571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600" b="1" u="sng" dirty="0">
              <a:solidFill>
                <a:srgbClr val="FF0000"/>
              </a:solidFill>
              <a:latin typeface="Times New Roman" pitchFamily="18" charset="0"/>
              <a:ea typeface="AvantGarde" panose="00000400000000000000" pitchFamily="2" charset="0"/>
              <a:cs typeface="Times New Roman" pitchFamily="18" charset="0"/>
            </a:endParaRPr>
          </a:p>
          <a:p>
            <a:pPr algn="just"/>
            <a:r>
              <a:rPr lang="en-US" sz="3600" b="1" dirty="0" smtClean="0">
                <a:solidFill>
                  <a:srgbClr val="0000FF"/>
                </a:solidFill>
                <a:effectLst/>
                <a:latin typeface="Times New Roman" pitchFamily="18" charset="0"/>
                <a:ea typeface="AvantGarde" panose="00000400000000000000" pitchFamily="2" charset="0"/>
                <a:cs typeface="Times New Roman" pitchFamily="18" charset="0"/>
              </a:rPr>
              <a:t>	</a:t>
            </a:r>
            <a:r>
              <a:rPr lang="vi-VN" sz="3600" b="1" dirty="0" smtClean="0">
                <a:solidFill>
                  <a:srgbClr val="0000FF"/>
                </a:solidFill>
                <a:effectLst/>
                <a:latin typeface="Times New Roman" pitchFamily="18" charset="0"/>
                <a:ea typeface="AvantGarde" panose="00000400000000000000" pitchFamily="2" charset="0"/>
                <a:cs typeface="Times New Roman" pitchFamily="18" charset="0"/>
              </a:rPr>
              <a:t>Hầu </a:t>
            </a:r>
            <a:r>
              <a:rPr lang="vi-VN" sz="3600" b="1" dirty="0">
                <a:solidFill>
                  <a:srgbClr val="0000FF"/>
                </a:solidFill>
                <a:effectLst/>
                <a:latin typeface="Times New Roman" pitchFamily="18" charset="0"/>
                <a:ea typeface="AvantGarde" panose="00000400000000000000" pitchFamily="2" charset="0"/>
                <a:cs typeface="Times New Roman" pitchFamily="18" charset="0"/>
              </a:rPr>
              <a:t>hết các bộ phận của cơ thể con trai và con gái là giống nhau. Chỉ có bộ phận sinh dục của cơ thể mỗi người giúp phân biệt con trai và con gái. </a:t>
            </a:r>
            <a:r>
              <a:rPr lang="vi-VN" sz="3600" b="1" dirty="0" smtClean="0">
                <a:solidFill>
                  <a:srgbClr val="0000FF"/>
                </a:solidFill>
                <a:effectLst/>
                <a:latin typeface="Times New Roman" pitchFamily="18" charset="0"/>
                <a:ea typeface="AvantGarde" panose="00000400000000000000" pitchFamily="2" charset="0"/>
                <a:cs typeface="Times New Roman" pitchFamily="18" charset="0"/>
              </a:rPr>
              <a:t>Ở con trai có dương vật và bìu. Ở con gái có âm hộ.</a:t>
            </a:r>
            <a:r>
              <a:rPr lang="vi-VN" sz="3600" b="1" dirty="0">
                <a:solidFill>
                  <a:srgbClr val="FF0000"/>
                </a:solidFill>
                <a:latin typeface="Times New Roman" pitchFamily="18" charset="0"/>
                <a:ea typeface="AvantGarde" panose="00000400000000000000" pitchFamily="2" charset="0"/>
                <a:cs typeface="Times New Roman" pitchFamily="18" charset="0"/>
              </a:rPr>
              <a:t> </a:t>
            </a:r>
            <a:endParaRPr lang="en-US" sz="3600" b="1" dirty="0" smtClean="0">
              <a:solidFill>
                <a:srgbClr val="FF0000"/>
              </a:solidFill>
              <a:latin typeface="Times New Roman" pitchFamily="18" charset="0"/>
              <a:ea typeface="AvantGarde" panose="00000400000000000000" pitchFamily="2" charset="0"/>
              <a:cs typeface="Times New Roman" pitchFamily="18" charset="0"/>
            </a:endParaRPr>
          </a:p>
          <a:p>
            <a:pPr algn="just"/>
            <a:r>
              <a:rPr lang="vi-VN" sz="3600" b="1" dirty="0" smtClean="0">
                <a:solidFill>
                  <a:srgbClr val="FF0000"/>
                </a:solidFill>
                <a:latin typeface="Times New Roman" pitchFamily="18" charset="0"/>
                <a:ea typeface="AvantGarde" panose="00000400000000000000" pitchFamily="2" charset="0"/>
                <a:cs typeface="Times New Roman" pitchFamily="18" charset="0"/>
              </a:rPr>
              <a:t>Cơ </a:t>
            </a:r>
            <a:r>
              <a:rPr lang="vi-VN" sz="3600" b="1" dirty="0">
                <a:solidFill>
                  <a:srgbClr val="FF0000"/>
                </a:solidFill>
                <a:latin typeface="Times New Roman" pitchFamily="18" charset="0"/>
                <a:ea typeface="AvantGarde" panose="00000400000000000000" pitchFamily="2" charset="0"/>
                <a:cs typeface="Times New Roman" pitchFamily="18" charset="0"/>
              </a:rPr>
              <a:t>thể chúng ta có những vùng riêng tư như vùng được che kín bằng quần áo lót.</a:t>
            </a:r>
            <a:endParaRPr lang="vi-VN" sz="3600" b="1" dirty="0">
              <a:solidFill>
                <a:srgbClr val="FF0000"/>
              </a:solidFill>
              <a:latin typeface="Times New Roman" pitchFamily="18" charset="0"/>
              <a:cs typeface="Times New Roman" pitchFamily="18" charset="0"/>
            </a:endParaRPr>
          </a:p>
          <a:p>
            <a:pPr algn="just">
              <a:lnSpc>
                <a:spcPct val="150000"/>
              </a:lnSpc>
            </a:pPr>
            <a:endParaRPr lang="vi-VN" sz="4000" b="1" dirty="0" smtClean="0">
              <a:solidFill>
                <a:srgbClr val="0000FF"/>
              </a:solidFill>
              <a:effectLst/>
              <a:latin typeface="Times New Roman" pitchFamily="18" charset="0"/>
              <a:ea typeface="AvantGarde" panose="00000400000000000000" pitchFamily="2" charset="0"/>
              <a:cs typeface="Times New Roman" pitchFamily="18" charset="0"/>
            </a:endParaRPr>
          </a:p>
          <a:p>
            <a:pPr algn="just"/>
            <a:endParaRPr lang="vi-VN" sz="4000" b="1" dirty="0">
              <a:solidFill>
                <a:srgbClr val="FF0000"/>
              </a:solidFill>
              <a:latin typeface="Times New Roman" pitchFamily="18" charset="0"/>
              <a:ea typeface="AvantGarde" panose="00000400000000000000" pitchFamily="2" charset="0"/>
              <a:cs typeface="Times New Roman" pitchFamily="18" charset="0"/>
            </a:endParaRPr>
          </a:p>
        </p:txBody>
      </p:sp>
      <p:sp>
        <p:nvSpPr>
          <p:cNvPr id="10" name="TextBox 9"/>
          <p:cNvSpPr txBox="1"/>
          <p:nvPr/>
        </p:nvSpPr>
        <p:spPr>
          <a:xfrm>
            <a:off x="663780" y="0"/>
            <a:ext cx="11274014" cy="584775"/>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Thứ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ngày</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14 </a:t>
            </a:r>
            <a:r>
              <a:rPr lang="en-US" sz="3200" b="1" dirty="0" err="1">
                <a:latin typeface="Times New Roman" pitchFamily="18" charset="0"/>
                <a:cs typeface="Times New Roman" pitchFamily="18" charset="0"/>
              </a:rPr>
              <a:t>tháng</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2 </a:t>
            </a:r>
            <a:r>
              <a:rPr lang="en-US" sz="3200" b="1" dirty="0" err="1">
                <a:latin typeface="Times New Roman" pitchFamily="18" charset="0"/>
                <a:cs typeface="Times New Roman" pitchFamily="18" charset="0"/>
              </a:rPr>
              <a:t>năm</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2024</a:t>
            </a:r>
            <a:endParaRPr lang="en-US" sz="3200"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680017FA-8F27-449F-88F8-20594AAF4FC6}"/>
              </a:ext>
            </a:extLst>
          </p:cNvPr>
          <p:cNvSpPr txBox="1"/>
          <p:nvPr/>
        </p:nvSpPr>
        <p:spPr>
          <a:xfrm>
            <a:off x="945421" y="5584875"/>
            <a:ext cx="9900770" cy="738664"/>
          </a:xfrm>
          <a:prstGeom prst="rect">
            <a:avLst/>
          </a:prstGeom>
          <a:noFill/>
        </p:spPr>
        <p:txBody>
          <a:bodyPr wrap="square" rtlCol="0">
            <a:spAutoFit/>
          </a:bodyPr>
          <a:lstStyle/>
          <a:p>
            <a:pPr>
              <a:lnSpc>
                <a:spcPct val="150000"/>
              </a:lnSpc>
              <a:buFontTx/>
              <a:buChar char="-"/>
            </a:pPr>
            <a:r>
              <a:rPr lang="vi-VN" sz="2800" dirty="0">
                <a:solidFill>
                  <a:srgbClr val="FF0066"/>
                </a:solidFill>
                <a:effectLst/>
                <a:latin typeface="Times New Roman" pitchFamily="18" charset="0"/>
                <a:ea typeface="AvantGarde" panose="00000400000000000000" pitchFamily="2" charset="0"/>
                <a:cs typeface="Times New Roman" pitchFamily="18" charset="0"/>
              </a:rPr>
              <a:t> Chuẩn bị bài học </a:t>
            </a:r>
            <a:r>
              <a:rPr lang="vi-VN" sz="2800" dirty="0" smtClean="0">
                <a:solidFill>
                  <a:srgbClr val="FF0066"/>
                </a:solidFill>
                <a:effectLst/>
                <a:latin typeface="Times New Roman" pitchFamily="18" charset="0"/>
                <a:ea typeface="AvantGarde" panose="00000400000000000000" pitchFamily="2" charset="0"/>
                <a:cs typeface="Times New Roman" pitchFamily="18" charset="0"/>
              </a:rPr>
              <a:t>sau</a:t>
            </a:r>
            <a:r>
              <a:rPr lang="en-US" sz="2800" dirty="0" smtClean="0">
                <a:solidFill>
                  <a:srgbClr val="FF0066"/>
                </a:solidFill>
                <a:latin typeface="Times New Roman" pitchFamily="18" charset="0"/>
                <a:ea typeface="AvantGarde" panose="00000400000000000000" pitchFamily="2" charset="0"/>
                <a:cs typeface="Times New Roman" pitchFamily="18" charset="0"/>
              </a:rPr>
              <a:t> (</a:t>
            </a:r>
            <a:r>
              <a:rPr lang="en-US" sz="2800" dirty="0" err="1" smtClean="0">
                <a:solidFill>
                  <a:srgbClr val="FF0066"/>
                </a:solidFill>
                <a:latin typeface="Times New Roman" pitchFamily="18" charset="0"/>
                <a:ea typeface="AvantGarde" panose="00000400000000000000" pitchFamily="2" charset="0"/>
                <a:cs typeface="Times New Roman" pitchFamily="18" charset="0"/>
              </a:rPr>
              <a:t>Cơ</a:t>
            </a:r>
            <a:r>
              <a:rPr lang="en-US" sz="2800" dirty="0" smtClean="0">
                <a:solidFill>
                  <a:srgbClr val="FF0066"/>
                </a:solidFill>
                <a:latin typeface="Times New Roman" pitchFamily="18" charset="0"/>
                <a:ea typeface="AvantGarde" panose="00000400000000000000" pitchFamily="2" charset="0"/>
                <a:cs typeface="Times New Roman" pitchFamily="18" charset="0"/>
              </a:rPr>
              <a:t> </a:t>
            </a:r>
            <a:r>
              <a:rPr lang="en-US" sz="2800" dirty="0" err="1" smtClean="0">
                <a:solidFill>
                  <a:srgbClr val="FF0066"/>
                </a:solidFill>
                <a:latin typeface="Times New Roman" pitchFamily="18" charset="0"/>
                <a:ea typeface="AvantGarde" panose="00000400000000000000" pitchFamily="2" charset="0"/>
                <a:cs typeface="Times New Roman" pitchFamily="18" charset="0"/>
              </a:rPr>
              <a:t>thể</a:t>
            </a:r>
            <a:r>
              <a:rPr lang="en-US" sz="2800" dirty="0" smtClean="0">
                <a:solidFill>
                  <a:srgbClr val="FF0066"/>
                </a:solidFill>
                <a:latin typeface="Times New Roman" pitchFamily="18" charset="0"/>
                <a:ea typeface="AvantGarde" panose="00000400000000000000" pitchFamily="2" charset="0"/>
                <a:cs typeface="Times New Roman" pitchFamily="18" charset="0"/>
              </a:rPr>
              <a:t> </a:t>
            </a:r>
            <a:r>
              <a:rPr lang="en-US" sz="2800" dirty="0" err="1" smtClean="0">
                <a:solidFill>
                  <a:srgbClr val="FF0066"/>
                </a:solidFill>
                <a:latin typeface="Times New Roman" pitchFamily="18" charset="0"/>
                <a:ea typeface="AvantGarde" panose="00000400000000000000" pitchFamily="2" charset="0"/>
                <a:cs typeface="Times New Roman" pitchFamily="18" charset="0"/>
              </a:rPr>
              <a:t>em</a:t>
            </a:r>
            <a:r>
              <a:rPr lang="en-US" sz="2800" dirty="0" smtClean="0">
                <a:solidFill>
                  <a:srgbClr val="FF0066"/>
                </a:solidFill>
                <a:latin typeface="Times New Roman" pitchFamily="18" charset="0"/>
                <a:ea typeface="AvantGarde" panose="00000400000000000000" pitchFamily="2" charset="0"/>
                <a:cs typeface="Times New Roman" pitchFamily="18" charset="0"/>
              </a:rPr>
              <a:t> – </a:t>
            </a:r>
            <a:r>
              <a:rPr lang="en-US" sz="2800" dirty="0" err="1" smtClean="0">
                <a:solidFill>
                  <a:srgbClr val="FF0066"/>
                </a:solidFill>
                <a:latin typeface="Times New Roman" pitchFamily="18" charset="0"/>
                <a:ea typeface="AvantGarde" panose="00000400000000000000" pitchFamily="2" charset="0"/>
                <a:cs typeface="Times New Roman" pitchFamily="18" charset="0"/>
              </a:rPr>
              <a:t>Tiết</a:t>
            </a:r>
            <a:r>
              <a:rPr lang="en-US" sz="2800" dirty="0" smtClean="0">
                <a:solidFill>
                  <a:srgbClr val="FF0066"/>
                </a:solidFill>
                <a:latin typeface="Times New Roman" pitchFamily="18" charset="0"/>
                <a:ea typeface="AvantGarde" panose="00000400000000000000" pitchFamily="2" charset="0"/>
                <a:cs typeface="Times New Roman" pitchFamily="18" charset="0"/>
              </a:rPr>
              <a:t> 2)</a:t>
            </a:r>
            <a:r>
              <a:rPr lang="vi-VN" sz="2800" dirty="0" smtClean="0">
                <a:solidFill>
                  <a:srgbClr val="FF0066"/>
                </a:solidFill>
                <a:effectLst/>
                <a:latin typeface="Times New Roman" pitchFamily="18" charset="0"/>
                <a:ea typeface="AvantGarde" panose="00000400000000000000" pitchFamily="2" charset="0"/>
                <a:cs typeface="Times New Roman" pitchFamily="18" charset="0"/>
              </a:rPr>
              <a:t>.</a:t>
            </a:r>
            <a:endParaRPr lang="en-US" sz="4400" b="1" dirty="0">
              <a:solidFill>
                <a:srgbClr val="FF0066"/>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34912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71838" y="1714500"/>
            <a:ext cx="6057900" cy="3429000"/>
          </a:xfrm>
          <a:prstGeom prst="rect">
            <a:avLst/>
          </a:prstGeom>
        </p:spPr>
      </p:pic>
    </p:spTree>
    <p:extLst>
      <p:ext uri="{BB962C8B-B14F-4D97-AF65-F5344CB8AC3E}">
        <p14:creationId xmlns:p14="http://schemas.microsoft.com/office/powerpoint/2010/main" val="467702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071"/>
            <a:ext cx="11901268" cy="652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605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3" name="TextBox 12"/>
          <p:cNvSpPr txBox="1"/>
          <p:nvPr/>
        </p:nvSpPr>
        <p:spPr>
          <a:xfrm>
            <a:off x="1534229" y="1535248"/>
            <a:ext cx="1758352" cy="584775"/>
          </a:xfrm>
          <a:prstGeom prst="rect">
            <a:avLst/>
          </a:prstGeom>
          <a:noFill/>
        </p:spPr>
        <p:txBody>
          <a:bodyPr wrap="square" rtlCol="0">
            <a:spAutoFit/>
          </a:bodyPr>
          <a:lstStyle/>
          <a:p>
            <a:pPr algn="ctr"/>
            <a:r>
              <a:rPr lang="en-US" sz="3200" b="1" dirty="0" err="1" smtClean="0">
                <a:solidFill>
                  <a:srgbClr val="0000FF"/>
                </a:solidFill>
                <a:latin typeface="Times New Roman" pitchFamily="18" charset="0"/>
                <a:cs typeface="Times New Roman" pitchFamily="18" charset="0"/>
              </a:rPr>
              <a:t>Bài</a:t>
            </a:r>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14</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5E84EEE0-3C00-44F2-B032-EC3366381320}"/>
              </a:ext>
            </a:extLst>
          </p:cNvPr>
          <p:cNvSpPr txBox="1"/>
          <p:nvPr/>
        </p:nvSpPr>
        <p:spPr>
          <a:xfrm>
            <a:off x="-113854" y="2695076"/>
            <a:ext cx="10883347" cy="646331"/>
          </a:xfrm>
          <a:prstGeom prst="rect">
            <a:avLst/>
          </a:prstGeom>
          <a:noFill/>
        </p:spPr>
        <p:txBody>
          <a:bodyPr wrap="square" rtlCol="0">
            <a:spAutoFit/>
          </a:bodyPr>
          <a:lstStyle/>
          <a:p>
            <a:pPr algn="ctr"/>
            <a:r>
              <a:rPr lang="vi-VN" sz="3600" b="1" u="sng" dirty="0">
                <a:solidFill>
                  <a:srgbClr val="FF0000"/>
                </a:solidFill>
                <a:latin typeface="Times New Roman" pitchFamily="18" charset="0"/>
                <a:cs typeface="Times New Roman" pitchFamily="18" charset="0"/>
              </a:rPr>
              <a:t>Hoạt động 1</a:t>
            </a:r>
            <a:r>
              <a:rPr lang="vi-VN"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Bạn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biết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gì</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về</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cơ</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thể</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mình</a:t>
            </a:r>
            <a:r>
              <a:rPr lang="en-US" sz="3600" b="1" dirty="0" smtClean="0">
                <a:latin typeface="Times New Roman" pitchFamily="18" charset="0"/>
                <a:cs typeface="Times New Roman" pitchFamily="18" charset="0"/>
              </a:rPr>
              <a:t> ?</a:t>
            </a:r>
            <a:endParaRPr lang="en-US" sz="3600" b="1" dirty="0">
              <a:solidFill>
                <a:srgbClr val="00B0F0"/>
              </a:solidFill>
              <a:latin typeface="Times New Roman" pitchFamily="18" charset="0"/>
              <a:cs typeface="Times New Roman" pitchFamily="18" charset="0"/>
            </a:endParaRPr>
          </a:p>
        </p:txBody>
      </p:sp>
      <p:sp>
        <p:nvSpPr>
          <p:cNvPr id="6" name="Flowchart: Terminator 5">
            <a:extLst>
              <a:ext uri="{FF2B5EF4-FFF2-40B4-BE49-F238E27FC236}">
                <a16:creationId xmlns:a16="http://schemas.microsoft.com/office/drawing/2014/main" id="{E3DE3411-DD67-4DA9-9ECA-A5BCD675D005}"/>
              </a:ext>
            </a:extLst>
          </p:cNvPr>
          <p:cNvSpPr/>
          <p:nvPr/>
        </p:nvSpPr>
        <p:spPr>
          <a:xfrm>
            <a:off x="290946" y="3429001"/>
            <a:ext cx="12607636" cy="1558635"/>
          </a:xfrm>
          <a:prstGeom prst="flowChartTerminator">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rgbClr val="CC3300"/>
                </a:solidFill>
                <a:latin typeface="Times New Roman" pitchFamily="18" charset="0"/>
                <a:cs typeface="Times New Roman" pitchFamily="18" charset="0"/>
              </a:rPr>
              <a:t>Dựa</a:t>
            </a:r>
            <a:r>
              <a:rPr lang="en-US" sz="3200" b="1" dirty="0" smtClean="0">
                <a:solidFill>
                  <a:srgbClr val="CC3300"/>
                </a:solidFill>
                <a:latin typeface="Times New Roman" pitchFamily="18" charset="0"/>
                <a:cs typeface="Times New Roman" pitchFamily="18" charset="0"/>
              </a:rPr>
              <a:t> </a:t>
            </a:r>
            <a:r>
              <a:rPr lang="en-US" sz="3200" b="1" dirty="0" err="1" smtClean="0">
                <a:solidFill>
                  <a:srgbClr val="CC3300"/>
                </a:solidFill>
                <a:latin typeface="Times New Roman" pitchFamily="18" charset="0"/>
                <a:cs typeface="Times New Roman" pitchFamily="18" charset="0"/>
              </a:rPr>
              <a:t>theo</a:t>
            </a:r>
            <a:r>
              <a:rPr lang="en-US" sz="3200" b="1" dirty="0" smtClean="0">
                <a:solidFill>
                  <a:srgbClr val="CC3300"/>
                </a:solidFill>
                <a:latin typeface="Times New Roman" pitchFamily="18" charset="0"/>
                <a:cs typeface="Times New Roman" pitchFamily="18" charset="0"/>
              </a:rPr>
              <a:t> </a:t>
            </a:r>
            <a:r>
              <a:rPr lang="en-US" sz="3200" b="1" dirty="0" err="1" smtClean="0">
                <a:solidFill>
                  <a:srgbClr val="CC3300"/>
                </a:solidFill>
                <a:latin typeface="Times New Roman" pitchFamily="18" charset="0"/>
                <a:cs typeface="Times New Roman" pitchFamily="18" charset="0"/>
              </a:rPr>
              <a:t>hiểu</a:t>
            </a:r>
            <a:r>
              <a:rPr lang="en-US" sz="3200" b="1" dirty="0" smtClean="0">
                <a:solidFill>
                  <a:srgbClr val="CC3300"/>
                </a:solidFill>
                <a:latin typeface="Times New Roman" pitchFamily="18" charset="0"/>
                <a:cs typeface="Times New Roman" pitchFamily="18" charset="0"/>
              </a:rPr>
              <a:t> </a:t>
            </a:r>
            <a:r>
              <a:rPr lang="en-US" sz="3200" b="1" dirty="0" err="1" smtClean="0">
                <a:solidFill>
                  <a:srgbClr val="CC3300"/>
                </a:solidFill>
                <a:latin typeface="Times New Roman" pitchFamily="18" charset="0"/>
                <a:cs typeface="Times New Roman" pitchFamily="18" charset="0"/>
              </a:rPr>
              <a:t>biết</a:t>
            </a:r>
            <a:r>
              <a:rPr lang="en-US" sz="3200" b="1" dirty="0" smtClean="0">
                <a:solidFill>
                  <a:srgbClr val="CC3300"/>
                </a:solidFill>
                <a:latin typeface="Times New Roman" pitchFamily="18" charset="0"/>
                <a:cs typeface="Times New Roman" pitchFamily="18" charset="0"/>
              </a:rPr>
              <a:t> </a:t>
            </a:r>
            <a:r>
              <a:rPr lang="en-US" sz="3200" b="1" dirty="0" err="1" smtClean="0">
                <a:solidFill>
                  <a:srgbClr val="CC3300"/>
                </a:solidFill>
                <a:latin typeface="Times New Roman" pitchFamily="18" charset="0"/>
                <a:cs typeface="Times New Roman" pitchFamily="18" charset="0"/>
              </a:rPr>
              <a:t>của</a:t>
            </a:r>
            <a:r>
              <a:rPr lang="en-US" sz="3200" b="1" dirty="0" smtClean="0">
                <a:solidFill>
                  <a:srgbClr val="CC3300"/>
                </a:solidFill>
                <a:latin typeface="Times New Roman" pitchFamily="18" charset="0"/>
                <a:cs typeface="Times New Roman" pitchFamily="18" charset="0"/>
              </a:rPr>
              <a:t> </a:t>
            </a:r>
            <a:r>
              <a:rPr lang="en-US" sz="3200" b="1" dirty="0" err="1" smtClean="0">
                <a:solidFill>
                  <a:srgbClr val="CC3300"/>
                </a:solidFill>
                <a:latin typeface="Times New Roman" pitchFamily="18" charset="0"/>
                <a:cs typeface="Times New Roman" pitchFamily="18" charset="0"/>
              </a:rPr>
              <a:t>em</a:t>
            </a:r>
            <a:r>
              <a:rPr lang="en-US" sz="3200" b="1" dirty="0" smtClean="0">
                <a:solidFill>
                  <a:srgbClr val="CC3300"/>
                </a:solidFill>
                <a:latin typeface="Times New Roman" pitchFamily="18" charset="0"/>
                <a:cs typeface="Times New Roman" pitchFamily="18" charset="0"/>
              </a:rPr>
              <a:t>, </a:t>
            </a:r>
            <a:r>
              <a:rPr lang="en-US" sz="3200" b="1" dirty="0" err="1" smtClean="0">
                <a:solidFill>
                  <a:srgbClr val="CC3300"/>
                </a:solidFill>
                <a:latin typeface="Times New Roman" pitchFamily="18" charset="0"/>
                <a:cs typeface="Times New Roman" pitchFamily="18" charset="0"/>
              </a:rPr>
              <a:t>hãy</a:t>
            </a:r>
            <a:r>
              <a:rPr lang="en-US" sz="3200" b="1" dirty="0" smtClean="0">
                <a:solidFill>
                  <a:srgbClr val="CC3300"/>
                </a:solidFill>
                <a:latin typeface="Times New Roman" pitchFamily="18" charset="0"/>
                <a:cs typeface="Times New Roman" pitchFamily="18" charset="0"/>
              </a:rPr>
              <a:t> </a:t>
            </a:r>
            <a:r>
              <a:rPr lang="en-US" sz="3200" b="1" dirty="0" err="1" smtClean="0">
                <a:solidFill>
                  <a:srgbClr val="CC3300"/>
                </a:solidFill>
                <a:latin typeface="Times New Roman" pitchFamily="18" charset="0"/>
                <a:cs typeface="Times New Roman" pitchFamily="18" charset="0"/>
              </a:rPr>
              <a:t>vẽ</a:t>
            </a:r>
            <a:r>
              <a:rPr lang="en-US" sz="3200" b="1" dirty="0" smtClean="0">
                <a:solidFill>
                  <a:srgbClr val="CC3300"/>
                </a:solidFill>
                <a:latin typeface="Times New Roman" pitchFamily="18" charset="0"/>
                <a:cs typeface="Times New Roman" pitchFamily="18" charset="0"/>
              </a:rPr>
              <a:t> </a:t>
            </a:r>
            <a:r>
              <a:rPr lang="en-US" sz="3200" b="1" dirty="0" err="1" smtClean="0">
                <a:solidFill>
                  <a:srgbClr val="CC3300"/>
                </a:solidFill>
                <a:latin typeface="Times New Roman" pitchFamily="18" charset="0"/>
                <a:cs typeface="Times New Roman" pitchFamily="18" charset="0"/>
              </a:rPr>
              <a:t>cơ</a:t>
            </a:r>
            <a:r>
              <a:rPr lang="en-US" sz="3200" b="1" dirty="0" smtClean="0">
                <a:solidFill>
                  <a:srgbClr val="CC3300"/>
                </a:solidFill>
                <a:latin typeface="Times New Roman" pitchFamily="18" charset="0"/>
                <a:cs typeface="Times New Roman" pitchFamily="18" charset="0"/>
              </a:rPr>
              <a:t> </a:t>
            </a:r>
            <a:r>
              <a:rPr lang="en-US" sz="3200" b="1" dirty="0" err="1" smtClean="0">
                <a:solidFill>
                  <a:srgbClr val="CC3300"/>
                </a:solidFill>
                <a:latin typeface="Times New Roman" pitchFamily="18" charset="0"/>
                <a:cs typeface="Times New Roman" pitchFamily="18" charset="0"/>
              </a:rPr>
              <a:t>thể</a:t>
            </a:r>
            <a:r>
              <a:rPr lang="en-US" sz="3200" b="1" dirty="0">
                <a:solidFill>
                  <a:srgbClr val="CC3300"/>
                </a:solidFill>
                <a:latin typeface="Times New Roman" pitchFamily="18" charset="0"/>
                <a:cs typeface="Times New Roman" pitchFamily="18" charset="0"/>
              </a:rPr>
              <a:t> </a:t>
            </a:r>
            <a:r>
              <a:rPr lang="en-US" sz="3200" b="1" dirty="0" smtClean="0">
                <a:solidFill>
                  <a:srgbClr val="CC3300"/>
                </a:solidFill>
                <a:latin typeface="Times New Roman" pitchFamily="18" charset="0"/>
                <a:cs typeface="Times New Roman" pitchFamily="18" charset="0"/>
              </a:rPr>
              <a:t>con </a:t>
            </a:r>
            <a:r>
              <a:rPr lang="en-US" sz="3200" b="1" dirty="0" err="1" smtClean="0">
                <a:solidFill>
                  <a:srgbClr val="CC3300"/>
                </a:solidFill>
                <a:latin typeface="Times New Roman" pitchFamily="18" charset="0"/>
                <a:cs typeface="Times New Roman" pitchFamily="18" charset="0"/>
              </a:rPr>
              <a:t>người</a:t>
            </a:r>
            <a:r>
              <a:rPr lang="en-US" sz="3200" b="1" dirty="0" smtClean="0">
                <a:solidFill>
                  <a:srgbClr val="CC3300"/>
                </a:solidFill>
                <a:latin typeface="Times New Roman" pitchFamily="18" charset="0"/>
                <a:cs typeface="Times New Roman" pitchFamily="18" charset="0"/>
              </a:rPr>
              <a:t>.</a:t>
            </a:r>
            <a:endParaRPr lang="vi-VN" sz="3200" b="1" dirty="0">
              <a:solidFill>
                <a:srgbClr val="CC33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517C49B6-F91E-40AE-8D6E-F82ADD77A3FF}"/>
              </a:ext>
            </a:extLst>
          </p:cNvPr>
          <p:cNvSpPr txBox="1"/>
          <p:nvPr/>
        </p:nvSpPr>
        <p:spPr>
          <a:xfrm>
            <a:off x="3522689" y="1346861"/>
            <a:ext cx="7896692" cy="701533"/>
          </a:xfrm>
          <a:prstGeom prst="rect">
            <a:avLst/>
          </a:prstGeom>
          <a:noFill/>
        </p:spPr>
        <p:txBody>
          <a:bodyPr wrap="square" rtlCol="0">
            <a:prstTxWarp prst="textPlain">
              <a:avLst/>
            </a:prstTxWarp>
            <a:spAutoFit/>
          </a:bodyPr>
          <a:lstStyle/>
          <a:p>
            <a:pPr algn="ctr"/>
            <a:r>
              <a:rPr lang="en-US" sz="13800" b="1" dirty="0" err="1" smtClean="0">
                <a:solidFill>
                  <a:srgbClr val="FF0000"/>
                </a:solidFill>
                <a:latin typeface="Times New Roman" pitchFamily="18" charset="0"/>
                <a:cs typeface="Times New Roman" pitchFamily="18" charset="0"/>
              </a:rPr>
              <a:t>Cơ</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thể</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em</a:t>
            </a:r>
            <a:endParaRPr lang="en-US" sz="13800" b="1" dirty="0">
              <a:solidFill>
                <a:srgbClr val="FF0000"/>
              </a:solidFill>
              <a:latin typeface="Times New Roman" pitchFamily="18" charset="0"/>
              <a:cs typeface="Times New Roman" pitchFamily="18" charset="0"/>
            </a:endParaRPr>
          </a:p>
        </p:txBody>
      </p:sp>
      <p:sp>
        <p:nvSpPr>
          <p:cNvPr id="10" name="TextBox 9"/>
          <p:cNvSpPr txBox="1"/>
          <p:nvPr/>
        </p:nvSpPr>
        <p:spPr>
          <a:xfrm>
            <a:off x="5936094" y="2071106"/>
            <a:ext cx="1758352" cy="584775"/>
          </a:xfrm>
          <a:prstGeom prst="rect">
            <a:avLst/>
          </a:prstGeom>
          <a:noFill/>
        </p:spPr>
        <p:txBody>
          <a:bodyPr wrap="square" rtlCol="0">
            <a:spAutoFit/>
          </a:bodyPr>
          <a:lstStyle/>
          <a:p>
            <a:pPr algn="ctr"/>
            <a:r>
              <a:rPr lang="en-US" sz="3200" b="1" dirty="0" smtClean="0">
                <a:solidFill>
                  <a:srgbClr val="0000FF"/>
                </a:solidFill>
                <a:latin typeface="Times New Roman" pitchFamily="18" charset="0"/>
                <a:cs typeface="Times New Roman" pitchFamily="18" charset="0"/>
              </a:rPr>
              <a:t>(</a:t>
            </a:r>
            <a:r>
              <a:rPr lang="en-US" sz="3200" b="1" dirty="0" err="1" smtClean="0">
                <a:solidFill>
                  <a:srgbClr val="0000FF"/>
                </a:solidFill>
                <a:latin typeface="Times New Roman" pitchFamily="18" charset="0"/>
                <a:cs typeface="Times New Roman" pitchFamily="18" charset="0"/>
              </a:rPr>
              <a:t>Tiết</a:t>
            </a:r>
            <a:r>
              <a:rPr lang="en-US" sz="3200" b="1" dirty="0" smtClean="0">
                <a:solidFill>
                  <a:srgbClr val="0000FF"/>
                </a:solidFill>
                <a:latin typeface="Times New Roman" pitchFamily="18" charset="0"/>
                <a:cs typeface="Times New Roman" pitchFamily="18" charset="0"/>
              </a:rPr>
              <a:t> 1)</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66345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8"/>
                                        </p:tgtEl>
                                        <p:attrNameLst>
                                          <p:attrName>style.visibility</p:attrName>
                                        </p:attrNameLst>
                                      </p:cBhvr>
                                      <p:to>
                                        <p:strVal val="visible"/>
                                      </p:to>
                                    </p:set>
                                    <p:anim calcmode="discrete" valueType="clr">
                                      <p:cBhvr override="childStyle">
                                        <p:cTn id="1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8"/>
                                        </p:tgtEl>
                                        <p:attrNameLst>
                                          <p:attrName>fillcolor</p:attrName>
                                        </p:attrNameLst>
                                      </p:cBhvr>
                                      <p:tavLst>
                                        <p:tav tm="0">
                                          <p:val>
                                            <p:clrVal>
                                              <a:schemeClr val="accent2"/>
                                            </p:clrVal>
                                          </p:val>
                                        </p:tav>
                                        <p:tav tm="50000">
                                          <p:val>
                                            <p:clrVal>
                                              <a:schemeClr val="hlink"/>
                                            </p:clrVal>
                                          </p:val>
                                        </p:tav>
                                      </p:tavLst>
                                    </p:anim>
                                    <p:set>
                                      <p:cBhvr>
                                        <p:cTn id="17" dur="80"/>
                                        <p:tgtEl>
                                          <p:spTgt spid="8"/>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6"/>
                                        </p:tgtEl>
                                        <p:attrNameLst>
                                          <p:attrName>ppt_w</p:attrName>
                                        </p:attrNameLst>
                                      </p:cBhvr>
                                      <p:tavLst>
                                        <p:tav tm="0">
                                          <p:val>
                                            <p:strVal val="ppt_w"/>
                                          </p:val>
                                        </p:tav>
                                        <p:tav tm="100000">
                                          <p:val>
                                            <p:fltVal val="0"/>
                                          </p:val>
                                        </p:tav>
                                      </p:tavLst>
                                    </p:anim>
                                    <p:anim calcmode="lin" valueType="num">
                                      <p:cBhvr>
                                        <p:cTn id="45" dur="500"/>
                                        <p:tgtEl>
                                          <p:spTgt spid="6"/>
                                        </p:tgtEl>
                                        <p:attrNameLst>
                                          <p:attrName>ppt_h</p:attrName>
                                        </p:attrNameLst>
                                      </p:cBhvr>
                                      <p:tavLst>
                                        <p:tav tm="0">
                                          <p:val>
                                            <p:strVal val="ppt_h"/>
                                          </p:val>
                                        </p:tav>
                                        <p:tav tm="100000">
                                          <p:val>
                                            <p:fltVal val="0"/>
                                          </p:val>
                                        </p:tav>
                                      </p:tavLst>
                                    </p:anim>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6" grpId="1" animBg="1"/>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5E84EEE0-3C00-44F2-B032-EC3366381320}"/>
              </a:ext>
            </a:extLst>
          </p:cNvPr>
          <p:cNvSpPr txBox="1"/>
          <p:nvPr/>
        </p:nvSpPr>
        <p:spPr>
          <a:xfrm>
            <a:off x="0" y="1973265"/>
            <a:ext cx="10883347" cy="646331"/>
          </a:xfrm>
          <a:prstGeom prst="rect">
            <a:avLst/>
          </a:prstGeom>
          <a:noFill/>
        </p:spPr>
        <p:txBody>
          <a:bodyPr wrap="square" rtlCol="0">
            <a:spAutoFit/>
          </a:bodyPr>
          <a:lstStyle/>
          <a:p>
            <a:pPr algn="ctr"/>
            <a:r>
              <a:rPr lang="vi-VN" sz="3600" b="1" u="sng" dirty="0">
                <a:solidFill>
                  <a:srgbClr val="FF0000"/>
                </a:solidFill>
                <a:latin typeface="Times New Roman" pitchFamily="18" charset="0"/>
                <a:cs typeface="Times New Roman" pitchFamily="18" charset="0"/>
              </a:rPr>
              <a:t>Hoạt động </a:t>
            </a:r>
            <a:r>
              <a:rPr lang="en-US" sz="3600" b="1" u="sng" dirty="0" smtClean="0">
                <a:solidFill>
                  <a:srgbClr val="FF0000"/>
                </a:solidFill>
                <a:latin typeface="Times New Roman" pitchFamily="18" charset="0"/>
                <a:cs typeface="Times New Roman" pitchFamily="18" charset="0"/>
              </a:rPr>
              <a:t>2</a:t>
            </a:r>
            <a:r>
              <a:rPr lang="vi-VN" sz="3600" b="1" dirty="0" smtClean="0">
                <a:latin typeface="Times New Roman" pitchFamily="18" charset="0"/>
                <a:cs typeface="Times New Roman" pitchFamily="18" charset="0"/>
              </a:rPr>
              <a:t>: </a:t>
            </a:r>
            <a:r>
              <a:rPr lang="vi-VN" sz="3600" b="1" dirty="0">
                <a:latin typeface="Times New Roman" pitchFamily="18" charset="0"/>
                <a:cs typeface="Times New Roman" pitchFamily="18" charset="0"/>
              </a:rPr>
              <a:t>Các bộ phận bên ngoài của cơ thể.</a:t>
            </a:r>
            <a:endParaRPr lang="en-US" sz="3600" b="1" dirty="0">
              <a:solidFill>
                <a:srgbClr val="00B0F0"/>
              </a:solidFill>
              <a:latin typeface="Times New Roman" pitchFamily="18" charset="0"/>
              <a:cs typeface="Times New Roman" pitchFamily="18" charset="0"/>
            </a:endParaRP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916" t="19245" r="4065" b="9723"/>
          <a:stretch/>
        </p:blipFill>
        <p:spPr bwMode="auto">
          <a:xfrm>
            <a:off x="0" y="2619013"/>
            <a:ext cx="6516547" cy="439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78" t="20238" r="2168" b="11508"/>
          <a:stretch/>
        </p:blipFill>
        <p:spPr bwMode="auto">
          <a:xfrm>
            <a:off x="6516548" y="2619013"/>
            <a:ext cx="6037816" cy="422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355315" y="1445797"/>
            <a:ext cx="1758352" cy="584775"/>
          </a:xfrm>
          <a:prstGeom prst="rect">
            <a:avLst/>
          </a:prstGeom>
          <a:noFill/>
        </p:spPr>
        <p:txBody>
          <a:bodyPr wrap="square" rtlCol="0">
            <a:spAutoFit/>
          </a:bodyPr>
          <a:lstStyle/>
          <a:p>
            <a:pPr algn="ctr"/>
            <a:r>
              <a:rPr lang="en-US" sz="3200" b="1" dirty="0" err="1" smtClean="0">
                <a:solidFill>
                  <a:srgbClr val="0000FF"/>
                </a:solidFill>
                <a:latin typeface="Times New Roman" pitchFamily="18" charset="0"/>
                <a:cs typeface="Times New Roman" pitchFamily="18" charset="0"/>
              </a:rPr>
              <a:t>Bài</a:t>
            </a:r>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14</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517C49B6-F91E-40AE-8D6E-F82ADD77A3FF}"/>
              </a:ext>
            </a:extLst>
          </p:cNvPr>
          <p:cNvSpPr txBox="1"/>
          <p:nvPr/>
        </p:nvSpPr>
        <p:spPr>
          <a:xfrm>
            <a:off x="3373592" y="1257410"/>
            <a:ext cx="7896692" cy="701533"/>
          </a:xfrm>
          <a:prstGeom prst="rect">
            <a:avLst/>
          </a:prstGeom>
          <a:noFill/>
        </p:spPr>
        <p:txBody>
          <a:bodyPr wrap="square" rtlCol="0">
            <a:prstTxWarp prst="textPlain">
              <a:avLst/>
            </a:prstTxWarp>
            <a:spAutoFit/>
          </a:bodyPr>
          <a:lstStyle/>
          <a:p>
            <a:pPr algn="ctr"/>
            <a:r>
              <a:rPr lang="en-US" sz="13800" b="1" dirty="0" err="1" smtClean="0">
                <a:solidFill>
                  <a:srgbClr val="FF0000"/>
                </a:solidFill>
                <a:latin typeface="Times New Roman" pitchFamily="18" charset="0"/>
                <a:cs typeface="Times New Roman" pitchFamily="18" charset="0"/>
              </a:rPr>
              <a:t>Cơ</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thể</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em</a:t>
            </a:r>
            <a:endParaRPr lang="en-US" sz="13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80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5E84EEE0-3C00-44F2-B032-EC3366381320}"/>
              </a:ext>
            </a:extLst>
          </p:cNvPr>
          <p:cNvSpPr txBox="1"/>
          <p:nvPr/>
        </p:nvSpPr>
        <p:spPr>
          <a:xfrm>
            <a:off x="232956" y="3155757"/>
            <a:ext cx="12128805" cy="1569660"/>
          </a:xfrm>
          <a:prstGeom prst="rect">
            <a:avLst/>
          </a:prstGeom>
          <a:noFill/>
        </p:spPr>
        <p:txBody>
          <a:bodyPr wrap="square" rtlCol="0">
            <a:spAutoFit/>
          </a:bodyPr>
          <a:lstStyle/>
          <a:p>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Hãy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chỉ</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nói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tên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bộ</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phận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bên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ngoài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cơ</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thể</a:t>
            </a:r>
            <a:r>
              <a:rPr lang="en-US" sz="3200" dirty="0" smtClean="0">
                <a:solidFill>
                  <a:srgbClr val="FF0000"/>
                </a:solidFill>
                <a:latin typeface="Times New Roman" pitchFamily="18" charset="0"/>
                <a:cs typeface="Times New Roman" pitchFamily="18" charset="0"/>
              </a:rPr>
              <a:t> con </a:t>
            </a:r>
            <a:r>
              <a:rPr lang="en-US" sz="3200" dirty="0" err="1" smtClean="0">
                <a:solidFill>
                  <a:srgbClr val="FF0000"/>
                </a:solidFill>
                <a:latin typeface="Times New Roman" pitchFamily="18" charset="0"/>
                <a:cs typeface="Times New Roman" pitchFamily="18" charset="0"/>
              </a:rPr>
              <a:t>trai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hoặc</a:t>
            </a:r>
            <a:r>
              <a:rPr lang="en-US" sz="3200" dirty="0" smtClean="0">
                <a:solidFill>
                  <a:srgbClr val="FF0000"/>
                </a:solidFill>
                <a:latin typeface="Times New Roman" pitchFamily="18" charset="0"/>
                <a:cs typeface="Times New Roman" pitchFamily="18" charset="0"/>
              </a:rPr>
              <a:t> con </a:t>
            </a:r>
            <a:r>
              <a:rPr lang="en-US" sz="3200" dirty="0" err="1" smtClean="0">
                <a:solidFill>
                  <a:srgbClr val="FF0000"/>
                </a:solidFill>
                <a:latin typeface="Times New Roman" pitchFamily="18" charset="0"/>
                <a:cs typeface="Times New Roman" pitchFamily="18" charset="0"/>
              </a:rPr>
              <a:t>gái</a:t>
            </a:r>
            <a:r>
              <a:rPr lang="en-US" sz="3200" dirty="0" smtClean="0">
                <a:solidFill>
                  <a:srgbClr val="FF0000"/>
                </a:solidFill>
                <a:latin typeface="Times New Roman" pitchFamily="18" charset="0"/>
                <a:cs typeface="Times New Roman" pitchFamily="18" charset="0"/>
              </a:rPr>
              <a:t>?</a:t>
            </a:r>
          </a:p>
          <a:p>
            <a:pPr marL="457200" indent="-457200" algn="ctr">
              <a:buFontTx/>
              <a:buChar char="-"/>
            </a:pPr>
            <a:endParaRPr lang="en-US" sz="3200" b="1" dirty="0">
              <a:solidFill>
                <a:srgbClr val="00B0F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5E84EEE0-3C00-44F2-B032-EC3366381320}"/>
              </a:ext>
            </a:extLst>
          </p:cNvPr>
          <p:cNvSpPr txBox="1"/>
          <p:nvPr/>
        </p:nvSpPr>
        <p:spPr>
          <a:xfrm>
            <a:off x="352863" y="4462836"/>
            <a:ext cx="12128805" cy="1077218"/>
          </a:xfrm>
          <a:prstGeom prst="rect">
            <a:avLst/>
          </a:prstGeom>
          <a:noFill/>
        </p:spPr>
        <p:txBody>
          <a:bodyPr wrap="square" rtlCol="0">
            <a:spAutoFit/>
          </a:bodyPr>
          <a:lstStyle/>
          <a:p>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Cơ</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thể</a:t>
            </a:r>
            <a:r>
              <a:rPr lang="en-US" sz="3200" dirty="0" smtClean="0">
                <a:solidFill>
                  <a:srgbClr val="FF0000"/>
                </a:solidFill>
                <a:latin typeface="Times New Roman" pitchFamily="18" charset="0"/>
                <a:cs typeface="Times New Roman" pitchFamily="18" charset="0"/>
              </a:rPr>
              <a:t> con </a:t>
            </a:r>
            <a:r>
              <a:rPr lang="en-US" sz="3200" dirty="0" err="1" smtClean="0">
                <a:solidFill>
                  <a:srgbClr val="FF0000"/>
                </a:solidFill>
                <a:latin typeface="Times New Roman" pitchFamily="18" charset="0"/>
                <a:cs typeface="Times New Roman" pitchFamily="18" charset="0"/>
              </a:rPr>
              <a:t>gái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con </a:t>
            </a:r>
            <a:r>
              <a:rPr lang="en-US" sz="3200" dirty="0" err="1" smtClean="0">
                <a:solidFill>
                  <a:srgbClr val="FF0000"/>
                </a:solidFill>
                <a:latin typeface="Times New Roman" pitchFamily="18" charset="0"/>
                <a:cs typeface="Times New Roman" pitchFamily="18" charset="0"/>
              </a:rPr>
              <a:t>trai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khác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nhau</a:t>
            </a:r>
            <a:r>
              <a:rPr lang="en-US" sz="3200" dirty="0" smtClean="0">
                <a:solidFill>
                  <a:srgbClr val="FF0000"/>
                </a:solidFill>
                <a:latin typeface="Times New Roman" pitchFamily="18" charset="0"/>
                <a:cs typeface="Times New Roman" pitchFamily="18" charset="0"/>
              </a:rPr>
              <a:t> ở </a:t>
            </a:r>
            <a:r>
              <a:rPr lang="en-US" sz="3200" dirty="0" err="1" smtClean="0">
                <a:solidFill>
                  <a:srgbClr val="FF0000"/>
                </a:solidFill>
                <a:latin typeface="Times New Roman" pitchFamily="18" charset="0"/>
                <a:cs typeface="Times New Roman" pitchFamily="18" charset="0"/>
              </a:rPr>
              <a:t>bộ</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phận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nào</a:t>
            </a:r>
            <a:r>
              <a:rPr lang="en-US" sz="3200" dirty="0" smtClean="0">
                <a:solidFill>
                  <a:srgbClr val="FF0000"/>
                </a:solidFill>
                <a:latin typeface="Times New Roman" pitchFamily="18" charset="0"/>
                <a:cs typeface="Times New Roman" pitchFamily="18" charset="0"/>
              </a:rPr>
              <a:t>?</a:t>
            </a:r>
          </a:p>
          <a:p>
            <a:pPr marL="457200" indent="-457200" algn="ctr">
              <a:buFontTx/>
              <a:buChar char="-"/>
            </a:pPr>
            <a:endParaRPr lang="en-US" sz="3200" b="1" dirty="0">
              <a:solidFill>
                <a:srgbClr val="00B0F0"/>
              </a:solidFill>
              <a:latin typeface="Times New Roman" pitchFamily="18" charset="0"/>
              <a:cs typeface="Times New Roman" pitchFamily="18" charset="0"/>
            </a:endParaRPr>
          </a:p>
        </p:txBody>
      </p:sp>
      <p:sp>
        <p:nvSpPr>
          <p:cNvPr id="10" name="TextBox 9"/>
          <p:cNvSpPr txBox="1"/>
          <p:nvPr/>
        </p:nvSpPr>
        <p:spPr>
          <a:xfrm>
            <a:off x="1534229" y="1535248"/>
            <a:ext cx="1758352" cy="584775"/>
          </a:xfrm>
          <a:prstGeom prst="rect">
            <a:avLst/>
          </a:prstGeom>
          <a:noFill/>
        </p:spPr>
        <p:txBody>
          <a:bodyPr wrap="square" rtlCol="0">
            <a:spAutoFit/>
          </a:bodyPr>
          <a:lstStyle/>
          <a:p>
            <a:pPr algn="ctr"/>
            <a:r>
              <a:rPr lang="en-US" sz="3200" b="1" dirty="0" err="1" smtClean="0">
                <a:solidFill>
                  <a:srgbClr val="0000FF"/>
                </a:solidFill>
                <a:latin typeface="Times New Roman" pitchFamily="18" charset="0"/>
                <a:cs typeface="Times New Roman" pitchFamily="18" charset="0"/>
              </a:rPr>
              <a:t>Bài</a:t>
            </a:r>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14</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517C49B6-F91E-40AE-8D6E-F82ADD77A3FF}"/>
              </a:ext>
            </a:extLst>
          </p:cNvPr>
          <p:cNvSpPr txBox="1"/>
          <p:nvPr/>
        </p:nvSpPr>
        <p:spPr>
          <a:xfrm>
            <a:off x="3522689" y="1346861"/>
            <a:ext cx="7896692" cy="701533"/>
          </a:xfrm>
          <a:prstGeom prst="rect">
            <a:avLst/>
          </a:prstGeom>
          <a:noFill/>
        </p:spPr>
        <p:txBody>
          <a:bodyPr wrap="square" rtlCol="0">
            <a:prstTxWarp prst="textPlain">
              <a:avLst/>
            </a:prstTxWarp>
            <a:spAutoFit/>
          </a:bodyPr>
          <a:lstStyle/>
          <a:p>
            <a:pPr algn="ctr"/>
            <a:r>
              <a:rPr lang="en-US" sz="13800" b="1" dirty="0" err="1" smtClean="0">
                <a:solidFill>
                  <a:srgbClr val="FF0000"/>
                </a:solidFill>
                <a:latin typeface="Times New Roman" pitchFamily="18" charset="0"/>
                <a:cs typeface="Times New Roman" pitchFamily="18" charset="0"/>
              </a:rPr>
              <a:t>Cơ</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thể</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em</a:t>
            </a:r>
            <a:endParaRPr lang="en-US" sz="13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890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5E84EEE0-3C00-44F2-B032-EC3366381320}"/>
              </a:ext>
            </a:extLst>
          </p:cNvPr>
          <p:cNvSpPr txBox="1"/>
          <p:nvPr/>
        </p:nvSpPr>
        <p:spPr>
          <a:xfrm>
            <a:off x="-18180" y="1819063"/>
            <a:ext cx="10883347" cy="646331"/>
          </a:xfrm>
          <a:prstGeom prst="rect">
            <a:avLst/>
          </a:prstGeom>
          <a:noFill/>
        </p:spPr>
        <p:txBody>
          <a:bodyPr wrap="square" rtlCol="0">
            <a:spAutoFit/>
          </a:bodyPr>
          <a:lstStyle/>
          <a:p>
            <a:pPr algn="ctr"/>
            <a:r>
              <a:rPr lang="vi-VN" sz="3600" b="1" u="sng" dirty="0">
                <a:solidFill>
                  <a:srgbClr val="FF0000"/>
                </a:solidFill>
                <a:latin typeface="Times New Roman" pitchFamily="18" charset="0"/>
                <a:cs typeface="Times New Roman" pitchFamily="18" charset="0"/>
              </a:rPr>
              <a:t>Hoạt động </a:t>
            </a:r>
            <a:r>
              <a:rPr lang="en-US" sz="3600" b="1" u="sng" dirty="0" smtClean="0">
                <a:solidFill>
                  <a:srgbClr val="FF0000"/>
                </a:solidFill>
                <a:latin typeface="Times New Roman" pitchFamily="18" charset="0"/>
                <a:cs typeface="Times New Roman" pitchFamily="18" charset="0"/>
              </a:rPr>
              <a:t>2</a:t>
            </a:r>
            <a:r>
              <a:rPr lang="vi-VN" sz="3600" b="1" dirty="0" smtClean="0">
                <a:latin typeface="Times New Roman" pitchFamily="18" charset="0"/>
                <a:cs typeface="Times New Roman" pitchFamily="18" charset="0"/>
              </a:rPr>
              <a:t>: </a:t>
            </a:r>
            <a:r>
              <a:rPr lang="vi-VN" sz="3600" b="1" dirty="0">
                <a:latin typeface="Times New Roman" pitchFamily="18" charset="0"/>
                <a:cs typeface="Times New Roman" pitchFamily="18" charset="0"/>
              </a:rPr>
              <a:t>Các bộ phận bên ngoài của cơ thể.</a:t>
            </a:r>
            <a:endParaRPr lang="en-US" sz="3600" b="1" dirty="0">
              <a:solidFill>
                <a:srgbClr val="00B0F0"/>
              </a:solidFill>
              <a:latin typeface="Times New Roman" pitchFamily="18" charset="0"/>
              <a:cs typeface="Times New Roman" pitchFamily="18" charset="0"/>
            </a:endParaRP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916" t="19245" r="4065" b="9723"/>
          <a:stretch/>
        </p:blipFill>
        <p:spPr bwMode="auto">
          <a:xfrm>
            <a:off x="0" y="2464265"/>
            <a:ext cx="6516547" cy="439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78" t="20238" r="2168" b="11508"/>
          <a:stretch/>
        </p:blipFill>
        <p:spPr bwMode="auto">
          <a:xfrm>
            <a:off x="6516548" y="2464265"/>
            <a:ext cx="6037816" cy="422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364405" y="1229398"/>
            <a:ext cx="1758352" cy="584775"/>
          </a:xfrm>
          <a:prstGeom prst="rect">
            <a:avLst/>
          </a:prstGeom>
          <a:noFill/>
        </p:spPr>
        <p:txBody>
          <a:bodyPr wrap="square" rtlCol="0">
            <a:spAutoFit/>
          </a:bodyPr>
          <a:lstStyle/>
          <a:p>
            <a:pPr algn="ctr"/>
            <a:r>
              <a:rPr lang="en-US" sz="3200" b="1" dirty="0" err="1" smtClean="0">
                <a:solidFill>
                  <a:srgbClr val="0000FF"/>
                </a:solidFill>
                <a:latin typeface="Times New Roman" pitchFamily="18" charset="0"/>
                <a:cs typeface="Times New Roman" pitchFamily="18" charset="0"/>
              </a:rPr>
              <a:t>Bài</a:t>
            </a:r>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14</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517C49B6-F91E-40AE-8D6E-F82ADD77A3FF}"/>
              </a:ext>
            </a:extLst>
          </p:cNvPr>
          <p:cNvSpPr txBox="1"/>
          <p:nvPr/>
        </p:nvSpPr>
        <p:spPr>
          <a:xfrm>
            <a:off x="3131847" y="1107751"/>
            <a:ext cx="7896692" cy="701533"/>
          </a:xfrm>
          <a:prstGeom prst="rect">
            <a:avLst/>
          </a:prstGeom>
          <a:noFill/>
        </p:spPr>
        <p:txBody>
          <a:bodyPr wrap="square" rtlCol="0">
            <a:prstTxWarp prst="textPlain">
              <a:avLst/>
            </a:prstTxWarp>
            <a:spAutoFit/>
          </a:bodyPr>
          <a:lstStyle/>
          <a:p>
            <a:pPr algn="ctr"/>
            <a:r>
              <a:rPr lang="en-US" sz="13800" b="1" dirty="0" err="1" smtClean="0">
                <a:solidFill>
                  <a:srgbClr val="FF0000"/>
                </a:solidFill>
                <a:latin typeface="Times New Roman" pitchFamily="18" charset="0"/>
                <a:cs typeface="Times New Roman" pitchFamily="18" charset="0"/>
              </a:rPr>
              <a:t>Cơ</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thể</a:t>
            </a:r>
            <a:r>
              <a:rPr lang="en-US" sz="13800" b="1" dirty="0" smtClean="0">
                <a:solidFill>
                  <a:srgbClr val="FF0000"/>
                </a:solidFill>
                <a:latin typeface="Times New Roman" pitchFamily="18" charset="0"/>
                <a:cs typeface="Times New Roman" pitchFamily="18" charset="0"/>
              </a:rPr>
              <a:t> </a:t>
            </a:r>
            <a:r>
              <a:rPr lang="en-US" sz="13800" b="1" dirty="0" err="1" smtClean="0">
                <a:solidFill>
                  <a:srgbClr val="FF0000"/>
                </a:solidFill>
                <a:latin typeface="Times New Roman" pitchFamily="18" charset="0"/>
                <a:cs typeface="Times New Roman" pitchFamily="18" charset="0"/>
              </a:rPr>
              <a:t>em</a:t>
            </a:r>
            <a:endParaRPr lang="en-US" sz="13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2925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1318" y="-15159"/>
            <a:ext cx="8153400" cy="707886"/>
          </a:xfrm>
          <a:prstGeom prst="rect">
            <a:avLst/>
          </a:prstGeom>
          <a:noFill/>
        </p:spPr>
        <p:txBody>
          <a:bodyPr wrap="square" lIns="91440" tIns="45720" rIns="91440" bIns="45720">
            <a:spAutoFit/>
          </a:bodyPr>
          <a:lstStyle/>
          <a:p>
            <a:pPr algn="ctr"/>
            <a:r>
              <a:rPr lang="en-US" sz="4000" b="1" dirty="0">
                <a:ln w="1905"/>
                <a:solidFill>
                  <a:srgbClr val="F75A03"/>
                </a:solidFill>
                <a:effectLst>
                  <a:innerShdw blurRad="69850" dist="43180" dir="5400000">
                    <a:srgbClr val="000000">
                      <a:alpha val="65000"/>
                    </a:srgbClr>
                  </a:innerShdw>
                </a:effectLst>
              </a:rPr>
              <a:t>1. </a:t>
            </a:r>
            <a:r>
              <a:rPr lang="en-US" sz="4000" b="1" dirty="0" err="1">
                <a:ln w="1905"/>
                <a:solidFill>
                  <a:srgbClr val="F75A03"/>
                </a:solidFill>
                <a:effectLst>
                  <a:innerShdw blurRad="69850" dist="43180" dir="5400000">
                    <a:srgbClr val="000000">
                      <a:alpha val="65000"/>
                    </a:srgbClr>
                  </a:innerShdw>
                </a:effectLst>
              </a:rPr>
              <a:t>Các</a:t>
            </a:r>
            <a:r>
              <a:rPr lang="en-US" sz="4000" b="1" dirty="0">
                <a:ln w="1905"/>
                <a:solidFill>
                  <a:srgbClr val="F75A03"/>
                </a:solidFill>
                <a:effectLst>
                  <a:innerShdw blurRad="69850" dist="43180" dir="5400000">
                    <a:srgbClr val="000000">
                      <a:alpha val="65000"/>
                    </a:srgbClr>
                  </a:innerShdw>
                </a:effectLst>
              </a:rPr>
              <a:t> </a:t>
            </a:r>
            <a:r>
              <a:rPr lang="en-US" sz="4000" b="1" dirty="0" err="1">
                <a:ln w="1905"/>
                <a:solidFill>
                  <a:srgbClr val="F75A03"/>
                </a:solidFill>
                <a:effectLst>
                  <a:innerShdw blurRad="69850" dist="43180" dir="5400000">
                    <a:srgbClr val="000000">
                      <a:alpha val="65000"/>
                    </a:srgbClr>
                  </a:innerShdw>
                </a:effectLst>
              </a:rPr>
              <a:t>bộ</a:t>
            </a:r>
            <a:r>
              <a:rPr lang="en-US" sz="4000" b="1" dirty="0">
                <a:ln w="1905"/>
                <a:solidFill>
                  <a:srgbClr val="F75A03"/>
                </a:solidFill>
                <a:effectLst>
                  <a:innerShdw blurRad="69850" dist="43180" dir="5400000">
                    <a:srgbClr val="000000">
                      <a:alpha val="65000"/>
                    </a:srgbClr>
                  </a:innerShdw>
                </a:effectLst>
              </a:rPr>
              <a:t> </a:t>
            </a:r>
            <a:r>
              <a:rPr lang="en-US" sz="4000" b="1" dirty="0" err="1">
                <a:ln w="1905"/>
                <a:solidFill>
                  <a:srgbClr val="F75A03"/>
                </a:solidFill>
                <a:effectLst>
                  <a:innerShdw blurRad="69850" dist="43180" dir="5400000">
                    <a:srgbClr val="000000">
                      <a:alpha val="65000"/>
                    </a:srgbClr>
                  </a:innerShdw>
                </a:effectLst>
              </a:rPr>
              <a:t>phận</a:t>
            </a:r>
            <a:r>
              <a:rPr lang="en-US" sz="4000" b="1" dirty="0">
                <a:ln w="1905"/>
                <a:solidFill>
                  <a:srgbClr val="F75A03"/>
                </a:solidFill>
                <a:effectLst>
                  <a:innerShdw blurRad="69850" dist="43180" dir="5400000">
                    <a:srgbClr val="000000">
                      <a:alpha val="65000"/>
                    </a:srgbClr>
                  </a:innerShdw>
                </a:effectLst>
              </a:rPr>
              <a:t> </a:t>
            </a:r>
            <a:r>
              <a:rPr lang="en-US" sz="4000" b="1" dirty="0" err="1">
                <a:ln w="1905"/>
                <a:solidFill>
                  <a:srgbClr val="F75A03"/>
                </a:solidFill>
                <a:effectLst>
                  <a:innerShdw blurRad="69850" dist="43180" dir="5400000">
                    <a:srgbClr val="000000">
                      <a:alpha val="65000"/>
                    </a:srgbClr>
                  </a:innerShdw>
                </a:effectLst>
              </a:rPr>
              <a:t>bên</a:t>
            </a:r>
            <a:r>
              <a:rPr lang="en-US" sz="4000" b="1" dirty="0">
                <a:ln w="1905"/>
                <a:solidFill>
                  <a:srgbClr val="F75A03"/>
                </a:solidFill>
                <a:effectLst>
                  <a:innerShdw blurRad="69850" dist="43180" dir="5400000">
                    <a:srgbClr val="000000">
                      <a:alpha val="65000"/>
                    </a:srgbClr>
                  </a:innerShdw>
                </a:effectLst>
              </a:rPr>
              <a:t> </a:t>
            </a:r>
            <a:r>
              <a:rPr lang="en-US" sz="4000" b="1" dirty="0" err="1">
                <a:ln w="1905"/>
                <a:solidFill>
                  <a:srgbClr val="F75A03"/>
                </a:solidFill>
                <a:effectLst>
                  <a:innerShdw blurRad="69850" dist="43180" dir="5400000">
                    <a:srgbClr val="000000">
                      <a:alpha val="65000"/>
                    </a:srgbClr>
                  </a:innerShdw>
                </a:effectLst>
              </a:rPr>
              <a:t>ngoài</a:t>
            </a:r>
            <a:r>
              <a:rPr lang="en-US" sz="4000" b="1" dirty="0">
                <a:ln w="1905"/>
                <a:solidFill>
                  <a:srgbClr val="F75A03"/>
                </a:solidFill>
                <a:effectLst>
                  <a:innerShdw blurRad="69850" dist="43180" dir="5400000">
                    <a:srgbClr val="000000">
                      <a:alpha val="65000"/>
                    </a:srgbClr>
                  </a:innerShdw>
                </a:effectLst>
              </a:rPr>
              <a:t> </a:t>
            </a:r>
            <a:r>
              <a:rPr lang="en-US" sz="4000" b="1" dirty="0" err="1">
                <a:ln w="1905"/>
                <a:solidFill>
                  <a:srgbClr val="F75A03"/>
                </a:solidFill>
                <a:effectLst>
                  <a:innerShdw blurRad="69850" dist="43180" dir="5400000">
                    <a:srgbClr val="000000">
                      <a:alpha val="65000"/>
                    </a:srgbClr>
                  </a:innerShdw>
                </a:effectLst>
              </a:rPr>
              <a:t>của</a:t>
            </a:r>
            <a:r>
              <a:rPr lang="en-US" sz="4000" b="1" dirty="0">
                <a:ln w="1905"/>
                <a:solidFill>
                  <a:srgbClr val="F75A03"/>
                </a:solidFill>
                <a:effectLst>
                  <a:innerShdw blurRad="69850" dist="43180" dir="5400000">
                    <a:srgbClr val="000000">
                      <a:alpha val="65000"/>
                    </a:srgbClr>
                  </a:innerShdw>
                </a:effectLst>
              </a:rPr>
              <a:t> </a:t>
            </a:r>
            <a:r>
              <a:rPr lang="en-US" sz="4000" b="1" dirty="0" err="1">
                <a:ln w="1905"/>
                <a:solidFill>
                  <a:srgbClr val="F75A03"/>
                </a:solidFill>
                <a:effectLst>
                  <a:innerShdw blurRad="69850" dist="43180" dir="5400000">
                    <a:srgbClr val="000000">
                      <a:alpha val="65000"/>
                    </a:srgbClr>
                  </a:innerShdw>
                </a:effectLst>
              </a:rPr>
              <a:t>cơ</a:t>
            </a:r>
            <a:r>
              <a:rPr lang="en-US" sz="4000" b="1" dirty="0">
                <a:ln w="1905"/>
                <a:solidFill>
                  <a:srgbClr val="F75A03"/>
                </a:solidFill>
                <a:effectLst>
                  <a:innerShdw blurRad="69850" dist="43180" dir="5400000">
                    <a:srgbClr val="000000">
                      <a:alpha val="65000"/>
                    </a:srgbClr>
                  </a:innerShdw>
                </a:effectLst>
              </a:rPr>
              <a:t> </a:t>
            </a:r>
            <a:r>
              <a:rPr lang="en-US" sz="4000" b="1" dirty="0" err="1">
                <a:ln w="1905"/>
                <a:solidFill>
                  <a:srgbClr val="F75A03"/>
                </a:solidFill>
                <a:effectLst>
                  <a:innerShdw blurRad="69850" dist="43180" dir="5400000">
                    <a:srgbClr val="000000">
                      <a:alpha val="65000"/>
                    </a:srgbClr>
                  </a:innerShdw>
                </a:effectLst>
              </a:rPr>
              <a:t>thể</a:t>
            </a:r>
            <a:endParaRPr lang="en-US" sz="4000" b="1" dirty="0">
              <a:ln w="1905"/>
              <a:solidFill>
                <a:srgbClr val="F75A03"/>
              </a:solidFill>
              <a:effectLst>
                <a:innerShdw blurRad="69850" dist="43180" dir="5400000">
                  <a:srgbClr val="000000">
                    <a:alpha val="65000"/>
                  </a:srgbClr>
                </a:innerShd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916" t="19245" r="4065" b="9723"/>
          <a:stretch/>
        </p:blipFill>
        <p:spPr bwMode="auto">
          <a:xfrm>
            <a:off x="1728787" y="692727"/>
            <a:ext cx="9144000" cy="616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144677" y="1600201"/>
            <a:ext cx="955711"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600" b="1" dirty="0" err="1"/>
              <a:t>Đầu</a:t>
            </a:r>
            <a:endParaRPr lang="en-US" sz="3600" b="1" dirty="0"/>
          </a:p>
        </p:txBody>
      </p:sp>
      <p:sp>
        <p:nvSpPr>
          <p:cNvPr id="9" name="TextBox 8"/>
          <p:cNvSpPr txBox="1"/>
          <p:nvPr/>
        </p:nvSpPr>
        <p:spPr>
          <a:xfrm>
            <a:off x="2144676" y="1600201"/>
            <a:ext cx="955711"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b="1" dirty="0"/>
              <a:t>1</a:t>
            </a:r>
          </a:p>
        </p:txBody>
      </p:sp>
      <p:sp>
        <p:nvSpPr>
          <p:cNvPr id="10" name="TextBox 9"/>
          <p:cNvSpPr txBox="1"/>
          <p:nvPr/>
        </p:nvSpPr>
        <p:spPr>
          <a:xfrm>
            <a:off x="9653587" y="5181601"/>
            <a:ext cx="1152880"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600" b="1" dirty="0" err="1"/>
              <a:t>Chân</a:t>
            </a:r>
            <a:endParaRPr lang="en-US" sz="3600" b="1" dirty="0"/>
          </a:p>
        </p:txBody>
      </p:sp>
      <p:sp>
        <p:nvSpPr>
          <p:cNvPr id="11" name="TextBox 10"/>
          <p:cNvSpPr txBox="1"/>
          <p:nvPr/>
        </p:nvSpPr>
        <p:spPr>
          <a:xfrm>
            <a:off x="9917077" y="3299477"/>
            <a:ext cx="816249"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600" b="1" dirty="0" err="1"/>
              <a:t>Tay</a:t>
            </a:r>
            <a:endParaRPr lang="en-US" sz="3600" b="1" dirty="0"/>
          </a:p>
        </p:txBody>
      </p:sp>
      <p:sp>
        <p:nvSpPr>
          <p:cNvPr id="12" name="TextBox 11"/>
          <p:cNvSpPr txBox="1"/>
          <p:nvPr/>
        </p:nvSpPr>
        <p:spPr>
          <a:xfrm>
            <a:off x="1881187" y="4015081"/>
            <a:ext cx="1192955"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600" b="1" dirty="0" err="1" smtClean="0"/>
              <a:t>Hông</a:t>
            </a:r>
            <a:endParaRPr lang="en-US" sz="3600" b="1" dirty="0"/>
          </a:p>
        </p:txBody>
      </p:sp>
      <p:sp>
        <p:nvSpPr>
          <p:cNvPr id="13" name="TextBox 12"/>
          <p:cNvSpPr txBox="1"/>
          <p:nvPr/>
        </p:nvSpPr>
        <p:spPr>
          <a:xfrm>
            <a:off x="2144676" y="3352801"/>
            <a:ext cx="1159292"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600" b="1" dirty="0" err="1"/>
              <a:t>Bụng</a:t>
            </a:r>
            <a:endParaRPr lang="en-US" sz="3600" b="1" dirty="0"/>
          </a:p>
        </p:txBody>
      </p:sp>
      <p:sp>
        <p:nvSpPr>
          <p:cNvPr id="14" name="TextBox 13"/>
          <p:cNvSpPr txBox="1"/>
          <p:nvPr/>
        </p:nvSpPr>
        <p:spPr>
          <a:xfrm>
            <a:off x="2124638" y="3352800"/>
            <a:ext cx="1199368"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b="1" dirty="0"/>
              <a:t>2</a:t>
            </a:r>
          </a:p>
        </p:txBody>
      </p:sp>
      <p:sp>
        <p:nvSpPr>
          <p:cNvPr id="15" name="TextBox 14"/>
          <p:cNvSpPr txBox="1"/>
          <p:nvPr/>
        </p:nvSpPr>
        <p:spPr>
          <a:xfrm>
            <a:off x="1469137" y="3999131"/>
            <a:ext cx="163125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b="1" dirty="0"/>
              <a:t>3</a:t>
            </a:r>
          </a:p>
        </p:txBody>
      </p:sp>
      <p:sp>
        <p:nvSpPr>
          <p:cNvPr id="16" name="TextBox 15"/>
          <p:cNvSpPr txBox="1"/>
          <p:nvPr/>
        </p:nvSpPr>
        <p:spPr>
          <a:xfrm>
            <a:off x="9917076" y="3287717"/>
            <a:ext cx="816249"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b="1" dirty="0"/>
              <a:t>4</a:t>
            </a:r>
          </a:p>
        </p:txBody>
      </p:sp>
      <p:sp>
        <p:nvSpPr>
          <p:cNvPr id="17" name="TextBox 16"/>
          <p:cNvSpPr txBox="1"/>
          <p:nvPr/>
        </p:nvSpPr>
        <p:spPr>
          <a:xfrm>
            <a:off x="9653587" y="5181601"/>
            <a:ext cx="115288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b="1" dirty="0"/>
              <a:t>5</a:t>
            </a:r>
          </a:p>
        </p:txBody>
      </p:sp>
    </p:spTree>
    <p:extLst>
      <p:ext uri="{BB962C8B-B14F-4D97-AF65-F5344CB8AC3E}">
        <p14:creationId xmlns:p14="http://schemas.microsoft.com/office/powerpoint/2010/main" val="134656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1" nodeType="clickEffect">
                                  <p:stCondLst>
                                    <p:cond delay="0"/>
                                  </p:stCondLst>
                                  <p:childTnLst>
                                    <p:animEffect transition="out" filter="barn(inVertical)">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9" grpId="1" animBg="1"/>
      <p:bldP spid="10" grpId="0" animBg="1"/>
      <p:bldP spid="11" grpId="0" animBg="1"/>
      <p:bldP spid="12" grpId="0" animBg="1"/>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4012</TotalTime>
  <Words>597</Words>
  <Application>Microsoft Office PowerPoint</Application>
  <PresentationFormat>Custom</PresentationFormat>
  <Paragraphs>89</Paragraphs>
  <Slides>28</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AvantGarde</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394</cp:revision>
  <dcterms:created xsi:type="dcterms:W3CDTF">2020-04-12T06:04:35Z</dcterms:created>
  <dcterms:modified xsi:type="dcterms:W3CDTF">2024-07-16T01:24:23Z</dcterms:modified>
</cp:coreProperties>
</file>