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2"/>
  </p:notesMasterIdLst>
  <p:sldIdLst>
    <p:sldId id="256" r:id="rId2"/>
    <p:sldId id="257" r:id="rId3"/>
    <p:sldId id="259" r:id="rId4"/>
    <p:sldId id="261" r:id="rId5"/>
    <p:sldId id="262" r:id="rId6"/>
    <p:sldId id="263" r:id="rId7"/>
    <p:sldId id="265" r:id="rId8"/>
    <p:sldId id="264" r:id="rId9"/>
    <p:sldId id="266" r:id="rId10"/>
    <p:sldId id="268" r:id="rId11"/>
    <p:sldId id="269" r:id="rId12"/>
    <p:sldId id="270" r:id="rId13"/>
    <p:sldId id="271" r:id="rId14"/>
    <p:sldId id="267" r:id="rId15"/>
    <p:sldId id="274" r:id="rId16"/>
    <p:sldId id="281" r:id="rId17"/>
    <p:sldId id="278" r:id="rId18"/>
    <p:sldId id="280" r:id="rId19"/>
    <p:sldId id="277"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5" autoAdjust="0"/>
    <p:restoredTop sz="94660"/>
  </p:normalViewPr>
  <p:slideViewPr>
    <p:cSldViewPr>
      <p:cViewPr varScale="1">
        <p:scale>
          <a:sx n="64" d="100"/>
          <a:sy n="64" d="100"/>
        </p:scale>
        <p:origin x="-1340"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FC9D54-1409-4000-91E2-8D6397040983}" type="datetimeFigureOut">
              <a:rPr lang="en-US" smtClean="0"/>
              <a:t>8/15/2023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D7870A-44E4-4AD1-98D8-C107671AAE3A}" type="slidenum">
              <a:rPr lang="en-US" smtClean="0"/>
              <a:t>‹#›</a:t>
            </a:fld>
            <a:endParaRPr lang="en-US"/>
          </a:p>
        </p:txBody>
      </p:sp>
    </p:spTree>
    <p:extLst>
      <p:ext uri="{BB962C8B-B14F-4D97-AF65-F5344CB8AC3E}">
        <p14:creationId xmlns:p14="http://schemas.microsoft.com/office/powerpoint/2010/main" val="378139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F6ECCF4-F604-4749-8567-7DD9CDA63259}" type="datetimeFigureOut">
              <a:rPr lang="en-US" smtClean="0"/>
              <a:t>8/15/2023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8EAF21CC-6A63-4B78-BFEB-468647AFF70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6ECCF4-F604-4749-8567-7DD9CDA63259}" type="datetimeFigureOut">
              <a:rPr lang="en-US" smtClean="0"/>
              <a:t>8/15/2023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AF21CC-6A63-4B78-BFEB-468647AFF70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6ECCF4-F604-4749-8567-7DD9CDA63259}" type="datetimeFigureOut">
              <a:rPr lang="en-US" smtClean="0"/>
              <a:t>8/15/2023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AF21CC-6A63-4B78-BFEB-468647AFF70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6ECCF4-F604-4749-8567-7DD9CDA63259}" type="datetimeFigureOut">
              <a:rPr lang="en-US" smtClean="0"/>
              <a:t>8/15/2023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AF21CC-6A63-4B78-BFEB-468647AFF70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F6ECCF4-F604-4749-8567-7DD9CDA63259}" type="datetimeFigureOut">
              <a:rPr lang="en-US" smtClean="0"/>
              <a:t>8/15/2023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AF21CC-6A63-4B78-BFEB-468647AFF70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6ECCF4-F604-4749-8567-7DD9CDA63259}" type="datetimeFigureOut">
              <a:rPr lang="en-US" smtClean="0"/>
              <a:t>8/15/2023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EAF21CC-6A63-4B78-BFEB-468647AFF70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F6ECCF4-F604-4749-8567-7DD9CDA63259}" type="datetimeFigureOut">
              <a:rPr lang="en-US" smtClean="0"/>
              <a:t>8/15/2023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EAF21CC-6A63-4B78-BFEB-468647AFF70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F6ECCF4-F604-4749-8567-7DD9CDA63259}" type="datetimeFigureOut">
              <a:rPr lang="en-US" smtClean="0"/>
              <a:t>8/15/2023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EAF21CC-6A63-4B78-BFEB-468647AFF70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F6ECCF4-F604-4749-8567-7DD9CDA63259}" type="datetimeFigureOut">
              <a:rPr lang="en-US" smtClean="0"/>
              <a:t>8/15/2023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EAF21CC-6A63-4B78-BFEB-468647AFF70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6ECCF4-F604-4749-8567-7DD9CDA63259}" type="datetimeFigureOut">
              <a:rPr lang="en-US" smtClean="0"/>
              <a:t>8/15/2023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EAF21CC-6A63-4B78-BFEB-468647AFF70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6ECCF4-F604-4749-8567-7DD9CDA63259}" type="datetimeFigureOut">
              <a:rPr lang="en-US" smtClean="0"/>
              <a:t>8/15/2023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EAF21CC-6A63-4B78-BFEB-468647AFF705}"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6ECCF4-F604-4749-8567-7DD9CDA63259}" type="datetimeFigureOut">
              <a:rPr lang="en-US" smtClean="0"/>
              <a:t>8/15/2023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EAF21CC-6A63-4B78-BFEB-468647AFF70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1400" y="286849"/>
            <a:ext cx="6807200" cy="2997744"/>
          </a:xfrm>
          <a:prstGeom prst="rect">
            <a:avLst/>
          </a:prstGeom>
        </p:spPr>
        <p:txBody>
          <a:bodyPr wrap="square">
            <a:spAutoFit/>
          </a:bodyPr>
          <a:lstStyle/>
          <a:p>
            <a:pPr>
              <a:lnSpc>
                <a:spcPts val="8000"/>
              </a:lnSpc>
            </a:pPr>
            <a:r>
              <a:rPr lang="vi-VN" sz="2400" b="1" i="1" dirty="0">
                <a:solidFill>
                  <a:schemeClr val="accent2">
                    <a:lumMod val="75000"/>
                  </a:schemeClr>
                </a:solidFill>
                <a:latin typeface="Times New Roman" pitchFamily="18" charset="0"/>
                <a:ea typeface="Cambria" panose="02040503050406030204" pitchFamily="18" charset="0"/>
                <a:cs typeface="Times New Roman" pitchFamily="18" charset="0"/>
              </a:rPr>
              <a:t>Tiết….:</a:t>
            </a:r>
            <a:endParaRPr lang="en-US" sz="2400" i="1" dirty="0">
              <a:solidFill>
                <a:schemeClr val="accent2">
                  <a:lumMod val="75000"/>
                </a:schemeClr>
              </a:solidFill>
              <a:latin typeface="Times New Roman" pitchFamily="18" charset="0"/>
              <a:ea typeface="Cambria" panose="02040503050406030204" pitchFamily="18" charset="0"/>
              <a:cs typeface="Times New Roman" pitchFamily="18" charset="0"/>
            </a:endParaRPr>
          </a:p>
          <a:p>
            <a:pPr algn="ctr">
              <a:lnSpc>
                <a:spcPts val="8000"/>
              </a:lnSpc>
            </a:pPr>
            <a:r>
              <a:rPr lang="vi-VN" sz="2800" b="1" dirty="0">
                <a:solidFill>
                  <a:srgbClr val="002060"/>
                </a:solidFill>
                <a:latin typeface="Times New Roman" pitchFamily="18" charset="0"/>
                <a:ea typeface="Cambria" panose="02040503050406030204" pitchFamily="18" charset="0"/>
                <a:cs typeface="Times New Roman" pitchFamily="18" charset="0"/>
              </a:rPr>
              <a:t>VIẾT BÀI NGHỊ LUẬN VỀ </a:t>
            </a:r>
            <a:endParaRPr lang="en-US" sz="2800" b="1" dirty="0" smtClean="0">
              <a:solidFill>
                <a:srgbClr val="002060"/>
              </a:solidFill>
              <a:latin typeface="Times New Roman" pitchFamily="18" charset="0"/>
              <a:ea typeface="Cambria" panose="02040503050406030204" pitchFamily="18" charset="0"/>
              <a:cs typeface="Times New Roman" pitchFamily="18" charset="0"/>
            </a:endParaRPr>
          </a:p>
          <a:p>
            <a:pPr algn="ctr">
              <a:lnSpc>
                <a:spcPts val="8000"/>
              </a:lnSpc>
            </a:pPr>
            <a:r>
              <a:rPr lang="vi-VN" sz="2800" b="1" dirty="0" smtClean="0">
                <a:solidFill>
                  <a:srgbClr val="002060"/>
                </a:solidFill>
                <a:latin typeface="Times New Roman" pitchFamily="18" charset="0"/>
                <a:ea typeface="Cambria" panose="02040503050406030204" pitchFamily="18" charset="0"/>
                <a:cs typeface="Times New Roman" pitchFamily="18" charset="0"/>
              </a:rPr>
              <a:t>MỘT </a:t>
            </a:r>
            <a:r>
              <a:rPr lang="vi-VN" sz="2800" b="1" dirty="0">
                <a:solidFill>
                  <a:srgbClr val="002060"/>
                </a:solidFill>
                <a:latin typeface="Times New Roman" pitchFamily="18" charset="0"/>
                <a:ea typeface="Cambria" panose="02040503050406030204" pitchFamily="18" charset="0"/>
                <a:cs typeface="Times New Roman" pitchFamily="18" charset="0"/>
              </a:rPr>
              <a:t>TÁC PHẨM NGHỆ THUẬT</a:t>
            </a:r>
            <a:endParaRPr lang="en-US" sz="2800" dirty="0">
              <a:solidFill>
                <a:srgbClr val="002060"/>
              </a:solidFill>
              <a:effectLst/>
              <a:latin typeface="Times New Roman" pitchFamily="18" charset="0"/>
              <a:ea typeface="Cambria" panose="02040503050406030204"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92927"/>
            <a:ext cx="8305799" cy="348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1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down)">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05;p49">
            <a:extLst>
              <a:ext uri="{FF2B5EF4-FFF2-40B4-BE49-F238E27FC236}">
                <a16:creationId xmlns:a16="http://schemas.microsoft.com/office/drawing/2014/main" xmlns="" id="{F2F4AD80-6DB0-49C3-CB82-FD1B2625E5FE}"/>
              </a:ext>
            </a:extLst>
          </p:cNvPr>
          <p:cNvSpPr/>
          <p:nvPr/>
        </p:nvSpPr>
        <p:spPr>
          <a:xfrm>
            <a:off x="609600" y="685800"/>
            <a:ext cx="1476777" cy="1066800"/>
          </a:xfrm>
          <a:prstGeom prst="ellipse">
            <a:avLst/>
          </a:prstGeom>
          <a:solidFill>
            <a:srgbClr val="F79646">
              <a:lumMod val="75000"/>
            </a:srgbClr>
          </a:solidFill>
          <a:ln>
            <a:noFill/>
          </a:ln>
        </p:spPr>
        <p:txBody>
          <a:bodyPr spcFirstLastPara="1" wrap="square" lIns="121881" tIns="121881" rIns="121881" bIns="121881" anchor="ctr" anchorCtr="0">
            <a:noAutofit/>
          </a:bodyPr>
          <a:lstStyle/>
          <a:p>
            <a:pPr algn="ctr">
              <a:buClrTx/>
              <a:buFontTx/>
              <a:buNone/>
              <a:defRPr/>
            </a:pPr>
            <a:endParaRPr lang="en-US" sz="5500" b="1" dirty="0" smtClean="0">
              <a:solidFill>
                <a:srgbClr val="FFFFFF"/>
              </a:solidFill>
              <a:latin typeface="Cambria" panose="02040503050406030204" pitchFamily="18" charset="0"/>
              <a:ea typeface="Cambria" panose="02040503050406030204" pitchFamily="18" charset="0"/>
            </a:endParaRPr>
          </a:p>
          <a:p>
            <a:pPr algn="ctr">
              <a:buClrTx/>
              <a:buFontTx/>
              <a:buNone/>
              <a:defRPr/>
            </a:pPr>
            <a:r>
              <a:rPr lang="en-US" sz="5500" b="1" dirty="0" smtClean="0">
                <a:solidFill>
                  <a:srgbClr val="FFFFFF"/>
                </a:solidFill>
                <a:latin typeface="Cambria" panose="02040503050406030204" pitchFamily="18" charset="0"/>
                <a:ea typeface="Cambria" panose="02040503050406030204" pitchFamily="18" charset="0"/>
              </a:rPr>
              <a:t>III.</a:t>
            </a:r>
            <a:endParaRPr sz="5500" b="1" dirty="0">
              <a:solidFill>
                <a:srgbClr val="FFFFFF"/>
              </a:solidFill>
              <a:latin typeface="Cambria" panose="02040503050406030204" pitchFamily="18" charset="0"/>
              <a:ea typeface="Cambria" panose="02040503050406030204" pitchFamily="18" charset="0"/>
            </a:endParaRPr>
          </a:p>
        </p:txBody>
      </p:sp>
      <p:sp>
        <p:nvSpPr>
          <p:cNvPr id="6" name="文本框 122"/>
          <p:cNvSpPr txBox="1"/>
          <p:nvPr/>
        </p:nvSpPr>
        <p:spPr>
          <a:xfrm>
            <a:off x="1745974" y="563218"/>
            <a:ext cx="6605660" cy="1446546"/>
          </a:xfrm>
          <a:prstGeom prst="rect">
            <a:avLst/>
          </a:prstGeom>
          <a:noFill/>
        </p:spPr>
        <p:txBody>
          <a:bodyPr wrap="square" lIns="91426" tIns="45718" rIns="91426" bIns="45718" rtlCol="0">
            <a:spAutoFit/>
          </a:bodyPr>
          <a:lstStyle/>
          <a:p>
            <a:pPr algn="ctr">
              <a:buClrTx/>
              <a:buFontTx/>
              <a:buNone/>
            </a:pPr>
            <a:r>
              <a:rPr lang="en-US" altLang="en-GB" sz="4400" b="1" kern="1200" dirty="0" err="1" smtClean="0">
                <a:solidFill>
                  <a:srgbClr val="ED7D31">
                    <a:lumMod val="75000"/>
                  </a:srgbClr>
                </a:solidFill>
                <a:latin typeface="Times New Roman" pitchFamily="18" charset="0"/>
                <a:cs typeface="Times New Roman" pitchFamily="18" charset="0"/>
                <a:sym typeface="+mn-ea"/>
              </a:rPr>
              <a:t>Hoạt</a:t>
            </a:r>
            <a:r>
              <a:rPr lang="en-US" altLang="en-GB" sz="4400" b="1" kern="1200" dirty="0" smtClean="0">
                <a:solidFill>
                  <a:srgbClr val="ED7D31">
                    <a:lumMod val="75000"/>
                  </a:srgbClr>
                </a:solidFill>
                <a:latin typeface="Times New Roman" pitchFamily="18" charset="0"/>
                <a:cs typeface="Times New Roman" pitchFamily="18" charset="0"/>
                <a:sym typeface="+mn-ea"/>
              </a:rPr>
              <a:t> </a:t>
            </a:r>
            <a:r>
              <a:rPr lang="en-US" altLang="en-GB" sz="4400" b="1" kern="1200" dirty="0" err="1" smtClean="0">
                <a:solidFill>
                  <a:srgbClr val="ED7D31">
                    <a:lumMod val="75000"/>
                  </a:srgbClr>
                </a:solidFill>
                <a:latin typeface="Times New Roman" pitchFamily="18" charset="0"/>
                <a:cs typeface="Times New Roman" pitchFamily="18" charset="0"/>
                <a:sym typeface="+mn-ea"/>
              </a:rPr>
              <a:t>động</a:t>
            </a:r>
            <a:r>
              <a:rPr lang="en-US" altLang="en-GB" sz="4400" b="1" kern="1200" dirty="0" smtClean="0">
                <a:solidFill>
                  <a:srgbClr val="ED7D31">
                    <a:lumMod val="75000"/>
                  </a:srgbClr>
                </a:solidFill>
                <a:latin typeface="Times New Roman" pitchFamily="18" charset="0"/>
                <a:cs typeface="Times New Roman" pitchFamily="18" charset="0"/>
                <a:sym typeface="+mn-ea"/>
              </a:rPr>
              <a:t> 3: </a:t>
            </a:r>
          </a:p>
          <a:p>
            <a:pPr algn="ctr">
              <a:buClrTx/>
              <a:buFontTx/>
              <a:buNone/>
            </a:pPr>
            <a:r>
              <a:rPr lang="en-US" altLang="en-GB" sz="4400" b="1" kern="1200" dirty="0" smtClean="0">
                <a:solidFill>
                  <a:srgbClr val="ED7D31">
                    <a:lumMod val="75000"/>
                  </a:srgbClr>
                </a:solidFill>
                <a:latin typeface="Times New Roman" pitchFamily="18" charset="0"/>
                <a:cs typeface="Times New Roman" pitchFamily="18" charset="0"/>
                <a:sym typeface="+mn-ea"/>
              </a:rPr>
              <a:t>THỰC HÀNH VIẾT</a:t>
            </a:r>
            <a:endParaRPr lang="en-US" altLang="en-GB" sz="4400" b="1" kern="1200" dirty="0">
              <a:solidFill>
                <a:srgbClr val="ED7D31">
                  <a:lumMod val="75000"/>
                </a:srgbClr>
              </a:solidFill>
              <a:latin typeface="Times New Roman" pitchFamily="18" charset="0"/>
              <a:cs typeface="Times New Roman" pitchFamily="18" charset="0"/>
              <a:sym typeface="+mn-ea"/>
            </a:endParaRPr>
          </a:p>
        </p:txBody>
      </p:sp>
      <p:sp>
        <p:nvSpPr>
          <p:cNvPr id="4" name="AutoShape 2" descr="Soạn bài Thực hành tiếng Việt trang 66 - Kết nối tri thức 6 Ngữ văn lớp 6  trang 66 sách Kết nối tri thức tập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Soạn bài Thực hành tiếng Việt trang 66 - Kết nối tri thức 6 Ngữ văn lớp 6  trang 66 sách Kết nối tri thức tập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Soạn bài Thực hành tiếng Việt trang 66 - Kết nối tri thức 6 Ngữ văn lớp 6  trang 66 sách Kết nối tri thức tập 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Soạn bài Thực hành tiếng Việt trang 66 – Kết nối tri thức 6 Ngữ văn lớp 6 trang 66 sách Kết nối tri thức tập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2133600"/>
            <a:ext cx="8150225"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02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8"/>
                                        </p:tgtEl>
                                        <p:attrNameLst>
                                          <p:attrName>style.visibility</p:attrName>
                                        </p:attrNameLst>
                                      </p:cBhvr>
                                      <p:to>
                                        <p:strVal val="visible"/>
                                      </p:to>
                                    </p:set>
                                    <p:anim calcmode="lin" valueType="num">
                                      <p:cBhvr additive="base">
                                        <p:cTn id="19" dur="500" fill="hold"/>
                                        <p:tgtEl>
                                          <p:spTgt spid="5128"/>
                                        </p:tgtEl>
                                        <p:attrNameLst>
                                          <p:attrName>ppt_x</p:attrName>
                                        </p:attrNameLst>
                                      </p:cBhvr>
                                      <p:tavLst>
                                        <p:tav tm="0">
                                          <p:val>
                                            <p:strVal val="#ppt_x"/>
                                          </p:val>
                                        </p:tav>
                                        <p:tav tm="100000">
                                          <p:val>
                                            <p:strVal val="#ppt_x"/>
                                          </p:val>
                                        </p:tav>
                                      </p:tavLst>
                                    </p:anim>
                                    <p:anim calcmode="lin" valueType="num">
                                      <p:cBhvr additive="base">
                                        <p:cTn id="20"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9747" y="2005148"/>
            <a:ext cx="6731831" cy="2031325"/>
          </a:xfrm>
          <a:prstGeom prst="rect">
            <a:avLst/>
          </a:prstGeom>
        </p:spPr>
        <p:txBody>
          <a:bodyPr wrap="square">
            <a:spAutoFit/>
          </a:bodyPr>
          <a:lstStyle/>
          <a:p>
            <a:pPr algn="just">
              <a:lnSpc>
                <a:spcPct val="150000"/>
              </a:lnSpc>
            </a:pPr>
            <a:r>
              <a:rPr lang="en-US" sz="2800" b="1" dirty="0" smtClean="0">
                <a:solidFill>
                  <a:srgbClr val="002060"/>
                </a:solidFill>
                <a:latin typeface="Times New Roman" pitchFamily="18" charset="0"/>
                <a:ea typeface="Cambria" panose="02040503050406030204" pitchFamily="18" charset="0"/>
                <a:cs typeface="Times New Roman" pitchFamily="18" charset="0"/>
              </a:rPr>
              <a:t>	</a:t>
            </a:r>
            <a:r>
              <a:rPr lang="vi-VN" sz="2800" b="1" dirty="0" smtClean="0">
                <a:solidFill>
                  <a:srgbClr val="002060"/>
                </a:solidFill>
                <a:latin typeface="Times New Roman" pitchFamily="18" charset="0"/>
                <a:ea typeface="Cambria" panose="02040503050406030204" pitchFamily="18" charset="0"/>
                <a:cs typeface="Times New Roman" pitchFamily="18" charset="0"/>
              </a:rPr>
              <a:t>Bàn </a:t>
            </a:r>
            <a:r>
              <a:rPr lang="vi-VN" sz="2800" b="1" dirty="0">
                <a:solidFill>
                  <a:srgbClr val="002060"/>
                </a:solidFill>
                <a:latin typeface="Times New Roman" pitchFamily="18" charset="0"/>
                <a:ea typeface="Cambria" panose="02040503050406030204" pitchFamily="18" charset="0"/>
                <a:cs typeface="Times New Roman" pitchFamily="18" charset="0"/>
              </a:rPr>
              <a:t>luận về sức hấp dẫn của một bộ phim, vở kịch hoặc một bài hát mà em yêu thích.</a:t>
            </a:r>
          </a:p>
        </p:txBody>
      </p:sp>
      <p:sp>
        <p:nvSpPr>
          <p:cNvPr id="7" name="文本框 122"/>
          <p:cNvSpPr txBox="1"/>
          <p:nvPr/>
        </p:nvSpPr>
        <p:spPr>
          <a:xfrm>
            <a:off x="762000" y="620158"/>
            <a:ext cx="6605660" cy="1384990"/>
          </a:xfrm>
          <a:prstGeom prst="rect">
            <a:avLst/>
          </a:prstGeom>
          <a:noFill/>
        </p:spPr>
        <p:txBody>
          <a:bodyPr wrap="square" lIns="91426" tIns="45718" rIns="91426" bIns="45718" rtlCol="0">
            <a:spAutoFit/>
          </a:bodyPr>
          <a:lstStyle/>
          <a:p>
            <a:pPr algn="ctr">
              <a:buClrTx/>
              <a:buFontTx/>
              <a:buNone/>
            </a:pPr>
            <a:endParaRPr lang="en-US" altLang="en-GB" sz="2800" b="1" kern="1200" dirty="0" smtClean="0">
              <a:solidFill>
                <a:srgbClr val="ED7D31">
                  <a:lumMod val="75000"/>
                </a:srgbClr>
              </a:solidFill>
              <a:latin typeface="Times New Roman" pitchFamily="18" charset="0"/>
              <a:ea typeface="Cambria" panose="02040503050406030204" pitchFamily="18" charset="0"/>
              <a:cs typeface="Times New Roman" pitchFamily="18" charset="0"/>
              <a:sym typeface="+mn-ea"/>
            </a:endParaRPr>
          </a:p>
          <a:p>
            <a:pPr algn="ctr">
              <a:buClrTx/>
              <a:buFontTx/>
              <a:buNone/>
            </a:pPr>
            <a:r>
              <a:rPr lang="en-US" altLang="en-GB" sz="2800" b="1" kern="1200" dirty="0" smtClean="0">
                <a:solidFill>
                  <a:srgbClr val="ED7D31">
                    <a:lumMod val="75000"/>
                  </a:srgbClr>
                </a:solidFill>
                <a:latin typeface="Times New Roman" pitchFamily="18" charset="0"/>
                <a:ea typeface="Cambria" panose="02040503050406030204" pitchFamily="18" charset="0"/>
                <a:cs typeface="Times New Roman" pitchFamily="18" charset="0"/>
                <a:sym typeface="+mn-ea"/>
              </a:rPr>
              <a:t>1. </a:t>
            </a:r>
            <a:r>
              <a:rPr lang="en-US" altLang="en-GB" sz="2800" b="1" kern="1200" dirty="0" err="1" smtClean="0">
                <a:solidFill>
                  <a:srgbClr val="ED7D31">
                    <a:lumMod val="75000"/>
                  </a:srgbClr>
                </a:solidFill>
                <a:latin typeface="Times New Roman" pitchFamily="18" charset="0"/>
                <a:ea typeface="Cambria" panose="02040503050406030204" pitchFamily="18" charset="0"/>
                <a:cs typeface="Times New Roman" pitchFamily="18" charset="0"/>
                <a:sym typeface="+mn-ea"/>
              </a:rPr>
              <a:t>Thực</a:t>
            </a:r>
            <a:r>
              <a:rPr lang="en-US" altLang="en-GB" sz="2800" b="1" kern="1200" dirty="0" smtClean="0">
                <a:solidFill>
                  <a:srgbClr val="ED7D31">
                    <a:lumMod val="75000"/>
                  </a:srgbClr>
                </a:solidFill>
                <a:latin typeface="Times New Roman" pitchFamily="18" charset="0"/>
                <a:ea typeface="Cambria" panose="02040503050406030204" pitchFamily="18" charset="0"/>
                <a:cs typeface="Times New Roman" pitchFamily="18" charset="0"/>
                <a:sym typeface="+mn-ea"/>
              </a:rPr>
              <a:t> </a:t>
            </a:r>
            <a:r>
              <a:rPr lang="en-US" altLang="en-GB" sz="2800" b="1" kern="1200" dirty="0" err="1" smtClean="0">
                <a:solidFill>
                  <a:srgbClr val="ED7D31">
                    <a:lumMod val="75000"/>
                  </a:srgbClr>
                </a:solidFill>
                <a:latin typeface="Times New Roman" pitchFamily="18" charset="0"/>
                <a:ea typeface="Cambria" panose="02040503050406030204" pitchFamily="18" charset="0"/>
                <a:cs typeface="Times New Roman" pitchFamily="18" charset="0"/>
                <a:sym typeface="+mn-ea"/>
              </a:rPr>
              <a:t>hành</a:t>
            </a:r>
            <a:r>
              <a:rPr lang="en-US" altLang="en-GB" sz="2800" b="1" kern="1200" dirty="0" smtClean="0">
                <a:solidFill>
                  <a:srgbClr val="ED7D31">
                    <a:lumMod val="75000"/>
                  </a:srgbClr>
                </a:solidFill>
                <a:latin typeface="Times New Roman" pitchFamily="18" charset="0"/>
                <a:ea typeface="Cambria" panose="02040503050406030204" pitchFamily="18" charset="0"/>
                <a:cs typeface="Times New Roman" pitchFamily="18" charset="0"/>
                <a:sym typeface="+mn-ea"/>
              </a:rPr>
              <a:t> </a:t>
            </a:r>
            <a:r>
              <a:rPr lang="en-US" altLang="en-GB" sz="2800" b="1" kern="1200" dirty="0" err="1" smtClean="0">
                <a:solidFill>
                  <a:srgbClr val="ED7D31">
                    <a:lumMod val="75000"/>
                  </a:srgbClr>
                </a:solidFill>
                <a:latin typeface="Times New Roman" pitchFamily="18" charset="0"/>
                <a:ea typeface="Cambria" panose="02040503050406030204" pitchFamily="18" charset="0"/>
                <a:cs typeface="Times New Roman" pitchFamily="18" charset="0"/>
                <a:sym typeface="+mn-ea"/>
              </a:rPr>
              <a:t>viết</a:t>
            </a:r>
            <a:r>
              <a:rPr lang="en-US" altLang="en-GB" sz="2800" b="1" kern="1200" dirty="0" smtClean="0">
                <a:solidFill>
                  <a:srgbClr val="ED7D31">
                    <a:lumMod val="75000"/>
                  </a:srgbClr>
                </a:solidFill>
                <a:latin typeface="Times New Roman" pitchFamily="18" charset="0"/>
                <a:ea typeface="Cambria" panose="02040503050406030204" pitchFamily="18" charset="0"/>
                <a:cs typeface="Times New Roman" pitchFamily="18" charset="0"/>
                <a:sym typeface="+mn-ea"/>
              </a:rPr>
              <a:t> </a:t>
            </a:r>
            <a:r>
              <a:rPr lang="en-US" altLang="en-GB" sz="2800" b="1" kern="1200" dirty="0" err="1" smtClean="0">
                <a:solidFill>
                  <a:srgbClr val="ED7D31">
                    <a:lumMod val="75000"/>
                  </a:srgbClr>
                </a:solidFill>
                <a:latin typeface="Times New Roman" pitchFamily="18" charset="0"/>
                <a:ea typeface="Cambria" panose="02040503050406030204" pitchFamily="18" charset="0"/>
                <a:cs typeface="Times New Roman" pitchFamily="18" charset="0"/>
                <a:sym typeface="+mn-ea"/>
              </a:rPr>
              <a:t>theo</a:t>
            </a:r>
            <a:r>
              <a:rPr lang="en-US" altLang="en-GB" sz="2800" b="1" kern="1200" dirty="0" smtClean="0">
                <a:solidFill>
                  <a:srgbClr val="ED7D31">
                    <a:lumMod val="75000"/>
                  </a:srgbClr>
                </a:solidFill>
                <a:latin typeface="Times New Roman" pitchFamily="18" charset="0"/>
                <a:ea typeface="Cambria" panose="02040503050406030204" pitchFamily="18" charset="0"/>
                <a:cs typeface="Times New Roman" pitchFamily="18" charset="0"/>
                <a:sym typeface="+mn-ea"/>
              </a:rPr>
              <a:t> </a:t>
            </a:r>
            <a:r>
              <a:rPr lang="en-US" altLang="en-GB" sz="2800" b="1" kern="1200" dirty="0" err="1" smtClean="0">
                <a:solidFill>
                  <a:srgbClr val="ED7D31">
                    <a:lumMod val="75000"/>
                  </a:srgbClr>
                </a:solidFill>
                <a:latin typeface="Times New Roman" pitchFamily="18" charset="0"/>
                <a:ea typeface="Cambria" panose="02040503050406030204" pitchFamily="18" charset="0"/>
                <a:cs typeface="Times New Roman" pitchFamily="18" charset="0"/>
                <a:sym typeface="+mn-ea"/>
              </a:rPr>
              <a:t>các</a:t>
            </a:r>
            <a:r>
              <a:rPr lang="en-US" altLang="en-GB" sz="2800" b="1" kern="1200" dirty="0" smtClean="0">
                <a:solidFill>
                  <a:srgbClr val="ED7D31">
                    <a:lumMod val="75000"/>
                  </a:srgbClr>
                </a:solidFill>
                <a:latin typeface="Times New Roman" pitchFamily="18" charset="0"/>
                <a:ea typeface="Cambria" panose="02040503050406030204" pitchFamily="18" charset="0"/>
                <a:cs typeface="Times New Roman" pitchFamily="18" charset="0"/>
                <a:sym typeface="+mn-ea"/>
              </a:rPr>
              <a:t> </a:t>
            </a:r>
            <a:r>
              <a:rPr lang="en-US" altLang="en-GB" sz="2800" b="1" kern="1200" dirty="0" err="1" smtClean="0">
                <a:solidFill>
                  <a:srgbClr val="ED7D31">
                    <a:lumMod val="75000"/>
                  </a:srgbClr>
                </a:solidFill>
                <a:latin typeface="Times New Roman" pitchFamily="18" charset="0"/>
                <a:ea typeface="Cambria" panose="02040503050406030204" pitchFamily="18" charset="0"/>
                <a:cs typeface="Times New Roman" pitchFamily="18" charset="0"/>
                <a:sym typeface="+mn-ea"/>
              </a:rPr>
              <a:t>bước</a:t>
            </a:r>
            <a:endParaRPr lang="en-US" altLang="en-GB" sz="2800" b="1" kern="1200" dirty="0" smtClean="0">
              <a:solidFill>
                <a:srgbClr val="ED7D31">
                  <a:lumMod val="75000"/>
                </a:srgbClr>
              </a:solidFill>
              <a:latin typeface="Times New Roman" pitchFamily="18" charset="0"/>
              <a:ea typeface="Cambria" panose="02040503050406030204" pitchFamily="18" charset="0"/>
              <a:cs typeface="Times New Roman" pitchFamily="18" charset="0"/>
              <a:sym typeface="+mn-ea"/>
            </a:endParaRPr>
          </a:p>
          <a:p>
            <a:pPr algn="ctr">
              <a:buClrTx/>
              <a:buFontTx/>
              <a:buNone/>
            </a:pPr>
            <a:r>
              <a:rPr lang="en-US" altLang="en-GB" sz="2800" b="1" kern="1200" dirty="0" smtClean="0">
                <a:solidFill>
                  <a:srgbClr val="ED7D31">
                    <a:lumMod val="75000"/>
                  </a:srgbClr>
                </a:solidFill>
                <a:latin typeface="Times New Roman" pitchFamily="18" charset="0"/>
                <a:ea typeface="Cambria" panose="02040503050406030204" pitchFamily="18" charset="0"/>
                <a:cs typeface="Times New Roman" pitchFamily="18" charset="0"/>
                <a:sym typeface="+mn-ea"/>
              </a:rPr>
              <a:t>ĐỀ </a:t>
            </a:r>
            <a:r>
              <a:rPr lang="en-US" altLang="en-GB" sz="2800" b="1" dirty="0">
                <a:solidFill>
                  <a:srgbClr val="ED7D31">
                    <a:lumMod val="75000"/>
                  </a:srgbClr>
                </a:solidFill>
                <a:latin typeface="Times New Roman" pitchFamily="18" charset="0"/>
                <a:ea typeface="Cambria" panose="02040503050406030204" pitchFamily="18" charset="0"/>
                <a:cs typeface="Times New Roman" pitchFamily="18" charset="0"/>
                <a:sym typeface="+mn-ea"/>
              </a:rPr>
              <a:t>2</a:t>
            </a:r>
            <a:r>
              <a:rPr lang="en-US" altLang="en-GB" sz="2800" b="1" kern="1200" dirty="0" smtClean="0">
                <a:solidFill>
                  <a:srgbClr val="ED7D31">
                    <a:lumMod val="75000"/>
                  </a:srgbClr>
                </a:solidFill>
                <a:latin typeface="Times New Roman" pitchFamily="18" charset="0"/>
                <a:ea typeface="Cambria" panose="02040503050406030204" pitchFamily="18" charset="0"/>
                <a:cs typeface="Times New Roman" pitchFamily="18" charset="0"/>
                <a:sym typeface="+mn-ea"/>
              </a:rPr>
              <a:t>:</a:t>
            </a:r>
            <a:endParaRPr lang="en-US" altLang="en-GB" sz="2800" b="1" kern="1200" dirty="0">
              <a:solidFill>
                <a:srgbClr val="ED7D31">
                  <a:lumMod val="75000"/>
                </a:srgbClr>
              </a:solidFill>
              <a:latin typeface="Times New Roman" pitchFamily="18" charset="0"/>
              <a:ea typeface="Cambria" panose="02040503050406030204" pitchFamily="18" charset="0"/>
              <a:cs typeface="Times New Roman" pitchFamily="18" charset="0"/>
              <a:sym typeface="+mn-ea"/>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261" y="3886200"/>
            <a:ext cx="2489597"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35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760" y="1789988"/>
            <a:ext cx="2743201" cy="1438855"/>
          </a:xfrm>
          <a:prstGeom prst="rect">
            <a:avLst/>
          </a:prstGeom>
        </p:spPr>
        <p:txBody>
          <a:bodyPr wrap="square">
            <a:spAutoFit/>
          </a:bodyPr>
          <a:lstStyle/>
          <a:p>
            <a:pPr algn="just">
              <a:lnSpc>
                <a:spcPts val="3500"/>
              </a:lnSpc>
            </a:pPr>
            <a:r>
              <a:rPr lang="vi-VN" sz="2400" b="1" dirty="0" smtClean="0">
                <a:latin typeface="Times New Roman" pitchFamily="18" charset="0"/>
                <a:ea typeface="Cambria" panose="02040503050406030204" pitchFamily="18" charset="0"/>
                <a:cs typeface="Times New Roman" pitchFamily="18" charset="0"/>
              </a:rPr>
              <a:t>- </a:t>
            </a:r>
            <a:r>
              <a:rPr lang="vi-VN" sz="2400" b="1" dirty="0">
                <a:latin typeface="Times New Roman" pitchFamily="18" charset="0"/>
                <a:ea typeface="Cambria" panose="02040503050406030204" pitchFamily="18" charset="0"/>
                <a:cs typeface="Times New Roman" pitchFamily="18" charset="0"/>
              </a:rPr>
              <a:t>Xác định bộ phim (vở kịch, bài hát) </a:t>
            </a:r>
            <a:r>
              <a:rPr lang="vi-VN" sz="2400" b="1" dirty="0" smtClean="0">
                <a:latin typeface="Times New Roman" pitchFamily="18" charset="0"/>
                <a:ea typeface="Cambria" panose="02040503050406030204" pitchFamily="18" charset="0"/>
                <a:cs typeface="Times New Roman" pitchFamily="18" charset="0"/>
              </a:rPr>
              <a:t>sẽ </a:t>
            </a:r>
            <a:r>
              <a:rPr lang="vi-VN" sz="2400" b="1" dirty="0">
                <a:latin typeface="Times New Roman" pitchFamily="18" charset="0"/>
                <a:ea typeface="Cambria" panose="02040503050406030204" pitchFamily="18" charset="0"/>
                <a:cs typeface="Times New Roman" pitchFamily="18" charset="0"/>
              </a:rPr>
              <a:t>phân tích</a:t>
            </a:r>
            <a:r>
              <a:rPr lang="vi-VN" sz="2400" b="1" dirty="0" smtClean="0">
                <a:latin typeface="Times New Roman" pitchFamily="18" charset="0"/>
                <a:ea typeface="Cambria" panose="02040503050406030204" pitchFamily="18" charset="0"/>
                <a:cs typeface="Times New Roman" pitchFamily="18" charset="0"/>
              </a:rPr>
              <a:t>.</a:t>
            </a:r>
            <a:endParaRPr lang="vi-VN" sz="2400" b="1" dirty="0">
              <a:latin typeface="Times New Roman" pitchFamily="18" charset="0"/>
              <a:ea typeface="Cambria" panose="02040503050406030204" pitchFamily="18" charset="0"/>
              <a:cs typeface="Times New Roman" pitchFamily="18" charset="0"/>
            </a:endParaRPr>
          </a:p>
        </p:txBody>
      </p:sp>
      <p:sp>
        <p:nvSpPr>
          <p:cNvPr id="5" name="Rectangle 4"/>
          <p:cNvSpPr/>
          <p:nvPr/>
        </p:nvSpPr>
        <p:spPr>
          <a:xfrm>
            <a:off x="883933" y="762000"/>
            <a:ext cx="1916417" cy="954107"/>
          </a:xfrm>
          <a:prstGeom prst="rect">
            <a:avLst/>
          </a:prstGeom>
          <a:solidFill>
            <a:schemeClr val="bg1">
              <a:lumMod val="85000"/>
            </a:schemeClr>
          </a:solidFill>
        </p:spPr>
        <p:txBody>
          <a:bodyPr wrap="square">
            <a:spAutoFit/>
          </a:bodyPr>
          <a:lstStyle/>
          <a:p>
            <a:pPr lvl="0" algn="ctr"/>
            <a:r>
              <a:rPr lang="en-US" sz="2800" b="1" dirty="0" smtClean="0">
                <a:solidFill>
                  <a:srgbClr val="002060"/>
                </a:solidFill>
                <a:latin typeface="Times New Roman" pitchFamily="18" charset="0"/>
                <a:ea typeface="Cambria" panose="02040503050406030204" pitchFamily="18" charset="0"/>
                <a:cs typeface="Times New Roman" pitchFamily="18" charset="0"/>
              </a:rPr>
              <a:t>a) </a:t>
            </a:r>
            <a:r>
              <a:rPr lang="vi-VN" sz="2800" b="1" dirty="0" smtClean="0">
                <a:solidFill>
                  <a:srgbClr val="002060"/>
                </a:solidFill>
                <a:latin typeface="Times New Roman" pitchFamily="18" charset="0"/>
                <a:ea typeface="Cambria" panose="02040503050406030204" pitchFamily="18" charset="0"/>
                <a:cs typeface="Times New Roman" pitchFamily="18" charset="0"/>
              </a:rPr>
              <a:t>Chuẩn </a:t>
            </a:r>
            <a:r>
              <a:rPr lang="vi-VN" sz="2800" b="1" dirty="0">
                <a:solidFill>
                  <a:srgbClr val="002060"/>
                </a:solidFill>
                <a:latin typeface="Times New Roman" pitchFamily="18" charset="0"/>
                <a:ea typeface="Cambria" panose="02040503050406030204" pitchFamily="18" charset="0"/>
                <a:cs typeface="Times New Roman" pitchFamily="18" charset="0"/>
              </a:rPr>
              <a:t>bị </a:t>
            </a:r>
            <a:endParaRPr lang="en-US" sz="2800" b="1" dirty="0">
              <a:solidFill>
                <a:srgbClr val="002060"/>
              </a:solidFill>
              <a:latin typeface="Times New Roman" pitchFamily="18" charset="0"/>
              <a:ea typeface="Cambria" panose="02040503050406030204" pitchFamily="18" charset="0"/>
              <a:cs typeface="Times New Roman" pitchFamily="18" charset="0"/>
            </a:endParaRPr>
          </a:p>
        </p:txBody>
      </p:sp>
      <p:sp>
        <p:nvSpPr>
          <p:cNvPr id="6" name="Rectangle 5"/>
          <p:cNvSpPr/>
          <p:nvPr/>
        </p:nvSpPr>
        <p:spPr>
          <a:xfrm>
            <a:off x="4657724" y="609600"/>
            <a:ext cx="4086225" cy="5927264"/>
          </a:xfrm>
          <a:prstGeom prst="rect">
            <a:avLst/>
          </a:prstGeom>
        </p:spPr>
        <p:txBody>
          <a:bodyPr wrap="square">
            <a:spAutoFit/>
          </a:bodyPr>
          <a:lstStyle/>
          <a:p>
            <a:pPr lvl="0">
              <a:lnSpc>
                <a:spcPts val="3500"/>
              </a:lnSpc>
            </a:pPr>
            <a:r>
              <a:rPr lang="vi-VN" sz="2400" b="1" dirty="0">
                <a:latin typeface="Times New Roman" pitchFamily="18" charset="0"/>
                <a:ea typeface="Cambria" panose="02040503050406030204" pitchFamily="18" charset="0"/>
                <a:cs typeface="Times New Roman" pitchFamily="18" charset="0"/>
              </a:rPr>
              <a:t>- Tìm hiểu đề văn để xác định các yêu cầu cơ bản trước khi viết:</a:t>
            </a:r>
          </a:p>
          <a:p>
            <a:pPr lvl="0">
              <a:lnSpc>
                <a:spcPts val="3500"/>
              </a:lnSpc>
            </a:pPr>
            <a:r>
              <a:rPr lang="vi-VN" sz="2400" b="1" dirty="0" smtClean="0">
                <a:latin typeface="Times New Roman" pitchFamily="18" charset="0"/>
                <a:ea typeface="Cambria" panose="02040503050406030204" pitchFamily="18" charset="0"/>
                <a:cs typeface="Times New Roman" pitchFamily="18" charset="0"/>
              </a:rPr>
              <a:t>+ </a:t>
            </a:r>
            <a:r>
              <a:rPr lang="vi-VN" sz="2400" b="1" dirty="0">
                <a:latin typeface="Times New Roman" pitchFamily="18" charset="0"/>
                <a:ea typeface="Cambria" panose="02040503050406030204" pitchFamily="18" charset="0"/>
                <a:cs typeface="Times New Roman" pitchFamily="18" charset="0"/>
              </a:rPr>
              <a:t>Trọng tâm cần làm rõ: vẻ đẹp nội dung, hình thức của bộ phim (vở kịch, bài hát).</a:t>
            </a:r>
          </a:p>
          <a:p>
            <a:pPr lvl="0">
              <a:lnSpc>
                <a:spcPts val="3500"/>
              </a:lnSpc>
            </a:pPr>
            <a:r>
              <a:rPr lang="vi-VN" sz="2400" b="1" dirty="0" smtClean="0">
                <a:latin typeface="Times New Roman" pitchFamily="18" charset="0"/>
                <a:ea typeface="Cambria" panose="02040503050406030204" pitchFamily="18" charset="0"/>
                <a:cs typeface="Times New Roman" pitchFamily="18" charset="0"/>
              </a:rPr>
              <a:t>+ </a:t>
            </a:r>
            <a:r>
              <a:rPr lang="vi-VN" sz="2400" b="1" dirty="0">
                <a:latin typeface="Times New Roman" pitchFamily="18" charset="0"/>
                <a:ea typeface="Cambria" panose="02040503050406030204" pitchFamily="18" charset="0"/>
                <a:cs typeface="Times New Roman" pitchFamily="18" charset="0"/>
              </a:rPr>
              <a:t>Kiểu văn bản chính: phân tích một tác phẩm nghệ thuật (bộ phim, vở kịch hay bài hát).</a:t>
            </a:r>
          </a:p>
          <a:p>
            <a:pPr lvl="0">
              <a:lnSpc>
                <a:spcPts val="3500"/>
              </a:lnSpc>
            </a:pPr>
            <a:r>
              <a:rPr lang="vi-VN" sz="2400" b="1" dirty="0" smtClean="0">
                <a:latin typeface="Times New Roman" pitchFamily="18" charset="0"/>
                <a:ea typeface="Cambria" panose="02040503050406030204" pitchFamily="18" charset="0"/>
                <a:cs typeface="Times New Roman" pitchFamily="18" charset="0"/>
              </a:rPr>
              <a:t>+ </a:t>
            </a:r>
            <a:r>
              <a:rPr lang="vi-VN" sz="2400" b="1" dirty="0">
                <a:latin typeface="Times New Roman" pitchFamily="18" charset="0"/>
                <a:ea typeface="Cambria" panose="02040503050406030204" pitchFamily="18" charset="0"/>
                <a:cs typeface="Times New Roman" pitchFamily="18" charset="0"/>
              </a:rPr>
              <a:t>Phạm vi dẫn chứng: nội dung của bộ phim (vở kịch, bài hát)</a:t>
            </a:r>
            <a:r>
              <a:rPr lang="en-US" sz="2400" b="1" dirty="0" smtClean="0">
                <a:latin typeface="Times New Roman" pitchFamily="18" charset="0"/>
                <a:ea typeface="Cambria" panose="02040503050406030204" pitchFamily="18" charset="0"/>
                <a:cs typeface="Times New Roman" pitchFamily="18" charset="0"/>
              </a:rPr>
              <a:t>.</a:t>
            </a:r>
            <a:endParaRPr lang="vi-VN" sz="2400" b="1" dirty="0">
              <a:latin typeface="Times New Roman" pitchFamily="18" charset="0"/>
              <a:ea typeface="Cambria" panose="02040503050406030204" pitchFamily="18" charset="0"/>
              <a:cs typeface="Times New Roman" pitchFamily="18" charset="0"/>
            </a:endParaRPr>
          </a:p>
        </p:txBody>
      </p:sp>
      <p:sp>
        <p:nvSpPr>
          <p:cNvPr id="7" name="Rectangle 6"/>
          <p:cNvSpPr/>
          <p:nvPr/>
        </p:nvSpPr>
        <p:spPr>
          <a:xfrm>
            <a:off x="1000124" y="3243866"/>
            <a:ext cx="3352800" cy="2785378"/>
          </a:xfrm>
          <a:prstGeom prst="rect">
            <a:avLst/>
          </a:prstGeom>
        </p:spPr>
        <p:txBody>
          <a:bodyPr wrap="square">
            <a:spAutoFit/>
          </a:bodyPr>
          <a:lstStyle/>
          <a:p>
            <a:pPr lvl="0" algn="just">
              <a:lnSpc>
                <a:spcPts val="3500"/>
              </a:lnSpc>
            </a:pPr>
            <a:r>
              <a:rPr lang="vi-VN" sz="2400" b="1" dirty="0">
                <a:latin typeface="Times New Roman" pitchFamily="18" charset="0"/>
                <a:ea typeface="Cambria" panose="02040503050406030204" pitchFamily="18" charset="0"/>
                <a:cs typeface="Times New Roman" pitchFamily="18" charset="0"/>
              </a:rPr>
              <a:t>- Đọc kĩ các yêu cầu bài nghị luận phân tích một tác phẩm nghệ thuật đã nêu ở mục 1. Định hướng</a:t>
            </a:r>
            <a:r>
              <a:rPr lang="en-US" sz="2400" b="1" dirty="0">
                <a:latin typeface="Times New Roman" pitchFamily="18" charset="0"/>
                <a:ea typeface="Cambria" panose="02040503050406030204" pitchFamily="18" charset="0"/>
                <a:cs typeface="Times New Roman" pitchFamily="18" charset="0"/>
              </a:rPr>
              <a:t> </a:t>
            </a:r>
            <a:r>
              <a:rPr lang="vi-VN" sz="2400" b="1" dirty="0">
                <a:latin typeface="Times New Roman" pitchFamily="18" charset="0"/>
                <a:ea typeface="Cambria" panose="02040503050406030204" pitchFamily="18" charset="0"/>
                <a:cs typeface="Times New Roman" pitchFamily="18" charset="0"/>
              </a:rPr>
              <a:t>để biết cách viết bài.</a:t>
            </a:r>
          </a:p>
        </p:txBody>
      </p:sp>
      <p:sp>
        <p:nvSpPr>
          <p:cNvPr id="13" name="Flowchart: Delay 12"/>
          <p:cNvSpPr/>
          <p:nvPr/>
        </p:nvSpPr>
        <p:spPr>
          <a:xfrm>
            <a:off x="579133" y="1789988"/>
            <a:ext cx="609600" cy="460248"/>
          </a:xfrm>
          <a:prstGeom prst="flowChartDelay">
            <a:avLst/>
          </a:prstGeom>
          <a:solidFill>
            <a:schemeClr val="accent2">
              <a:lumMod val="75000"/>
            </a:schemeClr>
          </a:solidFill>
          <a:ln w="25400" cap="flat" cmpd="sng" algn="ctr">
            <a:solidFill>
              <a:srgbClr val="FF0000"/>
            </a:solidFill>
            <a:prstDash val="solid"/>
          </a:ln>
          <a:effectLst/>
        </p:spPr>
        <p:txBody>
          <a:bodyPr lIns="91436" tIns="45718" rIns="91436" bIns="45718" rtlCol="0" anchor="ctr"/>
          <a:lstStyle/>
          <a:p>
            <a:pPr algn="ctr">
              <a:buClrTx/>
              <a:buFontTx/>
              <a:buNone/>
              <a:defRPr/>
            </a:pPr>
            <a:r>
              <a:rPr lang="en-US" sz="2400" b="1" dirty="0" smtClean="0">
                <a:solidFill>
                  <a:schemeClr val="bg1"/>
                </a:solidFill>
                <a:latin typeface="Calibri"/>
                <a:ea typeface="新宋体"/>
              </a:rPr>
              <a:t>B1</a:t>
            </a:r>
            <a:endParaRPr lang="en-US" sz="2400" b="1" dirty="0">
              <a:solidFill>
                <a:schemeClr val="bg1"/>
              </a:solidFill>
              <a:latin typeface="Calibri"/>
              <a:ea typeface="新宋体"/>
            </a:endParaRPr>
          </a:p>
        </p:txBody>
      </p:sp>
      <p:sp>
        <p:nvSpPr>
          <p:cNvPr id="14" name="Flowchart: Delay 13"/>
          <p:cNvSpPr/>
          <p:nvPr/>
        </p:nvSpPr>
        <p:spPr>
          <a:xfrm>
            <a:off x="4048124" y="1501596"/>
            <a:ext cx="609600" cy="460248"/>
          </a:xfrm>
          <a:prstGeom prst="flowChartDelay">
            <a:avLst/>
          </a:prstGeom>
          <a:solidFill>
            <a:schemeClr val="accent2">
              <a:lumMod val="75000"/>
            </a:schemeClr>
          </a:solidFill>
          <a:ln w="25400" cap="flat" cmpd="sng" algn="ctr">
            <a:solidFill>
              <a:srgbClr val="FF0000"/>
            </a:solidFill>
            <a:prstDash val="solid"/>
          </a:ln>
          <a:effectLst/>
        </p:spPr>
        <p:txBody>
          <a:bodyPr lIns="91436" tIns="45718" rIns="91436" bIns="45718" rtlCol="0" anchor="ctr"/>
          <a:lstStyle/>
          <a:p>
            <a:pPr algn="ctr">
              <a:buClrTx/>
              <a:buFontTx/>
              <a:buNone/>
              <a:defRPr/>
            </a:pPr>
            <a:r>
              <a:rPr lang="en-US" sz="2400" b="1" dirty="0" smtClean="0">
                <a:solidFill>
                  <a:schemeClr val="bg1"/>
                </a:solidFill>
                <a:latin typeface="Calibri"/>
                <a:ea typeface="新宋体"/>
              </a:rPr>
              <a:t>B2</a:t>
            </a:r>
            <a:endParaRPr lang="en-US" sz="2400" b="1" dirty="0">
              <a:solidFill>
                <a:schemeClr val="bg1"/>
              </a:solidFill>
              <a:latin typeface="Calibri"/>
              <a:ea typeface="新宋体"/>
            </a:endParaRPr>
          </a:p>
        </p:txBody>
      </p:sp>
      <p:sp>
        <p:nvSpPr>
          <p:cNvPr id="15" name="Flowchart: Delay 14"/>
          <p:cNvSpPr/>
          <p:nvPr/>
        </p:nvSpPr>
        <p:spPr>
          <a:xfrm>
            <a:off x="555429" y="3446526"/>
            <a:ext cx="609600" cy="460248"/>
          </a:xfrm>
          <a:prstGeom prst="flowChartDelay">
            <a:avLst/>
          </a:prstGeom>
          <a:solidFill>
            <a:schemeClr val="accent2">
              <a:lumMod val="75000"/>
            </a:schemeClr>
          </a:solidFill>
          <a:ln w="25400" cap="flat" cmpd="sng" algn="ctr">
            <a:solidFill>
              <a:srgbClr val="FF0000"/>
            </a:solidFill>
            <a:prstDash val="solid"/>
          </a:ln>
          <a:effectLst/>
        </p:spPr>
        <p:txBody>
          <a:bodyPr lIns="91436" tIns="45718" rIns="91436" bIns="45718" rtlCol="0" anchor="ctr"/>
          <a:lstStyle/>
          <a:p>
            <a:pPr algn="ctr">
              <a:buClrTx/>
              <a:buFontTx/>
              <a:buNone/>
              <a:defRPr/>
            </a:pPr>
            <a:r>
              <a:rPr lang="en-US" sz="2400" b="1" dirty="0" smtClean="0">
                <a:solidFill>
                  <a:schemeClr val="bg1"/>
                </a:solidFill>
                <a:latin typeface="Calibri"/>
                <a:ea typeface="新宋体"/>
              </a:rPr>
              <a:t>B3</a:t>
            </a:r>
            <a:endParaRPr lang="en-US" sz="2400" b="1" dirty="0">
              <a:solidFill>
                <a:schemeClr val="bg1"/>
              </a:solidFill>
              <a:latin typeface="Calibri"/>
              <a:ea typeface="新宋体"/>
            </a:endParaRPr>
          </a:p>
        </p:txBody>
      </p:sp>
    </p:spTree>
    <p:extLst>
      <p:ext uri="{BB962C8B-B14F-4D97-AF65-F5344CB8AC3E}">
        <p14:creationId xmlns:p14="http://schemas.microsoft.com/office/powerpoint/2010/main" val="224865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1000"/>
                                        <p:tgtEl>
                                          <p:spTgt spid="6">
                                            <p:txEl>
                                              <p:pRg st="0" end="0"/>
                                            </p:txEl>
                                          </p:spTgt>
                                        </p:tgtEl>
                                      </p:cBhvr>
                                    </p:animEffect>
                                    <p:anim calcmode="lin" valueType="num">
                                      <p:cBhvr>
                                        <p:cTn id="3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fade">
                                      <p:cBhvr>
                                        <p:cTn id="43" dur="1000"/>
                                        <p:tgtEl>
                                          <p:spTgt spid="6">
                                            <p:txEl>
                                              <p:pRg st="1" end="1"/>
                                            </p:txEl>
                                          </p:spTgt>
                                        </p:tgtEl>
                                      </p:cBhvr>
                                    </p:animEffect>
                                    <p:anim calcmode="lin" valueType="num">
                                      <p:cBhvr>
                                        <p:cTn id="4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fade">
                                      <p:cBhvr>
                                        <p:cTn id="50" dur="1000"/>
                                        <p:tgtEl>
                                          <p:spTgt spid="6">
                                            <p:txEl>
                                              <p:pRg st="2" end="2"/>
                                            </p:txEl>
                                          </p:spTgt>
                                        </p:tgtEl>
                                      </p:cBhvr>
                                    </p:animEffect>
                                    <p:anim calcmode="lin" valueType="num">
                                      <p:cBhvr>
                                        <p:cTn id="5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fade">
                                      <p:cBhvr>
                                        <p:cTn id="57" dur="1000"/>
                                        <p:tgtEl>
                                          <p:spTgt spid="6">
                                            <p:txEl>
                                              <p:pRg st="3" end="3"/>
                                            </p:txEl>
                                          </p:spTgt>
                                        </p:tgtEl>
                                      </p:cBhvr>
                                    </p:animEffect>
                                    <p:anim calcmode="lin" valueType="num">
                                      <p:cBhvr>
                                        <p:cTn id="5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circle(in)">
                                      <p:cBhvr>
                                        <p:cTn id="64" dur="20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1000"/>
                                        <p:tgtEl>
                                          <p:spTgt spid="7"/>
                                        </p:tgtEl>
                                      </p:cBhvr>
                                    </p:animEffect>
                                    <p:anim calcmode="lin" valueType="num">
                                      <p:cBhvr>
                                        <p:cTn id="70" dur="1000" fill="hold"/>
                                        <p:tgtEl>
                                          <p:spTgt spid="7"/>
                                        </p:tgtEl>
                                        <p:attrNameLst>
                                          <p:attrName>ppt_x</p:attrName>
                                        </p:attrNameLst>
                                      </p:cBhvr>
                                      <p:tavLst>
                                        <p:tav tm="0">
                                          <p:val>
                                            <p:strVal val="#ppt_x"/>
                                          </p:val>
                                        </p:tav>
                                        <p:tav tm="100000">
                                          <p:val>
                                            <p:strVal val="#ppt_x"/>
                                          </p:val>
                                        </p:tav>
                                      </p:tavLst>
                                    </p:anim>
                                    <p:anim calcmode="lin" valueType="num">
                                      <p:cBhvr>
                                        <p:cTn id="7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0087" y="1568239"/>
            <a:ext cx="7758113" cy="830997"/>
          </a:xfrm>
          <a:prstGeom prst="rect">
            <a:avLst/>
          </a:prstGeom>
        </p:spPr>
        <p:txBody>
          <a:bodyPr wrap="square">
            <a:spAutoFit/>
          </a:bodyPr>
          <a:lstStyle/>
          <a:p>
            <a:r>
              <a:rPr lang="vi-VN" sz="2400" b="1" i="1" dirty="0" smtClean="0">
                <a:latin typeface="Times New Roman" pitchFamily="18" charset="0"/>
                <a:ea typeface="Cambria" panose="02040503050406030204" pitchFamily="18" charset="0"/>
                <a:cs typeface="Times New Roman" pitchFamily="18" charset="0"/>
              </a:rPr>
              <a:t>- </a:t>
            </a:r>
            <a:r>
              <a:rPr lang="vi-VN" sz="2400" b="1" i="1" dirty="0">
                <a:latin typeface="Times New Roman" pitchFamily="18" charset="0"/>
                <a:ea typeface="Cambria" panose="02040503050406030204" pitchFamily="18" charset="0"/>
                <a:cs typeface="Times New Roman" pitchFamily="18" charset="0"/>
              </a:rPr>
              <a:t>Tìm ý cho bài viết theo cách suy luận từ khái quát đến cụ thể theo sơ đồ sau:</a:t>
            </a:r>
          </a:p>
        </p:txBody>
      </p:sp>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640" y="2522538"/>
            <a:ext cx="7429499" cy="380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83933" y="762000"/>
            <a:ext cx="3688067" cy="523220"/>
          </a:xfrm>
          <a:prstGeom prst="rect">
            <a:avLst/>
          </a:prstGeom>
          <a:solidFill>
            <a:schemeClr val="bg1">
              <a:lumMod val="85000"/>
            </a:schemeClr>
          </a:solidFill>
        </p:spPr>
        <p:txBody>
          <a:bodyPr wrap="square">
            <a:spAutoFit/>
          </a:bodyPr>
          <a:lstStyle/>
          <a:p>
            <a:pPr lvl="0" algn="ctr"/>
            <a:r>
              <a:rPr lang="en-US" sz="2800" b="1" dirty="0">
                <a:solidFill>
                  <a:srgbClr val="002060"/>
                </a:solidFill>
                <a:latin typeface="Times New Roman" pitchFamily="18" charset="0"/>
                <a:ea typeface="Cambria" panose="02040503050406030204" pitchFamily="18" charset="0"/>
                <a:cs typeface="Times New Roman" pitchFamily="18" charset="0"/>
              </a:rPr>
              <a:t>b</a:t>
            </a:r>
            <a:r>
              <a:rPr lang="en-US" sz="2800" b="1" dirty="0" smtClean="0">
                <a:solidFill>
                  <a:srgbClr val="002060"/>
                </a:solidFill>
                <a:latin typeface="Times New Roman" pitchFamily="18" charset="0"/>
                <a:ea typeface="Cambria" panose="02040503050406030204" pitchFamily="18" charset="0"/>
                <a:cs typeface="Times New Roman" pitchFamily="18" charset="0"/>
              </a:rPr>
              <a:t>) </a:t>
            </a:r>
            <a:r>
              <a:rPr lang="en-US" sz="2800" b="1" dirty="0" err="1" smtClean="0">
                <a:solidFill>
                  <a:srgbClr val="002060"/>
                </a:solidFill>
                <a:latin typeface="Times New Roman" pitchFamily="18" charset="0"/>
                <a:ea typeface="Cambria" panose="02040503050406030204" pitchFamily="18" charset="0"/>
                <a:cs typeface="Times New Roman" pitchFamily="18" charset="0"/>
              </a:rPr>
              <a:t>Tìm</a:t>
            </a:r>
            <a:r>
              <a:rPr lang="en-US" sz="2800" b="1" dirty="0" smtClean="0">
                <a:solidFill>
                  <a:srgbClr val="002060"/>
                </a:solidFill>
                <a:latin typeface="Times New Roman" pitchFamily="18" charset="0"/>
                <a:ea typeface="Cambria" panose="02040503050406030204" pitchFamily="18" charset="0"/>
                <a:cs typeface="Times New Roman" pitchFamily="18" charset="0"/>
              </a:rPr>
              <a:t> ý </a:t>
            </a:r>
            <a:r>
              <a:rPr lang="en-US" sz="2800" b="1" dirty="0" err="1" smtClean="0">
                <a:solidFill>
                  <a:srgbClr val="002060"/>
                </a:solidFill>
                <a:latin typeface="Times New Roman" pitchFamily="18" charset="0"/>
                <a:ea typeface="Cambria" panose="02040503050406030204" pitchFamily="18" charset="0"/>
                <a:cs typeface="Times New Roman" pitchFamily="18" charset="0"/>
              </a:rPr>
              <a:t>và</a:t>
            </a:r>
            <a:r>
              <a:rPr lang="en-US" sz="2800" b="1" dirty="0" smtClean="0">
                <a:solidFill>
                  <a:srgbClr val="002060"/>
                </a:solidFill>
                <a:latin typeface="Times New Roman" pitchFamily="18" charset="0"/>
                <a:ea typeface="Cambria" panose="02040503050406030204" pitchFamily="18" charset="0"/>
                <a:cs typeface="Times New Roman" pitchFamily="18" charset="0"/>
              </a:rPr>
              <a:t> </a:t>
            </a:r>
            <a:r>
              <a:rPr lang="en-US" sz="2800" b="1" dirty="0" err="1" smtClean="0">
                <a:solidFill>
                  <a:srgbClr val="002060"/>
                </a:solidFill>
                <a:latin typeface="Times New Roman" pitchFamily="18" charset="0"/>
                <a:ea typeface="Cambria" panose="02040503050406030204" pitchFamily="18" charset="0"/>
                <a:cs typeface="Times New Roman" pitchFamily="18" charset="0"/>
              </a:rPr>
              <a:t>lập</a:t>
            </a:r>
            <a:r>
              <a:rPr lang="en-US" sz="2800" b="1" dirty="0" smtClean="0">
                <a:solidFill>
                  <a:srgbClr val="002060"/>
                </a:solidFill>
                <a:latin typeface="Times New Roman" pitchFamily="18" charset="0"/>
                <a:ea typeface="Cambria" panose="02040503050406030204" pitchFamily="18" charset="0"/>
                <a:cs typeface="Times New Roman" pitchFamily="18" charset="0"/>
              </a:rPr>
              <a:t> </a:t>
            </a:r>
            <a:r>
              <a:rPr lang="en-US" sz="2800" b="1" dirty="0" err="1" smtClean="0">
                <a:solidFill>
                  <a:srgbClr val="002060"/>
                </a:solidFill>
                <a:latin typeface="Times New Roman" pitchFamily="18" charset="0"/>
                <a:ea typeface="Cambria" panose="02040503050406030204" pitchFamily="18" charset="0"/>
                <a:cs typeface="Times New Roman" pitchFamily="18" charset="0"/>
              </a:rPr>
              <a:t>dàn</a:t>
            </a:r>
            <a:r>
              <a:rPr lang="en-US" sz="2800" b="1" dirty="0" smtClean="0">
                <a:solidFill>
                  <a:srgbClr val="002060"/>
                </a:solidFill>
                <a:latin typeface="Times New Roman" pitchFamily="18" charset="0"/>
                <a:ea typeface="Cambria" panose="02040503050406030204" pitchFamily="18" charset="0"/>
                <a:cs typeface="Times New Roman" pitchFamily="18" charset="0"/>
              </a:rPr>
              <a:t> ý</a:t>
            </a:r>
            <a:endParaRPr lang="en-US" sz="2800" b="1" dirty="0">
              <a:solidFill>
                <a:srgbClr val="002060"/>
              </a:solidFill>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10728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41"/>
                                        </p:tgtEl>
                                        <p:attrNameLst>
                                          <p:attrName>style.visibility</p:attrName>
                                        </p:attrNameLst>
                                      </p:cBhvr>
                                      <p:to>
                                        <p:strVal val="visible"/>
                                      </p:to>
                                    </p:set>
                                    <p:animEffect transition="in" filter="barn(inVertical)">
                                      <p:cBhvr>
                                        <p:cTn id="19" dur="5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7468501"/>
              </p:ext>
            </p:extLst>
          </p:nvPr>
        </p:nvGraphicFramePr>
        <p:xfrm>
          <a:off x="304800" y="1364397"/>
          <a:ext cx="8153400" cy="5638374"/>
        </p:xfrm>
        <a:graphic>
          <a:graphicData uri="http://schemas.openxmlformats.org/drawingml/2006/table">
            <a:tbl>
              <a:tblPr firstRow="1" firstCol="1" bandRow="1"/>
              <a:tblGrid>
                <a:gridCol w="1132538"/>
                <a:gridCol w="7020862"/>
              </a:tblGrid>
              <a:tr h="872692">
                <a:tc>
                  <a:txBody>
                    <a:bodyPr/>
                    <a:lstStyle/>
                    <a:p>
                      <a:pPr algn="ctr">
                        <a:lnSpc>
                          <a:spcPct val="115000"/>
                        </a:lnSpc>
                        <a:spcAft>
                          <a:spcPts val="0"/>
                        </a:spcAft>
                      </a:pPr>
                      <a:r>
                        <a:rPr lang="en-US" sz="2400" b="1" dirty="0" err="1">
                          <a:solidFill>
                            <a:schemeClr val="bg1"/>
                          </a:solidFill>
                          <a:effectLst/>
                          <a:latin typeface="Times New Roman" pitchFamily="18" charset="0"/>
                          <a:ea typeface="Cambria" panose="02040503050406030204" pitchFamily="18" charset="0"/>
                          <a:cs typeface="Times New Roman" pitchFamily="18" charset="0"/>
                        </a:rPr>
                        <a:t>Mở</a:t>
                      </a:r>
                      <a:r>
                        <a:rPr lang="en-US" sz="2400" b="1" dirty="0">
                          <a:solidFill>
                            <a:schemeClr val="bg1"/>
                          </a:solidFill>
                          <a:effectLst/>
                          <a:latin typeface="Times New Roman" pitchFamily="18" charset="0"/>
                          <a:ea typeface="Cambria" panose="02040503050406030204" pitchFamily="18" charset="0"/>
                          <a:cs typeface="Times New Roman" pitchFamily="18" charset="0"/>
                        </a:rPr>
                        <a:t> </a:t>
                      </a:r>
                      <a:r>
                        <a:rPr lang="en-US" sz="2400" b="1" dirty="0" err="1">
                          <a:solidFill>
                            <a:schemeClr val="bg1"/>
                          </a:solidFill>
                          <a:effectLst/>
                          <a:latin typeface="Times New Roman" pitchFamily="18" charset="0"/>
                          <a:ea typeface="Cambria" panose="02040503050406030204" pitchFamily="18" charset="0"/>
                          <a:cs typeface="Times New Roman" pitchFamily="18" charset="0"/>
                        </a:rPr>
                        <a:t>bài</a:t>
                      </a:r>
                      <a:endParaRPr lang="en-US" sz="2400" b="1" dirty="0">
                        <a:solidFill>
                          <a:schemeClr val="bg1"/>
                        </a:solidFill>
                        <a:effectLst/>
                        <a:latin typeface="Times New Roman" pitchFamily="18" charset="0"/>
                        <a:ea typeface="Cambria" panose="02040503050406030204" pitchFamily="18" charset="0"/>
                        <a:cs typeface="Times New Roman" pitchFamily="18" charset="0"/>
                      </a:endParaRPr>
                    </a:p>
                  </a:txBody>
                  <a:tcPr marL="57150" marR="57150" marT="76200" marB="76200">
                    <a:solidFill>
                      <a:schemeClr val="accent4">
                        <a:lumMod val="75000"/>
                      </a:schemeClr>
                    </a:solidFill>
                  </a:tcPr>
                </a:tc>
                <a:tc>
                  <a:txBody>
                    <a:bodyPr/>
                    <a:lstStyle/>
                    <a:p>
                      <a:pPr algn="just">
                        <a:lnSpc>
                          <a:spcPct val="115000"/>
                        </a:lnSpc>
                        <a:spcAft>
                          <a:spcPts val="0"/>
                        </a:spcAft>
                      </a:pPr>
                      <a:r>
                        <a:rPr lang="en-US" sz="2400" dirty="0" err="1">
                          <a:effectLst/>
                          <a:latin typeface="Times New Roman" pitchFamily="18" charset="0"/>
                          <a:ea typeface="Cambria" panose="02040503050406030204" pitchFamily="18" charset="0"/>
                          <a:cs typeface="Times New Roman" pitchFamily="18" charset="0"/>
                        </a:rPr>
                        <a:t>Giới</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thiệu</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bộ</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phim</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vở</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kịch</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bài</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hát</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và</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nêu</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khái</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quát</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điểm</a:t>
                      </a:r>
                      <a:r>
                        <a:rPr lang="en-US" sz="2400" dirty="0">
                          <a:effectLst/>
                          <a:latin typeface="Times New Roman" pitchFamily="18" charset="0"/>
                          <a:ea typeface="Cambria" panose="02040503050406030204" pitchFamily="18" charset="0"/>
                          <a:cs typeface="Times New Roman" pitchFamily="18" charset="0"/>
                        </a:rPr>
                        <a:t> </a:t>
                      </a:r>
                      <a:r>
                        <a:rPr lang="en-US" sz="2400" dirty="0" err="1">
                          <a:solidFill>
                            <a:schemeClr val="tx1"/>
                          </a:solidFill>
                          <a:effectLst/>
                          <a:latin typeface="Times New Roman" pitchFamily="18" charset="0"/>
                          <a:ea typeface="Cambria" panose="02040503050406030204" pitchFamily="18" charset="0"/>
                          <a:cs typeface="Times New Roman" pitchFamily="18" charset="0"/>
                        </a:rPr>
                        <a:t>đặc</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sắc</a:t>
                      </a:r>
                      <a:r>
                        <a:rPr lang="en-US" sz="2400" dirty="0">
                          <a:effectLst/>
                          <a:latin typeface="Times New Roman" pitchFamily="18" charset="0"/>
                          <a:ea typeface="Cambria" panose="02040503050406030204" pitchFamily="18" charset="0"/>
                          <a:cs typeface="Times New Roman" pitchFamily="18" charset="0"/>
                        </a:rPr>
                        <a:t>.</a:t>
                      </a:r>
                    </a:p>
                  </a:txBody>
                  <a:tcPr marL="57150" marR="57150" marT="76200" marB="76200"/>
                </a:tc>
              </a:tr>
              <a:tr h="2841039">
                <a:tc>
                  <a:txBody>
                    <a:bodyPr/>
                    <a:lstStyle/>
                    <a:p>
                      <a:pPr algn="ctr">
                        <a:lnSpc>
                          <a:spcPct val="115000"/>
                        </a:lnSpc>
                        <a:spcAft>
                          <a:spcPts val="0"/>
                        </a:spcAft>
                      </a:pPr>
                      <a:endParaRPr lang="en-US" sz="2400" b="1" dirty="0" smtClean="0">
                        <a:solidFill>
                          <a:schemeClr val="bg1"/>
                        </a:solidFill>
                        <a:effectLst/>
                        <a:latin typeface="Times New Roman" pitchFamily="18" charset="0"/>
                        <a:ea typeface="Cambria" panose="02040503050406030204" pitchFamily="18" charset="0"/>
                        <a:cs typeface="Times New Roman" pitchFamily="18" charset="0"/>
                      </a:endParaRPr>
                    </a:p>
                    <a:p>
                      <a:pPr algn="ctr">
                        <a:lnSpc>
                          <a:spcPct val="115000"/>
                        </a:lnSpc>
                        <a:spcAft>
                          <a:spcPts val="0"/>
                        </a:spcAft>
                      </a:pPr>
                      <a:endParaRPr lang="en-US" sz="2400" b="1" dirty="0" smtClean="0">
                        <a:solidFill>
                          <a:schemeClr val="bg1"/>
                        </a:solidFill>
                        <a:effectLst/>
                        <a:latin typeface="Times New Roman" pitchFamily="18" charset="0"/>
                        <a:ea typeface="Cambria" panose="02040503050406030204" pitchFamily="18" charset="0"/>
                        <a:cs typeface="Times New Roman" pitchFamily="18" charset="0"/>
                      </a:endParaRPr>
                    </a:p>
                    <a:p>
                      <a:pPr algn="ctr">
                        <a:lnSpc>
                          <a:spcPct val="115000"/>
                        </a:lnSpc>
                        <a:spcAft>
                          <a:spcPts val="0"/>
                        </a:spcAft>
                      </a:pPr>
                      <a:r>
                        <a:rPr lang="en-US" sz="2400" b="1" dirty="0" err="1" smtClean="0">
                          <a:solidFill>
                            <a:schemeClr val="bg1"/>
                          </a:solidFill>
                          <a:effectLst/>
                          <a:latin typeface="Times New Roman" pitchFamily="18" charset="0"/>
                          <a:ea typeface="Cambria" panose="02040503050406030204" pitchFamily="18" charset="0"/>
                          <a:cs typeface="Times New Roman" pitchFamily="18" charset="0"/>
                        </a:rPr>
                        <a:t>Thân</a:t>
                      </a:r>
                      <a:r>
                        <a:rPr lang="en-US" sz="2400" b="1" dirty="0" smtClean="0">
                          <a:solidFill>
                            <a:schemeClr val="bg1"/>
                          </a:solidFill>
                          <a:effectLst/>
                          <a:latin typeface="Times New Roman" pitchFamily="18" charset="0"/>
                          <a:ea typeface="Cambria" panose="02040503050406030204" pitchFamily="18" charset="0"/>
                          <a:cs typeface="Times New Roman" pitchFamily="18" charset="0"/>
                        </a:rPr>
                        <a:t> </a:t>
                      </a:r>
                      <a:r>
                        <a:rPr lang="en-US" sz="2400" b="1" dirty="0" err="1">
                          <a:solidFill>
                            <a:schemeClr val="bg1"/>
                          </a:solidFill>
                          <a:effectLst/>
                          <a:latin typeface="Times New Roman" pitchFamily="18" charset="0"/>
                          <a:ea typeface="Cambria" panose="02040503050406030204" pitchFamily="18" charset="0"/>
                          <a:cs typeface="Times New Roman" pitchFamily="18" charset="0"/>
                        </a:rPr>
                        <a:t>bài</a:t>
                      </a:r>
                      <a:endParaRPr lang="en-US" sz="2400" b="1" dirty="0">
                        <a:solidFill>
                          <a:schemeClr val="bg1"/>
                        </a:solidFill>
                        <a:effectLst/>
                        <a:latin typeface="Times New Roman" pitchFamily="18" charset="0"/>
                        <a:ea typeface="Cambria" panose="02040503050406030204" pitchFamily="18" charset="0"/>
                        <a:cs typeface="Times New Roman" pitchFamily="18" charset="0"/>
                      </a:endParaRPr>
                    </a:p>
                  </a:txBody>
                  <a:tcPr marL="57150" marR="57150" marT="76200" marB="76200">
                    <a:solidFill>
                      <a:schemeClr val="accent4">
                        <a:lumMod val="75000"/>
                      </a:schemeClr>
                    </a:solidFill>
                  </a:tcPr>
                </a:tc>
                <a:tc>
                  <a:txBody>
                    <a:bodyPr/>
                    <a:lstStyle/>
                    <a:p>
                      <a:pPr algn="just">
                        <a:lnSpc>
                          <a:spcPct val="115000"/>
                        </a:lnSpc>
                        <a:spcAft>
                          <a:spcPts val="0"/>
                        </a:spcAft>
                      </a:pPr>
                      <a:r>
                        <a:rPr lang="en-US" sz="2400" dirty="0" err="1">
                          <a:effectLst/>
                          <a:latin typeface="Times New Roman" pitchFamily="18" charset="0"/>
                          <a:ea typeface="Cambria" panose="02040503050406030204" pitchFamily="18" charset="0"/>
                          <a:cs typeface="Times New Roman" pitchFamily="18" charset="0"/>
                        </a:rPr>
                        <a:t>Nêu</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các</a:t>
                      </a:r>
                      <a:r>
                        <a:rPr lang="en-US" sz="2400" dirty="0">
                          <a:effectLst/>
                          <a:latin typeface="Times New Roman" pitchFamily="18" charset="0"/>
                          <a:ea typeface="Cambria" panose="02040503050406030204" pitchFamily="18" charset="0"/>
                          <a:cs typeface="Times New Roman" pitchFamily="18" charset="0"/>
                        </a:rPr>
                        <a:t> ý </a:t>
                      </a:r>
                      <a:r>
                        <a:rPr lang="en-US" sz="2400" dirty="0" err="1">
                          <a:effectLst/>
                          <a:latin typeface="Times New Roman" pitchFamily="18" charset="0"/>
                          <a:ea typeface="Cambria" panose="02040503050406030204" pitchFamily="18" charset="0"/>
                          <a:cs typeface="Times New Roman" pitchFamily="18" charset="0"/>
                        </a:rPr>
                        <a:t>cụ</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thể</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phân</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tích</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bộ</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phim</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vở</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kịch</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bài</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hát</a:t>
                      </a:r>
                      <a:r>
                        <a:rPr lang="en-US" sz="2400" dirty="0">
                          <a:effectLst/>
                          <a:latin typeface="Times New Roman" pitchFamily="18" charset="0"/>
                          <a:ea typeface="Cambria" panose="02040503050406030204" pitchFamily="18" charset="0"/>
                          <a:cs typeface="Times New Roman" pitchFamily="18" charset="0"/>
                        </a:rPr>
                        <a:t>):</a:t>
                      </a:r>
                    </a:p>
                    <a:p>
                      <a:pPr algn="just">
                        <a:lnSpc>
                          <a:spcPct val="115000"/>
                        </a:lnSpc>
                        <a:spcAft>
                          <a:spcPts val="0"/>
                        </a:spcAft>
                      </a:pP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Phân</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tích</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nội</a:t>
                      </a:r>
                      <a:r>
                        <a:rPr lang="en-US" sz="2400" dirty="0">
                          <a:effectLst/>
                          <a:latin typeface="Times New Roman" pitchFamily="18" charset="0"/>
                          <a:ea typeface="Cambria" panose="02040503050406030204" pitchFamily="18" charset="0"/>
                          <a:cs typeface="Times New Roman" pitchFamily="18" charset="0"/>
                        </a:rPr>
                        <a:t> dung, ý </a:t>
                      </a:r>
                      <a:r>
                        <a:rPr lang="en-US" sz="2400" dirty="0" err="1">
                          <a:effectLst/>
                          <a:latin typeface="Times New Roman" pitchFamily="18" charset="0"/>
                          <a:ea typeface="Cambria" panose="02040503050406030204" pitchFamily="18" charset="0"/>
                          <a:cs typeface="Times New Roman" pitchFamily="18" charset="0"/>
                        </a:rPr>
                        <a:t>nghĩa</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của</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bộ</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phim</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vở</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kịch</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bài</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hát</a:t>
                      </a:r>
                      <a:r>
                        <a:rPr lang="en-US" sz="2400" dirty="0">
                          <a:effectLst/>
                          <a:latin typeface="Times New Roman" pitchFamily="18" charset="0"/>
                          <a:ea typeface="Cambria" panose="02040503050406030204" pitchFamily="18" charset="0"/>
                          <a:cs typeface="Times New Roman" pitchFamily="18" charset="0"/>
                        </a:rPr>
                        <a:t>).</a:t>
                      </a:r>
                    </a:p>
                    <a:p>
                      <a:pPr algn="just">
                        <a:lnSpc>
                          <a:spcPct val="115000"/>
                        </a:lnSpc>
                        <a:spcAft>
                          <a:spcPts val="0"/>
                        </a:spcAft>
                      </a:pP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Phân</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tích</a:t>
                      </a:r>
                      <a:r>
                        <a:rPr lang="en-US" sz="2400" dirty="0">
                          <a:effectLst/>
                          <a:latin typeface="Times New Roman" pitchFamily="18" charset="0"/>
                          <a:ea typeface="Cambria" panose="02040503050406030204" pitchFamily="18" charset="0"/>
                          <a:cs typeface="Times New Roman" pitchFamily="18" charset="0"/>
                        </a:rPr>
                        <a:t> </a:t>
                      </a:r>
                      <a:r>
                        <a:rPr lang="en-US" sz="2400" dirty="0" err="1" smtClean="0">
                          <a:effectLst/>
                          <a:latin typeface="Times New Roman" pitchFamily="18" charset="0"/>
                          <a:ea typeface="Cambria" panose="02040503050406030204" pitchFamily="18" charset="0"/>
                          <a:cs typeface="Times New Roman" pitchFamily="18" charset="0"/>
                        </a:rPr>
                        <a:t>đặc</a:t>
                      </a:r>
                      <a:r>
                        <a:rPr lang="en-US" sz="2400" dirty="0" smtClean="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sắc</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về</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hình</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thức</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bộ</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phim</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vở</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kịch</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bài</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hát</a:t>
                      </a:r>
                      <a:r>
                        <a:rPr lang="en-US" sz="2400" dirty="0">
                          <a:effectLst/>
                          <a:latin typeface="Times New Roman" pitchFamily="18" charset="0"/>
                          <a:ea typeface="Cambria" panose="02040503050406030204" pitchFamily="18" charset="0"/>
                          <a:cs typeface="Times New Roman" pitchFamily="18" charset="0"/>
                        </a:rPr>
                        <a:t>).</a:t>
                      </a:r>
                    </a:p>
                    <a:p>
                      <a:pPr algn="just">
                        <a:lnSpc>
                          <a:spcPct val="115000"/>
                        </a:lnSpc>
                        <a:spcAft>
                          <a:spcPts val="0"/>
                        </a:spcAft>
                      </a:pP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Nêu</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các</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nhận</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xét</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của</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người</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viết</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về</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thành</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công</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và</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hạn</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chế</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của</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bộ</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phim</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vở</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kịch</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bài</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hát</a:t>
                      </a:r>
                      <a:r>
                        <a:rPr lang="en-US" sz="2400" dirty="0">
                          <a:effectLst/>
                          <a:latin typeface="Times New Roman" pitchFamily="18" charset="0"/>
                          <a:ea typeface="Cambria" panose="02040503050406030204" pitchFamily="18" charset="0"/>
                          <a:cs typeface="Times New Roman" pitchFamily="18" charset="0"/>
                        </a:rPr>
                        <a:t>).</a:t>
                      </a:r>
                    </a:p>
                  </a:txBody>
                  <a:tcPr marL="57150" marR="57150" marT="76200" marB="76200"/>
                </a:tc>
              </a:tr>
              <a:tr h="1547958">
                <a:tc>
                  <a:txBody>
                    <a:bodyPr/>
                    <a:lstStyle/>
                    <a:p>
                      <a:pPr algn="ctr">
                        <a:lnSpc>
                          <a:spcPct val="115000"/>
                        </a:lnSpc>
                        <a:spcAft>
                          <a:spcPts val="0"/>
                        </a:spcAft>
                      </a:pPr>
                      <a:r>
                        <a:rPr lang="en-US" sz="2400" b="1" dirty="0" err="1">
                          <a:solidFill>
                            <a:schemeClr val="bg1"/>
                          </a:solidFill>
                          <a:effectLst/>
                          <a:latin typeface="Times New Roman" pitchFamily="18" charset="0"/>
                          <a:ea typeface="Cambria" panose="02040503050406030204" pitchFamily="18" charset="0"/>
                          <a:cs typeface="Times New Roman" pitchFamily="18" charset="0"/>
                        </a:rPr>
                        <a:t>Kết</a:t>
                      </a:r>
                      <a:r>
                        <a:rPr lang="en-US" sz="2400" b="1" dirty="0">
                          <a:solidFill>
                            <a:schemeClr val="bg1"/>
                          </a:solidFill>
                          <a:effectLst/>
                          <a:latin typeface="Times New Roman" pitchFamily="18" charset="0"/>
                          <a:ea typeface="Cambria" panose="02040503050406030204" pitchFamily="18" charset="0"/>
                          <a:cs typeface="Times New Roman" pitchFamily="18" charset="0"/>
                        </a:rPr>
                        <a:t> </a:t>
                      </a:r>
                      <a:r>
                        <a:rPr lang="en-US" sz="2400" b="1" dirty="0" err="1">
                          <a:solidFill>
                            <a:schemeClr val="bg1"/>
                          </a:solidFill>
                          <a:effectLst/>
                          <a:latin typeface="Times New Roman" pitchFamily="18" charset="0"/>
                          <a:ea typeface="Cambria" panose="02040503050406030204" pitchFamily="18" charset="0"/>
                          <a:cs typeface="Times New Roman" pitchFamily="18" charset="0"/>
                        </a:rPr>
                        <a:t>bài</a:t>
                      </a:r>
                      <a:endParaRPr lang="en-US" sz="2400" b="1" dirty="0">
                        <a:solidFill>
                          <a:schemeClr val="bg1"/>
                        </a:solidFill>
                        <a:effectLst/>
                        <a:latin typeface="Times New Roman" pitchFamily="18" charset="0"/>
                        <a:ea typeface="Cambria" panose="02040503050406030204" pitchFamily="18" charset="0"/>
                        <a:cs typeface="Times New Roman" pitchFamily="18" charset="0"/>
                      </a:endParaRPr>
                    </a:p>
                  </a:txBody>
                  <a:tcPr marL="57150" marR="57150" marT="76200" marB="76200">
                    <a:solidFill>
                      <a:schemeClr val="accent4">
                        <a:lumMod val="75000"/>
                      </a:schemeClr>
                    </a:solidFill>
                  </a:tcPr>
                </a:tc>
                <a:tc>
                  <a:txBody>
                    <a:bodyPr/>
                    <a:lstStyle/>
                    <a:p>
                      <a:pPr algn="just">
                        <a:lnSpc>
                          <a:spcPct val="115000"/>
                        </a:lnSpc>
                        <a:spcAft>
                          <a:spcPts val="0"/>
                        </a:spcAft>
                      </a:pPr>
                      <a:r>
                        <a:rPr lang="en-US" sz="2400" dirty="0" err="1">
                          <a:effectLst/>
                          <a:latin typeface="Times New Roman" pitchFamily="18" charset="0"/>
                          <a:ea typeface="Cambria" panose="02040503050406030204" pitchFamily="18" charset="0"/>
                          <a:cs typeface="Times New Roman" pitchFamily="18" charset="0"/>
                        </a:rPr>
                        <a:t>Nêu</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đánh</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giá</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khái</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quát</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về</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bộ</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phim</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vở</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kịch</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bài</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hát</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giá</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trị</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thời</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sự</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hiệu</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quả</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tác</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động</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tới</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người</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xem</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dư</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luận</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xã</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hội</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về</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bộ</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phim</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vở</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kịch</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bài</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hát</a:t>
                      </a:r>
                      <a:r>
                        <a:rPr lang="en-US" sz="2400" dirty="0">
                          <a:effectLst/>
                          <a:latin typeface="Times New Roman" pitchFamily="18" charset="0"/>
                          <a:ea typeface="Cambria" panose="02040503050406030204" pitchFamily="18" charset="0"/>
                          <a:cs typeface="Times New Roman" pitchFamily="18" charset="0"/>
                        </a:rPr>
                        <a:t>) </a:t>
                      </a:r>
                      <a:r>
                        <a:rPr lang="en-US" sz="2400" dirty="0" err="1">
                          <a:effectLst/>
                          <a:latin typeface="Times New Roman" pitchFamily="18" charset="0"/>
                          <a:ea typeface="Cambria" panose="02040503050406030204" pitchFamily="18" charset="0"/>
                          <a:cs typeface="Times New Roman" pitchFamily="18" charset="0"/>
                        </a:rPr>
                        <a:t>đó</a:t>
                      </a:r>
                      <a:r>
                        <a:rPr lang="en-US" sz="2400" dirty="0">
                          <a:effectLst/>
                          <a:latin typeface="Times New Roman" pitchFamily="18" charset="0"/>
                          <a:ea typeface="Cambria" panose="02040503050406030204" pitchFamily="18" charset="0"/>
                          <a:cs typeface="Times New Roman" pitchFamily="18" charset="0"/>
                        </a:rPr>
                        <a:t>.</a:t>
                      </a:r>
                    </a:p>
                  </a:txBody>
                  <a:tcPr marL="57150" marR="57150" marT="76200" marB="76200"/>
                </a:tc>
              </a:tr>
            </a:tbl>
          </a:graphicData>
        </a:graphic>
      </p:graphicFrame>
      <p:sp>
        <p:nvSpPr>
          <p:cNvPr id="5" name="Rectangle 4"/>
          <p:cNvSpPr/>
          <p:nvPr/>
        </p:nvSpPr>
        <p:spPr>
          <a:xfrm>
            <a:off x="514350" y="533400"/>
            <a:ext cx="8401050" cy="830997"/>
          </a:xfrm>
          <a:prstGeom prst="rect">
            <a:avLst/>
          </a:prstGeom>
        </p:spPr>
        <p:txBody>
          <a:bodyPr wrap="square">
            <a:spAutoFit/>
          </a:bodyPr>
          <a:lstStyle/>
          <a:p>
            <a:r>
              <a:rPr lang="en-US" sz="2400" b="1" dirty="0">
                <a:solidFill>
                  <a:srgbClr val="002060"/>
                </a:solidFill>
                <a:latin typeface="Times New Roman" pitchFamily="18" charset="0"/>
                <a:ea typeface="Cambria" panose="02040503050406030204" pitchFamily="18" charset="0"/>
                <a:cs typeface="Times New Roman" pitchFamily="18" charset="0"/>
              </a:rPr>
              <a:t>- </a:t>
            </a:r>
            <a:r>
              <a:rPr lang="en-US" sz="2400" b="1" dirty="0" err="1">
                <a:solidFill>
                  <a:srgbClr val="002060"/>
                </a:solidFill>
                <a:latin typeface="Times New Roman" pitchFamily="18" charset="0"/>
                <a:ea typeface="Cambria" panose="02040503050406030204" pitchFamily="18" charset="0"/>
                <a:cs typeface="Times New Roman" pitchFamily="18" charset="0"/>
              </a:rPr>
              <a:t>Lập</a:t>
            </a:r>
            <a:r>
              <a:rPr lang="en-US" sz="2400" b="1" dirty="0">
                <a:solidFill>
                  <a:srgbClr val="002060"/>
                </a:solidFill>
                <a:latin typeface="Times New Roman" pitchFamily="18" charset="0"/>
                <a:ea typeface="Cambria" panose="02040503050406030204" pitchFamily="18" charset="0"/>
                <a:cs typeface="Times New Roman" pitchFamily="18" charset="0"/>
              </a:rPr>
              <a:t> </a:t>
            </a:r>
            <a:r>
              <a:rPr lang="en-US" sz="2400" b="1" dirty="0" err="1">
                <a:solidFill>
                  <a:srgbClr val="002060"/>
                </a:solidFill>
                <a:latin typeface="Times New Roman" pitchFamily="18" charset="0"/>
                <a:ea typeface="Cambria" panose="02040503050406030204" pitchFamily="18" charset="0"/>
                <a:cs typeface="Times New Roman" pitchFamily="18" charset="0"/>
              </a:rPr>
              <a:t>dàn</a:t>
            </a:r>
            <a:r>
              <a:rPr lang="en-US" sz="2400" b="1" dirty="0">
                <a:solidFill>
                  <a:srgbClr val="002060"/>
                </a:solidFill>
                <a:latin typeface="Times New Roman" pitchFamily="18" charset="0"/>
                <a:ea typeface="Cambria" panose="02040503050406030204" pitchFamily="18" charset="0"/>
                <a:cs typeface="Times New Roman" pitchFamily="18" charset="0"/>
              </a:rPr>
              <a:t> ý </a:t>
            </a:r>
            <a:r>
              <a:rPr lang="en-US" sz="2400" b="1" dirty="0" err="1">
                <a:solidFill>
                  <a:srgbClr val="002060"/>
                </a:solidFill>
                <a:latin typeface="Times New Roman" pitchFamily="18" charset="0"/>
                <a:ea typeface="Cambria" panose="02040503050406030204" pitchFamily="18" charset="0"/>
                <a:cs typeface="Times New Roman" pitchFamily="18" charset="0"/>
              </a:rPr>
              <a:t>cho</a:t>
            </a:r>
            <a:r>
              <a:rPr lang="en-US" sz="2400" b="1" dirty="0">
                <a:solidFill>
                  <a:srgbClr val="002060"/>
                </a:solidFill>
                <a:latin typeface="Times New Roman" pitchFamily="18" charset="0"/>
                <a:ea typeface="Cambria" panose="02040503050406030204" pitchFamily="18" charset="0"/>
                <a:cs typeface="Times New Roman" pitchFamily="18" charset="0"/>
              </a:rPr>
              <a:t> </a:t>
            </a:r>
            <a:r>
              <a:rPr lang="en-US" sz="2400" b="1" dirty="0" err="1">
                <a:solidFill>
                  <a:srgbClr val="002060"/>
                </a:solidFill>
                <a:latin typeface="Times New Roman" pitchFamily="18" charset="0"/>
                <a:ea typeface="Cambria" panose="02040503050406030204" pitchFamily="18" charset="0"/>
                <a:cs typeface="Times New Roman" pitchFamily="18" charset="0"/>
              </a:rPr>
              <a:t>bài</a:t>
            </a:r>
            <a:r>
              <a:rPr lang="en-US" sz="2400" b="1" dirty="0">
                <a:solidFill>
                  <a:srgbClr val="002060"/>
                </a:solidFill>
                <a:latin typeface="Times New Roman" pitchFamily="18" charset="0"/>
                <a:ea typeface="Cambria" panose="02040503050406030204" pitchFamily="18" charset="0"/>
                <a:cs typeface="Times New Roman" pitchFamily="18" charset="0"/>
              </a:rPr>
              <a:t> </a:t>
            </a:r>
            <a:r>
              <a:rPr lang="en-US" sz="2400" b="1" dirty="0" err="1">
                <a:solidFill>
                  <a:srgbClr val="002060"/>
                </a:solidFill>
                <a:latin typeface="Times New Roman" pitchFamily="18" charset="0"/>
                <a:ea typeface="Cambria" panose="02040503050406030204" pitchFamily="18" charset="0"/>
                <a:cs typeface="Times New Roman" pitchFamily="18" charset="0"/>
              </a:rPr>
              <a:t>viết</a:t>
            </a:r>
            <a:r>
              <a:rPr lang="en-US" sz="2400" b="1" dirty="0">
                <a:solidFill>
                  <a:srgbClr val="002060"/>
                </a:solidFill>
                <a:latin typeface="Times New Roman" pitchFamily="18" charset="0"/>
                <a:ea typeface="Cambria" panose="02040503050406030204" pitchFamily="18" charset="0"/>
                <a:cs typeface="Times New Roman" pitchFamily="18" charset="0"/>
              </a:rPr>
              <a:t> </a:t>
            </a:r>
            <a:r>
              <a:rPr lang="en-US" sz="2400" b="1" dirty="0" err="1">
                <a:solidFill>
                  <a:srgbClr val="002060"/>
                </a:solidFill>
                <a:latin typeface="Times New Roman" pitchFamily="18" charset="0"/>
                <a:ea typeface="Cambria" panose="02040503050406030204" pitchFamily="18" charset="0"/>
                <a:cs typeface="Times New Roman" pitchFamily="18" charset="0"/>
              </a:rPr>
              <a:t>bằng</a:t>
            </a:r>
            <a:r>
              <a:rPr lang="en-US" sz="2400" b="1" dirty="0">
                <a:solidFill>
                  <a:srgbClr val="002060"/>
                </a:solidFill>
                <a:latin typeface="Times New Roman" pitchFamily="18" charset="0"/>
                <a:ea typeface="Cambria" panose="02040503050406030204" pitchFamily="18" charset="0"/>
                <a:cs typeface="Times New Roman" pitchFamily="18" charset="0"/>
              </a:rPr>
              <a:t> </a:t>
            </a:r>
            <a:r>
              <a:rPr lang="en-US" sz="2400" b="1" dirty="0" err="1" smtClean="0">
                <a:solidFill>
                  <a:srgbClr val="002060"/>
                </a:solidFill>
                <a:latin typeface="Times New Roman" pitchFamily="18" charset="0"/>
                <a:ea typeface="Cambria" panose="02040503050406030204" pitchFamily="18" charset="0"/>
                <a:cs typeface="Times New Roman" pitchFamily="18" charset="0"/>
              </a:rPr>
              <a:t>lựa</a:t>
            </a:r>
            <a:r>
              <a:rPr lang="en-US" sz="2400" b="1" dirty="0" smtClean="0">
                <a:solidFill>
                  <a:srgbClr val="002060"/>
                </a:solidFill>
                <a:latin typeface="Times New Roman" pitchFamily="18" charset="0"/>
                <a:ea typeface="Cambria" panose="02040503050406030204" pitchFamily="18" charset="0"/>
                <a:cs typeface="Times New Roman" pitchFamily="18" charset="0"/>
              </a:rPr>
              <a:t> </a:t>
            </a:r>
            <a:r>
              <a:rPr lang="en-US" sz="2400" b="1" dirty="0" err="1">
                <a:solidFill>
                  <a:srgbClr val="002060"/>
                </a:solidFill>
                <a:latin typeface="Times New Roman" pitchFamily="18" charset="0"/>
                <a:ea typeface="Cambria" panose="02040503050406030204" pitchFamily="18" charset="0"/>
                <a:cs typeface="Times New Roman" pitchFamily="18" charset="0"/>
              </a:rPr>
              <a:t>chọn</a:t>
            </a:r>
            <a:r>
              <a:rPr lang="en-US" sz="2400" b="1" dirty="0">
                <a:solidFill>
                  <a:srgbClr val="002060"/>
                </a:solidFill>
                <a:latin typeface="Times New Roman" pitchFamily="18" charset="0"/>
                <a:ea typeface="Cambria" panose="02040503050406030204" pitchFamily="18" charset="0"/>
                <a:cs typeface="Times New Roman" pitchFamily="18" charset="0"/>
              </a:rPr>
              <a:t>, </a:t>
            </a:r>
            <a:r>
              <a:rPr lang="en-US" sz="2400" b="1" dirty="0" err="1">
                <a:solidFill>
                  <a:srgbClr val="002060"/>
                </a:solidFill>
                <a:latin typeface="Times New Roman" pitchFamily="18" charset="0"/>
                <a:ea typeface="Cambria" panose="02040503050406030204" pitchFamily="18" charset="0"/>
                <a:cs typeface="Times New Roman" pitchFamily="18" charset="0"/>
              </a:rPr>
              <a:t>sắp</a:t>
            </a:r>
            <a:r>
              <a:rPr lang="en-US" sz="2400" b="1" dirty="0">
                <a:solidFill>
                  <a:srgbClr val="002060"/>
                </a:solidFill>
                <a:latin typeface="Times New Roman" pitchFamily="18" charset="0"/>
                <a:ea typeface="Cambria" panose="02040503050406030204" pitchFamily="18" charset="0"/>
                <a:cs typeface="Times New Roman" pitchFamily="18" charset="0"/>
              </a:rPr>
              <a:t> </a:t>
            </a:r>
            <a:r>
              <a:rPr lang="en-US" sz="2400" b="1" dirty="0" err="1">
                <a:solidFill>
                  <a:srgbClr val="002060"/>
                </a:solidFill>
                <a:latin typeface="Times New Roman" pitchFamily="18" charset="0"/>
                <a:ea typeface="Cambria" panose="02040503050406030204" pitchFamily="18" charset="0"/>
                <a:cs typeface="Times New Roman" pitchFamily="18" charset="0"/>
              </a:rPr>
              <a:t>xếp</a:t>
            </a:r>
            <a:r>
              <a:rPr lang="en-US" sz="2400" b="1" dirty="0">
                <a:solidFill>
                  <a:srgbClr val="002060"/>
                </a:solidFill>
                <a:latin typeface="Times New Roman" pitchFamily="18" charset="0"/>
                <a:ea typeface="Cambria" panose="02040503050406030204" pitchFamily="18" charset="0"/>
                <a:cs typeface="Times New Roman" pitchFamily="18" charset="0"/>
              </a:rPr>
              <a:t> </a:t>
            </a:r>
            <a:r>
              <a:rPr lang="en-US" sz="2400" b="1" dirty="0" err="1">
                <a:solidFill>
                  <a:srgbClr val="002060"/>
                </a:solidFill>
                <a:latin typeface="Times New Roman" pitchFamily="18" charset="0"/>
                <a:ea typeface="Cambria" panose="02040503050406030204" pitchFamily="18" charset="0"/>
                <a:cs typeface="Times New Roman" pitchFamily="18" charset="0"/>
              </a:rPr>
              <a:t>các</a:t>
            </a:r>
            <a:r>
              <a:rPr lang="en-US" sz="2400" b="1" dirty="0">
                <a:solidFill>
                  <a:srgbClr val="002060"/>
                </a:solidFill>
                <a:latin typeface="Times New Roman" pitchFamily="18" charset="0"/>
                <a:ea typeface="Cambria" panose="02040503050406030204" pitchFamily="18" charset="0"/>
                <a:cs typeface="Times New Roman" pitchFamily="18" charset="0"/>
              </a:rPr>
              <a:t> ý </a:t>
            </a:r>
            <a:r>
              <a:rPr lang="en-US" sz="2400" b="1" dirty="0" err="1">
                <a:solidFill>
                  <a:srgbClr val="002060"/>
                </a:solidFill>
                <a:latin typeface="Times New Roman" pitchFamily="18" charset="0"/>
                <a:ea typeface="Cambria" panose="02040503050406030204" pitchFamily="18" charset="0"/>
                <a:cs typeface="Times New Roman" pitchFamily="18" charset="0"/>
              </a:rPr>
              <a:t>theo</a:t>
            </a:r>
            <a:r>
              <a:rPr lang="en-US" sz="2400" b="1" dirty="0">
                <a:solidFill>
                  <a:srgbClr val="002060"/>
                </a:solidFill>
                <a:latin typeface="Times New Roman" pitchFamily="18" charset="0"/>
                <a:ea typeface="Cambria" panose="02040503050406030204" pitchFamily="18" charset="0"/>
                <a:cs typeface="Times New Roman" pitchFamily="18" charset="0"/>
              </a:rPr>
              <a:t> </a:t>
            </a:r>
            <a:r>
              <a:rPr lang="en-US" sz="2400" b="1" dirty="0" err="1">
                <a:solidFill>
                  <a:srgbClr val="002060"/>
                </a:solidFill>
                <a:latin typeface="Times New Roman" pitchFamily="18" charset="0"/>
                <a:ea typeface="Cambria" panose="02040503050406030204" pitchFamily="18" charset="0"/>
                <a:cs typeface="Times New Roman" pitchFamily="18" charset="0"/>
              </a:rPr>
              <a:t>bố</a:t>
            </a:r>
            <a:r>
              <a:rPr lang="en-US" sz="2400" b="1" dirty="0">
                <a:solidFill>
                  <a:srgbClr val="002060"/>
                </a:solidFill>
                <a:latin typeface="Times New Roman" pitchFamily="18" charset="0"/>
                <a:ea typeface="Cambria" panose="02040503050406030204" pitchFamily="18" charset="0"/>
                <a:cs typeface="Times New Roman" pitchFamily="18" charset="0"/>
              </a:rPr>
              <a:t> </a:t>
            </a:r>
            <a:r>
              <a:rPr lang="en-US" sz="2400" b="1" dirty="0" err="1">
                <a:solidFill>
                  <a:srgbClr val="002060"/>
                </a:solidFill>
                <a:latin typeface="Times New Roman" pitchFamily="18" charset="0"/>
                <a:ea typeface="Cambria" panose="02040503050406030204" pitchFamily="18" charset="0"/>
                <a:cs typeface="Times New Roman" pitchFamily="18" charset="0"/>
              </a:rPr>
              <a:t>cục</a:t>
            </a:r>
            <a:r>
              <a:rPr lang="en-US" sz="2400" b="1" dirty="0">
                <a:solidFill>
                  <a:srgbClr val="002060"/>
                </a:solidFill>
                <a:latin typeface="Times New Roman" pitchFamily="18" charset="0"/>
                <a:ea typeface="Cambria" panose="02040503050406030204" pitchFamily="18" charset="0"/>
                <a:cs typeface="Times New Roman" pitchFamily="18" charset="0"/>
              </a:rPr>
              <a:t> </a:t>
            </a:r>
            <a:r>
              <a:rPr lang="en-US" sz="2400" b="1" dirty="0" err="1">
                <a:solidFill>
                  <a:srgbClr val="002060"/>
                </a:solidFill>
                <a:latin typeface="Times New Roman" pitchFamily="18" charset="0"/>
                <a:ea typeface="Cambria" panose="02040503050406030204" pitchFamily="18" charset="0"/>
                <a:cs typeface="Times New Roman" pitchFamily="18" charset="0"/>
              </a:rPr>
              <a:t>ba</a:t>
            </a:r>
            <a:r>
              <a:rPr lang="en-US" sz="2400" b="1" dirty="0">
                <a:solidFill>
                  <a:srgbClr val="002060"/>
                </a:solidFill>
                <a:latin typeface="Times New Roman" pitchFamily="18" charset="0"/>
                <a:ea typeface="Cambria" panose="02040503050406030204" pitchFamily="18" charset="0"/>
                <a:cs typeface="Times New Roman" pitchFamily="18" charset="0"/>
              </a:rPr>
              <a:t> </a:t>
            </a:r>
            <a:r>
              <a:rPr lang="en-US" sz="2400" b="1" dirty="0" err="1">
                <a:solidFill>
                  <a:srgbClr val="002060"/>
                </a:solidFill>
                <a:latin typeface="Times New Roman" pitchFamily="18" charset="0"/>
                <a:ea typeface="Cambria" panose="02040503050406030204" pitchFamily="18" charset="0"/>
                <a:cs typeface="Times New Roman" pitchFamily="18" charset="0"/>
              </a:rPr>
              <a:t>phần</a:t>
            </a:r>
            <a:r>
              <a:rPr lang="en-US" sz="2400" b="1" dirty="0">
                <a:solidFill>
                  <a:srgbClr val="002060"/>
                </a:solidFill>
                <a:latin typeface="Times New Roman" pitchFamily="18" charset="0"/>
                <a:ea typeface="Cambria" panose="02040503050406030204" pitchFamily="18" charset="0"/>
                <a:cs typeface="Times New Roman" pitchFamily="18" charset="0"/>
              </a:rPr>
              <a:t>:</a:t>
            </a:r>
          </a:p>
        </p:txBody>
      </p:sp>
    </p:spTree>
    <p:extLst>
      <p:ext uri="{BB962C8B-B14F-4D97-AF65-F5344CB8AC3E}">
        <p14:creationId xmlns:p14="http://schemas.microsoft.com/office/powerpoint/2010/main" val="106474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667000"/>
            <a:ext cx="6438900" cy="2308324"/>
          </a:xfrm>
          <a:prstGeom prst="rect">
            <a:avLst/>
          </a:prstGeom>
        </p:spPr>
        <p:txBody>
          <a:bodyPr wrap="square">
            <a:spAutoFit/>
          </a:bodyPr>
          <a:lstStyle/>
          <a:p>
            <a:pPr algn="just">
              <a:lnSpc>
                <a:spcPct val="150000"/>
              </a:lnSpc>
            </a:pPr>
            <a:r>
              <a:rPr lang="en-US" sz="2400" b="1" dirty="0">
                <a:latin typeface="Times New Roman" pitchFamily="18" charset="0"/>
                <a:ea typeface="Cambria" panose="02040503050406030204" pitchFamily="18" charset="0"/>
                <a:cs typeface="Times New Roman" pitchFamily="18" charset="0"/>
              </a:rPr>
              <a:t> </a:t>
            </a:r>
            <a:r>
              <a:rPr lang="en-US" sz="2400" b="1" dirty="0" smtClean="0">
                <a:latin typeface="Times New Roman" pitchFamily="18" charset="0"/>
                <a:ea typeface="Cambria" panose="02040503050406030204" pitchFamily="18" charset="0"/>
                <a:cs typeface="Times New Roman" pitchFamily="18" charset="0"/>
              </a:rPr>
              <a:t>    - </a:t>
            </a:r>
            <a:r>
              <a:rPr lang="vi-VN" sz="2400" b="1" dirty="0" smtClean="0">
                <a:latin typeface="Times New Roman" pitchFamily="18" charset="0"/>
                <a:ea typeface="Cambria" panose="02040503050406030204" pitchFamily="18" charset="0"/>
                <a:cs typeface="Times New Roman" pitchFamily="18" charset="0"/>
              </a:rPr>
              <a:t>Viết </a:t>
            </a:r>
            <a:r>
              <a:rPr lang="vi-VN" sz="2400" b="1" dirty="0">
                <a:latin typeface="Times New Roman" pitchFamily="18" charset="0"/>
                <a:ea typeface="Cambria" panose="02040503050406030204" pitchFamily="18" charset="0"/>
                <a:cs typeface="Times New Roman" pitchFamily="18" charset="0"/>
              </a:rPr>
              <a:t>bài văn gồm ba phần lớn theo dàn ý </a:t>
            </a:r>
            <a:r>
              <a:rPr lang="en-US" sz="2400" b="1" dirty="0" err="1" smtClean="0">
                <a:latin typeface="Times New Roman" pitchFamily="18" charset="0"/>
                <a:ea typeface="Cambria" panose="02040503050406030204" pitchFamily="18" charset="0"/>
                <a:cs typeface="Times New Roman" pitchFamily="18" charset="0"/>
              </a:rPr>
              <a:t>đã</a:t>
            </a:r>
            <a:r>
              <a:rPr lang="en-US" sz="2400" b="1" dirty="0" smtClean="0">
                <a:latin typeface="Times New Roman" pitchFamily="18" charset="0"/>
                <a:ea typeface="Cambria" panose="02040503050406030204" pitchFamily="18" charset="0"/>
                <a:cs typeface="Times New Roman" pitchFamily="18" charset="0"/>
              </a:rPr>
              <a:t> </a:t>
            </a:r>
            <a:r>
              <a:rPr lang="en-US" sz="2400" b="1" dirty="0" err="1" smtClean="0">
                <a:latin typeface="Times New Roman" pitchFamily="18" charset="0"/>
                <a:ea typeface="Cambria" panose="02040503050406030204" pitchFamily="18" charset="0"/>
                <a:cs typeface="Times New Roman" pitchFamily="18" charset="0"/>
              </a:rPr>
              <a:t>lập</a:t>
            </a:r>
            <a:r>
              <a:rPr lang="en-US" sz="2400" b="1" dirty="0" smtClean="0">
                <a:latin typeface="Times New Roman" pitchFamily="18" charset="0"/>
                <a:ea typeface="Cambria" panose="02040503050406030204" pitchFamily="18" charset="0"/>
                <a:cs typeface="Times New Roman" pitchFamily="18" charset="0"/>
              </a:rPr>
              <a:t> </a:t>
            </a:r>
            <a:r>
              <a:rPr lang="en-US" sz="2400" b="1" dirty="0" err="1" smtClean="0">
                <a:latin typeface="Times New Roman" pitchFamily="18" charset="0"/>
                <a:ea typeface="Cambria" panose="02040503050406030204" pitchFamily="18" charset="0"/>
                <a:cs typeface="Times New Roman" pitchFamily="18" charset="0"/>
              </a:rPr>
              <a:t>theo</a:t>
            </a:r>
            <a:r>
              <a:rPr lang="en-US" sz="2400" b="1" dirty="0" smtClean="0">
                <a:latin typeface="Times New Roman" pitchFamily="18" charset="0"/>
                <a:ea typeface="Cambria" panose="02040503050406030204" pitchFamily="18" charset="0"/>
                <a:cs typeface="Times New Roman" pitchFamily="18" charset="0"/>
              </a:rPr>
              <a:t> </a:t>
            </a:r>
            <a:r>
              <a:rPr lang="en-US" sz="2400" b="1" dirty="0" err="1" smtClean="0">
                <a:latin typeface="Times New Roman" pitchFamily="18" charset="0"/>
                <a:ea typeface="Cambria" panose="02040503050406030204" pitchFamily="18" charset="0"/>
                <a:cs typeface="Times New Roman" pitchFamily="18" charset="0"/>
              </a:rPr>
              <a:t>hướng</a:t>
            </a:r>
            <a:r>
              <a:rPr lang="en-US" sz="2400" b="1" dirty="0" smtClean="0">
                <a:latin typeface="Times New Roman" pitchFamily="18" charset="0"/>
                <a:ea typeface="Cambria" panose="02040503050406030204" pitchFamily="18" charset="0"/>
                <a:cs typeface="Times New Roman" pitchFamily="18" charset="0"/>
              </a:rPr>
              <a:t> </a:t>
            </a:r>
            <a:r>
              <a:rPr lang="en-US" sz="2400" b="1" dirty="0" err="1" smtClean="0">
                <a:latin typeface="Times New Roman" pitchFamily="18" charset="0"/>
                <a:ea typeface="Cambria" panose="02040503050406030204" pitchFamily="18" charset="0"/>
                <a:cs typeface="Times New Roman" pitchFamily="18" charset="0"/>
              </a:rPr>
              <a:t>dẫn</a:t>
            </a:r>
            <a:r>
              <a:rPr lang="en-US" sz="2400" b="1" dirty="0" smtClean="0">
                <a:latin typeface="Times New Roman" pitchFamily="18" charset="0"/>
                <a:ea typeface="Cambria" panose="02040503050406030204" pitchFamily="18" charset="0"/>
                <a:cs typeface="Times New Roman" pitchFamily="18" charset="0"/>
              </a:rPr>
              <a:t> ở </a:t>
            </a:r>
            <a:r>
              <a:rPr lang="vi-VN" sz="2400" b="1" dirty="0" smtClean="0">
                <a:latin typeface="Times New Roman" pitchFamily="18" charset="0"/>
                <a:ea typeface="Cambria" panose="02040503050406030204" pitchFamily="18" charset="0"/>
                <a:cs typeface="Times New Roman" pitchFamily="18" charset="0"/>
              </a:rPr>
              <a:t>trên.</a:t>
            </a:r>
            <a:endParaRPr lang="en-US" sz="2400" b="1" dirty="0" smtClean="0">
              <a:latin typeface="Times New Roman" pitchFamily="18" charset="0"/>
              <a:ea typeface="Cambria" panose="02040503050406030204" pitchFamily="18" charset="0"/>
              <a:cs typeface="Times New Roman" pitchFamily="18" charset="0"/>
            </a:endParaRPr>
          </a:p>
          <a:p>
            <a:pPr algn="just">
              <a:lnSpc>
                <a:spcPct val="150000"/>
              </a:lnSpc>
            </a:pPr>
            <a:r>
              <a:rPr lang="en-US" sz="2400" b="1" dirty="0" smtClean="0">
                <a:latin typeface="Times New Roman" pitchFamily="18" charset="0"/>
                <a:ea typeface="Cambria" panose="02040503050406030204" pitchFamily="18" charset="0"/>
                <a:cs typeface="Times New Roman" pitchFamily="18" charset="0"/>
              </a:rPr>
              <a:t>     - </a:t>
            </a:r>
            <a:r>
              <a:rPr lang="vi-VN" sz="2400" b="1" dirty="0" smtClean="0">
                <a:latin typeface="Times New Roman" pitchFamily="18" charset="0"/>
                <a:ea typeface="Cambria" panose="02040503050406030204" pitchFamily="18" charset="0"/>
                <a:cs typeface="Times New Roman" pitchFamily="18" charset="0"/>
              </a:rPr>
              <a:t> </a:t>
            </a:r>
            <a:r>
              <a:rPr lang="vi-VN" sz="2400" b="1" dirty="0">
                <a:latin typeface="Times New Roman" pitchFamily="18" charset="0"/>
                <a:ea typeface="Cambria" panose="02040503050406030204" pitchFamily="18" charset="0"/>
                <a:cs typeface="Times New Roman" pitchFamily="18" charset="0"/>
              </a:rPr>
              <a:t>Trong khi viết, </a:t>
            </a:r>
            <a:r>
              <a:rPr lang="vi-VN" sz="2400" b="1" dirty="0" smtClean="0">
                <a:latin typeface="Times New Roman" pitchFamily="18" charset="0"/>
                <a:ea typeface="Cambria" panose="02040503050406030204" pitchFamily="18" charset="0"/>
                <a:cs typeface="Times New Roman" pitchFamily="18" charset="0"/>
              </a:rPr>
              <a:t>cần </a:t>
            </a:r>
            <a:r>
              <a:rPr lang="vi-VN" sz="2400" b="1" dirty="0">
                <a:latin typeface="Times New Roman" pitchFamily="18" charset="0"/>
                <a:ea typeface="Cambria" panose="02040503050406030204" pitchFamily="18" charset="0"/>
                <a:cs typeface="Times New Roman" pitchFamily="18" charset="0"/>
              </a:rPr>
              <a:t>chú ý một số điểm về kĩ năng diễn đạt, trình bày</a:t>
            </a:r>
            <a:r>
              <a:rPr lang="vi-VN" sz="2400" b="1" dirty="0" smtClean="0">
                <a:latin typeface="Times New Roman" pitchFamily="18" charset="0"/>
                <a:ea typeface="Cambria" panose="02040503050406030204" pitchFamily="18" charset="0"/>
                <a:cs typeface="Times New Roman" pitchFamily="18" charset="0"/>
              </a:rPr>
              <a:t>.</a:t>
            </a:r>
            <a:endParaRPr lang="vi-VN" sz="2400" b="1" dirty="0">
              <a:latin typeface="Times New Roman" pitchFamily="18" charset="0"/>
              <a:ea typeface="Cambria" panose="02040503050406030204" pitchFamily="18" charset="0"/>
              <a:cs typeface="Times New Roman" pitchFamily="18" charset="0"/>
            </a:endParaRPr>
          </a:p>
        </p:txBody>
      </p:sp>
      <p:sp>
        <p:nvSpPr>
          <p:cNvPr id="7" name="Rectangle 6"/>
          <p:cNvSpPr/>
          <p:nvPr/>
        </p:nvSpPr>
        <p:spPr>
          <a:xfrm>
            <a:off x="3429001" y="1676400"/>
            <a:ext cx="1916417" cy="523220"/>
          </a:xfrm>
          <a:prstGeom prst="rect">
            <a:avLst/>
          </a:prstGeom>
          <a:solidFill>
            <a:schemeClr val="bg1">
              <a:lumMod val="85000"/>
            </a:schemeClr>
          </a:solidFill>
        </p:spPr>
        <p:txBody>
          <a:bodyPr wrap="square">
            <a:spAutoFit/>
          </a:bodyPr>
          <a:lstStyle/>
          <a:p>
            <a:pPr lvl="0" algn="ctr"/>
            <a:r>
              <a:rPr lang="en-US" sz="2800" b="1" dirty="0">
                <a:solidFill>
                  <a:srgbClr val="FF0000"/>
                </a:solidFill>
                <a:latin typeface="Times New Roman" pitchFamily="18" charset="0"/>
                <a:ea typeface="Cambria" panose="02040503050406030204" pitchFamily="18" charset="0"/>
                <a:cs typeface="Times New Roman" pitchFamily="18" charset="0"/>
              </a:rPr>
              <a:t>c</a:t>
            </a:r>
            <a:r>
              <a:rPr lang="en-US" sz="2800" b="1" dirty="0" smtClean="0">
                <a:solidFill>
                  <a:srgbClr val="FF0000"/>
                </a:solidFill>
                <a:latin typeface="Times New Roman" pitchFamily="18" charset="0"/>
                <a:ea typeface="Cambria" panose="02040503050406030204" pitchFamily="18" charset="0"/>
                <a:cs typeface="Times New Roman" pitchFamily="18" charset="0"/>
              </a:rPr>
              <a:t>) </a:t>
            </a:r>
            <a:r>
              <a:rPr lang="en-US" sz="2800" b="1" dirty="0" err="1" smtClean="0">
                <a:solidFill>
                  <a:srgbClr val="FF0000"/>
                </a:solidFill>
                <a:latin typeface="Times New Roman" pitchFamily="18" charset="0"/>
                <a:ea typeface="Cambria" panose="02040503050406030204" pitchFamily="18" charset="0"/>
                <a:cs typeface="Times New Roman" pitchFamily="18" charset="0"/>
              </a:rPr>
              <a:t>Viết</a:t>
            </a:r>
            <a:endParaRPr lang="en-US" sz="2800" b="1" dirty="0">
              <a:solidFill>
                <a:srgbClr val="FF0000"/>
              </a:solidFill>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97536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895123"/>
            <a:ext cx="4563538" cy="523220"/>
          </a:xfrm>
          <a:prstGeom prst="rect">
            <a:avLst/>
          </a:prstGeom>
          <a:solidFill>
            <a:schemeClr val="bg1">
              <a:lumMod val="85000"/>
            </a:schemeClr>
          </a:solidFill>
        </p:spPr>
        <p:txBody>
          <a:bodyPr wrap="square">
            <a:spAutoFit/>
          </a:bodyPr>
          <a:lstStyle/>
          <a:p>
            <a:pPr lvl="0" algn="ctr"/>
            <a:r>
              <a:rPr lang="en-US" sz="2800" b="1" dirty="0" smtClean="0">
                <a:solidFill>
                  <a:srgbClr val="FF0000"/>
                </a:solidFill>
                <a:latin typeface="Times New Roman" pitchFamily="18" charset="0"/>
                <a:ea typeface="Cambria" panose="02040503050406030204" pitchFamily="18" charset="0"/>
                <a:cs typeface="Times New Roman" pitchFamily="18" charset="0"/>
              </a:rPr>
              <a:t>c) </a:t>
            </a:r>
            <a:r>
              <a:rPr lang="en-US" sz="2800" b="1" dirty="0" err="1" smtClean="0">
                <a:solidFill>
                  <a:srgbClr val="FF0000"/>
                </a:solidFill>
                <a:latin typeface="Times New Roman" pitchFamily="18" charset="0"/>
                <a:ea typeface="Cambria" panose="02040503050406030204" pitchFamily="18" charset="0"/>
                <a:cs typeface="Times New Roman" pitchFamily="18" charset="0"/>
              </a:rPr>
              <a:t>Kiểm</a:t>
            </a:r>
            <a:r>
              <a:rPr lang="en-US" sz="2800" b="1" dirty="0" smtClean="0">
                <a:solidFill>
                  <a:srgbClr val="FF0000"/>
                </a:solidFill>
                <a:latin typeface="Times New Roman" pitchFamily="18" charset="0"/>
                <a:ea typeface="Cambria" panose="02040503050406030204" pitchFamily="18" charset="0"/>
                <a:cs typeface="Times New Roman" pitchFamily="18" charset="0"/>
              </a:rPr>
              <a:t> </a:t>
            </a:r>
            <a:r>
              <a:rPr lang="en-US" sz="2800" b="1" dirty="0" err="1" smtClean="0">
                <a:solidFill>
                  <a:srgbClr val="FF0000"/>
                </a:solidFill>
                <a:latin typeface="Times New Roman" pitchFamily="18" charset="0"/>
                <a:ea typeface="Cambria" panose="02040503050406030204" pitchFamily="18" charset="0"/>
                <a:cs typeface="Times New Roman" pitchFamily="18" charset="0"/>
              </a:rPr>
              <a:t>tra</a:t>
            </a:r>
            <a:r>
              <a:rPr lang="en-US" sz="2800" b="1" dirty="0" smtClean="0">
                <a:solidFill>
                  <a:srgbClr val="FF0000"/>
                </a:solidFill>
                <a:latin typeface="Times New Roman" pitchFamily="18" charset="0"/>
                <a:ea typeface="Cambria" panose="02040503050406030204" pitchFamily="18" charset="0"/>
                <a:cs typeface="Times New Roman" pitchFamily="18" charset="0"/>
              </a:rPr>
              <a:t> </a:t>
            </a:r>
            <a:r>
              <a:rPr lang="en-US" sz="2800" b="1" dirty="0" err="1" smtClean="0">
                <a:solidFill>
                  <a:srgbClr val="FF0000"/>
                </a:solidFill>
                <a:latin typeface="Times New Roman" pitchFamily="18" charset="0"/>
                <a:ea typeface="Cambria" panose="02040503050406030204" pitchFamily="18" charset="0"/>
                <a:cs typeface="Times New Roman" pitchFamily="18" charset="0"/>
              </a:rPr>
              <a:t>và</a:t>
            </a:r>
            <a:r>
              <a:rPr lang="en-US" sz="2800" b="1" dirty="0" smtClean="0">
                <a:solidFill>
                  <a:srgbClr val="FF0000"/>
                </a:solidFill>
                <a:latin typeface="Times New Roman" pitchFamily="18" charset="0"/>
                <a:ea typeface="Cambria" panose="02040503050406030204" pitchFamily="18" charset="0"/>
                <a:cs typeface="Times New Roman" pitchFamily="18" charset="0"/>
              </a:rPr>
              <a:t> </a:t>
            </a:r>
            <a:r>
              <a:rPr lang="en-US" sz="2800" b="1" dirty="0" err="1" smtClean="0">
                <a:solidFill>
                  <a:srgbClr val="FF0000"/>
                </a:solidFill>
                <a:latin typeface="Times New Roman" pitchFamily="18" charset="0"/>
                <a:ea typeface="Cambria" panose="02040503050406030204" pitchFamily="18" charset="0"/>
                <a:cs typeface="Times New Roman" pitchFamily="18" charset="0"/>
              </a:rPr>
              <a:t>chỉnh</a:t>
            </a:r>
            <a:r>
              <a:rPr lang="en-US" sz="2800" b="1" dirty="0" smtClean="0">
                <a:solidFill>
                  <a:srgbClr val="FF0000"/>
                </a:solidFill>
                <a:latin typeface="Times New Roman" pitchFamily="18" charset="0"/>
                <a:ea typeface="Cambria" panose="02040503050406030204" pitchFamily="18" charset="0"/>
                <a:cs typeface="Times New Roman" pitchFamily="18" charset="0"/>
              </a:rPr>
              <a:t> </a:t>
            </a:r>
            <a:r>
              <a:rPr lang="en-US" sz="2800" b="1" dirty="0" err="1" smtClean="0">
                <a:solidFill>
                  <a:srgbClr val="FF0000"/>
                </a:solidFill>
                <a:latin typeface="Times New Roman" pitchFamily="18" charset="0"/>
                <a:ea typeface="Cambria" panose="02040503050406030204" pitchFamily="18" charset="0"/>
                <a:cs typeface="Times New Roman" pitchFamily="18" charset="0"/>
              </a:rPr>
              <a:t>sửa</a:t>
            </a:r>
            <a:endParaRPr lang="en-US" sz="2800" b="1" dirty="0">
              <a:solidFill>
                <a:srgbClr val="FF0000"/>
              </a:solidFill>
              <a:latin typeface="Times New Roman" pitchFamily="18" charset="0"/>
              <a:ea typeface="Cambria" panose="02040503050406030204" pitchFamily="18" charset="0"/>
              <a:cs typeface="Times New Roman" pitchFamily="18" charset="0"/>
            </a:endParaRPr>
          </a:p>
        </p:txBody>
      </p:sp>
      <p:sp>
        <p:nvSpPr>
          <p:cNvPr id="6" name="Google Shape;467;p24"/>
          <p:cNvSpPr/>
          <p:nvPr/>
        </p:nvSpPr>
        <p:spPr>
          <a:xfrm>
            <a:off x="1295400" y="1543261"/>
            <a:ext cx="3288881" cy="1961940"/>
          </a:xfrm>
          <a:custGeom>
            <a:avLst/>
            <a:gdLst/>
            <a:ahLst/>
            <a:cxnLst/>
            <a:rect l="l" t="t" r="r" b="b"/>
            <a:pathLst>
              <a:path w="8254162" h="3549290" extrusionOk="0">
                <a:moveTo>
                  <a:pt x="0" y="0"/>
                </a:moveTo>
                <a:lnTo>
                  <a:pt x="8254162" y="0"/>
                </a:lnTo>
                <a:lnTo>
                  <a:pt x="8254162" y="3549290"/>
                </a:lnTo>
                <a:lnTo>
                  <a:pt x="0" y="3549290"/>
                </a:lnTo>
                <a:lnTo>
                  <a:pt x="0" y="0"/>
                </a:lnTo>
                <a:close/>
              </a:path>
            </a:pathLst>
          </a:custGeom>
          <a:solidFill>
            <a:schemeClr val="accent4">
              <a:lumMod val="40000"/>
              <a:lumOff val="60000"/>
            </a:schemeClr>
          </a:solidFill>
          <a:ln>
            <a:noFill/>
          </a:ln>
        </p:spPr>
        <p:txBody>
          <a:bodyPr spcFirstLastPara="1" wrap="square" lIns="51198" tIns="25592" rIns="51198" bIns="25592" anchor="t" anchorCtr="0">
            <a:noAutofit/>
          </a:bodyPr>
          <a:lstStyle/>
          <a:p>
            <a:endParaRPr sz="1000">
              <a:solidFill>
                <a:schemeClr val="dk1"/>
              </a:solidFill>
              <a:latin typeface="Calibri"/>
              <a:ea typeface="Calibri"/>
              <a:cs typeface="Calibri"/>
              <a:sym typeface="Calibri"/>
            </a:endParaRPr>
          </a:p>
        </p:txBody>
      </p:sp>
      <p:sp>
        <p:nvSpPr>
          <p:cNvPr id="7" name="Google Shape;471;p24"/>
          <p:cNvSpPr txBox="1"/>
          <p:nvPr/>
        </p:nvSpPr>
        <p:spPr>
          <a:xfrm>
            <a:off x="1726521" y="1563203"/>
            <a:ext cx="2636850" cy="1769715"/>
          </a:xfrm>
          <a:prstGeom prst="rect">
            <a:avLst/>
          </a:prstGeom>
          <a:noFill/>
          <a:ln>
            <a:noFill/>
          </a:ln>
        </p:spPr>
        <p:txBody>
          <a:bodyPr spcFirstLastPara="1" wrap="square" lIns="0" tIns="0" rIns="0" bIns="0" anchor="t" anchorCtr="0">
            <a:spAutoFit/>
          </a:bodyPr>
          <a:lstStyle/>
          <a:p>
            <a:pPr algn="ctr">
              <a:lnSpc>
                <a:spcPct val="115000"/>
              </a:lnSpc>
            </a:pPr>
            <a:r>
              <a:rPr lang="en-US" sz="2500" dirty="0" err="1">
                <a:solidFill>
                  <a:srgbClr val="000000"/>
                </a:solidFill>
                <a:latin typeface="Times New Roman" pitchFamily="18" charset="0"/>
                <a:ea typeface="Roboto Condensed"/>
                <a:cs typeface="Times New Roman" pitchFamily="18" charset="0"/>
                <a:sym typeface="Roboto Condensed"/>
              </a:rPr>
              <a:t>Đọc</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kiểm</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tra</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lại</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đối</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chiếu</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với</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yêu</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cầu</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đề</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bài</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mục</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đích</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đề</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ra.</a:t>
            </a:r>
            <a:endParaRPr dirty="0">
              <a:latin typeface="Times New Roman" pitchFamily="18" charset="0"/>
              <a:cs typeface="Times New Roman" pitchFamily="18" charset="0"/>
            </a:endParaRPr>
          </a:p>
        </p:txBody>
      </p:sp>
      <p:sp>
        <p:nvSpPr>
          <p:cNvPr id="9" name="Google Shape;469;p24"/>
          <p:cNvSpPr/>
          <p:nvPr/>
        </p:nvSpPr>
        <p:spPr>
          <a:xfrm>
            <a:off x="5181600" y="1616638"/>
            <a:ext cx="3142550" cy="1888563"/>
          </a:xfrm>
          <a:custGeom>
            <a:avLst/>
            <a:gdLst/>
            <a:ahLst/>
            <a:cxnLst/>
            <a:rect l="l" t="t" r="r" b="b"/>
            <a:pathLst>
              <a:path w="8254162" h="3549290" extrusionOk="0">
                <a:moveTo>
                  <a:pt x="0" y="0"/>
                </a:moveTo>
                <a:lnTo>
                  <a:pt x="8254162" y="0"/>
                </a:lnTo>
                <a:lnTo>
                  <a:pt x="8254162" y="3549290"/>
                </a:lnTo>
                <a:lnTo>
                  <a:pt x="0" y="3549290"/>
                </a:lnTo>
                <a:lnTo>
                  <a:pt x="0" y="0"/>
                </a:lnTo>
                <a:close/>
              </a:path>
            </a:pathLst>
          </a:custGeom>
          <a:solidFill>
            <a:schemeClr val="accent3">
              <a:lumMod val="40000"/>
              <a:lumOff val="60000"/>
            </a:schemeClr>
          </a:solidFill>
          <a:ln>
            <a:noFill/>
          </a:ln>
        </p:spPr>
      </p:sp>
      <p:sp>
        <p:nvSpPr>
          <p:cNvPr id="10" name="Google Shape;472;p24"/>
          <p:cNvSpPr txBox="1"/>
          <p:nvPr/>
        </p:nvSpPr>
        <p:spPr>
          <a:xfrm>
            <a:off x="5282762" y="1639373"/>
            <a:ext cx="3085350" cy="1769715"/>
          </a:xfrm>
          <a:prstGeom prst="rect">
            <a:avLst/>
          </a:prstGeom>
          <a:noFill/>
          <a:ln>
            <a:noFill/>
          </a:ln>
        </p:spPr>
        <p:txBody>
          <a:bodyPr spcFirstLastPara="1" wrap="square" lIns="0" tIns="0" rIns="0" bIns="0" anchor="t" anchorCtr="0">
            <a:spAutoFit/>
          </a:bodyPr>
          <a:lstStyle/>
          <a:p>
            <a:pPr algn="ctr">
              <a:lnSpc>
                <a:spcPct val="115000"/>
              </a:lnSpc>
            </a:pPr>
            <a:r>
              <a:rPr lang="en-US" sz="2500" dirty="0" err="1">
                <a:solidFill>
                  <a:srgbClr val="000000"/>
                </a:solidFill>
                <a:latin typeface="Times New Roman" pitchFamily="18" charset="0"/>
                <a:ea typeface="Roboto Condensed"/>
                <a:cs typeface="Times New Roman" pitchFamily="18" charset="0"/>
                <a:sym typeface="Roboto Condensed"/>
              </a:rPr>
              <a:t>Thử</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tóm</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tắt</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lại</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để</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đánh</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giá</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mức</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độ</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chặt</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chẽ</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sáng</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rõ</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của</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các</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luận</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điểm</a:t>
            </a:r>
            <a:r>
              <a:rPr lang="en-US" sz="2500" dirty="0">
                <a:solidFill>
                  <a:srgbClr val="000000"/>
                </a:solidFill>
                <a:latin typeface="Times New Roman" pitchFamily="18" charset="0"/>
                <a:ea typeface="Roboto Condensed"/>
                <a:cs typeface="Times New Roman" pitchFamily="18" charset="0"/>
                <a:sym typeface="Roboto Condensed"/>
              </a:rPr>
              <a:t>.</a:t>
            </a:r>
            <a:endParaRPr dirty="0">
              <a:latin typeface="Times New Roman" pitchFamily="18" charset="0"/>
              <a:cs typeface="Times New Roman" pitchFamily="18" charset="0"/>
            </a:endParaRPr>
          </a:p>
        </p:txBody>
      </p:sp>
      <p:sp>
        <p:nvSpPr>
          <p:cNvPr id="11" name="Google Shape;470;p24"/>
          <p:cNvSpPr/>
          <p:nvPr/>
        </p:nvSpPr>
        <p:spPr>
          <a:xfrm>
            <a:off x="2887909" y="3581400"/>
            <a:ext cx="3392743" cy="1845237"/>
          </a:xfrm>
          <a:custGeom>
            <a:avLst/>
            <a:gdLst/>
            <a:ahLst/>
            <a:cxnLst/>
            <a:rect l="l" t="t" r="r" b="b"/>
            <a:pathLst>
              <a:path w="8254162" h="3549290" extrusionOk="0">
                <a:moveTo>
                  <a:pt x="0" y="0"/>
                </a:moveTo>
                <a:lnTo>
                  <a:pt x="8254162" y="0"/>
                </a:lnTo>
                <a:lnTo>
                  <a:pt x="8254162" y="3549289"/>
                </a:lnTo>
                <a:lnTo>
                  <a:pt x="0" y="3549289"/>
                </a:lnTo>
                <a:lnTo>
                  <a:pt x="0" y="0"/>
                </a:lnTo>
                <a:close/>
              </a:path>
            </a:pathLst>
          </a:custGeom>
          <a:solidFill>
            <a:schemeClr val="accent1">
              <a:lumMod val="40000"/>
              <a:lumOff val="60000"/>
            </a:schemeClr>
          </a:solidFill>
          <a:ln>
            <a:noFill/>
          </a:ln>
        </p:spPr>
      </p:sp>
      <p:sp>
        <p:nvSpPr>
          <p:cNvPr id="12" name="Google Shape;473;p24"/>
          <p:cNvSpPr txBox="1"/>
          <p:nvPr/>
        </p:nvSpPr>
        <p:spPr>
          <a:xfrm>
            <a:off x="3195252" y="3810000"/>
            <a:ext cx="3085400" cy="1077218"/>
          </a:xfrm>
          <a:prstGeom prst="rect">
            <a:avLst/>
          </a:prstGeom>
          <a:noFill/>
          <a:ln>
            <a:noFill/>
          </a:ln>
        </p:spPr>
        <p:txBody>
          <a:bodyPr spcFirstLastPara="1" wrap="square" lIns="0" tIns="0" rIns="0" bIns="0" anchor="t" anchorCtr="0">
            <a:spAutoFit/>
          </a:bodyPr>
          <a:lstStyle/>
          <a:p>
            <a:pPr algn="ctr">
              <a:lnSpc>
                <a:spcPct val="139977"/>
              </a:lnSpc>
            </a:pPr>
            <a:r>
              <a:rPr lang="en-US" sz="2500" dirty="0" err="1">
                <a:solidFill>
                  <a:srgbClr val="000000"/>
                </a:solidFill>
                <a:latin typeface="Times New Roman" pitchFamily="18" charset="0"/>
                <a:ea typeface="Roboto Condensed"/>
                <a:cs typeface="Times New Roman" pitchFamily="18" charset="0"/>
                <a:sym typeface="Roboto Condensed"/>
              </a:rPr>
              <a:t>Chỉnh</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sửa</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các</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lỗi</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về</a:t>
            </a:r>
            <a:r>
              <a:rPr lang="en-US" sz="2500" dirty="0">
                <a:solidFill>
                  <a:srgbClr val="000000"/>
                </a:solidFill>
                <a:latin typeface="Times New Roman" pitchFamily="18" charset="0"/>
                <a:ea typeface="Roboto Condensed"/>
                <a:cs typeface="Times New Roman" pitchFamily="18" charset="0"/>
                <a:sym typeface="Roboto Condensed"/>
              </a:rPr>
              <a:t> </a:t>
            </a:r>
            <a:endParaRPr dirty="0">
              <a:latin typeface="Times New Roman" pitchFamily="18" charset="0"/>
              <a:cs typeface="Times New Roman" pitchFamily="18" charset="0"/>
            </a:endParaRPr>
          </a:p>
          <a:p>
            <a:pPr algn="ctr">
              <a:lnSpc>
                <a:spcPct val="139977"/>
              </a:lnSpc>
            </a:pPr>
            <a:r>
              <a:rPr lang="en-US" sz="2500" dirty="0" err="1">
                <a:solidFill>
                  <a:srgbClr val="000000"/>
                </a:solidFill>
                <a:latin typeface="Times New Roman" pitchFamily="18" charset="0"/>
                <a:ea typeface="Roboto Condensed"/>
                <a:cs typeface="Times New Roman" pitchFamily="18" charset="0"/>
                <a:sym typeface="Roboto Condensed"/>
              </a:rPr>
              <a:t>chính</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tả</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ngữ</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pháp</a:t>
            </a:r>
            <a:r>
              <a:rPr lang="en-US" sz="2500" dirty="0">
                <a:solidFill>
                  <a:srgbClr val="000000"/>
                </a:solidFill>
                <a:latin typeface="Times New Roman" pitchFamily="18" charset="0"/>
                <a:ea typeface="Roboto Condensed"/>
                <a:cs typeface="Times New Roman" pitchFamily="18" charset="0"/>
                <a:sym typeface="Roboto Condensed"/>
              </a:rPr>
              <a:t>.</a:t>
            </a:r>
            <a:endParaRPr dirty="0">
              <a:latin typeface="Times New Roman" pitchFamily="18" charset="0"/>
              <a:cs typeface="Times New Roman" pitchFamily="18" charset="0"/>
            </a:endParaRPr>
          </a:p>
        </p:txBody>
      </p:sp>
    </p:spTree>
    <p:extLst>
      <p:ext uri="{BB962C8B-B14F-4D97-AF65-F5344CB8AC3E}">
        <p14:creationId xmlns:p14="http://schemas.microsoft.com/office/powerpoint/2010/main" val="149503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6105">
            <a:extLst>
              <a:ext uri="{FF2B5EF4-FFF2-40B4-BE49-F238E27FC236}">
                <a16:creationId xmlns="" xmlns:a16="http://schemas.microsoft.com/office/drawing/2014/main" id="{7BCFAA46-48AC-3FEA-F0FB-84183D588F82}"/>
              </a:ext>
            </a:extLst>
          </p:cNvPr>
          <p:cNvSpPr/>
          <p:nvPr/>
        </p:nvSpPr>
        <p:spPr>
          <a:xfrm>
            <a:off x="1219200" y="609600"/>
            <a:ext cx="7620000" cy="1252490"/>
          </a:xfrm>
          <a:prstGeom prst="roundRect">
            <a:avLst>
              <a:gd name="adj" fmla="val 50000"/>
            </a:avLst>
          </a:prstGeom>
          <a:noFill/>
          <a:ln w="38100" cap="flat" cmpd="sng" algn="ctr">
            <a:solidFill>
              <a:srgbClr val="563B7F"/>
            </a:solidFill>
            <a:prstDash val="solid"/>
          </a:ln>
          <a:effectLst/>
        </p:spPr>
        <p:txBody>
          <a:bodyPr rtlCol="0" anchor="ctr"/>
          <a:lstStyle/>
          <a:p>
            <a:pPr lvl="4">
              <a:buClrTx/>
              <a:defRPr/>
            </a:pPr>
            <a:r>
              <a:rPr lang="en-US" sz="2600" b="1" i="1" dirty="0" smtClean="0">
                <a:solidFill>
                  <a:srgbClr val="FF0000"/>
                </a:solidFill>
                <a:latin typeface="Times New Roman" pitchFamily="18" charset="0"/>
                <a:ea typeface="Cambria" panose="02040503050406030204" pitchFamily="18" charset="0"/>
                <a:cs typeface="Times New Roman" pitchFamily="18" charset="0"/>
              </a:rPr>
              <a:t>2.</a:t>
            </a:r>
            <a:r>
              <a:rPr lang="vi-VN" sz="2600" b="1" i="1" dirty="0" smtClean="0">
                <a:solidFill>
                  <a:srgbClr val="FF0000"/>
                </a:solidFill>
                <a:latin typeface="Times New Roman" pitchFamily="18" charset="0"/>
                <a:ea typeface="Cambria" panose="02040503050406030204" pitchFamily="18" charset="0"/>
                <a:cs typeface="Times New Roman" pitchFamily="18" charset="0"/>
              </a:rPr>
              <a:t>Rèn </a:t>
            </a:r>
            <a:r>
              <a:rPr lang="vi-VN" sz="2600" b="1" i="1" dirty="0">
                <a:solidFill>
                  <a:srgbClr val="FF0000"/>
                </a:solidFill>
                <a:latin typeface="Times New Roman" pitchFamily="18" charset="0"/>
                <a:ea typeface="Cambria" panose="02040503050406030204" pitchFamily="18" charset="0"/>
                <a:cs typeface="Times New Roman" pitchFamily="18" charset="0"/>
              </a:rPr>
              <a:t>luyện kĩ năng viết: Câu văn suy lí (lô gích) và câu văn có hình ảnh trong văn nghị luận.</a:t>
            </a:r>
          </a:p>
        </p:txBody>
      </p:sp>
      <p:sp>
        <p:nvSpPr>
          <p:cNvPr id="5" name="Rectangle 4"/>
          <p:cNvSpPr/>
          <p:nvPr/>
        </p:nvSpPr>
        <p:spPr>
          <a:xfrm>
            <a:off x="563216" y="1981200"/>
            <a:ext cx="7971183" cy="4524315"/>
          </a:xfrm>
          <a:prstGeom prst="rect">
            <a:avLst/>
          </a:prstGeom>
        </p:spPr>
        <p:txBody>
          <a:bodyPr wrap="square">
            <a:spAutoFit/>
          </a:bodyPr>
          <a:lstStyle/>
          <a:p>
            <a:pPr algn="just">
              <a:lnSpc>
                <a:spcPct val="150000"/>
              </a:lnSpc>
            </a:pPr>
            <a:r>
              <a:rPr lang="vi-VN" sz="2400" b="1" dirty="0" smtClean="0">
                <a:solidFill>
                  <a:schemeClr val="accent2">
                    <a:lumMod val="75000"/>
                  </a:schemeClr>
                </a:solidFill>
                <a:latin typeface="Times New Roman" pitchFamily="18" charset="0"/>
                <a:ea typeface="Cambria" panose="02040503050406030204" pitchFamily="18" charset="0"/>
                <a:cs typeface="Times New Roman" pitchFamily="18" charset="0"/>
              </a:rPr>
              <a:t> </a:t>
            </a:r>
            <a:r>
              <a:rPr lang="vi-VN" sz="2400" b="1" dirty="0" smtClean="0">
                <a:solidFill>
                  <a:srgbClr val="FF0000"/>
                </a:solidFill>
                <a:latin typeface="Times New Roman" pitchFamily="18" charset="0"/>
                <a:ea typeface="Cambria" panose="02040503050406030204" pitchFamily="18" charset="0"/>
                <a:cs typeface="Times New Roman" pitchFamily="18" charset="0"/>
              </a:rPr>
              <a:t>a</a:t>
            </a:r>
            <a:r>
              <a:rPr lang="vi-VN" sz="2400" b="1" dirty="0">
                <a:solidFill>
                  <a:srgbClr val="FF0000"/>
                </a:solidFill>
                <a:latin typeface="Times New Roman" pitchFamily="18" charset="0"/>
                <a:ea typeface="Cambria" panose="02040503050406030204" pitchFamily="18" charset="0"/>
                <a:cs typeface="Times New Roman" pitchFamily="18" charset="0"/>
              </a:rPr>
              <a:t>) Cách thức</a:t>
            </a:r>
          </a:p>
          <a:p>
            <a:pPr algn="just">
              <a:lnSpc>
                <a:spcPct val="150000"/>
              </a:lnSpc>
            </a:pPr>
            <a:r>
              <a:rPr lang="en-US" sz="2400" b="1" dirty="0" smtClean="0">
                <a:latin typeface="Times New Roman" pitchFamily="18" charset="0"/>
                <a:ea typeface="Cambria" panose="02040503050406030204" pitchFamily="18" charset="0"/>
                <a:cs typeface="Times New Roman" pitchFamily="18" charset="0"/>
              </a:rPr>
              <a:t>- </a:t>
            </a:r>
            <a:r>
              <a:rPr lang="vi-VN" sz="2400" b="1" dirty="0" smtClean="0">
                <a:latin typeface="Times New Roman" pitchFamily="18" charset="0"/>
                <a:ea typeface="Cambria" panose="02040503050406030204" pitchFamily="18" charset="0"/>
                <a:cs typeface="Times New Roman" pitchFamily="18" charset="0"/>
              </a:rPr>
              <a:t>Văn </a:t>
            </a:r>
            <a:r>
              <a:rPr lang="vi-VN" sz="2400" b="1" dirty="0">
                <a:latin typeface="Times New Roman" pitchFamily="18" charset="0"/>
                <a:ea typeface="Cambria" panose="02040503050406030204" pitchFamily="18" charset="0"/>
                <a:cs typeface="Times New Roman" pitchFamily="18" charset="0"/>
              </a:rPr>
              <a:t>nghị luận </a:t>
            </a:r>
            <a:r>
              <a:rPr lang="vi-VN" sz="2400" b="1" dirty="0" smtClean="0">
                <a:latin typeface="Times New Roman" pitchFamily="18" charset="0"/>
                <a:ea typeface="Cambria" panose="02040503050406030204" pitchFamily="18" charset="0"/>
                <a:cs typeface="Times New Roman" pitchFamily="18" charset="0"/>
              </a:rPr>
              <a:t>là </a:t>
            </a:r>
            <a:r>
              <a:rPr lang="vi-VN" sz="2400" b="1" dirty="0">
                <a:latin typeface="Times New Roman" pitchFamily="18" charset="0"/>
                <a:ea typeface="Cambria" panose="02040503050406030204" pitchFamily="18" charset="0"/>
                <a:cs typeface="Times New Roman" pitchFamily="18" charset="0"/>
              </a:rPr>
              <a:t>loại văn của tư duy khái niệm, của suy lí (lô </a:t>
            </a:r>
            <a:r>
              <a:rPr lang="vi-VN" sz="2400" b="1" dirty="0" smtClean="0">
                <a:latin typeface="Times New Roman" pitchFamily="18" charset="0"/>
                <a:ea typeface="Cambria" panose="02040503050406030204" pitchFamily="18" charset="0"/>
                <a:cs typeface="Times New Roman" pitchFamily="18" charset="0"/>
              </a:rPr>
              <a:t>gích)</a:t>
            </a:r>
            <a:r>
              <a:rPr lang="en-US" sz="2400" b="1" dirty="0" smtClean="0">
                <a:latin typeface="Times New Roman" pitchFamily="18" charset="0"/>
                <a:ea typeface="Cambria" panose="02040503050406030204" pitchFamily="18" charset="0"/>
                <a:cs typeface="Times New Roman" pitchFamily="18" charset="0"/>
              </a:rPr>
              <a:t>.</a:t>
            </a:r>
            <a:r>
              <a:rPr lang="vi-VN" sz="2400" b="1" dirty="0" smtClean="0">
                <a:latin typeface="Times New Roman" pitchFamily="18" charset="0"/>
                <a:ea typeface="Cambria" panose="02040503050406030204" pitchFamily="18" charset="0"/>
                <a:cs typeface="Times New Roman" pitchFamily="18" charset="0"/>
              </a:rPr>
              <a:t>Tuy </a:t>
            </a:r>
            <a:r>
              <a:rPr lang="vi-VN" sz="2400" b="1" dirty="0">
                <a:latin typeface="Times New Roman" pitchFamily="18" charset="0"/>
                <a:ea typeface="Cambria" panose="02040503050406030204" pitchFamily="18" charset="0"/>
                <a:cs typeface="Times New Roman" pitchFamily="18" charset="0"/>
              </a:rPr>
              <a:t>nhiên, văn nghị luận cũng cần phải hấp dẫn, lôi cuốn bằng hình ảnh, từ ngữ có sức biểu cảm cao. </a:t>
            </a:r>
            <a:endParaRPr lang="en-US" sz="2400" b="1" dirty="0" smtClean="0">
              <a:latin typeface="Times New Roman" pitchFamily="18" charset="0"/>
              <a:ea typeface="Cambria" panose="02040503050406030204" pitchFamily="18" charset="0"/>
              <a:cs typeface="Times New Roman" pitchFamily="18" charset="0"/>
            </a:endParaRPr>
          </a:p>
          <a:p>
            <a:pPr algn="just">
              <a:lnSpc>
                <a:spcPct val="150000"/>
              </a:lnSpc>
            </a:pPr>
            <a:r>
              <a:rPr lang="en-US" sz="2400" b="1" dirty="0" smtClean="0">
                <a:latin typeface="Times New Roman" pitchFamily="18" charset="0"/>
                <a:ea typeface="Cambria" panose="02040503050406030204" pitchFamily="18" charset="0"/>
                <a:cs typeface="Times New Roman" pitchFamily="18" charset="0"/>
              </a:rPr>
              <a:t>- </a:t>
            </a:r>
            <a:r>
              <a:rPr lang="vi-VN" sz="2400" b="1" dirty="0" smtClean="0">
                <a:latin typeface="Times New Roman" pitchFamily="18" charset="0"/>
                <a:ea typeface="Cambria" panose="02040503050406030204" pitchFamily="18" charset="0"/>
                <a:cs typeface="Times New Roman" pitchFamily="18" charset="0"/>
              </a:rPr>
              <a:t>Bài </a:t>
            </a:r>
            <a:r>
              <a:rPr lang="vi-VN" sz="2400" b="1" dirty="0">
                <a:latin typeface="Times New Roman" pitchFamily="18" charset="0"/>
                <a:ea typeface="Cambria" panose="02040503050406030204" pitchFamily="18" charset="0"/>
                <a:cs typeface="Times New Roman" pitchFamily="18" charset="0"/>
              </a:rPr>
              <a:t>văn nghị luận hay là bài văn vừa giàu sức thuyết </a:t>
            </a:r>
            <a:r>
              <a:rPr lang="vi-VN" sz="2400" b="1" dirty="0" smtClean="0">
                <a:latin typeface="Times New Roman" pitchFamily="18" charset="0"/>
                <a:ea typeface="Cambria" panose="02040503050406030204" pitchFamily="18" charset="0"/>
                <a:cs typeface="Times New Roman" pitchFamily="18" charset="0"/>
              </a:rPr>
              <a:t>phục</a:t>
            </a:r>
            <a:r>
              <a:rPr lang="en-US" sz="2400" b="1" dirty="0" smtClean="0">
                <a:latin typeface="Times New Roman" pitchFamily="18" charset="0"/>
                <a:ea typeface="Cambria" panose="02040503050406030204" pitchFamily="18" charset="0"/>
                <a:cs typeface="Times New Roman" pitchFamily="18" charset="0"/>
              </a:rPr>
              <a:t>,</a:t>
            </a:r>
            <a:r>
              <a:rPr lang="vi-VN" sz="2400" b="1" dirty="0" smtClean="0">
                <a:latin typeface="Times New Roman" pitchFamily="18" charset="0"/>
                <a:ea typeface="Cambria" panose="02040503050406030204" pitchFamily="18" charset="0"/>
                <a:cs typeface="Times New Roman" pitchFamily="18" charset="0"/>
              </a:rPr>
              <a:t>vừa </a:t>
            </a:r>
            <a:r>
              <a:rPr lang="vi-VN" sz="2400" b="1" dirty="0">
                <a:latin typeface="Times New Roman" pitchFamily="18" charset="0"/>
                <a:ea typeface="Cambria" panose="02040503050406030204" pitchFamily="18" charset="0"/>
                <a:cs typeface="Times New Roman" pitchFamily="18" charset="0"/>
              </a:rPr>
              <a:t>giàu hình ảnh. Biện pháp cơ bản nhất để tạo nên bài viết có hình ảnh là người viết dùng phép so sánh, liên hệ, đối chiếu.</a:t>
            </a:r>
          </a:p>
        </p:txBody>
      </p:sp>
    </p:spTree>
    <p:extLst>
      <p:ext uri="{BB962C8B-B14F-4D97-AF65-F5344CB8AC3E}">
        <p14:creationId xmlns:p14="http://schemas.microsoft.com/office/powerpoint/2010/main" val="362797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657225" y="457200"/>
            <a:ext cx="6210354" cy="523220"/>
          </a:xfrm>
          <a:prstGeom prst="rect">
            <a:avLst/>
          </a:prstGeom>
        </p:spPr>
        <p:txBody>
          <a:bodyPr wrap="none">
            <a:spAutoFit/>
          </a:bodyPr>
          <a:lstStyle/>
          <a:p>
            <a:r>
              <a:rPr lang="nl-NL" sz="2800" b="1" dirty="0">
                <a:solidFill>
                  <a:srgbClr val="FF0000"/>
                </a:solidFill>
                <a:latin typeface="Times New Roman" pitchFamily="18" charset="0"/>
                <a:ea typeface="Cambria" panose="02040503050406030204" pitchFamily="18" charset="0"/>
                <a:cs typeface="Times New Roman" pitchFamily="18" charset="0"/>
              </a:rPr>
              <a:t>- </a:t>
            </a:r>
            <a:r>
              <a:rPr lang="nl-NL" sz="2400" b="1" dirty="0">
                <a:solidFill>
                  <a:srgbClr val="FF0000"/>
                </a:solidFill>
                <a:latin typeface="Times New Roman" pitchFamily="18" charset="0"/>
                <a:ea typeface="Cambria" panose="02040503050406030204" pitchFamily="18" charset="0"/>
                <a:cs typeface="Times New Roman" pitchFamily="18" charset="0"/>
              </a:rPr>
              <a:t>So sánh hai cách viết có cùng một ý sau đây:</a:t>
            </a:r>
            <a:endParaRPr lang="en-US" sz="2400" b="1" dirty="0">
              <a:solidFill>
                <a:srgbClr val="FF0000"/>
              </a:solidFill>
              <a:latin typeface="Times New Roman" pitchFamily="18" charset="0"/>
              <a:ea typeface="Cambria" panose="02040503050406030204"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63006687"/>
              </p:ext>
            </p:extLst>
          </p:nvPr>
        </p:nvGraphicFramePr>
        <p:xfrm>
          <a:off x="152400" y="980420"/>
          <a:ext cx="8839200" cy="5423840"/>
        </p:xfrm>
        <a:graphic>
          <a:graphicData uri="http://schemas.openxmlformats.org/drawingml/2006/table">
            <a:tbl>
              <a:tblPr firstRow="1" firstCol="1" bandRow="1"/>
              <a:tblGrid>
                <a:gridCol w="3879074"/>
                <a:gridCol w="4960126"/>
              </a:tblGrid>
              <a:tr h="465116">
                <a:tc>
                  <a:txBody>
                    <a:bodyPr/>
                    <a:lstStyle/>
                    <a:p>
                      <a:pPr algn="ctr">
                        <a:lnSpc>
                          <a:spcPct val="115000"/>
                        </a:lnSpc>
                        <a:spcAft>
                          <a:spcPts val="0"/>
                        </a:spcAft>
                      </a:pPr>
                      <a:r>
                        <a:rPr lang="nl-NL" sz="2200" b="1" dirty="0">
                          <a:solidFill>
                            <a:schemeClr val="bg1"/>
                          </a:solidFill>
                          <a:effectLst/>
                          <a:latin typeface="Times New Roman" pitchFamily="18" charset="0"/>
                          <a:ea typeface="Cambria" panose="02040503050406030204" pitchFamily="18" charset="0"/>
                          <a:cs typeface="Times New Roman" pitchFamily="18" charset="0"/>
                        </a:rPr>
                        <a:t>Câu văn suy lí (lô gích)</a:t>
                      </a:r>
                      <a:endParaRPr lang="en-US" sz="2200" b="1" dirty="0">
                        <a:solidFill>
                          <a:schemeClr val="bg1"/>
                        </a:solidFill>
                        <a:effectLst/>
                        <a:latin typeface="Times New Roman" pitchFamily="18" charset="0"/>
                        <a:ea typeface="Cambria" panose="02040503050406030204" pitchFamily="18" charset="0"/>
                        <a:cs typeface="Times New Roman" pitchFamily="18" charset="0"/>
                      </a:endParaRPr>
                    </a:p>
                  </a:txBody>
                  <a:tcPr marL="42472" marR="42472" marT="56629" marB="56629">
                    <a:solidFill>
                      <a:schemeClr val="accent2">
                        <a:lumMod val="75000"/>
                      </a:schemeClr>
                    </a:solidFill>
                  </a:tcPr>
                </a:tc>
                <a:tc>
                  <a:txBody>
                    <a:bodyPr/>
                    <a:lstStyle/>
                    <a:p>
                      <a:pPr algn="ctr">
                        <a:lnSpc>
                          <a:spcPct val="115000"/>
                        </a:lnSpc>
                        <a:spcAft>
                          <a:spcPts val="0"/>
                        </a:spcAft>
                      </a:pPr>
                      <a:r>
                        <a:rPr lang="nl-NL" sz="2200" b="1" dirty="0">
                          <a:solidFill>
                            <a:schemeClr val="bg1"/>
                          </a:solidFill>
                          <a:effectLst/>
                          <a:latin typeface="Times New Roman" pitchFamily="18" charset="0"/>
                          <a:ea typeface="Cambria" panose="02040503050406030204" pitchFamily="18" charset="0"/>
                          <a:cs typeface="Times New Roman" pitchFamily="18" charset="0"/>
                        </a:rPr>
                        <a:t>Câu văn có hình ảnh</a:t>
                      </a:r>
                      <a:endParaRPr lang="en-US" sz="2200" b="1" dirty="0">
                        <a:solidFill>
                          <a:schemeClr val="bg1"/>
                        </a:solidFill>
                        <a:effectLst/>
                        <a:latin typeface="Times New Roman" pitchFamily="18" charset="0"/>
                        <a:ea typeface="Cambria" panose="02040503050406030204" pitchFamily="18" charset="0"/>
                        <a:cs typeface="Times New Roman" pitchFamily="18" charset="0"/>
                      </a:endParaRPr>
                    </a:p>
                  </a:txBody>
                  <a:tcPr marL="42472" marR="42472" marT="56629" marB="56629">
                    <a:solidFill>
                      <a:schemeClr val="accent2">
                        <a:lumMod val="75000"/>
                      </a:schemeClr>
                    </a:solidFill>
                  </a:tcPr>
                </a:tc>
              </a:tr>
              <a:tr h="2066583">
                <a:tc>
                  <a:txBody>
                    <a:bodyPr/>
                    <a:lstStyle/>
                    <a:p>
                      <a:pPr algn="just">
                        <a:lnSpc>
                          <a:spcPct val="115000"/>
                        </a:lnSpc>
                        <a:spcAft>
                          <a:spcPts val="0"/>
                        </a:spcAft>
                      </a:pPr>
                      <a:r>
                        <a:rPr lang="nl-NL" sz="2000" dirty="0" smtClean="0">
                          <a:effectLst/>
                          <a:latin typeface="Times New Roman" pitchFamily="18" charset="0"/>
                          <a:ea typeface="Cambria" panose="02040503050406030204" pitchFamily="18" charset="0"/>
                          <a:cs typeface="Times New Roman" pitchFamily="18" charset="0"/>
                        </a:rPr>
                        <a:t>    Hàn </a:t>
                      </a:r>
                      <a:r>
                        <a:rPr lang="nl-NL" sz="2000" dirty="0">
                          <a:effectLst/>
                          <a:latin typeface="Times New Roman" pitchFamily="18" charset="0"/>
                          <a:ea typeface="Cambria" panose="02040503050406030204" pitchFamily="18" charset="0"/>
                          <a:cs typeface="Times New Roman" pitchFamily="18" charset="0"/>
                        </a:rPr>
                        <a:t>Mặc Tử là một nhà thơ độc đáo. Ông xuất hiện và ra đi rất bất ngờ, nhưng đã để lại một dấu ấn không thể nào quên đối với nền thơ ca dân tộc.</a:t>
                      </a:r>
                      <a:endParaRPr lang="en-US" sz="2000" dirty="0">
                        <a:effectLst/>
                        <a:latin typeface="Times New Roman" pitchFamily="18" charset="0"/>
                        <a:ea typeface="Cambria" panose="02040503050406030204" pitchFamily="18" charset="0"/>
                        <a:cs typeface="Times New Roman" pitchFamily="18" charset="0"/>
                      </a:endParaRPr>
                    </a:p>
                  </a:txBody>
                  <a:tcPr marL="42472" marR="42472" marT="56629" marB="56629">
                    <a:solidFill>
                      <a:schemeClr val="bg1">
                        <a:lumMod val="95000"/>
                      </a:schemeClr>
                    </a:solidFill>
                  </a:tcPr>
                </a:tc>
                <a:tc>
                  <a:txBody>
                    <a:bodyPr/>
                    <a:lstStyle/>
                    <a:p>
                      <a:pPr algn="just">
                        <a:lnSpc>
                          <a:spcPct val="115000"/>
                        </a:lnSpc>
                        <a:spcAft>
                          <a:spcPts val="0"/>
                        </a:spcAft>
                      </a:pPr>
                      <a:r>
                        <a:rPr lang="nl-NL" sz="2000" dirty="0" smtClean="0">
                          <a:effectLst/>
                          <a:latin typeface="Times New Roman" pitchFamily="18" charset="0"/>
                          <a:ea typeface="Cambria" panose="02040503050406030204" pitchFamily="18" charset="0"/>
                          <a:cs typeface="Times New Roman" pitchFamily="18" charset="0"/>
                        </a:rPr>
                        <a:t>     Trước </a:t>
                      </a:r>
                      <a:r>
                        <a:rPr lang="nl-NL" sz="2000" dirty="0">
                          <a:effectLst/>
                          <a:latin typeface="Times New Roman" pitchFamily="18" charset="0"/>
                          <a:ea typeface="Cambria" panose="02040503050406030204" pitchFamily="18" charset="0"/>
                          <a:cs typeface="Times New Roman" pitchFamily="18" charset="0"/>
                        </a:rPr>
                        <a:t>không có ai, sau không có ai, Hàn Mặc Tử như ngôi sao chổi xoẹt qua bầu trời Việt Nam với cái đuôi lòa chói rực rỡ của mình.</a:t>
                      </a:r>
                      <a:endParaRPr lang="en-US" sz="2000" dirty="0">
                        <a:effectLst/>
                        <a:latin typeface="Times New Roman" pitchFamily="18" charset="0"/>
                        <a:ea typeface="Cambria" panose="02040503050406030204" pitchFamily="18" charset="0"/>
                        <a:cs typeface="Times New Roman" pitchFamily="18" charset="0"/>
                      </a:endParaRPr>
                    </a:p>
                    <a:p>
                      <a:pPr algn="just">
                        <a:lnSpc>
                          <a:spcPct val="115000"/>
                        </a:lnSpc>
                        <a:spcAft>
                          <a:spcPts val="0"/>
                        </a:spcAft>
                      </a:pPr>
                      <a:r>
                        <a:rPr lang="nl-NL" sz="2000" dirty="0">
                          <a:effectLst/>
                          <a:latin typeface="Times New Roman" pitchFamily="18" charset="0"/>
                          <a:ea typeface="Cambria" panose="02040503050406030204" pitchFamily="18" charset="0"/>
                          <a:cs typeface="Times New Roman" pitchFamily="18" charset="0"/>
                        </a:rPr>
                        <a:t>(Chế Lan Viên, Tựa “Tuyển tập Hàn Mặc Tử”)</a:t>
                      </a:r>
                      <a:endParaRPr lang="en-US" sz="2000" dirty="0">
                        <a:effectLst/>
                        <a:latin typeface="Times New Roman" pitchFamily="18" charset="0"/>
                        <a:ea typeface="Cambria" panose="02040503050406030204" pitchFamily="18" charset="0"/>
                        <a:cs typeface="Times New Roman" pitchFamily="18" charset="0"/>
                      </a:endParaRPr>
                    </a:p>
                  </a:txBody>
                  <a:tcPr marL="42472" marR="42472" marT="56629" marB="56629">
                    <a:solidFill>
                      <a:schemeClr val="accent4">
                        <a:lumMod val="20000"/>
                        <a:lumOff val="80000"/>
                      </a:schemeClr>
                    </a:solidFill>
                  </a:tcPr>
                </a:tc>
              </a:tr>
              <a:tr h="2869631">
                <a:tc>
                  <a:txBody>
                    <a:bodyPr/>
                    <a:lstStyle/>
                    <a:p>
                      <a:pPr algn="just">
                        <a:lnSpc>
                          <a:spcPct val="115000"/>
                        </a:lnSpc>
                        <a:spcAft>
                          <a:spcPts val="0"/>
                        </a:spcAft>
                      </a:pPr>
                      <a:r>
                        <a:rPr lang="nl-NL" sz="2000" dirty="0" smtClean="0">
                          <a:effectLst/>
                          <a:latin typeface="Times New Roman" pitchFamily="18" charset="0"/>
                          <a:ea typeface="Cambria" panose="02040503050406030204" pitchFamily="18" charset="0"/>
                          <a:cs typeface="Times New Roman" pitchFamily="18" charset="0"/>
                        </a:rPr>
                        <a:t>     Bài </a:t>
                      </a:r>
                      <a:r>
                        <a:rPr lang="nl-NL" sz="2000" dirty="0">
                          <a:effectLst/>
                          <a:latin typeface="Times New Roman" pitchFamily="18" charset="0"/>
                          <a:ea typeface="Cambria" panose="02040503050406030204" pitchFamily="18" charset="0"/>
                          <a:cs typeface="Times New Roman" pitchFamily="18" charset="0"/>
                        </a:rPr>
                        <a:t>thơ Sông Lấp có một vị trí quan trọng trong thơ Tú Xương. Đó là bài thơ hay nhất trong sự nghiệp thơ Nôm của ông. Nói đến thơ Tú Xương, mà không dẫn, không trích Sông Lấp là một thiếu sót lớn.</a:t>
                      </a:r>
                      <a:endParaRPr lang="en-US" sz="2000" dirty="0">
                        <a:effectLst/>
                        <a:latin typeface="Times New Roman" pitchFamily="18" charset="0"/>
                        <a:ea typeface="Cambria" panose="02040503050406030204" pitchFamily="18" charset="0"/>
                        <a:cs typeface="Times New Roman" pitchFamily="18" charset="0"/>
                      </a:endParaRPr>
                    </a:p>
                  </a:txBody>
                  <a:tcPr marL="42472" marR="42472" marT="56629" marB="56629">
                    <a:solidFill>
                      <a:schemeClr val="bg1">
                        <a:lumMod val="95000"/>
                      </a:schemeClr>
                    </a:solidFill>
                  </a:tcPr>
                </a:tc>
                <a:tc>
                  <a:txBody>
                    <a:bodyPr/>
                    <a:lstStyle/>
                    <a:p>
                      <a:pPr algn="just">
                        <a:lnSpc>
                          <a:spcPct val="115000"/>
                        </a:lnSpc>
                        <a:spcAft>
                          <a:spcPts val="0"/>
                        </a:spcAft>
                      </a:pPr>
                      <a:r>
                        <a:rPr lang="nl-NL" sz="2000" dirty="0" smtClean="0">
                          <a:effectLst/>
                          <a:latin typeface="Times New Roman" pitchFamily="18" charset="0"/>
                          <a:ea typeface="Cambria" panose="02040503050406030204" pitchFamily="18" charset="0"/>
                          <a:cs typeface="Times New Roman" pitchFamily="18" charset="0"/>
                        </a:rPr>
                        <a:t>     Nếu </a:t>
                      </a:r>
                      <a:r>
                        <a:rPr lang="nl-NL" sz="2000" dirty="0">
                          <a:effectLst/>
                          <a:latin typeface="Times New Roman" pitchFamily="18" charset="0"/>
                          <a:ea typeface="Cambria" panose="02040503050406030204" pitchFamily="18" charset="0"/>
                          <a:cs typeface="Times New Roman" pitchFamily="18" charset="0"/>
                        </a:rPr>
                        <a:t>chúng ta liệt Tú Xương vào loại đỉnh thơ Nôm, thì Sông Lấp chính là bóng cây hiên ngang trên sườn non đó vậy. Dẫn thơ Tú Xương mà vô tình hoặc cố ý đánh rớt bài Sông Lấp, tức là bước lên lầu tháp mở cửa từng này, từng kia mà quên đi mất cái chuông trên vọng lâu vậy.</a:t>
                      </a:r>
                      <a:endParaRPr lang="en-US" sz="2000" dirty="0">
                        <a:effectLst/>
                        <a:latin typeface="Times New Roman" pitchFamily="18" charset="0"/>
                        <a:ea typeface="Cambria" panose="02040503050406030204" pitchFamily="18" charset="0"/>
                        <a:cs typeface="Times New Roman" pitchFamily="18" charset="0"/>
                      </a:endParaRPr>
                    </a:p>
                    <a:p>
                      <a:pPr algn="just">
                        <a:lnSpc>
                          <a:spcPct val="115000"/>
                        </a:lnSpc>
                        <a:spcAft>
                          <a:spcPts val="0"/>
                        </a:spcAft>
                      </a:pPr>
                      <a:r>
                        <a:rPr lang="nl-NL" sz="2000" dirty="0">
                          <a:effectLst/>
                          <a:latin typeface="Times New Roman" pitchFamily="18" charset="0"/>
                          <a:ea typeface="Cambria" panose="02040503050406030204" pitchFamily="18" charset="0"/>
                          <a:cs typeface="Times New Roman" pitchFamily="18" charset="0"/>
                        </a:rPr>
                        <a:t>(Nguyễn Tuân, Thời và thơ Tú Xương.</a:t>
                      </a:r>
                      <a:endParaRPr lang="en-US" sz="2000" dirty="0">
                        <a:effectLst/>
                        <a:latin typeface="Times New Roman" pitchFamily="18" charset="0"/>
                        <a:ea typeface="Cambria" panose="02040503050406030204" pitchFamily="18" charset="0"/>
                        <a:cs typeface="Times New Roman" pitchFamily="18" charset="0"/>
                      </a:endParaRPr>
                    </a:p>
                  </a:txBody>
                  <a:tcPr marL="42472" marR="42472" marT="56629" marB="56629">
                    <a:solidFill>
                      <a:schemeClr val="accent4">
                        <a:lumMod val="20000"/>
                        <a:lumOff val="80000"/>
                      </a:schemeClr>
                    </a:solidFill>
                  </a:tcPr>
                </a:tc>
              </a:tr>
            </a:tbl>
          </a:graphicData>
        </a:graphic>
      </p:graphicFrame>
    </p:spTree>
    <p:extLst>
      <p:ext uri="{BB962C8B-B14F-4D97-AF65-F5344CB8AC3E}">
        <p14:creationId xmlns:p14="http://schemas.microsoft.com/office/powerpoint/2010/main" val="26711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1879550"/>
            <a:ext cx="7391400" cy="2677656"/>
          </a:xfrm>
          <a:prstGeom prst="rect">
            <a:avLst/>
          </a:prstGeom>
        </p:spPr>
        <p:txBody>
          <a:bodyPr wrap="square">
            <a:spAutoFit/>
          </a:bodyPr>
          <a:lstStyle/>
          <a:p>
            <a:pPr algn="just">
              <a:lnSpc>
                <a:spcPct val="150000"/>
              </a:lnSpc>
            </a:pPr>
            <a:r>
              <a:rPr lang="en-US" sz="2800" b="1" dirty="0" smtClean="0">
                <a:latin typeface="Times New Roman" pitchFamily="18" charset="0"/>
                <a:ea typeface="Cambria" panose="02040503050406030204" pitchFamily="18" charset="0"/>
                <a:cs typeface="Times New Roman" pitchFamily="18" charset="0"/>
              </a:rPr>
              <a:t>- </a:t>
            </a:r>
            <a:r>
              <a:rPr lang="vi-VN" sz="2800" b="1" dirty="0" smtClean="0">
                <a:latin typeface="Times New Roman" pitchFamily="18" charset="0"/>
                <a:ea typeface="Cambria" panose="02040503050406030204" pitchFamily="18" charset="0"/>
                <a:cs typeface="Times New Roman" pitchFamily="18" charset="0"/>
              </a:rPr>
              <a:t>Chọn </a:t>
            </a:r>
            <a:r>
              <a:rPr lang="vi-VN" sz="2800" b="1" dirty="0">
                <a:latin typeface="Times New Roman" pitchFamily="18" charset="0"/>
                <a:ea typeface="Cambria" panose="02040503050406030204" pitchFamily="18" charset="0"/>
                <a:cs typeface="Times New Roman" pitchFamily="18" charset="0"/>
              </a:rPr>
              <a:t>một ý của đề bài trong mục 2. “Thực hành”; từ đó, viết hai đoạn văn:</a:t>
            </a:r>
          </a:p>
          <a:p>
            <a:pPr algn="just">
              <a:lnSpc>
                <a:spcPct val="150000"/>
              </a:lnSpc>
            </a:pPr>
            <a:r>
              <a:rPr lang="en-US" sz="2800" b="1" dirty="0" smtClean="0">
                <a:latin typeface="Times New Roman" pitchFamily="18" charset="0"/>
                <a:ea typeface="Cambria" panose="02040503050406030204" pitchFamily="18" charset="0"/>
                <a:cs typeface="Times New Roman" pitchFamily="18" charset="0"/>
              </a:rPr>
              <a:t>+ </a:t>
            </a:r>
            <a:r>
              <a:rPr lang="vi-VN" sz="2800" b="1" dirty="0" smtClean="0">
                <a:latin typeface="Times New Roman" pitchFamily="18" charset="0"/>
                <a:ea typeface="Cambria" panose="02040503050406030204" pitchFamily="18" charset="0"/>
                <a:cs typeface="Times New Roman" pitchFamily="18" charset="0"/>
              </a:rPr>
              <a:t> </a:t>
            </a:r>
            <a:r>
              <a:rPr lang="vi-VN" sz="2800" b="1" dirty="0">
                <a:latin typeface="Times New Roman" pitchFamily="18" charset="0"/>
                <a:ea typeface="Cambria" panose="02040503050406030204" pitchFamily="18" charset="0"/>
                <a:cs typeface="Times New Roman" pitchFamily="18" charset="0"/>
              </a:rPr>
              <a:t>Diễn đạt bằng các câu văn suy lí (lô gích).</a:t>
            </a:r>
          </a:p>
          <a:p>
            <a:pPr algn="just">
              <a:lnSpc>
                <a:spcPct val="150000"/>
              </a:lnSpc>
            </a:pPr>
            <a:r>
              <a:rPr lang="en-US" sz="2800" b="1" dirty="0" smtClean="0">
                <a:latin typeface="Times New Roman" pitchFamily="18" charset="0"/>
                <a:ea typeface="Cambria" panose="02040503050406030204" pitchFamily="18" charset="0"/>
                <a:cs typeface="Times New Roman" pitchFamily="18" charset="0"/>
              </a:rPr>
              <a:t>+ </a:t>
            </a:r>
            <a:r>
              <a:rPr lang="vi-VN" sz="2800" b="1" dirty="0" smtClean="0">
                <a:latin typeface="Times New Roman" pitchFamily="18" charset="0"/>
                <a:ea typeface="Cambria" panose="02040503050406030204" pitchFamily="18" charset="0"/>
                <a:cs typeface="Times New Roman" pitchFamily="18" charset="0"/>
              </a:rPr>
              <a:t> </a:t>
            </a:r>
            <a:r>
              <a:rPr lang="vi-VN" sz="2800" b="1" dirty="0">
                <a:latin typeface="Times New Roman" pitchFamily="18" charset="0"/>
                <a:ea typeface="Cambria" panose="02040503050406030204" pitchFamily="18" charset="0"/>
                <a:cs typeface="Times New Roman" pitchFamily="18" charset="0"/>
              </a:rPr>
              <a:t>Diễn đạt bằng các câu văn có hình ảnh.</a:t>
            </a:r>
          </a:p>
        </p:txBody>
      </p:sp>
      <p:sp>
        <p:nvSpPr>
          <p:cNvPr id="4" name="Rectangle 3"/>
          <p:cNvSpPr/>
          <p:nvPr/>
        </p:nvSpPr>
        <p:spPr>
          <a:xfrm>
            <a:off x="3706357" y="1356330"/>
            <a:ext cx="1702710" cy="523220"/>
          </a:xfrm>
          <a:prstGeom prst="rect">
            <a:avLst/>
          </a:prstGeom>
        </p:spPr>
        <p:txBody>
          <a:bodyPr wrap="none">
            <a:spAutoFit/>
          </a:bodyPr>
          <a:lstStyle/>
          <a:p>
            <a:pPr lvl="0" algn="just"/>
            <a:r>
              <a:rPr lang="vi-VN" sz="2800" b="1" dirty="0">
                <a:solidFill>
                  <a:srgbClr val="002060"/>
                </a:solidFill>
                <a:latin typeface="Times New Roman" pitchFamily="18" charset="0"/>
                <a:ea typeface="Cambria" panose="02040503050406030204" pitchFamily="18" charset="0"/>
                <a:cs typeface="Times New Roman" pitchFamily="18" charset="0"/>
              </a:rPr>
              <a:t>b) Bài tập</a:t>
            </a:r>
          </a:p>
        </p:txBody>
      </p:sp>
    </p:spTree>
    <p:extLst>
      <p:ext uri="{BB962C8B-B14F-4D97-AF65-F5344CB8AC3E}">
        <p14:creationId xmlns:p14="http://schemas.microsoft.com/office/powerpoint/2010/main" val="164848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9100" y="609600"/>
            <a:ext cx="8229600" cy="609600"/>
          </a:xfrm>
        </p:spPr>
        <p:txBody>
          <a:bodyPr>
            <a:normAutofit fontScale="90000"/>
          </a:bodyPr>
          <a:lstStyle/>
          <a:p>
            <a:r>
              <a:rPr lang="en-US" dirty="0" smtClean="0"/>
              <a:t>I. HOẠT ĐỘNG 1: KHỞI ĐỘNG</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479" y="1295400"/>
            <a:ext cx="6096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4267200"/>
            <a:ext cx="7543800" cy="1569660"/>
          </a:xfrm>
          <a:prstGeom prst="rect">
            <a:avLst/>
          </a:prstGeom>
          <a:noFill/>
        </p:spPr>
        <p:txBody>
          <a:bodyPr wrap="square" rtlCol="0">
            <a:spAutoFit/>
          </a:bodyPr>
          <a:lstStyle/>
          <a:p>
            <a:r>
              <a:rPr lang="en-US" sz="3200" b="1" dirty="0" err="1" smtClean="0">
                <a:latin typeface="Times New Roman" pitchFamily="18" charset="0"/>
                <a:cs typeface="Times New Roman" pitchFamily="18" charset="0"/>
              </a:rPr>
              <a:t>Hãy</a:t>
            </a:r>
            <a:r>
              <a:rPr lang="en-US" sz="3200" b="1" dirty="0" smtClean="0">
                <a:latin typeface="Times New Roman" pitchFamily="18" charset="0"/>
                <a:cs typeface="Times New Roman" pitchFamily="18" charset="0"/>
              </a:rPr>
              <a:t> chia </a:t>
            </a:r>
            <a:r>
              <a:rPr lang="en-US" sz="3200" b="1" dirty="0" err="1" smtClean="0">
                <a:latin typeface="Times New Roman" pitchFamily="18" charset="0"/>
                <a:cs typeface="Times New Roman" pitchFamily="18" charset="0"/>
              </a:rPr>
              <a:t>sẻ</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ấn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tượng</a:t>
            </a:r>
            <a:r>
              <a:rPr lang="en-US" sz="3200" b="1" dirty="0" smtClean="0">
                <a:latin typeface="Times New Roman" pitchFamily="18" charset="0"/>
                <a:cs typeface="Times New Roman" pitchFamily="18" charset="0"/>
              </a:rPr>
              <a:t> ban </a:t>
            </a:r>
            <a:r>
              <a:rPr lang="en-US" sz="3200" b="1" dirty="0" err="1" smtClean="0">
                <a:latin typeface="Times New Roman" pitchFamily="18" charset="0"/>
                <a:cs typeface="Times New Roman" pitchFamily="18" charset="0"/>
              </a:rPr>
              <a:t>đầu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một</a:t>
            </a:r>
            <a:r>
              <a:rPr lang="en-US" sz="3200" b="1" dirty="0" smtClean="0">
                <a:latin typeface="Times New Roman" pitchFamily="18" charset="0"/>
                <a:cs typeface="Times New Roman" pitchFamily="18" charset="0"/>
              </a:rPr>
              <a:t> </a:t>
            </a:r>
          </a:p>
          <a:p>
            <a:r>
              <a:rPr lang="en-US" sz="3200" b="1" dirty="0" err="1">
                <a:latin typeface="Times New Roman" pitchFamily="18" charset="0"/>
                <a:cs typeface="Times New Roman" pitchFamily="18" charset="0"/>
              </a:rPr>
              <a:t>t</a:t>
            </a:r>
            <a:r>
              <a:rPr lang="en-US" sz="3200" b="1" dirty="0" err="1" smtClean="0">
                <a:latin typeface="Times New Roman" pitchFamily="18" charset="0"/>
                <a:cs typeface="Times New Roman" pitchFamily="18" charset="0"/>
              </a:rPr>
              <a:t>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phẩm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nghệ</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thuật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vở</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kịch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bộ</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phim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em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từng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xem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đọc</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26504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990599"/>
            <a:ext cx="5910144" cy="584775"/>
          </a:xfrm>
          <a:prstGeom prst="rect">
            <a:avLst/>
          </a:prstGeom>
          <a:solidFill>
            <a:schemeClr val="bg1"/>
          </a:solidFill>
        </p:spPr>
        <p:txBody>
          <a:bodyPr wrap="none">
            <a:spAutoFit/>
          </a:bodyPr>
          <a:lstStyle/>
          <a:p>
            <a:r>
              <a:rPr lang="nl-NL" sz="3200" b="1" dirty="0" smtClean="0">
                <a:solidFill>
                  <a:schemeClr val="accent1"/>
                </a:solidFill>
                <a:latin typeface="Times New Roman" pitchFamily="18" charset="0"/>
                <a:cs typeface="Times New Roman" pitchFamily="18" charset="0"/>
              </a:rPr>
              <a:t>IV.HOẠT </a:t>
            </a:r>
            <a:r>
              <a:rPr lang="nl-NL" sz="3200" b="1" dirty="0">
                <a:solidFill>
                  <a:schemeClr val="accent1"/>
                </a:solidFill>
                <a:latin typeface="Times New Roman" pitchFamily="18" charset="0"/>
                <a:cs typeface="Times New Roman" pitchFamily="18" charset="0"/>
              </a:rPr>
              <a:t>ĐỘNG </a:t>
            </a:r>
            <a:r>
              <a:rPr lang="nl-NL" sz="3200" b="1" dirty="0" smtClean="0">
                <a:solidFill>
                  <a:schemeClr val="accent1"/>
                </a:solidFill>
                <a:latin typeface="Times New Roman" pitchFamily="18" charset="0"/>
                <a:cs typeface="Times New Roman" pitchFamily="18" charset="0"/>
              </a:rPr>
              <a:t>4. </a:t>
            </a:r>
            <a:r>
              <a:rPr lang="en-US" sz="3200" b="1" dirty="0" smtClean="0">
                <a:solidFill>
                  <a:schemeClr val="accent1"/>
                </a:solidFill>
                <a:latin typeface="Times New Roman" pitchFamily="18" charset="0"/>
                <a:cs typeface="Times New Roman" pitchFamily="18" charset="0"/>
              </a:rPr>
              <a:t>TỔNG KẾT</a:t>
            </a:r>
            <a:endParaRPr lang="en-US" sz="3200" dirty="0">
              <a:solidFill>
                <a:schemeClr val="accent1"/>
              </a:solidFill>
              <a:latin typeface="Times New Roman" pitchFamily="18" charset="0"/>
              <a:cs typeface="Times New Roman" pitchFamily="18" charset="0"/>
            </a:endParaRPr>
          </a:p>
        </p:txBody>
      </p:sp>
      <p:sp>
        <p:nvSpPr>
          <p:cNvPr id="5" name="Rectangle 4"/>
          <p:cNvSpPr/>
          <p:nvPr/>
        </p:nvSpPr>
        <p:spPr>
          <a:xfrm>
            <a:off x="822097" y="1752600"/>
            <a:ext cx="7102703" cy="3323987"/>
          </a:xfrm>
          <a:prstGeom prst="rect">
            <a:avLst/>
          </a:prstGeom>
        </p:spPr>
        <p:txBody>
          <a:bodyPr wrap="square">
            <a:spAutoFit/>
          </a:bodyPr>
          <a:lstStyle/>
          <a:p>
            <a:pPr algn="just">
              <a:lnSpc>
                <a:spcPct val="150000"/>
              </a:lnSpc>
            </a:pPr>
            <a:r>
              <a:rPr lang="en-US" sz="2800" b="1" dirty="0" smtClean="0">
                <a:solidFill>
                  <a:srgbClr val="002060"/>
                </a:solidFill>
                <a:latin typeface="Times New Roman" pitchFamily="18" charset="0"/>
                <a:ea typeface="Cambria" panose="02040503050406030204" pitchFamily="18" charset="0"/>
                <a:cs typeface="Times New Roman" pitchFamily="18" charset="0"/>
              </a:rPr>
              <a:t>1. </a:t>
            </a:r>
            <a:r>
              <a:rPr lang="en-US" sz="2800" b="1" dirty="0" err="1" smtClean="0">
                <a:solidFill>
                  <a:srgbClr val="002060"/>
                </a:solidFill>
                <a:latin typeface="Times New Roman" pitchFamily="18" charset="0"/>
                <a:ea typeface="Cambria" panose="02040503050406030204" pitchFamily="18" charset="0"/>
                <a:cs typeface="Times New Roman" pitchFamily="18" charset="0"/>
              </a:rPr>
              <a:t>Nhắc</a:t>
            </a:r>
            <a:r>
              <a:rPr lang="en-US" sz="2800" b="1" dirty="0" smtClean="0">
                <a:solidFill>
                  <a:srgbClr val="002060"/>
                </a:solidFill>
                <a:latin typeface="Times New Roman" pitchFamily="18" charset="0"/>
                <a:ea typeface="Cambria" panose="02040503050406030204" pitchFamily="18" charset="0"/>
                <a:cs typeface="Times New Roman" pitchFamily="18" charset="0"/>
              </a:rPr>
              <a:t> </a:t>
            </a:r>
            <a:r>
              <a:rPr lang="en-US" sz="2800" b="1" dirty="0" err="1" smtClean="0">
                <a:solidFill>
                  <a:srgbClr val="002060"/>
                </a:solidFill>
                <a:latin typeface="Times New Roman" pitchFamily="18" charset="0"/>
                <a:ea typeface="Cambria" panose="02040503050406030204" pitchFamily="18" charset="0"/>
                <a:cs typeface="Times New Roman" pitchFamily="18" charset="0"/>
              </a:rPr>
              <a:t>lại</a:t>
            </a:r>
            <a:r>
              <a:rPr lang="en-US" sz="2800" b="1" dirty="0" smtClean="0">
                <a:solidFill>
                  <a:srgbClr val="002060"/>
                </a:solidFill>
                <a:latin typeface="Times New Roman" pitchFamily="18" charset="0"/>
                <a:ea typeface="Cambria" panose="02040503050406030204" pitchFamily="18" charset="0"/>
                <a:cs typeface="Times New Roman" pitchFamily="18" charset="0"/>
              </a:rPr>
              <a:t> </a:t>
            </a:r>
            <a:r>
              <a:rPr lang="en-US" sz="2800" b="1" dirty="0" err="1" smtClean="0">
                <a:solidFill>
                  <a:srgbClr val="002060"/>
                </a:solidFill>
                <a:latin typeface="Times New Roman" pitchFamily="18" charset="0"/>
                <a:ea typeface="Cambria" panose="02040503050406030204" pitchFamily="18" charset="0"/>
                <a:cs typeface="Times New Roman" pitchFamily="18" charset="0"/>
              </a:rPr>
              <a:t>quy</a:t>
            </a:r>
            <a:r>
              <a:rPr lang="en-US" sz="2800" b="1" dirty="0" smtClean="0">
                <a:solidFill>
                  <a:srgbClr val="002060"/>
                </a:solidFill>
                <a:latin typeface="Times New Roman" pitchFamily="18" charset="0"/>
                <a:ea typeface="Cambria" panose="02040503050406030204" pitchFamily="18" charset="0"/>
                <a:cs typeface="Times New Roman" pitchFamily="18" charset="0"/>
              </a:rPr>
              <a:t> </a:t>
            </a:r>
            <a:r>
              <a:rPr lang="en-US" sz="2800" b="1" dirty="0" err="1" smtClean="0">
                <a:solidFill>
                  <a:srgbClr val="002060"/>
                </a:solidFill>
                <a:latin typeface="Times New Roman" pitchFamily="18" charset="0"/>
                <a:ea typeface="Cambria" panose="02040503050406030204" pitchFamily="18" charset="0"/>
                <a:cs typeface="Times New Roman" pitchFamily="18" charset="0"/>
              </a:rPr>
              <a:t>trình</a:t>
            </a:r>
            <a:r>
              <a:rPr lang="en-US" sz="2800" b="1" dirty="0" smtClean="0">
                <a:solidFill>
                  <a:srgbClr val="002060"/>
                </a:solidFill>
                <a:latin typeface="Times New Roman" pitchFamily="18" charset="0"/>
                <a:ea typeface="Cambria" panose="02040503050406030204" pitchFamily="18" charset="0"/>
                <a:cs typeface="Times New Roman" pitchFamily="18" charset="0"/>
              </a:rPr>
              <a:t> </a:t>
            </a:r>
            <a:r>
              <a:rPr lang="en-US" sz="2800" b="1" dirty="0" err="1" smtClean="0">
                <a:solidFill>
                  <a:srgbClr val="002060"/>
                </a:solidFill>
                <a:latin typeface="Times New Roman" pitchFamily="18" charset="0"/>
                <a:ea typeface="Cambria" panose="02040503050406030204" pitchFamily="18" charset="0"/>
                <a:cs typeface="Times New Roman" pitchFamily="18" charset="0"/>
              </a:rPr>
              <a:t>bốn</a:t>
            </a:r>
            <a:r>
              <a:rPr lang="en-US" sz="2800" b="1" dirty="0" smtClean="0">
                <a:solidFill>
                  <a:srgbClr val="002060"/>
                </a:solidFill>
                <a:latin typeface="Times New Roman" pitchFamily="18" charset="0"/>
                <a:ea typeface="Cambria" panose="02040503050406030204" pitchFamily="18" charset="0"/>
                <a:cs typeface="Times New Roman" pitchFamily="18" charset="0"/>
              </a:rPr>
              <a:t> </a:t>
            </a:r>
            <a:r>
              <a:rPr lang="en-US" sz="2800" b="1" dirty="0" err="1" smtClean="0">
                <a:solidFill>
                  <a:srgbClr val="002060"/>
                </a:solidFill>
                <a:latin typeface="Times New Roman" pitchFamily="18" charset="0"/>
                <a:ea typeface="Cambria" panose="02040503050406030204" pitchFamily="18" charset="0"/>
                <a:cs typeface="Times New Roman" pitchFamily="18" charset="0"/>
              </a:rPr>
              <a:t>bước</a:t>
            </a:r>
            <a:r>
              <a:rPr lang="en-US" sz="2800" b="1" dirty="0" smtClean="0">
                <a:solidFill>
                  <a:srgbClr val="002060"/>
                </a:solidFill>
                <a:latin typeface="Times New Roman" pitchFamily="18" charset="0"/>
                <a:ea typeface="Cambria" panose="02040503050406030204" pitchFamily="18" charset="0"/>
                <a:cs typeface="Times New Roman" pitchFamily="18" charset="0"/>
              </a:rPr>
              <a:t> </a:t>
            </a:r>
            <a:r>
              <a:rPr lang="en-US" sz="2800" b="1" dirty="0" err="1" smtClean="0">
                <a:solidFill>
                  <a:srgbClr val="002060"/>
                </a:solidFill>
                <a:latin typeface="Times New Roman" pitchFamily="18" charset="0"/>
                <a:ea typeface="Cambria" panose="02040503050406030204" pitchFamily="18" charset="0"/>
                <a:cs typeface="Times New Roman" pitchFamily="18" charset="0"/>
              </a:rPr>
              <a:t>khi</a:t>
            </a:r>
            <a:r>
              <a:rPr lang="en-US" sz="2800" b="1" dirty="0" smtClean="0">
                <a:solidFill>
                  <a:srgbClr val="002060"/>
                </a:solidFill>
                <a:latin typeface="Times New Roman" pitchFamily="18" charset="0"/>
                <a:ea typeface="Cambria" panose="02040503050406030204" pitchFamily="18" charset="0"/>
                <a:cs typeface="Times New Roman" pitchFamily="18" charset="0"/>
              </a:rPr>
              <a:t> </a:t>
            </a:r>
            <a:r>
              <a:rPr lang="en-US" sz="2800" b="1" dirty="0" err="1" smtClean="0">
                <a:solidFill>
                  <a:srgbClr val="002060"/>
                </a:solidFill>
                <a:latin typeface="Times New Roman" pitchFamily="18" charset="0"/>
                <a:ea typeface="Cambria" panose="02040503050406030204" pitchFamily="18" charset="0"/>
                <a:cs typeface="Times New Roman" pitchFamily="18" charset="0"/>
              </a:rPr>
              <a:t>viết</a:t>
            </a:r>
            <a:r>
              <a:rPr lang="en-US" sz="2800" b="1" dirty="0" smtClean="0">
                <a:solidFill>
                  <a:srgbClr val="002060"/>
                </a:solidFill>
                <a:latin typeface="Times New Roman" pitchFamily="18" charset="0"/>
                <a:ea typeface="Cambria" panose="02040503050406030204" pitchFamily="18" charset="0"/>
                <a:cs typeface="Times New Roman" pitchFamily="18" charset="0"/>
              </a:rPr>
              <a:t> </a:t>
            </a:r>
            <a:r>
              <a:rPr lang="en-US" sz="2800" b="1" dirty="0" err="1" smtClean="0">
                <a:solidFill>
                  <a:srgbClr val="002060"/>
                </a:solidFill>
                <a:latin typeface="Times New Roman" pitchFamily="18" charset="0"/>
                <a:ea typeface="Cambria" panose="02040503050406030204" pitchFamily="18" charset="0"/>
                <a:cs typeface="Times New Roman" pitchFamily="18" charset="0"/>
              </a:rPr>
              <a:t>bài</a:t>
            </a:r>
            <a:r>
              <a:rPr lang="en-US" sz="2800" b="1" dirty="0" smtClean="0">
                <a:solidFill>
                  <a:srgbClr val="002060"/>
                </a:solidFill>
                <a:latin typeface="Times New Roman" pitchFamily="18" charset="0"/>
                <a:ea typeface="Cambria" panose="02040503050406030204" pitchFamily="18" charset="0"/>
                <a:cs typeface="Times New Roman" pitchFamily="18" charset="0"/>
              </a:rPr>
              <a:t> </a:t>
            </a:r>
            <a:r>
              <a:rPr lang="en-US" sz="2800" b="1" dirty="0" err="1" smtClean="0">
                <a:solidFill>
                  <a:srgbClr val="002060"/>
                </a:solidFill>
                <a:latin typeface="Times New Roman" pitchFamily="18" charset="0"/>
                <a:ea typeface="Cambria" panose="02040503050406030204" pitchFamily="18" charset="0"/>
                <a:cs typeface="Times New Roman" pitchFamily="18" charset="0"/>
              </a:rPr>
              <a:t>văn</a:t>
            </a:r>
            <a:r>
              <a:rPr lang="en-US" sz="2800" b="1" dirty="0" smtClean="0">
                <a:solidFill>
                  <a:srgbClr val="002060"/>
                </a:solidFill>
                <a:latin typeface="Times New Roman" pitchFamily="18" charset="0"/>
                <a:ea typeface="Cambria" panose="02040503050406030204" pitchFamily="18" charset="0"/>
                <a:cs typeface="Times New Roman" pitchFamily="18" charset="0"/>
              </a:rPr>
              <a:t> </a:t>
            </a:r>
            <a:r>
              <a:rPr lang="en-US" sz="2800" b="1" dirty="0" err="1" smtClean="0">
                <a:solidFill>
                  <a:srgbClr val="002060"/>
                </a:solidFill>
                <a:latin typeface="Times New Roman" pitchFamily="18" charset="0"/>
                <a:ea typeface="Cambria" panose="02040503050406030204" pitchFamily="18" charset="0"/>
                <a:cs typeface="Times New Roman" pitchFamily="18" charset="0"/>
              </a:rPr>
              <a:t>nghị</a:t>
            </a:r>
            <a:r>
              <a:rPr lang="en-US" sz="2800" b="1" dirty="0" smtClean="0">
                <a:solidFill>
                  <a:srgbClr val="002060"/>
                </a:solidFill>
                <a:latin typeface="Times New Roman" pitchFamily="18" charset="0"/>
                <a:ea typeface="Cambria" panose="02040503050406030204" pitchFamily="18" charset="0"/>
                <a:cs typeface="Times New Roman" pitchFamily="18" charset="0"/>
              </a:rPr>
              <a:t> </a:t>
            </a:r>
            <a:r>
              <a:rPr lang="en-US" sz="2800" b="1" dirty="0" err="1" smtClean="0">
                <a:solidFill>
                  <a:srgbClr val="002060"/>
                </a:solidFill>
                <a:latin typeface="Times New Roman" pitchFamily="18" charset="0"/>
                <a:ea typeface="Cambria" panose="02040503050406030204" pitchFamily="18" charset="0"/>
                <a:cs typeface="Times New Roman" pitchFamily="18" charset="0"/>
              </a:rPr>
              <a:t>luận</a:t>
            </a:r>
            <a:r>
              <a:rPr lang="en-US" sz="2800" b="1" dirty="0" smtClean="0">
                <a:solidFill>
                  <a:srgbClr val="002060"/>
                </a:solidFill>
                <a:latin typeface="Times New Roman" pitchFamily="18" charset="0"/>
                <a:ea typeface="Cambria" panose="02040503050406030204" pitchFamily="18" charset="0"/>
                <a:cs typeface="Times New Roman" pitchFamily="18" charset="0"/>
              </a:rPr>
              <a:t> </a:t>
            </a:r>
            <a:r>
              <a:rPr lang="en-US" sz="2800" b="1" dirty="0" err="1" smtClean="0">
                <a:solidFill>
                  <a:srgbClr val="002060"/>
                </a:solidFill>
                <a:latin typeface="Times New Roman" pitchFamily="18" charset="0"/>
                <a:ea typeface="Cambria" panose="02040503050406030204" pitchFamily="18" charset="0"/>
                <a:cs typeface="Times New Roman" pitchFamily="18" charset="0"/>
              </a:rPr>
              <a:t>về</a:t>
            </a:r>
            <a:r>
              <a:rPr lang="en-US" sz="2800" b="1" dirty="0" smtClean="0">
                <a:solidFill>
                  <a:srgbClr val="002060"/>
                </a:solidFill>
                <a:latin typeface="Times New Roman" pitchFamily="18" charset="0"/>
                <a:ea typeface="Cambria" panose="02040503050406030204" pitchFamily="18" charset="0"/>
                <a:cs typeface="Times New Roman" pitchFamily="18" charset="0"/>
              </a:rPr>
              <a:t> </a:t>
            </a:r>
            <a:r>
              <a:rPr lang="en-US" sz="2800" b="1" dirty="0" err="1" smtClean="0">
                <a:solidFill>
                  <a:srgbClr val="002060"/>
                </a:solidFill>
                <a:latin typeface="Times New Roman" pitchFamily="18" charset="0"/>
                <a:ea typeface="Cambria" panose="02040503050406030204" pitchFamily="18" charset="0"/>
                <a:cs typeface="Times New Roman" pitchFamily="18" charset="0"/>
              </a:rPr>
              <a:t>một</a:t>
            </a:r>
            <a:r>
              <a:rPr lang="en-US" sz="2800" b="1" dirty="0" smtClean="0">
                <a:solidFill>
                  <a:srgbClr val="002060"/>
                </a:solidFill>
                <a:latin typeface="Times New Roman" pitchFamily="18" charset="0"/>
                <a:ea typeface="Cambria" panose="02040503050406030204" pitchFamily="18" charset="0"/>
                <a:cs typeface="Times New Roman" pitchFamily="18" charset="0"/>
              </a:rPr>
              <a:t> </a:t>
            </a:r>
            <a:r>
              <a:rPr lang="en-US" sz="2800" b="1" dirty="0" err="1" smtClean="0">
                <a:solidFill>
                  <a:srgbClr val="002060"/>
                </a:solidFill>
                <a:latin typeface="Times New Roman" pitchFamily="18" charset="0"/>
                <a:ea typeface="Cambria" panose="02040503050406030204" pitchFamily="18" charset="0"/>
                <a:cs typeface="Times New Roman" pitchFamily="18" charset="0"/>
              </a:rPr>
              <a:t>tác</a:t>
            </a:r>
            <a:r>
              <a:rPr lang="en-US" sz="2800" b="1" dirty="0" smtClean="0">
                <a:solidFill>
                  <a:srgbClr val="002060"/>
                </a:solidFill>
                <a:latin typeface="Times New Roman" pitchFamily="18" charset="0"/>
                <a:ea typeface="Cambria" panose="02040503050406030204" pitchFamily="18" charset="0"/>
                <a:cs typeface="Times New Roman" pitchFamily="18" charset="0"/>
              </a:rPr>
              <a:t> </a:t>
            </a:r>
            <a:r>
              <a:rPr lang="en-US" sz="2800" b="1" dirty="0" err="1" smtClean="0">
                <a:solidFill>
                  <a:srgbClr val="002060"/>
                </a:solidFill>
                <a:latin typeface="Times New Roman" pitchFamily="18" charset="0"/>
                <a:ea typeface="Cambria" panose="02040503050406030204" pitchFamily="18" charset="0"/>
                <a:cs typeface="Times New Roman" pitchFamily="18" charset="0"/>
              </a:rPr>
              <a:t>phẩm</a:t>
            </a:r>
            <a:r>
              <a:rPr lang="en-US" sz="2800" b="1" dirty="0" smtClean="0">
                <a:solidFill>
                  <a:srgbClr val="002060"/>
                </a:solidFill>
                <a:latin typeface="Times New Roman" pitchFamily="18" charset="0"/>
                <a:ea typeface="Cambria" panose="02040503050406030204" pitchFamily="18" charset="0"/>
                <a:cs typeface="Times New Roman" pitchFamily="18" charset="0"/>
              </a:rPr>
              <a:t> </a:t>
            </a:r>
            <a:r>
              <a:rPr lang="en-US" sz="2800" b="1" dirty="0" err="1" smtClean="0">
                <a:solidFill>
                  <a:srgbClr val="002060"/>
                </a:solidFill>
                <a:latin typeface="Times New Roman" pitchFamily="18" charset="0"/>
                <a:ea typeface="Cambria" panose="02040503050406030204" pitchFamily="18" charset="0"/>
                <a:cs typeface="Times New Roman" pitchFamily="18" charset="0"/>
              </a:rPr>
              <a:t>văn</a:t>
            </a:r>
            <a:r>
              <a:rPr lang="en-US" sz="2800" b="1" dirty="0" smtClean="0">
                <a:solidFill>
                  <a:srgbClr val="002060"/>
                </a:solidFill>
                <a:latin typeface="Times New Roman" pitchFamily="18" charset="0"/>
                <a:ea typeface="Cambria" panose="02040503050406030204" pitchFamily="18" charset="0"/>
                <a:cs typeface="Times New Roman" pitchFamily="18" charset="0"/>
              </a:rPr>
              <a:t> </a:t>
            </a:r>
            <a:r>
              <a:rPr lang="en-US" sz="2800" b="1" dirty="0" err="1" smtClean="0">
                <a:solidFill>
                  <a:srgbClr val="002060"/>
                </a:solidFill>
                <a:latin typeface="Times New Roman" pitchFamily="18" charset="0"/>
                <a:ea typeface="Cambria" panose="02040503050406030204" pitchFamily="18" charset="0"/>
                <a:cs typeface="Times New Roman" pitchFamily="18" charset="0"/>
              </a:rPr>
              <a:t>học</a:t>
            </a:r>
            <a:endParaRPr lang="en-US" sz="2800" b="1" dirty="0">
              <a:solidFill>
                <a:srgbClr val="002060"/>
              </a:solidFill>
              <a:latin typeface="Times New Roman" pitchFamily="18" charset="0"/>
              <a:ea typeface="Cambria" panose="02040503050406030204" pitchFamily="18" charset="0"/>
              <a:cs typeface="Times New Roman" pitchFamily="18" charset="0"/>
            </a:endParaRPr>
          </a:p>
          <a:p>
            <a:pPr algn="just">
              <a:lnSpc>
                <a:spcPct val="150000"/>
              </a:lnSpc>
            </a:pPr>
            <a:r>
              <a:rPr lang="en-US" sz="2800" b="1" dirty="0" smtClean="0">
                <a:solidFill>
                  <a:srgbClr val="002060"/>
                </a:solidFill>
                <a:latin typeface="Times New Roman" pitchFamily="18" charset="0"/>
                <a:ea typeface="Cambria" panose="02040503050406030204" pitchFamily="18" charset="0"/>
                <a:cs typeface="Times New Roman" pitchFamily="18" charset="0"/>
              </a:rPr>
              <a:t>2.</a:t>
            </a:r>
            <a:r>
              <a:rPr lang="vi-VN" sz="2800" b="1" dirty="0" smtClean="0">
                <a:solidFill>
                  <a:srgbClr val="002060"/>
                </a:solidFill>
                <a:latin typeface="Times New Roman" pitchFamily="18" charset="0"/>
                <a:ea typeface="Cambria" panose="02040503050406030204" pitchFamily="18" charset="0"/>
                <a:cs typeface="Times New Roman" pitchFamily="18" charset="0"/>
              </a:rPr>
              <a:t>Trình </a:t>
            </a:r>
            <a:r>
              <a:rPr lang="vi-VN" sz="2800" b="1" dirty="0">
                <a:solidFill>
                  <a:srgbClr val="002060"/>
                </a:solidFill>
                <a:latin typeface="Times New Roman" pitchFamily="18" charset="0"/>
                <a:ea typeface="Cambria" panose="02040503050406030204" pitchFamily="18" charset="0"/>
                <a:cs typeface="Times New Roman" pitchFamily="18" charset="0"/>
              </a:rPr>
              <a:t>bày suy nghĩ về vẻ đẹp của một bức tranh hoặc pho tượng mà em cho là có giá trị.</a:t>
            </a:r>
            <a:endParaRPr lang="vi-VN" sz="2800" b="1" dirty="0" smtClean="0">
              <a:solidFill>
                <a:srgbClr val="002060"/>
              </a:solidFill>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40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05;p49">
            <a:extLst>
              <a:ext uri="{FF2B5EF4-FFF2-40B4-BE49-F238E27FC236}">
                <a16:creationId xmlns:a16="http://schemas.microsoft.com/office/drawing/2014/main" xmlns="" id="{F2F4AD80-6DB0-49C3-CB82-FD1B2625E5FE}"/>
              </a:ext>
            </a:extLst>
          </p:cNvPr>
          <p:cNvSpPr/>
          <p:nvPr/>
        </p:nvSpPr>
        <p:spPr>
          <a:xfrm>
            <a:off x="457200" y="762000"/>
            <a:ext cx="1122007" cy="990600"/>
          </a:xfrm>
          <a:prstGeom prst="ellipse">
            <a:avLst/>
          </a:prstGeom>
          <a:solidFill>
            <a:srgbClr val="F79646">
              <a:lumMod val="75000"/>
            </a:srgbClr>
          </a:solidFill>
          <a:ln>
            <a:noFill/>
          </a:ln>
        </p:spPr>
        <p:txBody>
          <a:bodyPr spcFirstLastPara="1" wrap="square" lIns="121881" tIns="121881" rIns="121881" bIns="121881" anchor="ctr" anchorCtr="0">
            <a:noAutofit/>
          </a:bodyPr>
          <a:lstStyle/>
          <a:p>
            <a:pPr algn="ctr">
              <a:buClrTx/>
              <a:buFontTx/>
              <a:buNone/>
              <a:defRPr/>
            </a:pPr>
            <a:r>
              <a:rPr lang="en-US" sz="5500" b="1" dirty="0" smtClean="0">
                <a:solidFill>
                  <a:srgbClr val="FFFFFF"/>
                </a:solidFill>
                <a:latin typeface="Cambria" panose="02040503050406030204" pitchFamily="18" charset="0"/>
                <a:ea typeface="Cambria" panose="02040503050406030204" pitchFamily="18" charset="0"/>
              </a:rPr>
              <a:t>II</a:t>
            </a:r>
            <a:endParaRPr sz="5500" b="1" dirty="0">
              <a:solidFill>
                <a:srgbClr val="FFFFFF"/>
              </a:solidFill>
              <a:latin typeface="Cambria" panose="02040503050406030204" pitchFamily="18" charset="0"/>
              <a:ea typeface="Cambria" panose="02040503050406030204" pitchFamily="18" charset="0"/>
            </a:endParaRPr>
          </a:p>
        </p:txBody>
      </p:sp>
      <p:sp>
        <p:nvSpPr>
          <p:cNvPr id="6" name="文本框 122"/>
          <p:cNvSpPr txBox="1"/>
          <p:nvPr/>
        </p:nvSpPr>
        <p:spPr>
          <a:xfrm>
            <a:off x="1728294" y="762000"/>
            <a:ext cx="6605660" cy="1200325"/>
          </a:xfrm>
          <a:prstGeom prst="rect">
            <a:avLst/>
          </a:prstGeom>
          <a:noFill/>
        </p:spPr>
        <p:txBody>
          <a:bodyPr wrap="square" lIns="91426" tIns="45718" rIns="91426" bIns="45718" rtlCol="0">
            <a:spAutoFit/>
          </a:bodyPr>
          <a:lstStyle/>
          <a:p>
            <a:pPr algn="ctr">
              <a:buClrTx/>
              <a:buFontTx/>
              <a:buNone/>
            </a:pPr>
            <a:r>
              <a:rPr lang="en-US" altLang="en-GB" sz="3600" b="1" dirty="0" smtClean="0">
                <a:solidFill>
                  <a:srgbClr val="ED7D31">
                    <a:lumMod val="75000"/>
                  </a:srgbClr>
                </a:solidFill>
                <a:latin typeface="Times New Roman" pitchFamily="18" charset="0"/>
                <a:cs typeface="Times New Roman" pitchFamily="18" charset="0"/>
                <a:sym typeface="+mn-ea"/>
              </a:rPr>
              <a:t>HOẠT ĐỘNG 2: </a:t>
            </a:r>
          </a:p>
          <a:p>
            <a:pPr algn="ctr">
              <a:buClrTx/>
              <a:buFontTx/>
              <a:buNone/>
            </a:pPr>
            <a:r>
              <a:rPr lang="en-US" altLang="en-GB" sz="3600" b="1" dirty="0" smtClean="0">
                <a:solidFill>
                  <a:srgbClr val="ED7D31">
                    <a:lumMod val="75000"/>
                  </a:srgbClr>
                </a:solidFill>
                <a:latin typeface="Times New Roman" pitchFamily="18" charset="0"/>
                <a:cs typeface="Times New Roman" pitchFamily="18" charset="0"/>
                <a:sym typeface="+mn-ea"/>
              </a:rPr>
              <a:t>TÌM HIỂU, </a:t>
            </a:r>
            <a:r>
              <a:rPr lang="en-US" altLang="en-GB" sz="3600" b="1" kern="1200" dirty="0" smtClean="0">
                <a:solidFill>
                  <a:srgbClr val="ED7D31">
                    <a:lumMod val="75000"/>
                  </a:srgbClr>
                </a:solidFill>
                <a:latin typeface="Times New Roman" pitchFamily="18" charset="0"/>
                <a:cs typeface="Times New Roman" pitchFamily="18" charset="0"/>
                <a:sym typeface="+mn-ea"/>
              </a:rPr>
              <a:t>ĐỊNH HƯỚNG</a:t>
            </a:r>
            <a:endParaRPr lang="en-US" altLang="en-GB" sz="3600" b="1" kern="1200" dirty="0">
              <a:solidFill>
                <a:srgbClr val="ED7D31">
                  <a:lumMod val="75000"/>
                </a:srgbClr>
              </a:solidFill>
              <a:latin typeface="Times New Roman" pitchFamily="18" charset="0"/>
              <a:cs typeface="Times New Roman" pitchFamily="18" charset="0"/>
              <a:sym typeface="+mn-ea"/>
            </a:endParaRPr>
          </a:p>
        </p:txBody>
      </p:sp>
      <p:pic>
        <p:nvPicPr>
          <p:cNvPr id="4098" name="Picture 2" descr="Tại Sao Phải Định Hướng Nghề Nghiệp Cho Bản Thân Từ Sớ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396" y="2133600"/>
            <a:ext cx="7860203"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69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wipe(down)">
                                      <p:cBhvr>
                                        <p:cTn id="2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30" name="Google Shape;230;p11"/>
          <p:cNvSpPr/>
          <p:nvPr/>
        </p:nvSpPr>
        <p:spPr>
          <a:xfrm>
            <a:off x="228601" y="1842314"/>
            <a:ext cx="3733800" cy="4581263"/>
          </a:xfrm>
          <a:custGeom>
            <a:avLst/>
            <a:gdLst/>
            <a:ahLst/>
            <a:cxnLst/>
            <a:rect l="l" t="t" r="r" b="b"/>
            <a:pathLst>
              <a:path w="6810108" h="6493359" extrusionOk="0">
                <a:moveTo>
                  <a:pt x="0" y="0"/>
                </a:moveTo>
                <a:lnTo>
                  <a:pt x="6810108" y="0"/>
                </a:lnTo>
                <a:lnTo>
                  <a:pt x="6810108" y="6493359"/>
                </a:lnTo>
                <a:lnTo>
                  <a:pt x="0" y="6493359"/>
                </a:lnTo>
                <a:lnTo>
                  <a:pt x="0" y="0"/>
                </a:lnTo>
                <a:close/>
              </a:path>
            </a:pathLst>
          </a:custGeom>
          <a:blipFill rotWithShape="1">
            <a:blip r:embed="rId3">
              <a:alphaModFix/>
            </a:blip>
            <a:stretch>
              <a:fillRect/>
            </a:stretch>
          </a:blipFill>
          <a:ln>
            <a:noFill/>
          </a:ln>
        </p:spPr>
      </p:sp>
      <p:sp>
        <p:nvSpPr>
          <p:cNvPr id="232" name="Google Shape;232;p11"/>
          <p:cNvSpPr/>
          <p:nvPr/>
        </p:nvSpPr>
        <p:spPr>
          <a:xfrm>
            <a:off x="4648200" y="1981200"/>
            <a:ext cx="3352800" cy="3725277"/>
          </a:xfrm>
          <a:custGeom>
            <a:avLst/>
            <a:gdLst/>
            <a:ahLst/>
            <a:cxnLst/>
            <a:rect l="l" t="t" r="r" b="b"/>
            <a:pathLst>
              <a:path w="6988391" h="6663350" extrusionOk="0">
                <a:moveTo>
                  <a:pt x="0" y="0"/>
                </a:moveTo>
                <a:lnTo>
                  <a:pt x="6988391" y="0"/>
                </a:lnTo>
                <a:lnTo>
                  <a:pt x="6988391" y="6663349"/>
                </a:lnTo>
                <a:lnTo>
                  <a:pt x="0" y="6663349"/>
                </a:lnTo>
                <a:lnTo>
                  <a:pt x="0" y="0"/>
                </a:lnTo>
                <a:close/>
              </a:path>
            </a:pathLst>
          </a:custGeom>
          <a:solidFill>
            <a:schemeClr val="bg1">
              <a:lumMod val="85000"/>
            </a:schemeClr>
          </a:solidFill>
          <a:ln>
            <a:noFill/>
          </a:ln>
        </p:spPr>
      </p:sp>
      <p:sp>
        <p:nvSpPr>
          <p:cNvPr id="233" name="Google Shape;233;p11"/>
          <p:cNvSpPr txBox="1"/>
          <p:nvPr/>
        </p:nvSpPr>
        <p:spPr>
          <a:xfrm>
            <a:off x="942683" y="2345557"/>
            <a:ext cx="2575053" cy="3360920"/>
          </a:xfrm>
          <a:prstGeom prst="rect">
            <a:avLst/>
          </a:prstGeom>
          <a:noFill/>
          <a:ln>
            <a:noFill/>
          </a:ln>
        </p:spPr>
        <p:txBody>
          <a:bodyPr spcFirstLastPara="1" wrap="square" lIns="0" tIns="0" rIns="0" bIns="0" anchor="t" anchorCtr="0">
            <a:spAutoFit/>
          </a:bodyPr>
          <a:lstStyle/>
          <a:p>
            <a:pPr algn="ctr">
              <a:lnSpc>
                <a:spcPct val="130000"/>
              </a:lnSpc>
            </a:pPr>
            <a:r>
              <a:rPr kumimoji="0" lang="vi-VN" sz="2400" b="0" i="0" u="none" strike="noStrike" kern="0" cap="none" spc="0" normalizeH="0" baseline="0" noProof="0" dirty="0" smtClean="0">
                <a:ln>
                  <a:noFill/>
                </a:ln>
                <a:solidFill>
                  <a:sysClr val="windowText" lastClr="000000"/>
                </a:solidFill>
                <a:effectLst/>
                <a:uLnTx/>
                <a:uFillTx/>
                <a:latin typeface="Times New Roman" pitchFamily="18" charset="0"/>
                <a:ea typeface="Cambria" panose="02040503050406030204" pitchFamily="18" charset="0"/>
                <a:cs typeface="Times New Roman" pitchFamily="18" charset="0"/>
              </a:rPr>
              <a:t>Nghị luận về một tác phẩm nghệ thuật </a:t>
            </a:r>
            <a:r>
              <a:rPr lang="en-US" sz="2400" dirty="0" err="1" smtClean="0">
                <a:solidFill>
                  <a:srgbClr val="000000"/>
                </a:solidFill>
                <a:latin typeface="Times New Roman" pitchFamily="18" charset="0"/>
                <a:ea typeface="Roboto Condensed"/>
                <a:cs typeface="Times New Roman" pitchFamily="18" charset="0"/>
                <a:sym typeface="Roboto Condensed"/>
              </a:rPr>
              <a:t>là</a:t>
            </a:r>
            <a:r>
              <a:rPr lang="en-US" sz="2400" dirty="0" smtClean="0">
                <a:solidFill>
                  <a:srgbClr val="000000"/>
                </a:solidFill>
                <a:latin typeface="Times New Roman" pitchFamily="18" charset="0"/>
                <a:ea typeface="Roboto Condensed"/>
                <a:cs typeface="Times New Roman" pitchFamily="18" charset="0"/>
                <a:sym typeface="Roboto Condensed"/>
              </a:rPr>
              <a:t> </a:t>
            </a:r>
            <a:r>
              <a:rPr lang="en-US" sz="2400" dirty="0" err="1">
                <a:solidFill>
                  <a:srgbClr val="000000"/>
                </a:solidFill>
                <a:latin typeface="Times New Roman" pitchFamily="18" charset="0"/>
                <a:ea typeface="Roboto Condensed"/>
                <a:cs typeface="Times New Roman" pitchFamily="18" charset="0"/>
                <a:sym typeface="Roboto Condensed"/>
              </a:rPr>
              <a:t>phân</a:t>
            </a:r>
            <a:r>
              <a:rPr lang="en-US" sz="2400" dirty="0">
                <a:solidFill>
                  <a:srgbClr val="000000"/>
                </a:solidFill>
                <a:latin typeface="Times New Roman" pitchFamily="18" charset="0"/>
                <a:ea typeface="Roboto Condensed"/>
                <a:cs typeface="Times New Roman" pitchFamily="18" charset="0"/>
                <a:sym typeface="Roboto Condensed"/>
              </a:rPr>
              <a:t> </a:t>
            </a:r>
            <a:r>
              <a:rPr lang="en-US" sz="2400" dirty="0" err="1">
                <a:solidFill>
                  <a:srgbClr val="000000"/>
                </a:solidFill>
                <a:latin typeface="Times New Roman" pitchFamily="18" charset="0"/>
                <a:ea typeface="Roboto Condensed"/>
                <a:cs typeface="Times New Roman" pitchFamily="18" charset="0"/>
                <a:sym typeface="Roboto Condensed"/>
              </a:rPr>
              <a:t>tích</a:t>
            </a:r>
            <a:r>
              <a:rPr lang="en-US" sz="2400" dirty="0">
                <a:solidFill>
                  <a:srgbClr val="000000"/>
                </a:solidFill>
                <a:latin typeface="Times New Roman" pitchFamily="18" charset="0"/>
                <a:ea typeface="Roboto Condensed"/>
                <a:cs typeface="Times New Roman" pitchFamily="18" charset="0"/>
                <a:sym typeface="Roboto Condensed"/>
              </a:rPr>
              <a:t>, </a:t>
            </a:r>
            <a:r>
              <a:rPr lang="en-US" sz="2400" dirty="0" err="1">
                <a:solidFill>
                  <a:srgbClr val="000000"/>
                </a:solidFill>
                <a:latin typeface="Times New Roman" pitchFamily="18" charset="0"/>
                <a:ea typeface="Roboto Condensed"/>
                <a:cs typeface="Times New Roman" pitchFamily="18" charset="0"/>
                <a:sym typeface="Roboto Condensed"/>
              </a:rPr>
              <a:t>bình</a:t>
            </a:r>
            <a:r>
              <a:rPr lang="en-US" sz="2400" dirty="0">
                <a:solidFill>
                  <a:srgbClr val="000000"/>
                </a:solidFill>
                <a:latin typeface="Times New Roman" pitchFamily="18" charset="0"/>
                <a:ea typeface="Roboto Condensed"/>
                <a:cs typeface="Times New Roman" pitchFamily="18" charset="0"/>
                <a:sym typeface="Roboto Condensed"/>
              </a:rPr>
              <a:t> </a:t>
            </a:r>
            <a:r>
              <a:rPr lang="en-US" sz="2400" dirty="0" err="1">
                <a:solidFill>
                  <a:srgbClr val="000000"/>
                </a:solidFill>
                <a:latin typeface="Times New Roman" pitchFamily="18" charset="0"/>
                <a:ea typeface="Roboto Condensed"/>
                <a:cs typeface="Times New Roman" pitchFamily="18" charset="0"/>
                <a:sym typeface="Roboto Condensed"/>
              </a:rPr>
              <a:t>luận</a:t>
            </a:r>
            <a:r>
              <a:rPr lang="en-US" sz="2400" dirty="0">
                <a:solidFill>
                  <a:srgbClr val="000000"/>
                </a:solidFill>
                <a:latin typeface="Times New Roman" pitchFamily="18" charset="0"/>
                <a:ea typeface="Roboto Condensed"/>
                <a:cs typeface="Times New Roman" pitchFamily="18" charset="0"/>
                <a:sym typeface="Roboto Condensed"/>
              </a:rPr>
              <a:t> </a:t>
            </a:r>
            <a:r>
              <a:rPr lang="en-US" sz="2400" dirty="0" err="1">
                <a:solidFill>
                  <a:srgbClr val="000000"/>
                </a:solidFill>
                <a:latin typeface="Times New Roman" pitchFamily="18" charset="0"/>
                <a:ea typeface="Roboto Condensed"/>
                <a:cs typeface="Times New Roman" pitchFamily="18" charset="0"/>
                <a:sym typeface="Roboto Condensed"/>
              </a:rPr>
              <a:t>một</a:t>
            </a:r>
            <a:r>
              <a:rPr lang="en-US" sz="2400" dirty="0">
                <a:solidFill>
                  <a:srgbClr val="000000"/>
                </a:solidFill>
                <a:latin typeface="Times New Roman" pitchFamily="18" charset="0"/>
                <a:ea typeface="Roboto Condensed"/>
                <a:cs typeface="Times New Roman" pitchFamily="18" charset="0"/>
                <a:sym typeface="Roboto Condensed"/>
              </a:rPr>
              <a:t> TPVH </a:t>
            </a:r>
            <a:r>
              <a:rPr lang="en-US" sz="2400" dirty="0" err="1">
                <a:solidFill>
                  <a:srgbClr val="000000"/>
                </a:solidFill>
                <a:latin typeface="Times New Roman" pitchFamily="18" charset="0"/>
                <a:ea typeface="Roboto Condensed"/>
                <a:cs typeface="Times New Roman" pitchFamily="18" charset="0"/>
                <a:sym typeface="Roboto Condensed"/>
              </a:rPr>
              <a:t>hoặc</a:t>
            </a:r>
            <a:r>
              <a:rPr lang="en-US" sz="2400" dirty="0">
                <a:solidFill>
                  <a:srgbClr val="000000"/>
                </a:solidFill>
                <a:latin typeface="Times New Roman" pitchFamily="18" charset="0"/>
                <a:ea typeface="Roboto Condensed"/>
                <a:cs typeface="Times New Roman" pitchFamily="18" charset="0"/>
                <a:sym typeface="Roboto Condensed"/>
              </a:rPr>
              <a:t> </a:t>
            </a:r>
            <a:r>
              <a:rPr lang="en-US" sz="2400" dirty="0" err="1">
                <a:solidFill>
                  <a:srgbClr val="000000"/>
                </a:solidFill>
                <a:latin typeface="Times New Roman" pitchFamily="18" charset="0"/>
                <a:ea typeface="Roboto Condensed"/>
                <a:cs typeface="Times New Roman" pitchFamily="18" charset="0"/>
                <a:sym typeface="Roboto Condensed"/>
              </a:rPr>
              <a:t>một</a:t>
            </a:r>
            <a:r>
              <a:rPr lang="en-US" sz="2400" dirty="0">
                <a:solidFill>
                  <a:srgbClr val="000000"/>
                </a:solidFill>
                <a:latin typeface="Times New Roman" pitchFamily="18" charset="0"/>
                <a:ea typeface="Roboto Condensed"/>
                <a:cs typeface="Times New Roman" pitchFamily="18" charset="0"/>
                <a:sym typeface="Roboto Condensed"/>
              </a:rPr>
              <a:t> </a:t>
            </a:r>
            <a:r>
              <a:rPr lang="en-US" sz="2400" dirty="0" err="1">
                <a:solidFill>
                  <a:srgbClr val="000000"/>
                </a:solidFill>
                <a:latin typeface="Times New Roman" pitchFamily="18" charset="0"/>
                <a:ea typeface="Roboto Condensed"/>
                <a:cs typeface="Times New Roman" pitchFamily="18" charset="0"/>
                <a:sym typeface="Roboto Condensed"/>
              </a:rPr>
              <a:t>vở</a:t>
            </a:r>
            <a:r>
              <a:rPr lang="en-US" sz="2400" dirty="0">
                <a:solidFill>
                  <a:srgbClr val="000000"/>
                </a:solidFill>
                <a:latin typeface="Times New Roman" pitchFamily="18" charset="0"/>
                <a:ea typeface="Roboto Condensed"/>
                <a:cs typeface="Times New Roman" pitchFamily="18" charset="0"/>
                <a:sym typeface="Roboto Condensed"/>
              </a:rPr>
              <a:t> </a:t>
            </a:r>
            <a:r>
              <a:rPr lang="en-US" sz="2400" dirty="0" err="1">
                <a:solidFill>
                  <a:srgbClr val="000000"/>
                </a:solidFill>
                <a:latin typeface="Times New Roman" pitchFamily="18" charset="0"/>
                <a:ea typeface="Roboto Condensed"/>
                <a:cs typeface="Times New Roman" pitchFamily="18" charset="0"/>
                <a:sym typeface="Roboto Condensed"/>
              </a:rPr>
              <a:t>kịch</a:t>
            </a:r>
            <a:r>
              <a:rPr lang="en-US" sz="2400" dirty="0">
                <a:solidFill>
                  <a:srgbClr val="000000"/>
                </a:solidFill>
                <a:latin typeface="Times New Roman" pitchFamily="18" charset="0"/>
                <a:ea typeface="Roboto Condensed"/>
                <a:cs typeface="Times New Roman" pitchFamily="18" charset="0"/>
                <a:sym typeface="Roboto Condensed"/>
              </a:rPr>
              <a:t>/</a:t>
            </a:r>
            <a:r>
              <a:rPr lang="en-US" sz="2400" dirty="0" err="1">
                <a:solidFill>
                  <a:srgbClr val="000000"/>
                </a:solidFill>
                <a:latin typeface="Times New Roman" pitchFamily="18" charset="0"/>
                <a:ea typeface="Roboto Condensed"/>
                <a:cs typeface="Times New Roman" pitchFamily="18" charset="0"/>
                <a:sym typeface="Roboto Condensed"/>
              </a:rPr>
              <a:t>bộ</a:t>
            </a:r>
            <a:r>
              <a:rPr lang="en-US" sz="2400" dirty="0">
                <a:solidFill>
                  <a:srgbClr val="000000"/>
                </a:solidFill>
                <a:latin typeface="Times New Roman" pitchFamily="18" charset="0"/>
                <a:ea typeface="Roboto Condensed"/>
                <a:cs typeface="Times New Roman" pitchFamily="18" charset="0"/>
                <a:sym typeface="Roboto Condensed"/>
              </a:rPr>
              <a:t> </a:t>
            </a:r>
            <a:r>
              <a:rPr lang="en-US" sz="2400" dirty="0" err="1">
                <a:solidFill>
                  <a:srgbClr val="000000"/>
                </a:solidFill>
                <a:latin typeface="Times New Roman" pitchFamily="18" charset="0"/>
                <a:ea typeface="Roboto Condensed"/>
                <a:cs typeface="Times New Roman" pitchFamily="18" charset="0"/>
                <a:sym typeface="Roboto Condensed"/>
              </a:rPr>
              <a:t>phim</a:t>
            </a:r>
            <a:r>
              <a:rPr lang="en-US" sz="2400" dirty="0">
                <a:solidFill>
                  <a:srgbClr val="000000"/>
                </a:solidFill>
                <a:latin typeface="Times New Roman" pitchFamily="18" charset="0"/>
                <a:ea typeface="Roboto Condensed"/>
                <a:cs typeface="Times New Roman" pitchFamily="18" charset="0"/>
                <a:sym typeface="Roboto Condensed"/>
              </a:rPr>
              <a:t>/</a:t>
            </a:r>
            <a:r>
              <a:rPr lang="en-US" sz="2400" dirty="0" err="1">
                <a:solidFill>
                  <a:srgbClr val="000000"/>
                </a:solidFill>
                <a:latin typeface="Times New Roman" pitchFamily="18" charset="0"/>
                <a:ea typeface="Roboto Condensed"/>
                <a:cs typeface="Times New Roman" pitchFamily="18" charset="0"/>
                <a:sym typeface="Roboto Condensed"/>
              </a:rPr>
              <a:t>bài</a:t>
            </a:r>
            <a:r>
              <a:rPr lang="en-US" sz="2400" dirty="0">
                <a:solidFill>
                  <a:srgbClr val="000000"/>
                </a:solidFill>
                <a:latin typeface="Times New Roman" pitchFamily="18" charset="0"/>
                <a:ea typeface="Roboto Condensed"/>
                <a:cs typeface="Times New Roman" pitchFamily="18" charset="0"/>
                <a:sym typeface="Roboto Condensed"/>
              </a:rPr>
              <a:t> </a:t>
            </a:r>
            <a:r>
              <a:rPr lang="en-US" sz="2400" dirty="0" err="1">
                <a:solidFill>
                  <a:srgbClr val="000000"/>
                </a:solidFill>
                <a:latin typeface="Times New Roman" pitchFamily="18" charset="0"/>
                <a:ea typeface="Roboto Condensed"/>
                <a:cs typeface="Times New Roman" pitchFamily="18" charset="0"/>
                <a:sym typeface="Roboto Condensed"/>
              </a:rPr>
              <a:t>hát</a:t>
            </a:r>
            <a:r>
              <a:rPr lang="en-US" sz="2400" dirty="0">
                <a:solidFill>
                  <a:srgbClr val="000000"/>
                </a:solidFill>
                <a:latin typeface="Times New Roman" pitchFamily="18" charset="0"/>
                <a:ea typeface="Roboto Condensed"/>
                <a:cs typeface="Times New Roman" pitchFamily="18" charset="0"/>
                <a:sym typeface="Roboto Condensed"/>
              </a:rPr>
              <a:t>/</a:t>
            </a:r>
            <a:r>
              <a:rPr lang="en-US" sz="2400" dirty="0" err="1">
                <a:solidFill>
                  <a:srgbClr val="000000"/>
                </a:solidFill>
                <a:latin typeface="Times New Roman" pitchFamily="18" charset="0"/>
                <a:ea typeface="Roboto Condensed"/>
                <a:cs typeface="Times New Roman" pitchFamily="18" charset="0"/>
                <a:sym typeface="Roboto Condensed"/>
              </a:rPr>
              <a:t>bức</a:t>
            </a:r>
            <a:r>
              <a:rPr lang="en-US" sz="2400" dirty="0">
                <a:solidFill>
                  <a:srgbClr val="000000"/>
                </a:solidFill>
                <a:latin typeface="Times New Roman" pitchFamily="18" charset="0"/>
                <a:ea typeface="Roboto Condensed"/>
                <a:cs typeface="Times New Roman" pitchFamily="18" charset="0"/>
                <a:sym typeface="Roboto Condensed"/>
              </a:rPr>
              <a:t> </a:t>
            </a:r>
            <a:r>
              <a:rPr lang="en-US" sz="2400" dirty="0" err="1">
                <a:solidFill>
                  <a:srgbClr val="000000"/>
                </a:solidFill>
                <a:latin typeface="Times New Roman" pitchFamily="18" charset="0"/>
                <a:ea typeface="Roboto Condensed"/>
                <a:cs typeface="Times New Roman" pitchFamily="18" charset="0"/>
                <a:sym typeface="Roboto Condensed"/>
              </a:rPr>
              <a:t>tranh</a:t>
            </a:r>
            <a:r>
              <a:rPr lang="en-US" sz="2400" dirty="0">
                <a:solidFill>
                  <a:srgbClr val="000000"/>
                </a:solidFill>
                <a:latin typeface="Times New Roman" pitchFamily="18" charset="0"/>
                <a:ea typeface="Roboto Condensed"/>
                <a:cs typeface="Times New Roman" pitchFamily="18" charset="0"/>
                <a:sym typeface="Roboto Condensed"/>
              </a:rPr>
              <a:t>/</a:t>
            </a:r>
            <a:endParaRPr sz="2400" dirty="0">
              <a:latin typeface="Times New Roman" pitchFamily="18" charset="0"/>
              <a:cs typeface="Times New Roman" pitchFamily="18" charset="0"/>
            </a:endParaRPr>
          </a:p>
          <a:p>
            <a:pPr algn="ctr">
              <a:lnSpc>
                <a:spcPct val="130000"/>
              </a:lnSpc>
            </a:pPr>
            <a:r>
              <a:rPr lang="en-US" sz="2400" dirty="0">
                <a:solidFill>
                  <a:srgbClr val="000000"/>
                </a:solidFill>
                <a:latin typeface="Times New Roman" pitchFamily="18" charset="0"/>
                <a:ea typeface="Roboto Condensed"/>
                <a:cs typeface="Times New Roman" pitchFamily="18" charset="0"/>
                <a:sym typeface="Roboto Condensed"/>
              </a:rPr>
              <a:t>pho </a:t>
            </a:r>
            <a:r>
              <a:rPr lang="en-US" sz="2400" dirty="0" err="1">
                <a:solidFill>
                  <a:srgbClr val="000000"/>
                </a:solidFill>
                <a:latin typeface="Times New Roman" pitchFamily="18" charset="0"/>
                <a:ea typeface="Roboto Condensed"/>
                <a:cs typeface="Times New Roman" pitchFamily="18" charset="0"/>
                <a:sym typeface="Roboto Condensed"/>
              </a:rPr>
              <a:t>tượng</a:t>
            </a:r>
            <a:r>
              <a:rPr lang="en-US" sz="2400" dirty="0">
                <a:solidFill>
                  <a:srgbClr val="000000"/>
                </a:solidFill>
                <a:latin typeface="Times New Roman" pitchFamily="18" charset="0"/>
                <a:ea typeface="Roboto Condensed"/>
                <a:cs typeface="Times New Roman" pitchFamily="18" charset="0"/>
                <a:sym typeface="Roboto Condensed"/>
              </a:rPr>
              <a:t>,…</a:t>
            </a:r>
            <a:endParaRPr sz="2400" dirty="0">
              <a:latin typeface="Times New Roman" pitchFamily="18" charset="0"/>
              <a:cs typeface="Times New Roman" pitchFamily="18" charset="0"/>
            </a:endParaRPr>
          </a:p>
        </p:txBody>
      </p:sp>
      <p:sp>
        <p:nvSpPr>
          <p:cNvPr id="234" name="Google Shape;234;p11"/>
          <p:cNvSpPr txBox="1"/>
          <p:nvPr/>
        </p:nvSpPr>
        <p:spPr>
          <a:xfrm>
            <a:off x="4953000" y="2209800"/>
            <a:ext cx="2930503" cy="3258584"/>
          </a:xfrm>
          <a:prstGeom prst="rect">
            <a:avLst/>
          </a:prstGeom>
          <a:solidFill>
            <a:schemeClr val="bg1">
              <a:lumMod val="75000"/>
            </a:schemeClr>
          </a:solidFill>
          <a:ln>
            <a:noFill/>
          </a:ln>
        </p:spPr>
        <p:txBody>
          <a:bodyPr spcFirstLastPara="1" wrap="square" lIns="0" tIns="0" rIns="0" bIns="0" anchor="t" anchorCtr="0">
            <a:spAutoFit/>
          </a:bodyPr>
          <a:lstStyle/>
          <a:p>
            <a:pPr algn="ctr">
              <a:lnSpc>
                <a:spcPct val="121000"/>
              </a:lnSpc>
            </a:pPr>
            <a:r>
              <a:rPr lang="en-US" sz="2500" dirty="0" err="1">
                <a:solidFill>
                  <a:srgbClr val="000000"/>
                </a:solidFill>
                <a:latin typeface="Times New Roman" pitchFamily="18" charset="0"/>
                <a:ea typeface="Roboto Condensed"/>
                <a:cs typeface="Times New Roman" pitchFamily="18" charset="0"/>
                <a:sym typeface="Roboto Condensed"/>
              </a:rPr>
              <a:t>nêu</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lên</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smtClean="0">
                <a:solidFill>
                  <a:srgbClr val="000000"/>
                </a:solidFill>
                <a:latin typeface="Times New Roman" pitchFamily="18" charset="0"/>
                <a:ea typeface="Roboto Condensed"/>
                <a:cs typeface="Times New Roman" pitchFamily="18" charset="0"/>
                <a:sym typeface="Roboto Condensed"/>
              </a:rPr>
              <a:t>nội</a:t>
            </a:r>
            <a:r>
              <a:rPr lang="en-US" sz="2500" dirty="0" smtClean="0">
                <a:solidFill>
                  <a:srgbClr val="000000"/>
                </a:solidFill>
                <a:latin typeface="Times New Roman" pitchFamily="18" charset="0"/>
                <a:ea typeface="Roboto Condensed"/>
                <a:cs typeface="Times New Roman" pitchFamily="18" charset="0"/>
                <a:sym typeface="Roboto Condensed"/>
              </a:rPr>
              <a:t> </a:t>
            </a:r>
            <a:r>
              <a:rPr lang="en-US" sz="2500" dirty="0">
                <a:solidFill>
                  <a:srgbClr val="000000"/>
                </a:solidFill>
                <a:latin typeface="Times New Roman" pitchFamily="18" charset="0"/>
                <a:ea typeface="Roboto Condensed"/>
                <a:cs typeface="Times New Roman" pitchFamily="18" charset="0"/>
                <a:sym typeface="Roboto Condensed"/>
              </a:rPr>
              <a:t>dung </a:t>
            </a:r>
            <a:r>
              <a:rPr lang="en-US" sz="2500" dirty="0" err="1">
                <a:solidFill>
                  <a:srgbClr val="000000"/>
                </a:solidFill>
                <a:latin typeface="Times New Roman" pitchFamily="18" charset="0"/>
                <a:ea typeface="Roboto Condensed"/>
                <a:cs typeface="Times New Roman" pitchFamily="18" charset="0"/>
                <a:sym typeface="Roboto Condensed"/>
              </a:rPr>
              <a:t>và</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hình</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thức</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những</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ưu</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điểm</a:t>
            </a:r>
            <a:r>
              <a:rPr lang="en-US" sz="2500" dirty="0">
                <a:solidFill>
                  <a:srgbClr val="000000"/>
                </a:solidFill>
                <a:latin typeface="Times New Roman" pitchFamily="18" charset="0"/>
                <a:ea typeface="Roboto Condensed"/>
                <a:cs typeface="Times New Roman" pitchFamily="18" charset="0"/>
                <a:sym typeface="Roboto Condensed"/>
              </a:rPr>
              <a:t> – </a:t>
            </a:r>
            <a:r>
              <a:rPr lang="en-US" sz="2500" dirty="0" err="1">
                <a:solidFill>
                  <a:srgbClr val="000000"/>
                </a:solidFill>
                <a:latin typeface="Times New Roman" pitchFamily="18" charset="0"/>
                <a:ea typeface="Roboto Condensed"/>
                <a:cs typeface="Times New Roman" pitchFamily="18" charset="0"/>
                <a:sym typeface="Roboto Condensed"/>
              </a:rPr>
              <a:t>hạn</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chế</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của</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tác</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phẩm</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Từ</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đó</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người</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viết</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nhận</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xét</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đánh</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giá</a:t>
            </a:r>
            <a:r>
              <a:rPr lang="en-US" sz="2500" dirty="0">
                <a:solidFill>
                  <a:srgbClr val="000000"/>
                </a:solidFill>
                <a:latin typeface="Times New Roman" pitchFamily="18" charset="0"/>
                <a:ea typeface="Roboto Condensed"/>
                <a:cs typeface="Times New Roman" pitchFamily="18" charset="0"/>
                <a:sym typeface="Roboto Condensed"/>
              </a:rPr>
              <a:t> </a:t>
            </a:r>
            <a:endParaRPr dirty="0">
              <a:latin typeface="Times New Roman" pitchFamily="18" charset="0"/>
              <a:cs typeface="Times New Roman" pitchFamily="18" charset="0"/>
            </a:endParaRPr>
          </a:p>
          <a:p>
            <a:pPr algn="ctr">
              <a:lnSpc>
                <a:spcPct val="121000"/>
              </a:lnSpc>
            </a:pPr>
            <a:r>
              <a:rPr lang="en-US" sz="2500" dirty="0" err="1">
                <a:solidFill>
                  <a:srgbClr val="000000"/>
                </a:solidFill>
                <a:latin typeface="Times New Roman" pitchFamily="18" charset="0"/>
                <a:ea typeface="Roboto Condensed"/>
                <a:cs typeface="Times New Roman" pitchFamily="18" charset="0"/>
                <a:sym typeface="Roboto Condensed"/>
              </a:rPr>
              <a:t>về</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tác</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phẩm</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được</a:t>
            </a:r>
            <a:r>
              <a:rPr lang="en-US" sz="2500" dirty="0">
                <a:solidFill>
                  <a:srgbClr val="000000"/>
                </a:solidFill>
                <a:latin typeface="Times New Roman" pitchFamily="18" charset="0"/>
                <a:ea typeface="Roboto Condensed"/>
                <a:cs typeface="Times New Roman" pitchFamily="18" charset="0"/>
                <a:sym typeface="Roboto Condensed"/>
              </a:rPr>
              <a:t> </a:t>
            </a:r>
            <a:endParaRPr dirty="0">
              <a:latin typeface="Times New Roman" pitchFamily="18" charset="0"/>
              <a:cs typeface="Times New Roman" pitchFamily="18" charset="0"/>
            </a:endParaRPr>
          </a:p>
          <a:p>
            <a:pPr algn="ctr">
              <a:lnSpc>
                <a:spcPct val="121000"/>
              </a:lnSpc>
            </a:pPr>
            <a:r>
              <a:rPr lang="en-US" sz="2500" dirty="0" err="1">
                <a:solidFill>
                  <a:srgbClr val="000000"/>
                </a:solidFill>
                <a:latin typeface="Times New Roman" pitchFamily="18" charset="0"/>
                <a:ea typeface="Roboto Condensed"/>
                <a:cs typeface="Times New Roman" pitchFamily="18" charset="0"/>
                <a:sym typeface="Roboto Condensed"/>
              </a:rPr>
              <a:t>bàn</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luận</a:t>
            </a:r>
            <a:r>
              <a:rPr lang="en-US" sz="2500" dirty="0">
                <a:solidFill>
                  <a:srgbClr val="000000"/>
                </a:solidFill>
                <a:latin typeface="Times New Roman" pitchFamily="18" charset="0"/>
                <a:ea typeface="Roboto Condensed"/>
                <a:cs typeface="Times New Roman" pitchFamily="18" charset="0"/>
                <a:sym typeface="Roboto Condensed"/>
              </a:rPr>
              <a:t>.</a:t>
            </a:r>
            <a:endParaRPr dirty="0">
              <a:latin typeface="Times New Roman" pitchFamily="18" charset="0"/>
              <a:cs typeface="Times New Roman" pitchFamily="18" charset="0"/>
            </a:endParaRPr>
          </a:p>
        </p:txBody>
      </p:sp>
      <p:grpSp>
        <p:nvGrpSpPr>
          <p:cNvPr id="13" name="Group 12">
            <a:extLst>
              <a:ext uri="{FF2B5EF4-FFF2-40B4-BE49-F238E27FC236}">
                <a16:creationId xmlns="" xmlns:a16="http://schemas.microsoft.com/office/drawing/2014/main" id="{8671D7B5-6F5D-DFB1-E81D-5C8F22295CD8}"/>
              </a:ext>
            </a:extLst>
          </p:cNvPr>
          <p:cNvGrpSpPr/>
          <p:nvPr/>
        </p:nvGrpSpPr>
        <p:grpSpPr>
          <a:xfrm>
            <a:off x="583208" y="887855"/>
            <a:ext cx="4369792" cy="697339"/>
            <a:chOff x="3018620" y="815138"/>
            <a:chExt cx="8750855" cy="1079653"/>
          </a:xfrm>
        </p:grpSpPr>
        <p:sp>
          <p:nvSpPr>
            <p:cNvPr id="14" name="Rectangle: Rounded Corners 6105">
              <a:extLst>
                <a:ext uri="{FF2B5EF4-FFF2-40B4-BE49-F238E27FC236}">
                  <a16:creationId xmlns="" xmlns:a16="http://schemas.microsoft.com/office/drawing/2014/main" id="{7BCFAA46-48AC-3FEA-F0FB-84183D588F82}"/>
                </a:ext>
              </a:extLst>
            </p:cNvPr>
            <p:cNvSpPr/>
            <p:nvPr/>
          </p:nvSpPr>
          <p:spPr>
            <a:xfrm>
              <a:off x="3018620" y="815138"/>
              <a:ext cx="8750855" cy="1079653"/>
            </a:xfrm>
            <a:prstGeom prst="roundRect">
              <a:avLst>
                <a:gd name="adj" fmla="val 50000"/>
              </a:avLst>
            </a:prstGeom>
            <a:noFill/>
            <a:ln w="38100" cap="flat" cmpd="sng" algn="ctr">
              <a:solidFill>
                <a:srgbClr val="563B7F"/>
              </a:solidFill>
              <a:prstDash val="solid"/>
            </a:ln>
            <a:effectLst/>
          </p:spPr>
          <p:txBody>
            <a:bodyPr rtlCol="0" anchor="ctr"/>
            <a:lstStyle/>
            <a:p>
              <a:pPr lvl="4" algn="ctr">
                <a:buClrTx/>
                <a:defRPr/>
              </a:pPr>
              <a:r>
                <a:rPr lang="en-US" sz="2800" b="1" i="1" dirty="0" err="1" smtClean="0">
                  <a:solidFill>
                    <a:srgbClr val="343A40"/>
                  </a:solidFill>
                  <a:latin typeface="Times New Roman" pitchFamily="18" charset="0"/>
                  <a:ea typeface="Cambria" panose="02040503050406030204" pitchFamily="18" charset="0"/>
                  <a:cs typeface="Times New Roman" pitchFamily="18" charset="0"/>
                </a:rPr>
                <a:t>Khái</a:t>
              </a:r>
              <a:r>
                <a:rPr lang="en-US" sz="2800" b="1" i="1" dirty="0" smtClean="0">
                  <a:solidFill>
                    <a:srgbClr val="343A40"/>
                  </a:solidFill>
                  <a:latin typeface="Times New Roman" pitchFamily="18" charset="0"/>
                  <a:ea typeface="Cambria" panose="02040503050406030204" pitchFamily="18" charset="0"/>
                  <a:cs typeface="Times New Roman" pitchFamily="18" charset="0"/>
                </a:rPr>
                <a:t> </a:t>
              </a:r>
              <a:r>
                <a:rPr lang="en-US" sz="2800" b="1" i="1" dirty="0" err="1" smtClean="0">
                  <a:solidFill>
                    <a:srgbClr val="343A40"/>
                  </a:solidFill>
                  <a:latin typeface="Times New Roman" pitchFamily="18" charset="0"/>
                  <a:ea typeface="Cambria" panose="02040503050406030204" pitchFamily="18" charset="0"/>
                  <a:cs typeface="Times New Roman" pitchFamily="18" charset="0"/>
                </a:rPr>
                <a:t>niệm</a:t>
              </a:r>
              <a:r>
                <a:rPr lang="en-US" sz="2800" b="1" i="1" dirty="0" smtClean="0">
                  <a:solidFill>
                    <a:srgbClr val="343A40"/>
                  </a:solidFill>
                  <a:latin typeface="Times New Roman" pitchFamily="18" charset="0"/>
                  <a:ea typeface="Cambria" panose="02040503050406030204" pitchFamily="18" charset="0"/>
                  <a:cs typeface="Times New Roman" pitchFamily="18" charset="0"/>
                </a:rPr>
                <a:t>: </a:t>
              </a:r>
              <a:endParaRPr lang="en-US" sz="2800" b="1" i="1" dirty="0">
                <a:solidFill>
                  <a:srgbClr val="343A40"/>
                </a:solidFill>
                <a:latin typeface="Times New Roman" pitchFamily="18" charset="0"/>
                <a:ea typeface="Cambria" panose="02040503050406030204" pitchFamily="18" charset="0"/>
                <a:cs typeface="Times New Roman" pitchFamily="18" charset="0"/>
              </a:endParaRPr>
            </a:p>
          </p:txBody>
        </p:sp>
        <p:sp>
          <p:nvSpPr>
            <p:cNvPr id="15" name="Oval 14">
              <a:extLst>
                <a:ext uri="{FF2B5EF4-FFF2-40B4-BE49-F238E27FC236}">
                  <a16:creationId xmlns="" xmlns:a16="http://schemas.microsoft.com/office/drawing/2014/main" id="{87F3C049-016B-2D37-CABD-27D2D435D60E}"/>
                </a:ext>
              </a:extLst>
            </p:cNvPr>
            <p:cNvSpPr/>
            <p:nvPr/>
          </p:nvSpPr>
          <p:spPr>
            <a:xfrm>
              <a:off x="3018621" y="834527"/>
              <a:ext cx="936434" cy="936434"/>
            </a:xfrm>
            <a:prstGeom prst="ellipse">
              <a:avLst/>
            </a:prstGeom>
            <a:solidFill>
              <a:srgbClr val="563B7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solidFill>
                    <a:srgbClr val="E1E8EB"/>
                  </a:solidFill>
                  <a:latin typeface="Times New Roman" pitchFamily="18" charset="0"/>
                  <a:ea typeface="Cambria" panose="02040503050406030204" pitchFamily="18" charset="0"/>
                  <a:cs typeface="Times New Roman" pitchFamily="18" charset="0"/>
                </a:rPr>
                <a:t>1</a:t>
              </a:r>
              <a:endParaRPr kumimoji="0" lang="en-US" sz="2800" b="1" i="0" u="none" strike="noStrike" kern="0" cap="none" spc="0" normalizeH="0" baseline="0" noProof="0" dirty="0" smtClean="0">
                <a:ln>
                  <a:noFill/>
                </a:ln>
                <a:solidFill>
                  <a:srgbClr val="E1E8EB"/>
                </a:solidFill>
                <a:effectLst/>
                <a:uLnTx/>
                <a:uFillTx/>
                <a:latin typeface="Times New Roman" pitchFamily="18" charset="0"/>
                <a:ea typeface="Cambria" panose="02040503050406030204" pitchFamily="18" charset="0"/>
                <a:cs typeface="Times New Roman" pitchFamily="18" charset="0"/>
              </a:endParaRPr>
            </a:p>
          </p:txBody>
        </p:sp>
      </p:grpSp>
      <p:sp>
        <p:nvSpPr>
          <p:cNvPr id="2" name="5-Point Star 1"/>
          <p:cNvSpPr/>
          <p:nvPr/>
        </p:nvSpPr>
        <p:spPr>
          <a:xfrm>
            <a:off x="6858000" y="6096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583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30"/>
                                        </p:tgtEl>
                                        <p:attrNameLst>
                                          <p:attrName>style.visibility</p:attrName>
                                        </p:attrNameLst>
                                      </p:cBhvr>
                                      <p:to>
                                        <p:strVal val="visible"/>
                                      </p:to>
                                    </p:set>
                                    <p:animEffect transition="in" filter="barn(inVertical)">
                                      <p:cBhvr>
                                        <p:cTn id="19" dur="500"/>
                                        <p:tgtEl>
                                          <p:spTgt spid="2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3"/>
                                        </p:tgtEl>
                                        <p:attrNameLst>
                                          <p:attrName>style.visibility</p:attrName>
                                        </p:attrNameLst>
                                      </p:cBhvr>
                                      <p:to>
                                        <p:strVal val="visible"/>
                                      </p:to>
                                    </p:set>
                                    <p:animEffect transition="in" filter="fade">
                                      <p:cBhvr>
                                        <p:cTn id="24" dur="500"/>
                                        <p:tgtEl>
                                          <p:spTgt spid="23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32"/>
                                        </p:tgtEl>
                                        <p:attrNameLst>
                                          <p:attrName>style.visibility</p:attrName>
                                        </p:attrNameLst>
                                      </p:cBhvr>
                                      <p:to>
                                        <p:strVal val="visible"/>
                                      </p:to>
                                    </p:set>
                                    <p:animEffect transition="in" filter="circle(in)">
                                      <p:cBhvr>
                                        <p:cTn id="29" dur="2000"/>
                                        <p:tgtEl>
                                          <p:spTgt spid="2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4"/>
                                        </p:tgtEl>
                                        <p:attrNameLst>
                                          <p:attrName>style.visibility</p:attrName>
                                        </p:attrNameLst>
                                      </p:cBhvr>
                                      <p:to>
                                        <p:strVal val="visible"/>
                                      </p:to>
                                    </p:set>
                                    <p:animEffect transition="in" filter="fade">
                                      <p:cBhvr>
                                        <p:cTn id="34"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8671D7B5-6F5D-DFB1-E81D-5C8F22295CD8}"/>
              </a:ext>
            </a:extLst>
          </p:cNvPr>
          <p:cNvGrpSpPr/>
          <p:nvPr/>
        </p:nvGrpSpPr>
        <p:grpSpPr>
          <a:xfrm>
            <a:off x="533400" y="854126"/>
            <a:ext cx="5652110" cy="697339"/>
            <a:chOff x="2941505" y="762918"/>
            <a:chExt cx="8750855" cy="1079653"/>
          </a:xfrm>
        </p:grpSpPr>
        <p:sp>
          <p:nvSpPr>
            <p:cNvPr id="3" name="Rectangle: Rounded Corners 6105">
              <a:extLst>
                <a:ext uri="{FF2B5EF4-FFF2-40B4-BE49-F238E27FC236}">
                  <a16:creationId xmlns="" xmlns:a16="http://schemas.microsoft.com/office/drawing/2014/main" id="{7BCFAA46-48AC-3FEA-F0FB-84183D588F82}"/>
                </a:ext>
              </a:extLst>
            </p:cNvPr>
            <p:cNvSpPr/>
            <p:nvPr/>
          </p:nvSpPr>
          <p:spPr>
            <a:xfrm>
              <a:off x="2941505" y="762918"/>
              <a:ext cx="8750855" cy="1079653"/>
            </a:xfrm>
            <a:prstGeom prst="roundRect">
              <a:avLst>
                <a:gd name="adj" fmla="val 50000"/>
              </a:avLst>
            </a:prstGeom>
            <a:noFill/>
            <a:ln w="38100" cap="flat" cmpd="sng" algn="ctr">
              <a:solidFill>
                <a:srgbClr val="563B7F"/>
              </a:solidFill>
              <a:prstDash val="solid"/>
            </a:ln>
            <a:effectLst/>
          </p:spPr>
          <p:txBody>
            <a:bodyPr rtlCol="0" anchor="ctr"/>
            <a:lstStyle/>
            <a:p>
              <a:pPr lvl="4" algn="ctr">
                <a:buClrTx/>
                <a:defRPr/>
              </a:pPr>
              <a:r>
                <a:rPr lang="en-US" sz="2800" b="1" i="1" dirty="0" err="1">
                  <a:solidFill>
                    <a:srgbClr val="343A40"/>
                  </a:solidFill>
                  <a:latin typeface="Times New Roman" pitchFamily="18" charset="0"/>
                  <a:ea typeface="Cambria" panose="02040503050406030204" pitchFamily="18" charset="0"/>
                  <a:cs typeface="Times New Roman" pitchFamily="18" charset="0"/>
                </a:rPr>
                <a:t>Tìm</a:t>
              </a:r>
              <a:r>
                <a:rPr lang="en-US" sz="2800" b="1" i="1" dirty="0">
                  <a:solidFill>
                    <a:srgbClr val="343A40"/>
                  </a:solidFill>
                  <a:latin typeface="Times New Roman" pitchFamily="18" charset="0"/>
                  <a:ea typeface="Cambria" panose="02040503050406030204" pitchFamily="18" charset="0"/>
                  <a:cs typeface="Times New Roman" pitchFamily="18" charset="0"/>
                </a:rPr>
                <a:t> </a:t>
              </a:r>
              <a:r>
                <a:rPr lang="en-US" sz="2800" b="1" i="1" dirty="0" err="1">
                  <a:solidFill>
                    <a:srgbClr val="343A40"/>
                  </a:solidFill>
                  <a:latin typeface="Times New Roman" pitchFamily="18" charset="0"/>
                  <a:ea typeface="Cambria" panose="02040503050406030204" pitchFamily="18" charset="0"/>
                  <a:cs typeface="Times New Roman" pitchFamily="18" charset="0"/>
                </a:rPr>
                <a:t>hiểu</a:t>
              </a:r>
              <a:r>
                <a:rPr lang="en-US" sz="2800" b="1" i="1" dirty="0">
                  <a:solidFill>
                    <a:srgbClr val="343A40"/>
                  </a:solidFill>
                  <a:latin typeface="Times New Roman" pitchFamily="18" charset="0"/>
                  <a:ea typeface="Cambria" panose="02040503050406030204" pitchFamily="18" charset="0"/>
                  <a:cs typeface="Times New Roman" pitchFamily="18" charset="0"/>
                </a:rPr>
                <a:t> </a:t>
              </a:r>
              <a:r>
                <a:rPr lang="en-US" sz="2800" b="1" i="1" dirty="0" err="1">
                  <a:solidFill>
                    <a:srgbClr val="343A40"/>
                  </a:solidFill>
                  <a:latin typeface="Times New Roman" pitchFamily="18" charset="0"/>
                  <a:ea typeface="Cambria" panose="02040503050406030204" pitchFamily="18" charset="0"/>
                  <a:cs typeface="Times New Roman" pitchFamily="18" charset="0"/>
                </a:rPr>
                <a:t>bài</a:t>
              </a:r>
              <a:r>
                <a:rPr lang="en-US" sz="2800" b="1" i="1" dirty="0">
                  <a:solidFill>
                    <a:srgbClr val="343A40"/>
                  </a:solidFill>
                  <a:latin typeface="Times New Roman" pitchFamily="18" charset="0"/>
                  <a:ea typeface="Cambria" panose="02040503050406030204" pitchFamily="18" charset="0"/>
                  <a:cs typeface="Times New Roman" pitchFamily="18" charset="0"/>
                </a:rPr>
                <a:t> </a:t>
              </a:r>
              <a:r>
                <a:rPr lang="en-US" sz="2800" b="1" i="1" dirty="0" err="1">
                  <a:solidFill>
                    <a:srgbClr val="343A40"/>
                  </a:solidFill>
                  <a:latin typeface="Times New Roman" pitchFamily="18" charset="0"/>
                  <a:ea typeface="Cambria" panose="02040503050406030204" pitchFamily="18" charset="0"/>
                  <a:cs typeface="Times New Roman" pitchFamily="18" charset="0"/>
                </a:rPr>
                <a:t>mẫu</a:t>
              </a:r>
              <a:r>
                <a:rPr lang="en-US" sz="2800" b="1" i="1" dirty="0">
                  <a:solidFill>
                    <a:srgbClr val="343A40"/>
                  </a:solidFill>
                  <a:latin typeface="Times New Roman" pitchFamily="18" charset="0"/>
                  <a:ea typeface="Cambria" panose="02040503050406030204" pitchFamily="18" charset="0"/>
                  <a:cs typeface="Times New Roman" pitchFamily="18" charset="0"/>
                </a:rPr>
                <a:t>: </a:t>
              </a:r>
            </a:p>
          </p:txBody>
        </p:sp>
        <p:sp>
          <p:nvSpPr>
            <p:cNvPr id="4" name="Oval 3">
              <a:extLst>
                <a:ext uri="{FF2B5EF4-FFF2-40B4-BE49-F238E27FC236}">
                  <a16:creationId xmlns="" xmlns:a16="http://schemas.microsoft.com/office/drawing/2014/main" id="{87F3C049-016B-2D37-CABD-27D2D435D60E}"/>
                </a:ext>
              </a:extLst>
            </p:cNvPr>
            <p:cNvSpPr/>
            <p:nvPr/>
          </p:nvSpPr>
          <p:spPr>
            <a:xfrm>
              <a:off x="3018621" y="834527"/>
              <a:ext cx="936434" cy="936434"/>
            </a:xfrm>
            <a:prstGeom prst="ellipse">
              <a:avLst/>
            </a:prstGeom>
            <a:solidFill>
              <a:srgbClr val="563B7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noProof="0" dirty="0">
                  <a:solidFill>
                    <a:srgbClr val="E1E8EB"/>
                  </a:solidFill>
                  <a:latin typeface="Times New Roman" pitchFamily="18" charset="0"/>
                  <a:ea typeface="Cambria" panose="02040503050406030204" pitchFamily="18" charset="0"/>
                  <a:cs typeface="Times New Roman" pitchFamily="18" charset="0"/>
                </a:rPr>
                <a:t>2</a:t>
              </a:r>
              <a:endParaRPr kumimoji="0" lang="en-US" sz="2800" b="1" i="0" u="none" strike="noStrike" kern="0" cap="none" spc="0" normalizeH="0" baseline="0" noProof="0" dirty="0" smtClean="0">
                <a:ln>
                  <a:noFill/>
                </a:ln>
                <a:solidFill>
                  <a:srgbClr val="E1E8EB"/>
                </a:solidFill>
                <a:effectLst/>
                <a:uLnTx/>
                <a:uFillTx/>
                <a:latin typeface="Times New Roman" pitchFamily="18" charset="0"/>
                <a:ea typeface="Cambria" panose="02040503050406030204" pitchFamily="18" charset="0"/>
                <a:cs typeface="Times New Roman" pitchFamily="18" charset="0"/>
              </a:endParaRPr>
            </a:p>
          </p:txBody>
        </p:sp>
      </p:grpSp>
      <p:sp>
        <p:nvSpPr>
          <p:cNvPr id="5" name="Google Shape;265;p13"/>
          <p:cNvSpPr txBox="1"/>
          <p:nvPr/>
        </p:nvSpPr>
        <p:spPr>
          <a:xfrm>
            <a:off x="1295400" y="1905000"/>
            <a:ext cx="6553200" cy="1615827"/>
          </a:xfrm>
          <a:prstGeom prst="rect">
            <a:avLst/>
          </a:prstGeom>
          <a:noFill/>
          <a:ln>
            <a:noFill/>
          </a:ln>
        </p:spPr>
        <p:txBody>
          <a:bodyPr spcFirstLastPara="1" wrap="square" lIns="0" tIns="0" rIns="0" bIns="0" anchor="t" anchorCtr="0">
            <a:spAutoFit/>
          </a:bodyPr>
          <a:lstStyle/>
          <a:p>
            <a:pPr>
              <a:lnSpc>
                <a:spcPct val="139977"/>
              </a:lnSpc>
            </a:pPr>
            <a:r>
              <a:rPr lang="en-US" sz="2500" dirty="0" smtClean="0">
                <a:latin typeface="Times New Roman" pitchFamily="18" charset="0"/>
                <a:ea typeface="Roboto Condensed"/>
                <a:cs typeface="Times New Roman" pitchFamily="18" charset="0"/>
                <a:sym typeface="Roboto Condensed"/>
              </a:rPr>
              <a:t>- </a:t>
            </a:r>
            <a:r>
              <a:rPr lang="en-US" sz="2500" dirty="0" err="1" smtClean="0">
                <a:latin typeface="Times New Roman" pitchFamily="18" charset="0"/>
                <a:ea typeface="Roboto Condensed"/>
                <a:cs typeface="Times New Roman" pitchFamily="18" charset="0"/>
                <a:sym typeface="Roboto Condensed"/>
              </a:rPr>
              <a:t>Đọc</a:t>
            </a:r>
            <a:r>
              <a:rPr lang="en-US" sz="2500" dirty="0" smtClean="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bài</a:t>
            </a:r>
            <a:r>
              <a:rPr lang="en-US" sz="2500" dirty="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viết</a:t>
            </a:r>
            <a:r>
              <a:rPr lang="en-US" sz="2500" dirty="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tham</a:t>
            </a:r>
            <a:r>
              <a:rPr lang="en-US" sz="2500" dirty="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khảo</a:t>
            </a:r>
            <a:r>
              <a:rPr lang="en-US" sz="2500" dirty="0">
                <a:latin typeface="Times New Roman" pitchFamily="18" charset="0"/>
                <a:ea typeface="Roboto Condensed"/>
                <a:cs typeface="Times New Roman" pitchFamily="18" charset="0"/>
                <a:sym typeface="Roboto Condensed"/>
              </a:rPr>
              <a:t>: </a:t>
            </a:r>
            <a:r>
              <a:rPr lang="en-US" sz="2500" dirty="0" smtClean="0">
                <a:latin typeface="Times New Roman" pitchFamily="18" charset="0"/>
                <a:ea typeface="Roboto Condensed"/>
                <a:cs typeface="Times New Roman" pitchFamily="18" charset="0"/>
                <a:sym typeface="Roboto Condensed"/>
              </a:rPr>
              <a:t>“</a:t>
            </a:r>
            <a:r>
              <a:rPr lang="en-US" sz="2500" dirty="0" err="1" smtClean="0">
                <a:latin typeface="Times New Roman" pitchFamily="18" charset="0"/>
                <a:ea typeface="Roboto Condensed"/>
                <a:cs typeface="Times New Roman" pitchFamily="18" charset="0"/>
                <a:sym typeface="Roboto Condensed"/>
              </a:rPr>
              <a:t>Vở</a:t>
            </a:r>
            <a:r>
              <a:rPr lang="en-US" sz="2500" dirty="0" smtClean="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kịch</a:t>
            </a:r>
            <a:r>
              <a:rPr lang="en-US" sz="2500" dirty="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Thuý</a:t>
            </a:r>
            <a:r>
              <a:rPr lang="en-US" sz="2500" dirty="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Kiều</a:t>
            </a:r>
            <a:r>
              <a:rPr lang="en-US" sz="2500" dirty="0">
                <a:latin typeface="Times New Roman" pitchFamily="18" charset="0"/>
                <a:ea typeface="Roboto Condensed"/>
                <a:cs typeface="Times New Roman" pitchFamily="18" charset="0"/>
                <a:sym typeface="Roboto Condensed"/>
              </a:rPr>
              <a:t> </a:t>
            </a:r>
            <a:r>
              <a:rPr lang="en-US" sz="2500" dirty="0" smtClean="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một</a:t>
            </a:r>
            <a:r>
              <a:rPr lang="en-US" sz="2500" dirty="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kiếp</a:t>
            </a:r>
            <a:r>
              <a:rPr lang="en-US" sz="2500" dirty="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đoạn</a:t>
            </a:r>
            <a:r>
              <a:rPr lang="en-US" sz="2500" dirty="0">
                <a:latin typeface="Times New Roman" pitchFamily="18" charset="0"/>
                <a:ea typeface="Roboto Condensed"/>
                <a:cs typeface="Times New Roman" pitchFamily="18" charset="0"/>
                <a:sym typeface="Roboto Condensed"/>
              </a:rPr>
              <a:t> </a:t>
            </a:r>
            <a:r>
              <a:rPr lang="en-US" sz="2500" dirty="0" err="1" smtClean="0">
                <a:latin typeface="Times New Roman" pitchFamily="18" charset="0"/>
                <a:ea typeface="Roboto Condensed"/>
                <a:cs typeface="Times New Roman" pitchFamily="18" charset="0"/>
                <a:sym typeface="Roboto Condensed"/>
              </a:rPr>
              <a:t>trường</a:t>
            </a:r>
            <a:r>
              <a:rPr lang="en-US" sz="2500" dirty="0" smtClean="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và</a:t>
            </a:r>
            <a:r>
              <a:rPr lang="en-US" sz="2500" dirty="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trả</a:t>
            </a:r>
            <a:r>
              <a:rPr lang="en-US" sz="2500" dirty="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lời</a:t>
            </a:r>
            <a:r>
              <a:rPr lang="en-US" sz="2500" dirty="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các</a:t>
            </a:r>
            <a:r>
              <a:rPr lang="en-US" sz="2500" dirty="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câu</a:t>
            </a:r>
            <a:r>
              <a:rPr lang="en-US" sz="2500" dirty="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hỏi</a:t>
            </a:r>
            <a:r>
              <a:rPr lang="en-US" sz="2500" dirty="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trong</a:t>
            </a:r>
            <a:r>
              <a:rPr lang="en-US" sz="2500" dirty="0">
                <a:latin typeface="Times New Roman" pitchFamily="18" charset="0"/>
                <a:ea typeface="Roboto Condensed"/>
                <a:cs typeface="Times New Roman" pitchFamily="18" charset="0"/>
                <a:sym typeface="Roboto Condensed"/>
              </a:rPr>
              <a:t> SGK.</a:t>
            </a:r>
            <a:endParaRPr dirty="0">
              <a:latin typeface="Times New Roman" pitchFamily="18" charset="0"/>
              <a:cs typeface="Times New Roman" pitchFamily="18" charset="0"/>
            </a:endParaRPr>
          </a:p>
        </p:txBody>
      </p:sp>
      <p:sp>
        <p:nvSpPr>
          <p:cNvPr id="6" name="Google Shape;266;p13"/>
          <p:cNvSpPr txBox="1"/>
          <p:nvPr/>
        </p:nvSpPr>
        <p:spPr>
          <a:xfrm>
            <a:off x="1447800" y="3657600"/>
            <a:ext cx="4581448" cy="538609"/>
          </a:xfrm>
          <a:prstGeom prst="rect">
            <a:avLst/>
          </a:prstGeom>
          <a:noFill/>
          <a:ln>
            <a:noFill/>
          </a:ln>
        </p:spPr>
        <p:txBody>
          <a:bodyPr spcFirstLastPara="1" wrap="square" lIns="0" tIns="0" rIns="0" bIns="0" anchor="t" anchorCtr="0">
            <a:spAutoFit/>
          </a:bodyPr>
          <a:lstStyle/>
          <a:p>
            <a:pPr>
              <a:lnSpc>
                <a:spcPct val="139977"/>
              </a:lnSpc>
            </a:pPr>
            <a:r>
              <a:rPr lang="en-US" sz="2500" dirty="0" smtClean="0">
                <a:latin typeface="Times New Roman" pitchFamily="18" charset="0"/>
                <a:ea typeface="Roboto Condensed"/>
                <a:cs typeface="Times New Roman" pitchFamily="18" charset="0"/>
                <a:sym typeface="Roboto Condensed"/>
              </a:rPr>
              <a:t>- </a:t>
            </a:r>
            <a:r>
              <a:rPr lang="en-US" sz="2500" dirty="0" err="1" smtClean="0">
                <a:latin typeface="Times New Roman" pitchFamily="18" charset="0"/>
                <a:ea typeface="Roboto Condensed"/>
                <a:cs typeface="Times New Roman" pitchFamily="18" charset="0"/>
                <a:sym typeface="Roboto Condensed"/>
              </a:rPr>
              <a:t>Hình</a:t>
            </a:r>
            <a:r>
              <a:rPr lang="en-US" sz="2500" dirty="0" smtClean="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thức</a:t>
            </a:r>
            <a:r>
              <a:rPr lang="en-US" sz="2500" dirty="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thảo</a:t>
            </a:r>
            <a:r>
              <a:rPr lang="en-US" sz="2500" dirty="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luận</a:t>
            </a:r>
            <a:r>
              <a:rPr lang="en-US" sz="2500" dirty="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cặp</a:t>
            </a:r>
            <a:r>
              <a:rPr lang="en-US" sz="2500" dirty="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đôi</a:t>
            </a:r>
            <a:r>
              <a:rPr lang="en-US" sz="2500" dirty="0">
                <a:latin typeface="Times New Roman" pitchFamily="18" charset="0"/>
                <a:ea typeface="Roboto Condensed"/>
                <a:cs typeface="Times New Roman" pitchFamily="18" charset="0"/>
                <a:sym typeface="Roboto Condensed"/>
              </a:rPr>
              <a:t>.</a:t>
            </a:r>
            <a:endParaRPr dirty="0">
              <a:latin typeface="Times New Roman" pitchFamily="18" charset="0"/>
              <a:cs typeface="Times New Roman" pitchFamily="18" charset="0"/>
            </a:endParaRPr>
          </a:p>
        </p:txBody>
      </p:sp>
      <p:sp>
        <p:nvSpPr>
          <p:cNvPr id="7" name="Google Shape;267;p13"/>
          <p:cNvSpPr txBox="1"/>
          <p:nvPr/>
        </p:nvSpPr>
        <p:spPr>
          <a:xfrm>
            <a:off x="1331843" y="4343400"/>
            <a:ext cx="4581448" cy="538609"/>
          </a:xfrm>
          <a:prstGeom prst="rect">
            <a:avLst/>
          </a:prstGeom>
          <a:noFill/>
          <a:ln>
            <a:noFill/>
          </a:ln>
        </p:spPr>
        <p:txBody>
          <a:bodyPr spcFirstLastPara="1" wrap="square" lIns="0" tIns="0" rIns="0" bIns="0" anchor="t" anchorCtr="0">
            <a:spAutoFit/>
          </a:bodyPr>
          <a:lstStyle/>
          <a:p>
            <a:pPr>
              <a:lnSpc>
                <a:spcPct val="139977"/>
              </a:lnSpc>
            </a:pPr>
            <a:r>
              <a:rPr lang="en-US" sz="2500" dirty="0" smtClean="0">
                <a:latin typeface="Times New Roman" pitchFamily="18" charset="0"/>
                <a:ea typeface="Roboto Condensed"/>
                <a:cs typeface="Times New Roman" pitchFamily="18" charset="0"/>
                <a:sym typeface="Roboto Condensed"/>
              </a:rPr>
              <a:t>- </a:t>
            </a:r>
            <a:r>
              <a:rPr lang="en-US" sz="2500" dirty="0" err="1" smtClean="0">
                <a:latin typeface="Times New Roman" pitchFamily="18" charset="0"/>
                <a:ea typeface="Roboto Condensed"/>
                <a:cs typeface="Times New Roman" pitchFamily="18" charset="0"/>
                <a:sym typeface="Roboto Condensed"/>
              </a:rPr>
              <a:t>Thời</a:t>
            </a:r>
            <a:r>
              <a:rPr lang="en-US" sz="2500" dirty="0" smtClean="0">
                <a:latin typeface="Times New Roman" pitchFamily="18" charset="0"/>
                <a:ea typeface="Roboto Condensed"/>
                <a:cs typeface="Times New Roman" pitchFamily="18" charset="0"/>
                <a:sym typeface="Roboto Condensed"/>
              </a:rPr>
              <a:t> </a:t>
            </a:r>
            <a:r>
              <a:rPr lang="en-US" sz="2500" dirty="0" err="1">
                <a:latin typeface="Times New Roman" pitchFamily="18" charset="0"/>
                <a:ea typeface="Roboto Condensed"/>
                <a:cs typeface="Times New Roman" pitchFamily="18" charset="0"/>
                <a:sym typeface="Roboto Condensed"/>
              </a:rPr>
              <a:t>gian</a:t>
            </a:r>
            <a:r>
              <a:rPr lang="en-US" sz="2500" dirty="0">
                <a:latin typeface="Times New Roman" pitchFamily="18" charset="0"/>
                <a:ea typeface="Roboto Condensed"/>
                <a:cs typeface="Times New Roman" pitchFamily="18" charset="0"/>
                <a:sym typeface="Roboto Condensed"/>
              </a:rPr>
              <a:t>: </a:t>
            </a:r>
            <a:r>
              <a:rPr lang="en-US" sz="2500" dirty="0" smtClean="0">
                <a:latin typeface="Times New Roman" pitchFamily="18" charset="0"/>
                <a:ea typeface="Roboto Condensed"/>
                <a:cs typeface="Times New Roman" pitchFamily="18" charset="0"/>
                <a:sym typeface="Roboto Condensed"/>
              </a:rPr>
              <a:t>10’</a:t>
            </a:r>
            <a:endParaRPr dirty="0">
              <a:latin typeface="Times New Roman" pitchFamily="18" charset="0"/>
              <a:cs typeface="Times New Roman" pitchFamily="18" charset="0"/>
            </a:endParaRPr>
          </a:p>
        </p:txBody>
      </p:sp>
      <p:sp>
        <p:nvSpPr>
          <p:cNvPr id="8" name="5-Point Star 7"/>
          <p:cNvSpPr/>
          <p:nvPr/>
        </p:nvSpPr>
        <p:spPr>
          <a:xfrm>
            <a:off x="6858000" y="6096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14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3535" y="775900"/>
            <a:ext cx="2971801" cy="4180953"/>
          </a:xfrm>
          <a:prstGeom prst="rect">
            <a:avLst/>
          </a:prstGeom>
          <a:ln>
            <a:solidFill>
              <a:schemeClr val="tx1"/>
            </a:solidFill>
          </a:ln>
        </p:spPr>
        <p:txBody>
          <a:bodyPr wrap="square">
            <a:spAutoFit/>
          </a:bodyPr>
          <a:lstStyle/>
          <a:p>
            <a:pPr algn="just">
              <a:lnSpc>
                <a:spcPct val="150000"/>
              </a:lnSpc>
            </a:pPr>
            <a:r>
              <a:rPr lang="en-US" sz="2400" b="1" dirty="0" smtClean="0">
                <a:solidFill>
                  <a:srgbClr val="002060"/>
                </a:solidFill>
                <a:latin typeface="Times New Roman" pitchFamily="18" charset="0"/>
                <a:ea typeface="Cambria" panose="02040503050406030204" pitchFamily="18" charset="0"/>
                <a:cs typeface="Times New Roman" pitchFamily="18" charset="0"/>
              </a:rPr>
              <a:t>- </a:t>
            </a:r>
            <a:r>
              <a:rPr lang="vi-VN" sz="2400" b="1" dirty="0" smtClean="0">
                <a:solidFill>
                  <a:srgbClr val="FF0000"/>
                </a:solidFill>
                <a:latin typeface="Times New Roman" pitchFamily="18" charset="0"/>
                <a:ea typeface="Cambria" panose="02040503050406030204" pitchFamily="18" charset="0"/>
                <a:cs typeface="Times New Roman" pitchFamily="18" charset="0"/>
              </a:rPr>
              <a:t>Đối </a:t>
            </a:r>
            <a:r>
              <a:rPr lang="vi-VN" sz="2400" b="1" dirty="0">
                <a:solidFill>
                  <a:srgbClr val="FF0000"/>
                </a:solidFill>
                <a:latin typeface="Times New Roman" pitchFamily="18" charset="0"/>
                <a:ea typeface="Cambria" panose="02040503050406030204" pitchFamily="18" charset="0"/>
                <a:cs typeface="Times New Roman" pitchFamily="18" charset="0"/>
              </a:rPr>
              <a:t>tượng được bàn luận trong bài viết trên thuộc ngành nghệ thuật nào? </a:t>
            </a:r>
            <a:endParaRPr lang="en-US" sz="2400" b="1" dirty="0" smtClean="0">
              <a:solidFill>
                <a:srgbClr val="FF0000"/>
              </a:solidFill>
              <a:latin typeface="Times New Roman" pitchFamily="18" charset="0"/>
              <a:ea typeface="Cambria" panose="02040503050406030204" pitchFamily="18" charset="0"/>
              <a:cs typeface="Times New Roman" pitchFamily="18" charset="0"/>
            </a:endParaRPr>
          </a:p>
          <a:p>
            <a:pPr algn="just">
              <a:lnSpc>
                <a:spcPct val="150000"/>
              </a:lnSpc>
            </a:pPr>
            <a:endParaRPr lang="en-US" sz="1200" b="1" dirty="0" smtClean="0">
              <a:solidFill>
                <a:srgbClr val="002060"/>
              </a:solidFill>
              <a:latin typeface="Times New Roman" pitchFamily="18" charset="0"/>
              <a:ea typeface="Cambria" panose="02040503050406030204" pitchFamily="18" charset="0"/>
              <a:cs typeface="Times New Roman" pitchFamily="18" charset="0"/>
            </a:endParaRPr>
          </a:p>
          <a:p>
            <a:pPr algn="just">
              <a:lnSpc>
                <a:spcPct val="150000"/>
              </a:lnSpc>
            </a:pPr>
            <a:r>
              <a:rPr lang="vi-VN" sz="2400" b="1" dirty="0" smtClean="0">
                <a:latin typeface="Times New Roman" pitchFamily="18" charset="0"/>
                <a:ea typeface="Cambria" panose="02040503050406030204" pitchFamily="18" charset="0"/>
                <a:cs typeface="Times New Roman" pitchFamily="18" charset="0"/>
              </a:rPr>
              <a:t>→ </a:t>
            </a:r>
            <a:r>
              <a:rPr lang="en-US" sz="2400" b="1" dirty="0" smtClean="0">
                <a:latin typeface="Times New Roman" pitchFamily="18" charset="0"/>
                <a:ea typeface="Cambria" panose="02040503050406030204" pitchFamily="18" charset="0"/>
                <a:cs typeface="Times New Roman" pitchFamily="18" charset="0"/>
              </a:rPr>
              <a:t>T</a:t>
            </a:r>
            <a:r>
              <a:rPr lang="vi-VN" sz="2400" b="1" dirty="0" smtClean="0">
                <a:latin typeface="Times New Roman" pitchFamily="18" charset="0"/>
                <a:ea typeface="Cambria" panose="02040503050406030204" pitchFamily="18" charset="0"/>
                <a:cs typeface="Times New Roman" pitchFamily="18" charset="0"/>
              </a:rPr>
              <a:t>huộc </a:t>
            </a:r>
            <a:r>
              <a:rPr lang="vi-VN" sz="2400" b="1" dirty="0">
                <a:latin typeface="Times New Roman" pitchFamily="18" charset="0"/>
                <a:ea typeface="Cambria" panose="02040503050406030204" pitchFamily="18" charset="0"/>
                <a:cs typeface="Times New Roman" pitchFamily="18" charset="0"/>
              </a:rPr>
              <a:t>ngành nghệ thuật kịch </a:t>
            </a:r>
            <a:r>
              <a:rPr lang="en-US" sz="2400" b="1" dirty="0" smtClean="0">
                <a:latin typeface="Times New Roman" pitchFamily="18" charset="0"/>
                <a:ea typeface="Cambria" panose="02040503050406030204" pitchFamily="18" charset="0"/>
                <a:cs typeface="Times New Roman" pitchFamily="18" charset="0"/>
              </a:rPr>
              <a:t>(</a:t>
            </a:r>
            <a:r>
              <a:rPr lang="vi-VN" sz="2400" b="1" dirty="0" smtClean="0">
                <a:latin typeface="Times New Roman" pitchFamily="18" charset="0"/>
                <a:ea typeface="Cambria" panose="02040503050406030204" pitchFamily="18" charset="0"/>
                <a:cs typeface="Times New Roman" pitchFamily="18" charset="0"/>
              </a:rPr>
              <a:t>sân khấu</a:t>
            </a:r>
            <a:r>
              <a:rPr lang="en-US" sz="2400" b="1" dirty="0" smtClean="0">
                <a:latin typeface="Times New Roman" pitchFamily="18" charset="0"/>
                <a:ea typeface="Cambria" panose="02040503050406030204" pitchFamily="18" charset="0"/>
                <a:cs typeface="Times New Roman" pitchFamily="18" charset="0"/>
              </a:rPr>
              <a:t>)</a:t>
            </a:r>
            <a:r>
              <a:rPr lang="vi-VN" sz="2400" b="1" dirty="0" smtClean="0">
                <a:latin typeface="Times New Roman" pitchFamily="18" charset="0"/>
                <a:ea typeface="Cambria" panose="02040503050406030204" pitchFamily="18" charset="0"/>
                <a:cs typeface="Times New Roman" pitchFamily="18" charset="0"/>
              </a:rPr>
              <a:t>.</a:t>
            </a:r>
            <a:endParaRPr lang="vi-VN" sz="2400" b="1" dirty="0">
              <a:latin typeface="Times New Roman" pitchFamily="18" charset="0"/>
              <a:ea typeface="Cambria" panose="02040503050406030204" pitchFamily="18" charset="0"/>
              <a:cs typeface="Times New Roman" pitchFamily="18" charset="0"/>
            </a:endParaRPr>
          </a:p>
        </p:txBody>
      </p:sp>
      <p:sp>
        <p:nvSpPr>
          <p:cNvPr id="5" name="Rectangle 4"/>
          <p:cNvSpPr/>
          <p:nvPr/>
        </p:nvSpPr>
        <p:spPr>
          <a:xfrm>
            <a:off x="4114800" y="775900"/>
            <a:ext cx="4343400" cy="4524315"/>
          </a:xfrm>
          <a:prstGeom prst="rect">
            <a:avLst/>
          </a:prstGeom>
          <a:ln>
            <a:solidFill>
              <a:schemeClr val="tx1"/>
            </a:solidFill>
          </a:ln>
        </p:spPr>
        <p:txBody>
          <a:bodyPr wrap="square">
            <a:spAutoFit/>
          </a:bodyPr>
          <a:lstStyle/>
          <a:p>
            <a:pPr lvl="0" algn="just">
              <a:lnSpc>
                <a:spcPct val="150000"/>
              </a:lnSpc>
            </a:pPr>
            <a:r>
              <a:rPr lang="en-US" sz="2400" b="1" dirty="0" smtClean="0">
                <a:solidFill>
                  <a:srgbClr val="002060"/>
                </a:solidFill>
                <a:latin typeface="Times New Roman" pitchFamily="18" charset="0"/>
                <a:ea typeface="Cambria" panose="02040503050406030204" pitchFamily="18" charset="0"/>
                <a:cs typeface="Times New Roman" pitchFamily="18" charset="0"/>
              </a:rPr>
              <a:t>-</a:t>
            </a:r>
            <a:r>
              <a:rPr lang="vi-VN" sz="2400" b="1" dirty="0" smtClean="0">
                <a:solidFill>
                  <a:srgbClr val="002060"/>
                </a:solidFill>
                <a:latin typeface="Times New Roman" pitchFamily="18" charset="0"/>
                <a:ea typeface="Cambria" panose="02040503050406030204" pitchFamily="18" charset="0"/>
                <a:cs typeface="Times New Roman" pitchFamily="18" charset="0"/>
              </a:rPr>
              <a:t> </a:t>
            </a:r>
            <a:r>
              <a:rPr lang="vi-VN" sz="2400" b="1" dirty="0">
                <a:solidFill>
                  <a:srgbClr val="FF0000"/>
                </a:solidFill>
                <a:latin typeface="Times New Roman" pitchFamily="18" charset="0"/>
                <a:ea typeface="Cambria" panose="02040503050406030204" pitchFamily="18" charset="0"/>
                <a:cs typeface="Times New Roman" pitchFamily="18" charset="0"/>
              </a:rPr>
              <a:t>Nội dung chính của mỗi phần trong văn bản trên là gì</a:t>
            </a:r>
            <a:r>
              <a:rPr lang="vi-VN" sz="2400" b="1" dirty="0">
                <a:solidFill>
                  <a:srgbClr val="002060"/>
                </a:solidFill>
                <a:latin typeface="Times New Roman" pitchFamily="18" charset="0"/>
                <a:ea typeface="Cambria" panose="02040503050406030204" pitchFamily="18" charset="0"/>
                <a:cs typeface="Times New Roman" pitchFamily="18" charset="0"/>
              </a:rPr>
              <a:t>? </a:t>
            </a:r>
          </a:p>
          <a:p>
            <a:pPr lvl="0" algn="just">
              <a:lnSpc>
                <a:spcPct val="150000"/>
              </a:lnSpc>
            </a:pPr>
            <a:r>
              <a:rPr lang="vi-VN" sz="2400" b="1" dirty="0">
                <a:latin typeface="Times New Roman" pitchFamily="18" charset="0"/>
                <a:ea typeface="Cambria" panose="02040503050406030204" pitchFamily="18" charset="0"/>
                <a:cs typeface="Times New Roman" pitchFamily="18" charset="0"/>
              </a:rPr>
              <a:t>(1) Giới thiệu </a:t>
            </a:r>
            <a:r>
              <a:rPr lang="en-US" sz="2400" b="1" dirty="0" err="1" smtClean="0">
                <a:latin typeface="Times New Roman" pitchFamily="18" charset="0"/>
                <a:ea typeface="Cambria" panose="02040503050406030204" pitchFamily="18" charset="0"/>
                <a:cs typeface="Times New Roman" pitchFamily="18" charset="0"/>
              </a:rPr>
              <a:t>vở</a:t>
            </a:r>
            <a:r>
              <a:rPr lang="en-US" sz="2400" b="1" dirty="0" smtClean="0">
                <a:latin typeface="Times New Roman" pitchFamily="18" charset="0"/>
                <a:ea typeface="Cambria" panose="02040503050406030204" pitchFamily="18" charset="0"/>
                <a:cs typeface="Times New Roman" pitchFamily="18" charset="0"/>
              </a:rPr>
              <a:t> </a:t>
            </a:r>
            <a:r>
              <a:rPr lang="en-US" sz="2400" b="1" dirty="0" err="1" smtClean="0">
                <a:latin typeface="Times New Roman" pitchFamily="18" charset="0"/>
                <a:ea typeface="Cambria" panose="02040503050406030204" pitchFamily="18" charset="0"/>
                <a:cs typeface="Times New Roman" pitchFamily="18" charset="0"/>
              </a:rPr>
              <a:t>kịch</a:t>
            </a:r>
            <a:r>
              <a:rPr lang="en-US" sz="2400" b="1" dirty="0" smtClean="0">
                <a:latin typeface="Times New Roman" pitchFamily="18" charset="0"/>
                <a:ea typeface="Cambria" panose="02040503050406030204" pitchFamily="18" charset="0"/>
                <a:cs typeface="Times New Roman" pitchFamily="18" charset="0"/>
              </a:rPr>
              <a:t> </a:t>
            </a:r>
            <a:r>
              <a:rPr lang="en-US" sz="2400" b="1" dirty="0" err="1" smtClean="0">
                <a:latin typeface="Times New Roman" pitchFamily="18" charset="0"/>
                <a:ea typeface="Cambria" panose="02040503050406030204" pitchFamily="18" charset="0"/>
                <a:cs typeface="Times New Roman" pitchFamily="18" charset="0"/>
              </a:rPr>
              <a:t>và</a:t>
            </a:r>
            <a:r>
              <a:rPr lang="en-US" sz="2400" b="1" dirty="0" smtClean="0">
                <a:latin typeface="Times New Roman" pitchFamily="18" charset="0"/>
                <a:ea typeface="Cambria" panose="02040503050406030204" pitchFamily="18" charset="0"/>
                <a:cs typeface="Times New Roman" pitchFamily="18" charset="0"/>
              </a:rPr>
              <a:t> </a:t>
            </a:r>
            <a:r>
              <a:rPr lang="vi-VN" sz="2400" b="1" dirty="0" smtClean="0">
                <a:latin typeface="Times New Roman" pitchFamily="18" charset="0"/>
                <a:ea typeface="Cambria" panose="02040503050406030204" pitchFamily="18" charset="0"/>
                <a:cs typeface="Times New Roman" pitchFamily="18" charset="0"/>
              </a:rPr>
              <a:t>các </a:t>
            </a:r>
            <a:r>
              <a:rPr lang="vi-VN" sz="2400" b="1" dirty="0">
                <a:latin typeface="Times New Roman" pitchFamily="18" charset="0"/>
                <a:ea typeface="Cambria" panose="02040503050406030204" pitchFamily="18" charset="0"/>
                <a:cs typeface="Times New Roman" pitchFamily="18" charset="0"/>
              </a:rPr>
              <a:t>nghệ sĩ trong </a:t>
            </a:r>
            <a:r>
              <a:rPr lang="en-US" sz="2400" b="1" dirty="0" err="1" smtClean="0">
                <a:latin typeface="Times New Roman" pitchFamily="18" charset="0"/>
                <a:ea typeface="Cambria" panose="02040503050406030204" pitchFamily="18" charset="0"/>
                <a:cs typeface="Times New Roman" pitchFamily="18" charset="0"/>
              </a:rPr>
              <a:t>việc</a:t>
            </a:r>
            <a:r>
              <a:rPr lang="en-US" sz="2400" b="1" dirty="0" smtClean="0">
                <a:latin typeface="Times New Roman" pitchFamily="18" charset="0"/>
                <a:ea typeface="Cambria" panose="02040503050406030204" pitchFamily="18" charset="0"/>
                <a:cs typeface="Times New Roman" pitchFamily="18" charset="0"/>
              </a:rPr>
              <a:t> </a:t>
            </a:r>
            <a:r>
              <a:rPr lang="vi-VN" sz="2400" b="1" dirty="0" smtClean="0">
                <a:latin typeface="Times New Roman" pitchFamily="18" charset="0"/>
                <a:ea typeface="Cambria" panose="02040503050406030204" pitchFamily="18" charset="0"/>
                <a:cs typeface="Times New Roman" pitchFamily="18" charset="0"/>
              </a:rPr>
              <a:t>tái </a:t>
            </a:r>
            <a:r>
              <a:rPr lang="vi-VN" sz="2400" b="1" dirty="0">
                <a:latin typeface="Times New Roman" pitchFamily="18" charset="0"/>
                <a:ea typeface="Cambria" panose="02040503050406030204" pitchFamily="18" charset="0"/>
                <a:cs typeface="Times New Roman" pitchFamily="18" charset="0"/>
              </a:rPr>
              <a:t>hiện Truyện Kiều và cách xây dựng hình tượng nhân </a:t>
            </a:r>
            <a:r>
              <a:rPr lang="vi-VN" sz="2400" b="1" dirty="0" smtClean="0">
                <a:latin typeface="Times New Roman" pitchFamily="18" charset="0"/>
                <a:ea typeface="Cambria" panose="02040503050406030204" pitchFamily="18" charset="0"/>
                <a:cs typeface="Times New Roman" pitchFamily="18" charset="0"/>
              </a:rPr>
              <a:t>vật.</a:t>
            </a:r>
            <a:endParaRPr lang="vi-VN" sz="2400" b="1" dirty="0">
              <a:latin typeface="Times New Roman" pitchFamily="18" charset="0"/>
              <a:ea typeface="Cambria" panose="02040503050406030204" pitchFamily="18" charset="0"/>
              <a:cs typeface="Times New Roman" pitchFamily="18" charset="0"/>
            </a:endParaRPr>
          </a:p>
          <a:p>
            <a:pPr lvl="0" algn="just">
              <a:lnSpc>
                <a:spcPct val="150000"/>
              </a:lnSpc>
            </a:pPr>
            <a:r>
              <a:rPr lang="vi-VN" sz="2400" b="1" dirty="0">
                <a:latin typeface="Times New Roman" pitchFamily="18" charset="0"/>
                <a:ea typeface="Cambria" panose="02040503050406030204" pitchFamily="18" charset="0"/>
                <a:cs typeface="Times New Roman" pitchFamily="18" charset="0"/>
              </a:rPr>
              <a:t>(2) Những điểm gây chú ý của vở </a:t>
            </a:r>
            <a:r>
              <a:rPr lang="vi-VN" sz="2400" b="1" dirty="0" smtClean="0">
                <a:latin typeface="Times New Roman" pitchFamily="18" charset="0"/>
                <a:ea typeface="Cambria" panose="02040503050406030204" pitchFamily="18" charset="0"/>
                <a:cs typeface="Times New Roman" pitchFamily="18" charset="0"/>
              </a:rPr>
              <a:t>kịch</a:t>
            </a:r>
            <a:r>
              <a:rPr lang="en-US" sz="2400" b="1" dirty="0" smtClean="0">
                <a:latin typeface="Times New Roman" pitchFamily="18" charset="0"/>
                <a:ea typeface="Cambria" panose="02040503050406030204" pitchFamily="18" charset="0"/>
                <a:cs typeface="Times New Roman" pitchFamily="18" charset="0"/>
              </a:rPr>
              <a:t> (</a:t>
            </a:r>
            <a:r>
              <a:rPr lang="en-US" sz="2400" b="1" dirty="0" err="1" smtClean="0">
                <a:latin typeface="Times New Roman" pitchFamily="18" charset="0"/>
                <a:ea typeface="Cambria" panose="02040503050406030204" pitchFamily="18" charset="0"/>
                <a:cs typeface="Times New Roman" pitchFamily="18" charset="0"/>
              </a:rPr>
              <a:t>Ưu</a:t>
            </a:r>
            <a:r>
              <a:rPr lang="en-US" sz="2400" b="1" dirty="0" smtClean="0">
                <a:latin typeface="Times New Roman" pitchFamily="18" charset="0"/>
                <a:ea typeface="Cambria" panose="02040503050406030204" pitchFamily="18" charset="0"/>
                <a:cs typeface="Times New Roman" pitchFamily="18" charset="0"/>
              </a:rPr>
              <a:t> </a:t>
            </a:r>
            <a:r>
              <a:rPr lang="en-US" sz="2400" b="1" dirty="0" err="1" smtClean="0">
                <a:latin typeface="Times New Roman" pitchFamily="18" charset="0"/>
                <a:ea typeface="Cambria" panose="02040503050406030204" pitchFamily="18" charset="0"/>
                <a:cs typeface="Times New Roman" pitchFamily="18" charset="0"/>
              </a:rPr>
              <a:t>điểm</a:t>
            </a:r>
            <a:r>
              <a:rPr lang="en-US" sz="2400" b="1" dirty="0" smtClean="0">
                <a:latin typeface="Times New Roman" pitchFamily="18" charset="0"/>
                <a:ea typeface="Cambria" panose="02040503050406030204" pitchFamily="18" charset="0"/>
                <a:cs typeface="Times New Roman" pitchFamily="18" charset="0"/>
              </a:rPr>
              <a:t> </a:t>
            </a:r>
            <a:r>
              <a:rPr lang="en-US" sz="2400" b="1" dirty="0" err="1" smtClean="0">
                <a:latin typeface="Times New Roman" pitchFamily="18" charset="0"/>
                <a:ea typeface="Cambria" panose="02040503050406030204" pitchFamily="18" charset="0"/>
                <a:cs typeface="Times New Roman" pitchFamily="18" charset="0"/>
              </a:rPr>
              <a:t>và</a:t>
            </a:r>
            <a:r>
              <a:rPr lang="en-US" sz="2400" b="1" dirty="0" smtClean="0">
                <a:latin typeface="Times New Roman" pitchFamily="18" charset="0"/>
                <a:ea typeface="Cambria" panose="02040503050406030204" pitchFamily="18" charset="0"/>
                <a:cs typeface="Times New Roman" pitchFamily="18" charset="0"/>
              </a:rPr>
              <a:t> </a:t>
            </a:r>
            <a:r>
              <a:rPr lang="en-US" sz="2400" b="1" dirty="0" err="1" smtClean="0">
                <a:latin typeface="Times New Roman" pitchFamily="18" charset="0"/>
                <a:ea typeface="Cambria" panose="02040503050406030204" pitchFamily="18" charset="0"/>
                <a:cs typeface="Times New Roman" pitchFamily="18" charset="0"/>
              </a:rPr>
              <a:t>hạn</a:t>
            </a:r>
            <a:r>
              <a:rPr lang="en-US" sz="2400" b="1" dirty="0" smtClean="0">
                <a:latin typeface="Times New Roman" pitchFamily="18" charset="0"/>
                <a:ea typeface="Cambria" panose="02040503050406030204" pitchFamily="18" charset="0"/>
                <a:cs typeface="Times New Roman" pitchFamily="18" charset="0"/>
              </a:rPr>
              <a:t> </a:t>
            </a:r>
            <a:r>
              <a:rPr lang="en-US" sz="2400" b="1" dirty="0" err="1" smtClean="0">
                <a:latin typeface="Times New Roman" pitchFamily="18" charset="0"/>
                <a:ea typeface="Cambria" panose="02040503050406030204" pitchFamily="18" charset="0"/>
                <a:cs typeface="Times New Roman" pitchFamily="18" charset="0"/>
              </a:rPr>
              <a:t>chế</a:t>
            </a:r>
            <a:r>
              <a:rPr lang="en-US" sz="2400" b="1" dirty="0" smtClean="0">
                <a:latin typeface="Times New Roman" pitchFamily="18" charset="0"/>
                <a:ea typeface="Cambria" panose="02040503050406030204" pitchFamily="18" charset="0"/>
                <a:cs typeface="Times New Roman" pitchFamily="18" charset="0"/>
              </a:rPr>
              <a:t>)</a:t>
            </a:r>
            <a:r>
              <a:rPr lang="vi-VN" sz="2400" b="1" dirty="0" smtClean="0">
                <a:latin typeface="Times New Roman" pitchFamily="18" charset="0"/>
                <a:ea typeface="Cambria" panose="02040503050406030204" pitchFamily="18" charset="0"/>
                <a:cs typeface="Times New Roman" pitchFamily="18" charset="0"/>
              </a:rPr>
              <a:t>.</a:t>
            </a:r>
            <a:endParaRPr lang="vi-VN" sz="2400" b="1" dirty="0">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71031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arn(inVertical)">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barn(inVertical)">
                                      <p:cBhvr>
                                        <p:cTn id="3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2920" y="530352"/>
            <a:ext cx="8183880" cy="877163"/>
          </a:xfrm>
          <a:prstGeom prst="rect">
            <a:avLst/>
          </a:prstGeom>
        </p:spPr>
        <p:txBody>
          <a:bodyPr wrap="square">
            <a:spAutoFit/>
          </a:bodyPr>
          <a:lstStyle/>
          <a:p>
            <a:pPr marL="0" lvl="0" indent="0" algn="just">
              <a:buNone/>
            </a:pPr>
            <a:r>
              <a:rPr lang="en-US" sz="2400" b="1" dirty="0" smtClean="0">
                <a:solidFill>
                  <a:srgbClr val="FF0000"/>
                </a:solidFill>
                <a:latin typeface="Times New Roman" pitchFamily="18" charset="0"/>
                <a:ea typeface="Cambria" panose="02040503050406030204" pitchFamily="18" charset="0"/>
                <a:cs typeface="Times New Roman" pitchFamily="18" charset="0"/>
              </a:rPr>
              <a:t>- </a:t>
            </a:r>
            <a:r>
              <a:rPr lang="vi-VN" sz="2400" b="1" dirty="0" smtClean="0">
                <a:solidFill>
                  <a:srgbClr val="FF0000"/>
                </a:solidFill>
                <a:latin typeface="Times New Roman" pitchFamily="18" charset="0"/>
                <a:ea typeface="Cambria" panose="02040503050406030204" pitchFamily="18" charset="0"/>
                <a:cs typeface="Times New Roman" pitchFamily="18" charset="0"/>
              </a:rPr>
              <a:t>Người </a:t>
            </a:r>
            <a:r>
              <a:rPr lang="vi-VN" sz="2400" b="1" dirty="0">
                <a:solidFill>
                  <a:srgbClr val="FF0000"/>
                </a:solidFill>
                <a:latin typeface="Times New Roman" pitchFamily="18" charset="0"/>
                <a:ea typeface="Cambria" panose="02040503050406030204" pitchFamily="18" charset="0"/>
                <a:cs typeface="Times New Roman" pitchFamily="18" charset="0"/>
              </a:rPr>
              <a:t>viết đã nhận xét, đánh giá như thế nào về ưu điểm và hạn chế của tác phẩm?</a:t>
            </a:r>
          </a:p>
        </p:txBody>
      </p:sp>
      <p:sp>
        <p:nvSpPr>
          <p:cNvPr id="5" name="Rectangle 4"/>
          <p:cNvSpPr/>
          <p:nvPr/>
        </p:nvSpPr>
        <p:spPr>
          <a:xfrm>
            <a:off x="609600" y="1331843"/>
            <a:ext cx="3962400" cy="5029582"/>
          </a:xfrm>
          <a:prstGeom prst="rect">
            <a:avLst/>
          </a:prstGeom>
          <a:ln>
            <a:solidFill>
              <a:schemeClr val="tx1"/>
            </a:solidFill>
          </a:ln>
        </p:spPr>
        <p:txBody>
          <a:bodyPr wrap="square">
            <a:spAutoFit/>
          </a:bodyPr>
          <a:lstStyle/>
          <a:p>
            <a:pPr lvl="0" algn="just">
              <a:lnSpc>
                <a:spcPts val="3500"/>
              </a:lnSpc>
            </a:pPr>
            <a:r>
              <a:rPr lang="en-US" sz="2400" b="1" dirty="0">
                <a:latin typeface="Times New Roman" pitchFamily="18" charset="0"/>
                <a:ea typeface="Cambria" panose="02040503050406030204" pitchFamily="18" charset="0"/>
                <a:cs typeface="Times New Roman" pitchFamily="18" charset="0"/>
              </a:rPr>
              <a:t> </a:t>
            </a:r>
            <a:r>
              <a:rPr lang="en-US" sz="2400" b="1" dirty="0" smtClean="0">
                <a:latin typeface="Times New Roman" pitchFamily="18" charset="0"/>
                <a:ea typeface="Cambria" panose="02040503050406030204" pitchFamily="18" charset="0"/>
                <a:cs typeface="Times New Roman" pitchFamily="18" charset="0"/>
              </a:rPr>
              <a:t> * </a:t>
            </a:r>
            <a:r>
              <a:rPr lang="en-US" sz="2400" b="1" dirty="0" err="1" smtClean="0">
                <a:latin typeface="Times New Roman" pitchFamily="18" charset="0"/>
                <a:ea typeface="Cambria" panose="02040503050406030204" pitchFamily="18" charset="0"/>
                <a:cs typeface="Times New Roman" pitchFamily="18" charset="0"/>
              </a:rPr>
              <a:t>Ưu</a:t>
            </a:r>
            <a:r>
              <a:rPr lang="en-US" sz="2400" b="1" dirty="0" smtClean="0">
                <a:latin typeface="Times New Roman" pitchFamily="18" charset="0"/>
                <a:ea typeface="Cambria" panose="02040503050406030204" pitchFamily="18" charset="0"/>
                <a:cs typeface="Times New Roman" pitchFamily="18" charset="0"/>
              </a:rPr>
              <a:t> </a:t>
            </a:r>
            <a:r>
              <a:rPr lang="en-US" sz="2400" b="1" dirty="0" err="1" smtClean="0">
                <a:latin typeface="Times New Roman" pitchFamily="18" charset="0"/>
                <a:ea typeface="Cambria" panose="02040503050406030204" pitchFamily="18" charset="0"/>
                <a:cs typeface="Times New Roman" pitchFamily="18" charset="0"/>
              </a:rPr>
              <a:t>điểm</a:t>
            </a:r>
            <a:r>
              <a:rPr lang="en-US" sz="2400" b="1" dirty="0" smtClean="0">
                <a:latin typeface="Times New Roman" pitchFamily="18" charset="0"/>
                <a:ea typeface="Cambria" panose="02040503050406030204" pitchFamily="18" charset="0"/>
                <a:cs typeface="Times New Roman" pitchFamily="18" charset="0"/>
              </a:rPr>
              <a:t>:</a:t>
            </a:r>
          </a:p>
          <a:p>
            <a:pPr lvl="0" algn="just">
              <a:lnSpc>
                <a:spcPts val="3500"/>
              </a:lnSpc>
            </a:pPr>
            <a:r>
              <a:rPr lang="en-US" sz="2400" b="1" dirty="0" smtClean="0">
                <a:latin typeface="Times New Roman" pitchFamily="18" charset="0"/>
                <a:ea typeface="Cambria" panose="02040503050406030204" pitchFamily="18" charset="0"/>
                <a:cs typeface="Times New Roman" pitchFamily="18" charset="0"/>
              </a:rPr>
              <a:t>+ L</a:t>
            </a:r>
            <a:r>
              <a:rPr lang="vi-VN" sz="2400" b="1" dirty="0" smtClean="0">
                <a:latin typeface="Times New Roman" pitchFamily="18" charset="0"/>
                <a:ea typeface="Cambria" panose="02040503050406030204" pitchFamily="18" charset="0"/>
                <a:cs typeface="Times New Roman" pitchFamily="18" charset="0"/>
              </a:rPr>
              <a:t>ời </a:t>
            </a:r>
            <a:r>
              <a:rPr lang="vi-VN" sz="2400" b="1" dirty="0">
                <a:latin typeface="Times New Roman" pitchFamily="18" charset="0"/>
                <a:ea typeface="Cambria" panose="02040503050406030204" pitchFamily="18" charset="0"/>
                <a:cs typeface="Times New Roman" pitchFamily="18" charset="0"/>
              </a:rPr>
              <a:t>thoại đã được giản lược các điển cố, điển tích so với nguyên tác, </a:t>
            </a:r>
            <a:r>
              <a:rPr lang="vi-VN" sz="2400" b="1" dirty="0" smtClean="0">
                <a:latin typeface="Times New Roman" pitchFamily="18" charset="0"/>
                <a:ea typeface="Cambria" panose="02040503050406030204" pitchFamily="18" charset="0"/>
                <a:cs typeface="Times New Roman" pitchFamily="18" charset="0"/>
              </a:rPr>
              <a:t>lồng </a:t>
            </a:r>
            <a:r>
              <a:rPr lang="vi-VN" sz="2400" b="1" dirty="0">
                <a:latin typeface="Times New Roman" pitchFamily="18" charset="0"/>
                <a:ea typeface="Cambria" panose="02040503050406030204" pitchFamily="18" charset="0"/>
                <a:cs typeface="Times New Roman" pitchFamily="18" charset="0"/>
              </a:rPr>
              <a:t>ghép các câu thơ quen thuộc, nổi tiếng từ trong nguyên </a:t>
            </a:r>
            <a:r>
              <a:rPr lang="vi-VN" sz="2400" b="1" dirty="0" smtClean="0">
                <a:latin typeface="Times New Roman" pitchFamily="18" charset="0"/>
                <a:ea typeface="Cambria" panose="02040503050406030204" pitchFamily="18" charset="0"/>
                <a:cs typeface="Times New Roman" pitchFamily="18" charset="0"/>
              </a:rPr>
              <a:t>tác</a:t>
            </a:r>
            <a:endParaRPr lang="en-US" sz="2400" b="1" dirty="0" smtClean="0">
              <a:latin typeface="Times New Roman" pitchFamily="18" charset="0"/>
              <a:ea typeface="Cambria" panose="02040503050406030204" pitchFamily="18" charset="0"/>
              <a:cs typeface="Times New Roman" pitchFamily="18" charset="0"/>
            </a:endParaRPr>
          </a:p>
          <a:p>
            <a:pPr lvl="0" algn="just">
              <a:lnSpc>
                <a:spcPts val="3500"/>
              </a:lnSpc>
            </a:pPr>
            <a:r>
              <a:rPr lang="en-US" sz="2400" b="1" dirty="0">
                <a:latin typeface="Times New Roman" pitchFamily="18" charset="0"/>
                <a:ea typeface="Cambria" panose="02040503050406030204" pitchFamily="18" charset="0"/>
                <a:cs typeface="Times New Roman" pitchFamily="18" charset="0"/>
              </a:rPr>
              <a:t> </a:t>
            </a:r>
            <a:r>
              <a:rPr lang="en-US" sz="2400" b="1" dirty="0" smtClean="0">
                <a:latin typeface="Times New Roman" pitchFamily="18" charset="0"/>
                <a:ea typeface="Cambria" panose="02040503050406030204" pitchFamily="18" charset="0"/>
                <a:cs typeface="Times New Roman" pitchFamily="18" charset="0"/>
              </a:rPr>
              <a:t> + K</a:t>
            </a:r>
            <a:r>
              <a:rPr lang="vi-VN" sz="2400" b="1" dirty="0" smtClean="0">
                <a:latin typeface="Times New Roman" pitchFamily="18" charset="0"/>
                <a:ea typeface="Cambria" panose="02040503050406030204" pitchFamily="18" charset="0"/>
                <a:cs typeface="Times New Roman" pitchFamily="18" charset="0"/>
              </a:rPr>
              <a:t>ết </a:t>
            </a:r>
            <a:r>
              <a:rPr lang="vi-VN" sz="2400" b="1" dirty="0">
                <a:latin typeface="Times New Roman" pitchFamily="18" charset="0"/>
                <a:ea typeface="Cambria" panose="02040503050406030204" pitchFamily="18" charset="0"/>
                <a:cs typeface="Times New Roman" pitchFamily="18" charset="0"/>
              </a:rPr>
              <a:t>hợp lối nói vần điệu và ngôn từ truyền </a:t>
            </a:r>
            <a:r>
              <a:rPr lang="vi-VN" sz="2400" b="1" dirty="0" smtClean="0">
                <a:latin typeface="Times New Roman" pitchFamily="18" charset="0"/>
                <a:ea typeface="Cambria" panose="02040503050406030204" pitchFamily="18" charset="0"/>
                <a:cs typeface="Times New Roman" pitchFamily="18" charset="0"/>
              </a:rPr>
              <a:t>thống</a:t>
            </a:r>
            <a:r>
              <a:rPr lang="en-US" sz="2400" b="1" dirty="0" smtClean="0">
                <a:latin typeface="Times New Roman" pitchFamily="18" charset="0"/>
                <a:ea typeface="Cambria" panose="02040503050406030204" pitchFamily="18" charset="0"/>
                <a:cs typeface="Times New Roman" pitchFamily="18" charset="0"/>
              </a:rPr>
              <a:t> </a:t>
            </a:r>
          </a:p>
          <a:p>
            <a:pPr lvl="0" algn="just">
              <a:lnSpc>
                <a:spcPts val="3500"/>
              </a:lnSpc>
            </a:pPr>
            <a:r>
              <a:rPr lang="en-US" sz="2400" b="1" dirty="0" smtClean="0">
                <a:latin typeface="Times New Roman" pitchFamily="18" charset="0"/>
                <a:ea typeface="Cambria" panose="02040503050406030204" pitchFamily="18" charset="0"/>
                <a:cs typeface="Times New Roman" pitchFamily="18" charset="0"/>
              </a:rPr>
              <a:t>=&gt; G</a:t>
            </a:r>
            <a:r>
              <a:rPr lang="vi-VN" sz="2400" b="1" dirty="0" smtClean="0">
                <a:latin typeface="Times New Roman" pitchFamily="18" charset="0"/>
                <a:ea typeface="Cambria" panose="02040503050406030204" pitchFamily="18" charset="0"/>
                <a:cs typeface="Times New Roman" pitchFamily="18" charset="0"/>
              </a:rPr>
              <a:t>iúp </a:t>
            </a:r>
            <a:r>
              <a:rPr lang="vi-VN" sz="2400" b="1" dirty="0">
                <a:latin typeface="Times New Roman" pitchFamily="18" charset="0"/>
                <a:ea typeface="Cambria" panose="02040503050406030204" pitchFamily="18" charset="0"/>
                <a:cs typeface="Times New Roman" pitchFamily="18" charset="0"/>
              </a:rPr>
              <a:t>người xem nắm bắt được nội dung vở kịch dễ dàng nhất</a:t>
            </a:r>
            <a:r>
              <a:rPr lang="vi-VN" sz="2400" b="1" dirty="0" smtClean="0">
                <a:latin typeface="Times New Roman" pitchFamily="18" charset="0"/>
                <a:ea typeface="Cambria" panose="02040503050406030204" pitchFamily="18" charset="0"/>
                <a:cs typeface="Times New Roman" pitchFamily="18" charset="0"/>
              </a:rPr>
              <a:t>.</a:t>
            </a:r>
            <a:endParaRPr lang="vi-VN" sz="2400" b="1" dirty="0">
              <a:latin typeface="Times New Roman" pitchFamily="18" charset="0"/>
              <a:ea typeface="Cambria" panose="02040503050406030204" pitchFamily="18" charset="0"/>
              <a:cs typeface="Times New Roman" pitchFamily="18" charset="0"/>
            </a:endParaRPr>
          </a:p>
        </p:txBody>
      </p:sp>
      <p:sp>
        <p:nvSpPr>
          <p:cNvPr id="6" name="Rectangle 5"/>
          <p:cNvSpPr/>
          <p:nvPr/>
        </p:nvSpPr>
        <p:spPr>
          <a:xfrm>
            <a:off x="4648200" y="1295400"/>
            <a:ext cx="3962400" cy="5029582"/>
          </a:xfrm>
          <a:prstGeom prst="rect">
            <a:avLst/>
          </a:prstGeom>
          <a:ln>
            <a:solidFill>
              <a:schemeClr val="tx1"/>
            </a:solidFill>
          </a:ln>
        </p:spPr>
        <p:txBody>
          <a:bodyPr wrap="square">
            <a:spAutoFit/>
          </a:bodyPr>
          <a:lstStyle/>
          <a:p>
            <a:pPr lvl="0" algn="just">
              <a:lnSpc>
                <a:spcPts val="3500"/>
              </a:lnSpc>
            </a:pPr>
            <a:r>
              <a:rPr lang="en-US" sz="2400" b="1" dirty="0" smtClean="0">
                <a:latin typeface="Times New Roman" pitchFamily="18" charset="0"/>
                <a:ea typeface="Cambria" panose="02040503050406030204" pitchFamily="18" charset="0"/>
                <a:cs typeface="Times New Roman" pitchFamily="18" charset="0"/>
              </a:rPr>
              <a:t>    *</a:t>
            </a:r>
            <a:r>
              <a:rPr lang="en-US" sz="2400" b="1" dirty="0" err="1" smtClean="0">
                <a:latin typeface="Times New Roman" pitchFamily="18" charset="0"/>
                <a:ea typeface="Cambria" panose="02040503050406030204" pitchFamily="18" charset="0"/>
                <a:cs typeface="Times New Roman" pitchFamily="18" charset="0"/>
              </a:rPr>
              <a:t>Hạn</a:t>
            </a:r>
            <a:r>
              <a:rPr lang="en-US" sz="2400" b="1" dirty="0" smtClean="0">
                <a:latin typeface="Times New Roman" pitchFamily="18" charset="0"/>
                <a:ea typeface="Cambria" panose="02040503050406030204" pitchFamily="18" charset="0"/>
                <a:cs typeface="Times New Roman" pitchFamily="18" charset="0"/>
              </a:rPr>
              <a:t> </a:t>
            </a:r>
            <a:r>
              <a:rPr lang="en-US" sz="2400" b="1" dirty="0" err="1" smtClean="0">
                <a:latin typeface="Times New Roman" pitchFamily="18" charset="0"/>
                <a:ea typeface="Cambria" panose="02040503050406030204" pitchFamily="18" charset="0"/>
                <a:cs typeface="Times New Roman" pitchFamily="18" charset="0"/>
              </a:rPr>
              <a:t>chế</a:t>
            </a:r>
            <a:r>
              <a:rPr lang="en-US" sz="2400" b="1" dirty="0" smtClean="0">
                <a:latin typeface="Times New Roman" pitchFamily="18" charset="0"/>
                <a:ea typeface="Cambria" panose="02040503050406030204" pitchFamily="18" charset="0"/>
                <a:cs typeface="Times New Roman" pitchFamily="18" charset="0"/>
              </a:rPr>
              <a:t>:</a:t>
            </a:r>
          </a:p>
          <a:p>
            <a:pPr lvl="0" algn="just">
              <a:lnSpc>
                <a:spcPts val="3500"/>
              </a:lnSpc>
            </a:pPr>
            <a:r>
              <a:rPr lang="en-US" sz="2400" b="1" dirty="0" smtClean="0">
                <a:latin typeface="Times New Roman" pitchFamily="18" charset="0"/>
                <a:ea typeface="Cambria" panose="02040503050406030204" pitchFamily="18" charset="0"/>
                <a:cs typeface="Times New Roman" pitchFamily="18" charset="0"/>
              </a:rPr>
              <a:t>+ K</a:t>
            </a:r>
            <a:r>
              <a:rPr lang="vi-VN" sz="2400" b="1" dirty="0" smtClean="0">
                <a:latin typeface="Times New Roman" pitchFamily="18" charset="0"/>
                <a:ea typeface="Cambria" panose="02040503050406030204" pitchFamily="18" charset="0"/>
                <a:cs typeface="Times New Roman" pitchFamily="18" charset="0"/>
              </a:rPr>
              <a:t>ết </a:t>
            </a:r>
            <a:r>
              <a:rPr lang="vi-VN" sz="2400" b="1" dirty="0">
                <a:latin typeface="Times New Roman" pitchFamily="18" charset="0"/>
                <a:ea typeface="Cambria" panose="02040503050406030204" pitchFamily="18" charset="0"/>
                <a:cs typeface="Times New Roman" pitchFamily="18" charset="0"/>
              </a:rPr>
              <a:t>hợp chưa nhuyễn giữa âm nhạc và vũ đạo, chưa khớp và hơi nhiều hơn mức cần thiết ở </a:t>
            </a:r>
            <a:r>
              <a:rPr lang="en-US" sz="2400" b="1" dirty="0">
                <a:latin typeface="Times New Roman" pitchFamily="18" charset="0"/>
                <a:ea typeface="Cambria" panose="02040503050406030204" pitchFamily="18" charset="0"/>
                <a:cs typeface="Times New Roman" pitchFamily="18" charset="0"/>
              </a:rPr>
              <a:t>1</a:t>
            </a:r>
            <a:r>
              <a:rPr lang="vi-VN" sz="2400" b="1" dirty="0" smtClean="0">
                <a:latin typeface="Times New Roman" pitchFamily="18" charset="0"/>
                <a:ea typeface="Cambria" panose="02040503050406030204" pitchFamily="18" charset="0"/>
                <a:cs typeface="Times New Roman" pitchFamily="18" charset="0"/>
              </a:rPr>
              <a:t> </a:t>
            </a:r>
            <a:r>
              <a:rPr lang="vi-VN" sz="2400" b="1" dirty="0">
                <a:latin typeface="Times New Roman" pitchFamily="18" charset="0"/>
                <a:ea typeface="Cambria" panose="02040503050406030204" pitchFamily="18" charset="0"/>
                <a:cs typeface="Times New Roman" pitchFamily="18" charset="0"/>
              </a:rPr>
              <a:t>số phân cảnh. </a:t>
            </a:r>
            <a:endParaRPr lang="en-US" sz="2400" b="1" dirty="0" smtClean="0">
              <a:latin typeface="Times New Roman" pitchFamily="18" charset="0"/>
              <a:ea typeface="Cambria" panose="02040503050406030204" pitchFamily="18" charset="0"/>
              <a:cs typeface="Times New Roman" pitchFamily="18" charset="0"/>
            </a:endParaRPr>
          </a:p>
          <a:p>
            <a:pPr lvl="0" algn="just">
              <a:lnSpc>
                <a:spcPts val="3500"/>
              </a:lnSpc>
            </a:pPr>
            <a:r>
              <a:rPr lang="en-US" sz="2400" b="1" dirty="0" smtClean="0">
                <a:latin typeface="Times New Roman" pitchFamily="18" charset="0"/>
                <a:ea typeface="Cambria" panose="02040503050406030204" pitchFamily="18" charset="0"/>
                <a:cs typeface="Times New Roman" pitchFamily="18" charset="0"/>
              </a:rPr>
              <a:t>    + </a:t>
            </a:r>
            <a:r>
              <a:rPr lang="en-US" sz="2400" b="1" dirty="0" err="1" smtClean="0">
                <a:latin typeface="Times New Roman" pitchFamily="18" charset="0"/>
                <a:ea typeface="Cambria" panose="02040503050406030204" pitchFamily="18" charset="0"/>
                <a:cs typeface="Times New Roman" pitchFamily="18" charset="0"/>
              </a:rPr>
              <a:t>Chưa</a:t>
            </a:r>
            <a:r>
              <a:rPr lang="en-US" sz="2400" b="1" dirty="0" smtClean="0">
                <a:latin typeface="Times New Roman" pitchFamily="18" charset="0"/>
                <a:ea typeface="Cambria" panose="02040503050406030204" pitchFamily="18" charset="0"/>
                <a:cs typeface="Times New Roman" pitchFamily="18" charset="0"/>
              </a:rPr>
              <a:t> t</a:t>
            </a:r>
            <a:r>
              <a:rPr lang="vi-VN" sz="2400" b="1" dirty="0" smtClean="0">
                <a:latin typeface="Times New Roman" pitchFamily="18" charset="0"/>
                <a:ea typeface="Cambria" panose="02040503050406030204" pitchFamily="18" charset="0"/>
                <a:cs typeface="Times New Roman" pitchFamily="18" charset="0"/>
              </a:rPr>
              <a:t>hực </a:t>
            </a:r>
            <a:r>
              <a:rPr lang="vi-VN" sz="2400" b="1" dirty="0">
                <a:latin typeface="Times New Roman" pitchFamily="18" charset="0"/>
                <a:ea typeface="Cambria" panose="02040503050406030204" pitchFamily="18" charset="0"/>
                <a:cs typeface="Times New Roman" pitchFamily="18" charset="0"/>
              </a:rPr>
              <a:t>sự sáng tạo tới mức phá cách, tạo điểm nhấn, vượt ra khỏi nội dung của Truyện </a:t>
            </a:r>
            <a:r>
              <a:rPr lang="vi-VN" sz="2400" b="1" dirty="0" smtClean="0">
                <a:latin typeface="Times New Roman" pitchFamily="18" charset="0"/>
                <a:ea typeface="Cambria" panose="02040503050406030204" pitchFamily="18" charset="0"/>
                <a:cs typeface="Times New Roman" pitchFamily="18" charset="0"/>
              </a:rPr>
              <a:t>Kiều</a:t>
            </a:r>
            <a:r>
              <a:rPr lang="en-US" sz="2400" b="1" dirty="0" smtClean="0">
                <a:latin typeface="Times New Roman" pitchFamily="18" charset="0"/>
                <a:ea typeface="Cambria" panose="02040503050406030204" pitchFamily="18" charset="0"/>
                <a:cs typeface="Times New Roman" pitchFamily="18" charset="0"/>
              </a:rPr>
              <a:t>.</a:t>
            </a:r>
          </a:p>
          <a:p>
            <a:pPr lvl="0" algn="just">
              <a:lnSpc>
                <a:spcPts val="3500"/>
              </a:lnSpc>
            </a:pPr>
            <a:r>
              <a:rPr lang="en-US" sz="2400" b="1" dirty="0" smtClean="0">
                <a:latin typeface="Times New Roman" pitchFamily="18" charset="0"/>
                <a:ea typeface="Cambria" panose="02040503050406030204" pitchFamily="18" charset="0"/>
                <a:cs typeface="Times New Roman" pitchFamily="18" charset="0"/>
              </a:rPr>
              <a:t>     + M</a:t>
            </a:r>
            <a:r>
              <a:rPr lang="vi-VN" sz="2400" b="1" dirty="0" smtClean="0">
                <a:latin typeface="Times New Roman" pitchFamily="18" charset="0"/>
                <a:ea typeface="Cambria" panose="02040503050406030204" pitchFamily="18" charset="0"/>
                <a:cs typeface="Times New Roman" pitchFamily="18" charset="0"/>
              </a:rPr>
              <a:t>ột </a:t>
            </a:r>
            <a:r>
              <a:rPr lang="vi-VN" sz="2400" b="1" dirty="0">
                <a:latin typeface="Times New Roman" pitchFamily="18" charset="0"/>
                <a:ea typeface="Cambria" panose="02040503050406030204" pitchFamily="18" charset="0"/>
                <a:cs typeface="Times New Roman" pitchFamily="18" charset="0"/>
              </a:rPr>
              <a:t>số phân cảnh không thật sự cần thiết.</a:t>
            </a:r>
          </a:p>
        </p:txBody>
      </p:sp>
    </p:spTree>
    <p:extLst>
      <p:ext uri="{BB962C8B-B14F-4D97-AF65-F5344CB8AC3E}">
        <p14:creationId xmlns:p14="http://schemas.microsoft.com/office/powerpoint/2010/main" val="346953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1000"/>
                                        <p:tgtEl>
                                          <p:spTgt spid="5">
                                            <p:txEl>
                                              <p:pRg st="2" end="2"/>
                                            </p:txEl>
                                          </p:spTgt>
                                        </p:tgtEl>
                                      </p:cBhvr>
                                    </p:animEffect>
                                    <p:anim calcmode="lin" valueType="num">
                                      <p:cBhvr>
                                        <p:cTn id="3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fade">
                                      <p:cBhvr>
                                        <p:cTn id="38" dur="1000"/>
                                        <p:tgtEl>
                                          <p:spTgt spid="5">
                                            <p:txEl>
                                              <p:pRg st="3" end="3"/>
                                            </p:txEl>
                                          </p:spTgt>
                                        </p:tgtEl>
                                      </p:cBhvr>
                                    </p:animEffect>
                                    <p:anim calcmode="lin" valueType="num">
                                      <p:cBhvr>
                                        <p:cTn id="3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fade">
                                      <p:cBhvr>
                                        <p:cTn id="50" dur="1000"/>
                                        <p:tgtEl>
                                          <p:spTgt spid="6">
                                            <p:txEl>
                                              <p:pRg st="0" end="0"/>
                                            </p:txEl>
                                          </p:spTgt>
                                        </p:tgtEl>
                                      </p:cBhvr>
                                    </p:animEffect>
                                    <p:anim calcmode="lin" valueType="num">
                                      <p:cBhvr>
                                        <p:cTn id="5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fade">
                                      <p:cBhvr>
                                        <p:cTn id="57" dur="1000"/>
                                        <p:tgtEl>
                                          <p:spTgt spid="6">
                                            <p:txEl>
                                              <p:pRg st="1" end="1"/>
                                            </p:txEl>
                                          </p:spTgt>
                                        </p:tgtEl>
                                      </p:cBhvr>
                                    </p:animEffect>
                                    <p:anim calcmode="lin" valueType="num">
                                      <p:cBhvr>
                                        <p:cTn id="5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Effect transition="in" filter="fade">
                                      <p:cBhvr>
                                        <p:cTn id="64" dur="1000"/>
                                        <p:tgtEl>
                                          <p:spTgt spid="6">
                                            <p:txEl>
                                              <p:pRg st="2" end="2"/>
                                            </p:txEl>
                                          </p:spTgt>
                                        </p:tgtEl>
                                      </p:cBhvr>
                                    </p:animEffect>
                                    <p:anim calcmode="lin" valueType="num">
                                      <p:cBhvr>
                                        <p:cTn id="6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6">
                                            <p:txEl>
                                              <p:pRg st="3" end="3"/>
                                            </p:txEl>
                                          </p:spTgt>
                                        </p:tgtEl>
                                        <p:attrNameLst>
                                          <p:attrName>style.visibility</p:attrName>
                                        </p:attrNameLst>
                                      </p:cBhvr>
                                      <p:to>
                                        <p:strVal val="visible"/>
                                      </p:to>
                                    </p:set>
                                    <p:animEffect transition="in" filter="fade">
                                      <p:cBhvr>
                                        <p:cTn id="71" dur="1000"/>
                                        <p:tgtEl>
                                          <p:spTgt spid="6">
                                            <p:txEl>
                                              <p:pRg st="3" end="3"/>
                                            </p:txEl>
                                          </p:spTgt>
                                        </p:tgtEl>
                                      </p:cBhvr>
                                    </p:animEffect>
                                    <p:anim calcmode="lin" valueType="num">
                                      <p:cBhvr>
                                        <p:cTn id="7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7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3050" y="914400"/>
            <a:ext cx="6400800" cy="4616648"/>
          </a:xfrm>
          <a:prstGeom prst="rect">
            <a:avLst/>
          </a:prstGeom>
        </p:spPr>
        <p:txBody>
          <a:bodyPr wrap="square">
            <a:spAutoFit/>
          </a:bodyPr>
          <a:lstStyle/>
          <a:p>
            <a:pPr algn="just"/>
            <a:endParaRPr lang="en-US" sz="2400" dirty="0" smtClean="0">
              <a:latin typeface="Times New Roman" pitchFamily="18" charset="0"/>
              <a:ea typeface="Cambria" panose="02040503050406030204" pitchFamily="18" charset="0"/>
              <a:cs typeface="Times New Roman" pitchFamily="18" charset="0"/>
            </a:endParaRPr>
          </a:p>
          <a:p>
            <a:pPr algn="just">
              <a:lnSpc>
                <a:spcPct val="150000"/>
              </a:lnSpc>
            </a:pPr>
            <a:r>
              <a:rPr lang="vi-VN" sz="2800" b="1" dirty="0" smtClean="0">
                <a:solidFill>
                  <a:srgbClr val="FF0000"/>
                </a:solidFill>
                <a:latin typeface="Times New Roman" pitchFamily="18" charset="0"/>
                <a:ea typeface="Cambria" panose="02040503050406030204" pitchFamily="18" charset="0"/>
                <a:cs typeface="Times New Roman" pitchFamily="18" charset="0"/>
              </a:rPr>
              <a:t>- </a:t>
            </a:r>
            <a:r>
              <a:rPr lang="vi-VN" sz="2800" b="1" dirty="0">
                <a:solidFill>
                  <a:srgbClr val="FF0000"/>
                </a:solidFill>
                <a:latin typeface="Times New Roman" pitchFamily="18" charset="0"/>
                <a:ea typeface="Cambria" panose="02040503050406030204" pitchFamily="18" charset="0"/>
                <a:cs typeface="Times New Roman" pitchFamily="18" charset="0"/>
              </a:rPr>
              <a:t>Qua văn bản, có thể rút ra được những lưu ý gì khi phân tích một tác phẩm nghệ thuật?</a:t>
            </a:r>
            <a:endParaRPr lang="en-US" sz="2800" b="1" dirty="0" smtClean="0">
              <a:solidFill>
                <a:srgbClr val="FF0000"/>
              </a:solidFill>
              <a:latin typeface="Times New Roman" pitchFamily="18" charset="0"/>
              <a:ea typeface="Cambria" panose="02040503050406030204" pitchFamily="18" charset="0"/>
              <a:cs typeface="Times New Roman" pitchFamily="18" charset="0"/>
            </a:endParaRPr>
          </a:p>
          <a:p>
            <a:pPr algn="just">
              <a:lnSpc>
                <a:spcPct val="150000"/>
              </a:lnSpc>
            </a:pPr>
            <a:r>
              <a:rPr lang="vi-VN" sz="2400" b="1" dirty="0" smtClean="0">
                <a:latin typeface="Times New Roman" pitchFamily="18" charset="0"/>
                <a:ea typeface="Cambria" panose="02040503050406030204" pitchFamily="18" charset="0"/>
                <a:cs typeface="Times New Roman" pitchFamily="18" charset="0"/>
              </a:rPr>
              <a:t>+ </a:t>
            </a:r>
            <a:r>
              <a:rPr lang="vi-VN" sz="2400" b="1" dirty="0">
                <a:latin typeface="Times New Roman" pitchFamily="18" charset="0"/>
                <a:ea typeface="Cambria" panose="02040503050406030204" pitchFamily="18" charset="0"/>
                <a:cs typeface="Times New Roman" pitchFamily="18" charset="0"/>
              </a:rPr>
              <a:t>Đưa ra được những nét đặc sắc về nội dung và nghệ thuật của tác phẩm.</a:t>
            </a:r>
          </a:p>
          <a:p>
            <a:pPr algn="just">
              <a:lnSpc>
                <a:spcPct val="150000"/>
              </a:lnSpc>
            </a:pPr>
            <a:r>
              <a:rPr lang="vi-VN" sz="2400" b="1" dirty="0" smtClean="0">
                <a:latin typeface="Times New Roman" pitchFamily="18" charset="0"/>
                <a:ea typeface="Cambria" panose="02040503050406030204" pitchFamily="18" charset="0"/>
                <a:cs typeface="Times New Roman" pitchFamily="18" charset="0"/>
              </a:rPr>
              <a:t>+ </a:t>
            </a:r>
            <a:r>
              <a:rPr lang="vi-VN" sz="2400" b="1" dirty="0">
                <a:latin typeface="Times New Roman" pitchFamily="18" charset="0"/>
                <a:ea typeface="Cambria" panose="02040503050406030204" pitchFamily="18" charset="0"/>
                <a:cs typeface="Times New Roman" pitchFamily="18" charset="0"/>
              </a:rPr>
              <a:t>Rút ra được những ưu điểm, hạn chế của tác phẩm khi phân </a:t>
            </a:r>
            <a:r>
              <a:rPr lang="vi-VN" sz="2400" b="1" dirty="0" smtClean="0">
                <a:latin typeface="Times New Roman" pitchFamily="18" charset="0"/>
                <a:ea typeface="Cambria" panose="02040503050406030204" pitchFamily="18" charset="0"/>
                <a:cs typeface="Times New Roman" pitchFamily="18" charset="0"/>
              </a:rPr>
              <a:t>tích</a:t>
            </a:r>
            <a:r>
              <a:rPr lang="en-US" sz="2400" b="1" dirty="0" smtClean="0">
                <a:latin typeface="Times New Roman" pitchFamily="18" charset="0"/>
                <a:ea typeface="Cambria" panose="02040503050406030204" pitchFamily="18" charset="0"/>
                <a:cs typeface="Times New Roman" pitchFamily="18" charset="0"/>
              </a:rPr>
              <a:t>.</a:t>
            </a:r>
            <a:endParaRPr lang="vi-VN" sz="2400" b="1" dirty="0">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8437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4;p12"/>
          <p:cNvSpPr txBox="1"/>
          <p:nvPr/>
        </p:nvSpPr>
        <p:spPr>
          <a:xfrm>
            <a:off x="1143000" y="533400"/>
            <a:ext cx="3507938" cy="710964"/>
          </a:xfrm>
          <a:prstGeom prst="rect">
            <a:avLst/>
          </a:prstGeom>
          <a:noFill/>
          <a:ln>
            <a:noFill/>
          </a:ln>
        </p:spPr>
        <p:txBody>
          <a:bodyPr spcFirstLastPara="1" wrap="square" lIns="0" tIns="0" rIns="0" bIns="0" anchor="t" anchorCtr="0">
            <a:spAutoFit/>
          </a:bodyPr>
          <a:lstStyle/>
          <a:p>
            <a:pPr algn="ctr">
              <a:lnSpc>
                <a:spcPct val="139996"/>
              </a:lnSpc>
            </a:pPr>
            <a:r>
              <a:rPr lang="en-US" sz="3300" dirty="0" smtClean="0">
                <a:solidFill>
                  <a:srgbClr val="FF0000"/>
                </a:solidFill>
                <a:latin typeface="Times New Roman" pitchFamily="18" charset="0"/>
                <a:ea typeface="Fraunces SemiBold"/>
                <a:cs typeface="Times New Roman" pitchFamily="18" charset="0"/>
                <a:sym typeface="Fraunces SemiBold"/>
              </a:rPr>
              <a:t>*</a:t>
            </a:r>
            <a:r>
              <a:rPr lang="en-US" sz="3300" dirty="0" err="1" smtClean="0">
                <a:solidFill>
                  <a:srgbClr val="FF0000"/>
                </a:solidFill>
                <a:latin typeface="Times New Roman" pitchFamily="18" charset="0"/>
                <a:ea typeface="Fraunces SemiBold"/>
                <a:cs typeface="Times New Roman" pitchFamily="18" charset="0"/>
                <a:sym typeface="Fraunces SemiBold"/>
              </a:rPr>
              <a:t>Chú</a:t>
            </a:r>
            <a:r>
              <a:rPr lang="en-US" sz="3300" dirty="0" smtClean="0">
                <a:solidFill>
                  <a:srgbClr val="FF0000"/>
                </a:solidFill>
                <a:latin typeface="Times New Roman" pitchFamily="18" charset="0"/>
                <a:ea typeface="Fraunces SemiBold"/>
                <a:cs typeface="Times New Roman" pitchFamily="18" charset="0"/>
                <a:sym typeface="Fraunces SemiBold"/>
              </a:rPr>
              <a:t> </a:t>
            </a:r>
            <a:r>
              <a:rPr lang="en-US" sz="3300" dirty="0">
                <a:solidFill>
                  <a:srgbClr val="FF0000"/>
                </a:solidFill>
                <a:latin typeface="Times New Roman" pitchFamily="18" charset="0"/>
                <a:ea typeface="Fraunces SemiBold"/>
                <a:cs typeface="Times New Roman" pitchFamily="18" charset="0"/>
                <a:sym typeface="Fraunces SemiBold"/>
              </a:rPr>
              <a:t>ý </a:t>
            </a:r>
            <a:r>
              <a:rPr lang="en-US" sz="3300" dirty="0" err="1">
                <a:solidFill>
                  <a:srgbClr val="FF0000"/>
                </a:solidFill>
                <a:latin typeface="Times New Roman" pitchFamily="18" charset="0"/>
                <a:ea typeface="Fraunces SemiBold"/>
                <a:cs typeface="Times New Roman" pitchFamily="18" charset="0"/>
                <a:sym typeface="Fraunces SemiBold"/>
              </a:rPr>
              <a:t>khi</a:t>
            </a:r>
            <a:r>
              <a:rPr lang="en-US" sz="3300" dirty="0">
                <a:solidFill>
                  <a:srgbClr val="FF0000"/>
                </a:solidFill>
                <a:latin typeface="Times New Roman" pitchFamily="18" charset="0"/>
                <a:ea typeface="Fraunces SemiBold"/>
                <a:cs typeface="Times New Roman" pitchFamily="18" charset="0"/>
                <a:sym typeface="Fraunces SemiBold"/>
              </a:rPr>
              <a:t> </a:t>
            </a:r>
            <a:r>
              <a:rPr lang="en-US" sz="3300" dirty="0" err="1">
                <a:solidFill>
                  <a:srgbClr val="FF0000"/>
                </a:solidFill>
                <a:latin typeface="Times New Roman" pitchFamily="18" charset="0"/>
                <a:ea typeface="Fraunces SemiBold"/>
                <a:cs typeface="Times New Roman" pitchFamily="18" charset="0"/>
                <a:sym typeface="Fraunces SemiBold"/>
              </a:rPr>
              <a:t>viết</a:t>
            </a:r>
            <a:r>
              <a:rPr lang="en-US" sz="3300" dirty="0">
                <a:solidFill>
                  <a:srgbClr val="FF0000"/>
                </a:solidFill>
                <a:latin typeface="Times New Roman" pitchFamily="18" charset="0"/>
                <a:ea typeface="Fraunces SemiBold"/>
                <a:cs typeface="Times New Roman" pitchFamily="18" charset="0"/>
                <a:sym typeface="Fraunces SemiBold"/>
              </a:rPr>
              <a:t> </a:t>
            </a:r>
            <a:r>
              <a:rPr lang="en-US" sz="3300" dirty="0" err="1">
                <a:solidFill>
                  <a:srgbClr val="FF0000"/>
                </a:solidFill>
                <a:latin typeface="Times New Roman" pitchFamily="18" charset="0"/>
                <a:ea typeface="Fraunces SemiBold"/>
                <a:cs typeface="Times New Roman" pitchFamily="18" charset="0"/>
                <a:sym typeface="Fraunces SemiBold"/>
              </a:rPr>
              <a:t>bài</a:t>
            </a:r>
            <a:r>
              <a:rPr lang="en-US" sz="3300" dirty="0">
                <a:solidFill>
                  <a:srgbClr val="FF0000"/>
                </a:solidFill>
                <a:latin typeface="Times New Roman" pitchFamily="18" charset="0"/>
                <a:ea typeface="Fraunces SemiBold"/>
                <a:cs typeface="Times New Roman" pitchFamily="18" charset="0"/>
                <a:sym typeface="Fraunces SemiBold"/>
              </a:rPr>
              <a:t>:</a:t>
            </a:r>
            <a:endParaRPr dirty="0">
              <a:solidFill>
                <a:srgbClr val="FF0000"/>
              </a:solidFill>
              <a:latin typeface="Times New Roman" pitchFamily="18" charset="0"/>
              <a:cs typeface="Times New Roman" pitchFamily="18" charset="0"/>
            </a:endParaRPr>
          </a:p>
        </p:txBody>
      </p:sp>
      <p:sp>
        <p:nvSpPr>
          <p:cNvPr id="5" name="Google Shape;243;p12"/>
          <p:cNvSpPr/>
          <p:nvPr/>
        </p:nvSpPr>
        <p:spPr>
          <a:xfrm>
            <a:off x="800458" y="1257064"/>
            <a:ext cx="2953598" cy="1946268"/>
          </a:xfrm>
          <a:custGeom>
            <a:avLst/>
            <a:gdLst/>
            <a:ahLst/>
            <a:cxnLst/>
            <a:rect l="l" t="t" r="r" b="b"/>
            <a:pathLst>
              <a:path w="5192723" h="3486309" extrusionOk="0">
                <a:moveTo>
                  <a:pt x="0" y="0"/>
                </a:moveTo>
                <a:lnTo>
                  <a:pt x="5192723" y="0"/>
                </a:lnTo>
                <a:lnTo>
                  <a:pt x="5192723" y="3486310"/>
                </a:lnTo>
                <a:lnTo>
                  <a:pt x="0" y="3486310"/>
                </a:lnTo>
                <a:lnTo>
                  <a:pt x="0" y="0"/>
                </a:lnTo>
                <a:close/>
              </a:path>
            </a:pathLst>
          </a:custGeom>
          <a:solidFill>
            <a:srgbClr val="92D050"/>
          </a:solidFill>
          <a:ln>
            <a:noFill/>
          </a:ln>
        </p:spPr>
      </p:sp>
      <p:sp>
        <p:nvSpPr>
          <p:cNvPr id="6" name="Google Shape;248;p12"/>
          <p:cNvSpPr txBox="1"/>
          <p:nvPr/>
        </p:nvSpPr>
        <p:spPr>
          <a:xfrm>
            <a:off x="951693" y="1347568"/>
            <a:ext cx="2802363" cy="1615827"/>
          </a:xfrm>
          <a:prstGeom prst="rect">
            <a:avLst/>
          </a:prstGeom>
          <a:noFill/>
          <a:ln>
            <a:noFill/>
          </a:ln>
        </p:spPr>
        <p:txBody>
          <a:bodyPr spcFirstLastPara="1" wrap="square" lIns="0" tIns="0" rIns="0" bIns="0" anchor="t" anchorCtr="0">
            <a:spAutoFit/>
          </a:bodyPr>
          <a:lstStyle/>
          <a:p>
            <a:pPr algn="ctr">
              <a:lnSpc>
                <a:spcPct val="139977"/>
              </a:lnSpc>
            </a:pPr>
            <a:r>
              <a:rPr lang="en-US" sz="2500" dirty="0" smtClean="0">
                <a:solidFill>
                  <a:srgbClr val="000000"/>
                </a:solidFill>
                <a:latin typeface="Times New Roman" pitchFamily="18" charset="0"/>
                <a:ea typeface="Roboto Condensed"/>
                <a:cs typeface="Times New Roman" pitchFamily="18" charset="0"/>
                <a:sym typeface="Roboto Condensed"/>
              </a:rPr>
              <a:t>1/</a:t>
            </a:r>
            <a:r>
              <a:rPr lang="en-US" sz="2500" dirty="0" err="1" smtClean="0">
                <a:solidFill>
                  <a:srgbClr val="000000"/>
                </a:solidFill>
                <a:latin typeface="Times New Roman" pitchFamily="18" charset="0"/>
                <a:ea typeface="Roboto Condensed"/>
                <a:cs typeface="Times New Roman" pitchFamily="18" charset="0"/>
                <a:sym typeface="Roboto Condensed"/>
              </a:rPr>
              <a:t>Tìm</a:t>
            </a:r>
            <a:r>
              <a:rPr lang="en-US" sz="2500" dirty="0" smtClean="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hiểu</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kĩ</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về</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tác</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phẩm</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nghệ</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thuật</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được</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phân</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tích</a:t>
            </a:r>
            <a:r>
              <a:rPr lang="en-US" sz="2500" dirty="0">
                <a:solidFill>
                  <a:srgbClr val="000000"/>
                </a:solidFill>
                <a:latin typeface="Times New Roman" pitchFamily="18" charset="0"/>
                <a:ea typeface="Roboto Condensed"/>
                <a:cs typeface="Times New Roman" pitchFamily="18" charset="0"/>
                <a:sym typeface="Roboto Condensed"/>
              </a:rPr>
              <a:t>.</a:t>
            </a:r>
            <a:endParaRPr dirty="0">
              <a:latin typeface="Times New Roman" pitchFamily="18" charset="0"/>
              <a:cs typeface="Times New Roman" pitchFamily="18" charset="0"/>
            </a:endParaRPr>
          </a:p>
        </p:txBody>
      </p:sp>
      <p:sp>
        <p:nvSpPr>
          <p:cNvPr id="7" name="Google Shape;245;p12"/>
          <p:cNvSpPr/>
          <p:nvPr/>
        </p:nvSpPr>
        <p:spPr>
          <a:xfrm>
            <a:off x="4419600" y="1093700"/>
            <a:ext cx="3422704" cy="3063930"/>
          </a:xfrm>
          <a:custGeom>
            <a:avLst/>
            <a:gdLst/>
            <a:ahLst/>
            <a:cxnLst/>
            <a:rect l="l" t="t" r="r" b="b"/>
            <a:pathLst>
              <a:path w="6845407" h="4595895" extrusionOk="0">
                <a:moveTo>
                  <a:pt x="0" y="0"/>
                </a:moveTo>
                <a:lnTo>
                  <a:pt x="6845407" y="0"/>
                </a:lnTo>
                <a:lnTo>
                  <a:pt x="6845407" y="4595894"/>
                </a:lnTo>
                <a:lnTo>
                  <a:pt x="0" y="4595894"/>
                </a:lnTo>
                <a:lnTo>
                  <a:pt x="0" y="0"/>
                </a:lnTo>
                <a:close/>
              </a:path>
            </a:pathLst>
          </a:custGeom>
          <a:blipFill rotWithShape="1">
            <a:blip r:embed="rId2">
              <a:alphaModFix/>
            </a:blip>
            <a:stretch>
              <a:fillRect/>
            </a:stretch>
          </a:blipFill>
          <a:ln>
            <a:noFill/>
          </a:ln>
        </p:spPr>
      </p:sp>
      <p:sp>
        <p:nvSpPr>
          <p:cNvPr id="8" name="Google Shape;249;p12"/>
          <p:cNvSpPr txBox="1"/>
          <p:nvPr/>
        </p:nvSpPr>
        <p:spPr>
          <a:xfrm>
            <a:off x="4650938" y="1324929"/>
            <a:ext cx="3045261" cy="2862322"/>
          </a:xfrm>
          <a:prstGeom prst="rect">
            <a:avLst/>
          </a:prstGeom>
          <a:noFill/>
          <a:ln>
            <a:noFill/>
          </a:ln>
        </p:spPr>
        <p:txBody>
          <a:bodyPr spcFirstLastPara="1" wrap="square" lIns="0" tIns="0" rIns="0" bIns="0" anchor="t" anchorCtr="0">
            <a:spAutoFit/>
          </a:bodyPr>
          <a:lstStyle/>
          <a:p>
            <a:pPr algn="ctr">
              <a:lnSpc>
                <a:spcPct val="124000"/>
              </a:lnSpc>
            </a:pPr>
            <a:r>
              <a:rPr lang="en-US" sz="2500" dirty="0" smtClean="0">
                <a:solidFill>
                  <a:srgbClr val="000000"/>
                </a:solidFill>
                <a:latin typeface="Times New Roman" pitchFamily="18" charset="0"/>
                <a:ea typeface="Roboto Condensed"/>
                <a:cs typeface="Times New Roman" pitchFamily="18" charset="0"/>
                <a:sym typeface="Roboto Condensed"/>
              </a:rPr>
              <a:t>2/</a:t>
            </a:r>
            <a:r>
              <a:rPr lang="en-US" sz="2500" dirty="0" err="1" smtClean="0">
                <a:solidFill>
                  <a:srgbClr val="000000"/>
                </a:solidFill>
                <a:latin typeface="Times New Roman" pitchFamily="18" charset="0"/>
                <a:ea typeface="Roboto Condensed"/>
                <a:cs typeface="Times New Roman" pitchFamily="18" charset="0"/>
                <a:sym typeface="Roboto Condensed"/>
              </a:rPr>
              <a:t>Nắm</a:t>
            </a:r>
            <a:r>
              <a:rPr lang="en-US" sz="2500" dirty="0" smtClean="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được</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những</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nét</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đặc</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sắc</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về</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nội</a:t>
            </a:r>
            <a:r>
              <a:rPr lang="en-US" sz="2500" dirty="0">
                <a:solidFill>
                  <a:srgbClr val="000000"/>
                </a:solidFill>
                <a:latin typeface="Times New Roman" pitchFamily="18" charset="0"/>
                <a:ea typeface="Roboto Condensed"/>
                <a:cs typeface="Times New Roman" pitchFamily="18" charset="0"/>
                <a:sym typeface="Roboto Condensed"/>
              </a:rPr>
              <a:t> dung </a:t>
            </a:r>
            <a:r>
              <a:rPr lang="en-US" sz="2500" dirty="0" err="1">
                <a:solidFill>
                  <a:srgbClr val="000000"/>
                </a:solidFill>
                <a:latin typeface="Times New Roman" pitchFamily="18" charset="0"/>
                <a:ea typeface="Roboto Condensed"/>
                <a:cs typeface="Times New Roman" pitchFamily="18" charset="0"/>
                <a:sym typeface="Roboto Condensed"/>
              </a:rPr>
              <a:t>và</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nghệ</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thuật</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của</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tác</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phẩm</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thông</a:t>
            </a:r>
            <a:r>
              <a:rPr lang="en-US" sz="2500" dirty="0">
                <a:solidFill>
                  <a:srgbClr val="000000"/>
                </a:solidFill>
                <a:latin typeface="Times New Roman" pitchFamily="18" charset="0"/>
                <a:ea typeface="Roboto Condensed"/>
                <a:cs typeface="Times New Roman" pitchFamily="18" charset="0"/>
                <a:sym typeface="Roboto Condensed"/>
              </a:rPr>
              <a:t> qua </a:t>
            </a:r>
            <a:r>
              <a:rPr lang="en-US" sz="2500" dirty="0" err="1">
                <a:solidFill>
                  <a:srgbClr val="000000"/>
                </a:solidFill>
                <a:latin typeface="Times New Roman" pitchFamily="18" charset="0"/>
                <a:ea typeface="Roboto Condensed"/>
                <a:cs typeface="Times New Roman" pitchFamily="18" charset="0"/>
                <a:sym typeface="Roboto Condensed"/>
              </a:rPr>
              <a:t>một</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số</a:t>
            </a:r>
            <a:r>
              <a:rPr lang="en-US" sz="2500" dirty="0">
                <a:solidFill>
                  <a:srgbClr val="000000"/>
                </a:solidFill>
                <a:latin typeface="Times New Roman" pitchFamily="18" charset="0"/>
                <a:ea typeface="Roboto Condensed"/>
                <a:cs typeface="Times New Roman" pitchFamily="18" charset="0"/>
                <a:sym typeface="Roboto Condensed"/>
              </a:rPr>
              <a:t> chi </a:t>
            </a:r>
            <a:r>
              <a:rPr lang="en-US" sz="2500" dirty="0" err="1">
                <a:solidFill>
                  <a:srgbClr val="000000"/>
                </a:solidFill>
                <a:latin typeface="Times New Roman" pitchFamily="18" charset="0"/>
                <a:ea typeface="Roboto Condensed"/>
                <a:cs typeface="Times New Roman" pitchFamily="18" charset="0"/>
                <a:sym typeface="Roboto Condensed"/>
              </a:rPr>
              <a:t>tiết</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cụ</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thể</a:t>
            </a:r>
            <a:r>
              <a:rPr lang="en-US" sz="2500" dirty="0">
                <a:solidFill>
                  <a:srgbClr val="000000"/>
                </a:solidFill>
                <a:latin typeface="Times New Roman" pitchFamily="18" charset="0"/>
                <a:ea typeface="Roboto Condensed"/>
                <a:cs typeface="Times New Roman" pitchFamily="18" charset="0"/>
                <a:sym typeface="Roboto Condensed"/>
              </a:rPr>
              <a:t>.</a:t>
            </a:r>
            <a:endParaRPr dirty="0">
              <a:latin typeface="Times New Roman" pitchFamily="18" charset="0"/>
              <a:cs typeface="Times New Roman" pitchFamily="18" charset="0"/>
            </a:endParaRPr>
          </a:p>
          <a:p>
            <a:pPr algn="ctr">
              <a:lnSpc>
                <a:spcPct val="124000"/>
              </a:lnSpc>
            </a:pPr>
            <a:endParaRPr sz="2500" dirty="0">
              <a:solidFill>
                <a:srgbClr val="000000"/>
              </a:solidFill>
              <a:latin typeface="Times New Roman" pitchFamily="18" charset="0"/>
              <a:ea typeface="Roboto Condensed"/>
              <a:cs typeface="Times New Roman" pitchFamily="18" charset="0"/>
              <a:sym typeface="Roboto Condensed"/>
            </a:endParaRPr>
          </a:p>
        </p:txBody>
      </p:sp>
      <p:sp>
        <p:nvSpPr>
          <p:cNvPr id="9" name="Google Shape;246;p12"/>
          <p:cNvSpPr/>
          <p:nvPr/>
        </p:nvSpPr>
        <p:spPr>
          <a:xfrm>
            <a:off x="921876" y="3203332"/>
            <a:ext cx="3148983" cy="2818900"/>
          </a:xfrm>
          <a:custGeom>
            <a:avLst/>
            <a:gdLst/>
            <a:ahLst/>
            <a:cxnLst/>
            <a:rect l="l" t="t" r="r" b="b"/>
            <a:pathLst>
              <a:path w="6297965" h="4228350" extrusionOk="0">
                <a:moveTo>
                  <a:pt x="0" y="0"/>
                </a:moveTo>
                <a:lnTo>
                  <a:pt x="6297965" y="0"/>
                </a:lnTo>
                <a:lnTo>
                  <a:pt x="6297965" y="4228350"/>
                </a:lnTo>
                <a:lnTo>
                  <a:pt x="0" y="4228350"/>
                </a:lnTo>
                <a:lnTo>
                  <a:pt x="0" y="0"/>
                </a:lnTo>
                <a:close/>
              </a:path>
            </a:pathLst>
          </a:custGeom>
          <a:blipFill rotWithShape="1">
            <a:blip r:embed="rId2">
              <a:alphaModFix/>
            </a:blip>
            <a:stretch>
              <a:fillRect/>
            </a:stretch>
          </a:blipFill>
          <a:ln>
            <a:noFill/>
          </a:ln>
        </p:spPr>
      </p:sp>
      <p:sp>
        <p:nvSpPr>
          <p:cNvPr id="10" name="Google Shape;247;p12"/>
          <p:cNvSpPr/>
          <p:nvPr/>
        </p:nvSpPr>
        <p:spPr>
          <a:xfrm>
            <a:off x="4876800" y="4306341"/>
            <a:ext cx="2819399" cy="1484859"/>
          </a:xfrm>
          <a:custGeom>
            <a:avLst/>
            <a:gdLst/>
            <a:ahLst/>
            <a:cxnLst/>
            <a:rect l="l" t="t" r="r" b="b"/>
            <a:pathLst>
              <a:path w="4806445" h="3226969" extrusionOk="0">
                <a:moveTo>
                  <a:pt x="0" y="0"/>
                </a:moveTo>
                <a:lnTo>
                  <a:pt x="4806445" y="0"/>
                </a:lnTo>
                <a:lnTo>
                  <a:pt x="4806445" y="3226968"/>
                </a:lnTo>
                <a:lnTo>
                  <a:pt x="0" y="3226968"/>
                </a:lnTo>
                <a:lnTo>
                  <a:pt x="0" y="0"/>
                </a:lnTo>
                <a:close/>
              </a:path>
            </a:pathLst>
          </a:custGeom>
          <a:solidFill>
            <a:srgbClr val="92D050"/>
          </a:solidFill>
          <a:ln>
            <a:noFill/>
          </a:ln>
        </p:spPr>
      </p:sp>
      <p:sp>
        <p:nvSpPr>
          <p:cNvPr id="11" name="Google Shape;251;p12"/>
          <p:cNvSpPr txBox="1"/>
          <p:nvPr/>
        </p:nvSpPr>
        <p:spPr>
          <a:xfrm>
            <a:off x="5124467" y="4306342"/>
            <a:ext cx="2266933" cy="1615827"/>
          </a:xfrm>
          <a:prstGeom prst="rect">
            <a:avLst/>
          </a:prstGeom>
          <a:noFill/>
          <a:ln>
            <a:noFill/>
          </a:ln>
        </p:spPr>
        <p:txBody>
          <a:bodyPr spcFirstLastPara="1" wrap="square" lIns="0" tIns="0" rIns="0" bIns="0" anchor="t" anchorCtr="0">
            <a:spAutoFit/>
          </a:bodyPr>
          <a:lstStyle/>
          <a:p>
            <a:pPr algn="ctr">
              <a:lnSpc>
                <a:spcPct val="139977"/>
              </a:lnSpc>
            </a:pPr>
            <a:r>
              <a:rPr lang="en-US" sz="2500" dirty="0" smtClean="0">
                <a:solidFill>
                  <a:srgbClr val="000000"/>
                </a:solidFill>
                <a:latin typeface="Times New Roman" pitchFamily="18" charset="0"/>
                <a:ea typeface="Roboto Condensed"/>
                <a:cs typeface="Times New Roman" pitchFamily="18" charset="0"/>
                <a:sym typeface="Roboto Condensed"/>
              </a:rPr>
              <a:t>4/</a:t>
            </a:r>
            <a:r>
              <a:rPr lang="en-US" sz="2500" dirty="0" err="1" smtClean="0">
                <a:solidFill>
                  <a:srgbClr val="000000"/>
                </a:solidFill>
                <a:latin typeface="Times New Roman" pitchFamily="18" charset="0"/>
                <a:ea typeface="Roboto Condensed"/>
                <a:cs typeface="Times New Roman" pitchFamily="18" charset="0"/>
                <a:sym typeface="Roboto Condensed"/>
              </a:rPr>
              <a:t>Tìm</a:t>
            </a:r>
            <a:r>
              <a:rPr lang="en-US" sz="2500" dirty="0" smtClean="0">
                <a:solidFill>
                  <a:srgbClr val="000000"/>
                </a:solidFill>
                <a:latin typeface="Times New Roman" pitchFamily="18" charset="0"/>
                <a:ea typeface="Roboto Condensed"/>
                <a:cs typeface="Times New Roman" pitchFamily="18" charset="0"/>
                <a:sym typeface="Roboto Condensed"/>
              </a:rPr>
              <a:t> </a:t>
            </a:r>
            <a:r>
              <a:rPr lang="en-US" sz="2500" dirty="0">
                <a:solidFill>
                  <a:srgbClr val="000000"/>
                </a:solidFill>
                <a:latin typeface="Times New Roman" pitchFamily="18" charset="0"/>
                <a:ea typeface="Roboto Condensed"/>
                <a:cs typeface="Times New Roman" pitchFamily="18" charset="0"/>
                <a:sym typeface="Roboto Condensed"/>
              </a:rPr>
              <a:t>ý </a:t>
            </a:r>
            <a:r>
              <a:rPr lang="en-US" sz="2500" dirty="0" err="1">
                <a:solidFill>
                  <a:srgbClr val="000000"/>
                </a:solidFill>
                <a:latin typeface="Times New Roman" pitchFamily="18" charset="0"/>
                <a:ea typeface="Roboto Condensed"/>
                <a:cs typeface="Times New Roman" pitchFamily="18" charset="0"/>
                <a:sym typeface="Roboto Condensed"/>
              </a:rPr>
              <a:t>và</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lập</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dàn</a:t>
            </a:r>
            <a:r>
              <a:rPr lang="en-US" sz="2500" dirty="0">
                <a:solidFill>
                  <a:srgbClr val="000000"/>
                </a:solidFill>
                <a:latin typeface="Times New Roman" pitchFamily="18" charset="0"/>
                <a:ea typeface="Roboto Condensed"/>
                <a:cs typeface="Times New Roman" pitchFamily="18" charset="0"/>
                <a:sym typeface="Roboto Condensed"/>
              </a:rPr>
              <a:t> ý </a:t>
            </a:r>
            <a:r>
              <a:rPr lang="en-US" sz="2500" dirty="0" err="1">
                <a:solidFill>
                  <a:srgbClr val="000000"/>
                </a:solidFill>
                <a:latin typeface="Times New Roman" pitchFamily="18" charset="0"/>
                <a:ea typeface="Roboto Condensed"/>
                <a:cs typeface="Times New Roman" pitchFamily="18" charset="0"/>
                <a:sym typeface="Roboto Condensed"/>
              </a:rPr>
              <a:t>cho</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bài</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viết</a:t>
            </a:r>
            <a:r>
              <a:rPr lang="en-US" sz="2500" dirty="0">
                <a:solidFill>
                  <a:srgbClr val="000000"/>
                </a:solidFill>
                <a:latin typeface="Times New Roman" pitchFamily="18" charset="0"/>
                <a:ea typeface="Roboto Condensed"/>
                <a:cs typeface="Times New Roman" pitchFamily="18" charset="0"/>
                <a:sym typeface="Roboto Condensed"/>
              </a:rPr>
              <a:t>.</a:t>
            </a:r>
            <a:endParaRPr dirty="0">
              <a:latin typeface="Times New Roman" pitchFamily="18" charset="0"/>
              <a:cs typeface="Times New Roman" pitchFamily="18" charset="0"/>
            </a:endParaRPr>
          </a:p>
        </p:txBody>
      </p:sp>
      <p:sp>
        <p:nvSpPr>
          <p:cNvPr id="12" name="Google Shape;250;p12"/>
          <p:cNvSpPr txBox="1"/>
          <p:nvPr/>
        </p:nvSpPr>
        <p:spPr>
          <a:xfrm>
            <a:off x="1265474" y="3536901"/>
            <a:ext cx="2770311" cy="1908215"/>
          </a:xfrm>
          <a:prstGeom prst="rect">
            <a:avLst/>
          </a:prstGeom>
          <a:noFill/>
          <a:ln>
            <a:noFill/>
          </a:ln>
        </p:spPr>
        <p:txBody>
          <a:bodyPr spcFirstLastPara="1" wrap="square" lIns="0" tIns="0" rIns="0" bIns="0" anchor="t" anchorCtr="0">
            <a:spAutoFit/>
          </a:bodyPr>
          <a:lstStyle/>
          <a:p>
            <a:pPr algn="ctr">
              <a:lnSpc>
                <a:spcPct val="124000"/>
              </a:lnSpc>
            </a:pPr>
            <a:r>
              <a:rPr lang="en-US" sz="2500" dirty="0" smtClean="0">
                <a:solidFill>
                  <a:srgbClr val="000000"/>
                </a:solidFill>
                <a:latin typeface="Times New Roman" pitchFamily="18" charset="0"/>
                <a:ea typeface="Roboto Condensed"/>
                <a:cs typeface="Times New Roman" pitchFamily="18" charset="0"/>
                <a:sym typeface="Roboto Condensed"/>
              </a:rPr>
              <a:t>3/</a:t>
            </a:r>
            <a:r>
              <a:rPr lang="en-US" sz="2500" dirty="0" err="1" smtClean="0">
                <a:solidFill>
                  <a:srgbClr val="000000"/>
                </a:solidFill>
                <a:latin typeface="Times New Roman" pitchFamily="18" charset="0"/>
                <a:ea typeface="Roboto Condensed"/>
                <a:cs typeface="Times New Roman" pitchFamily="18" charset="0"/>
                <a:sym typeface="Roboto Condensed"/>
              </a:rPr>
              <a:t>Nêu</a:t>
            </a:r>
            <a:r>
              <a:rPr lang="en-US" sz="2500" dirty="0" smtClean="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được</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nhận</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xét</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cá</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nhân</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về</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ưu</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điểm</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và</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hạn</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chế</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của</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tác</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phẩm</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được</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phân</a:t>
            </a:r>
            <a:r>
              <a:rPr lang="en-US" sz="2500" dirty="0">
                <a:solidFill>
                  <a:srgbClr val="000000"/>
                </a:solidFill>
                <a:latin typeface="Times New Roman" pitchFamily="18" charset="0"/>
                <a:ea typeface="Roboto Condensed"/>
                <a:cs typeface="Times New Roman" pitchFamily="18" charset="0"/>
                <a:sym typeface="Roboto Condensed"/>
              </a:rPr>
              <a:t> </a:t>
            </a:r>
            <a:r>
              <a:rPr lang="en-US" sz="2500" dirty="0" err="1">
                <a:solidFill>
                  <a:srgbClr val="000000"/>
                </a:solidFill>
                <a:latin typeface="Times New Roman" pitchFamily="18" charset="0"/>
                <a:ea typeface="Roboto Condensed"/>
                <a:cs typeface="Times New Roman" pitchFamily="18" charset="0"/>
                <a:sym typeface="Roboto Condensed"/>
              </a:rPr>
              <a:t>tích</a:t>
            </a:r>
            <a:r>
              <a:rPr lang="en-US" sz="2500" dirty="0">
                <a:solidFill>
                  <a:srgbClr val="000000"/>
                </a:solidFill>
                <a:latin typeface="Times New Roman" pitchFamily="18" charset="0"/>
                <a:ea typeface="Roboto Condensed"/>
                <a:cs typeface="Times New Roman" pitchFamily="18" charset="0"/>
                <a:sym typeface="Roboto Condensed"/>
              </a:rPr>
              <a:t>.</a:t>
            </a:r>
            <a:endParaRPr dirty="0">
              <a:latin typeface="Times New Roman" pitchFamily="18" charset="0"/>
              <a:cs typeface="Times New Roman" pitchFamily="18" charset="0"/>
            </a:endParaRPr>
          </a:p>
        </p:txBody>
      </p:sp>
    </p:spTree>
    <p:extLst>
      <p:ext uri="{BB962C8B-B14F-4D97-AF65-F5344CB8AC3E}">
        <p14:creationId xmlns:p14="http://schemas.microsoft.com/office/powerpoint/2010/main" val="83711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109</TotalTime>
  <Words>1469</Words>
  <Application>Microsoft Office PowerPoint</Application>
  <PresentationFormat>On-screen Show (4:3)</PresentationFormat>
  <Paragraphs>105</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Aspect</vt:lpstr>
      <vt:lpstr>PowerPoint Presentation</vt:lpstr>
      <vt:lpstr>I. HOẠT ĐỘNG 1: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13</cp:revision>
  <dcterms:created xsi:type="dcterms:W3CDTF">2023-08-09T08:32:49Z</dcterms:created>
  <dcterms:modified xsi:type="dcterms:W3CDTF">2023-08-15T02:43:01Z</dcterms:modified>
</cp:coreProperties>
</file>