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1" r:id="rId2"/>
    <p:sldId id="258" r:id="rId3"/>
    <p:sldId id="402" r:id="rId4"/>
    <p:sldId id="403" r:id="rId5"/>
    <p:sldId id="404" r:id="rId6"/>
    <p:sldId id="315" r:id="rId7"/>
    <p:sldId id="291" r:id="rId8"/>
    <p:sldId id="316" r:id="rId9"/>
    <p:sldId id="319" r:id="rId10"/>
    <p:sldId id="320" r:id="rId11"/>
    <p:sldId id="318" r:id="rId12"/>
    <p:sldId id="317" r:id="rId13"/>
    <p:sldId id="321" r:id="rId14"/>
    <p:sldId id="323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FF"/>
    <a:srgbClr val="66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5190" autoAdjust="0"/>
  </p:normalViewPr>
  <p:slideViewPr>
    <p:cSldViewPr snapToGrid="0" showGuides="1">
      <p:cViewPr varScale="1">
        <p:scale>
          <a:sx n="91" d="100"/>
          <a:sy n="91" d="100"/>
        </p:scale>
        <p:origin x="-232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5C55-6DAD-42AD-9CE4-AF70E490054E}" type="datetimeFigureOut">
              <a:rPr lang="en-US" smtClean="0"/>
              <a:t>8/9/23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132CB-CC34-4D65-81B8-EA3ABDFD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2FAABD-BEED-D27E-D5E5-B0C1E388E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55EF1A-E10E-CFD9-9E4F-AD6115F70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49FB73-B463-1DC6-A6ED-908EBF5B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6A1696-747D-3C5F-D0D8-FC364431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F7FAF7-E37F-8CC1-2F36-CE8E0DBC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A65258-8828-609E-A774-F71DEC6D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AA0864C-41DE-E149-7ECC-EEFA40AD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64F214-D079-3BEB-C462-12CC7CD6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F59F88-B6C1-B5C8-48F4-147F2791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1BFC33-170C-5249-06BD-A0A0812F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067442-2699-F93B-30C8-FDCC4A95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9CDFEA9-E310-9663-4364-B2A16A9F7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1411FC-D572-F2C5-8361-644AEAE1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02A9B9-6D7E-C237-6A75-DCE3773B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C9D35-7AC3-1BBE-9019-31BCDE23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59616C-45CC-2F21-590C-186CA3FD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3B1304-2E38-E872-6779-4D50FAB7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737FD2-CA22-77C8-15CB-1A39EF86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55AF61-7771-2AF4-0EFE-270701F9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83C7B8-27AE-90CB-862E-0A923EA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C40C1E-E35E-877A-6F58-2247233F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57CA919-7FDC-E4EB-1B57-671667E80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09EC1C-C2ED-75FA-5429-D23B1497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8F2203-CB96-8823-69DE-308BECB7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1F028B-0A1E-4991-827B-89184967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06FED7-93C8-A9AC-E556-7EC5C2CA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873445E-E2E8-D96B-2851-1F7E5796D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52EA74-6DCF-287E-061D-11FE908C8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BF874-488A-7FC8-F015-7E2CCD45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DDF4B9-0348-408A-39C3-CBFECDE0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2DCC91-1528-62EE-5933-DCB4A85B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40F0D1-DC1F-7ADA-DFD1-A0C88B78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65E4C2F-11D4-5E20-42F2-66F15CF8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EFC90FB-BB0A-03C9-94D6-B4C865739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CCFEEEC-6BD1-ACE2-FBEC-88C1AADD7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3FAB26D-D05B-B7ED-123A-2E1C191A6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C0004AA-2CE7-52A0-0BD3-0C044A75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72B655F-0B5B-8295-FADC-D4C82D4F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F2B7D9F-4050-1C6D-3FDB-8E0ED087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6AB5C7-4E69-08B8-77F7-AF8BFAD2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BF39EC1-DD1F-CE12-4261-DC652E2B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26C0C3B-6E58-DCB5-3366-7F965076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CDCA29A-0332-553D-D5A4-6456DABE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E4DE287-FC9D-282C-F010-2BE1305F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FBE1397-48A5-3B10-F51B-FA211E5A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00C42EF-0F3C-4802-FA55-5659B658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6CAAFC-6E93-6342-0E0A-1574C6BB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7D3296-D327-8103-8E10-E6CF6F3F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E5C06B-8032-3C9D-7A92-9CE7095B9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6D2A36-4B19-DBED-5810-D10F82D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DD74090-CED7-25C9-194C-1E287BF1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F4DC370-CC23-4922-5795-A7D5BD9F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8B4F8B-97FD-4C79-EB63-8F8DBEC8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7885A09-B327-3985-4E0A-552690E0B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1BC4F92-355A-49C7-3521-DE078594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4DB88E4-57D1-61A3-4260-F991A990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417CCD-6F8B-24AE-583B-6ADDB8C4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549BBD-D012-933E-8E8E-3E9F8C7C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5146488-4FC3-606C-7A65-3344E27B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DC0B08B-12E2-DDAD-E035-F0CB5742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DC463F-A59D-B73D-D00E-D8C9A2D2B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8937-F608-4158-983E-B02C48C939D1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3DA274-BC0A-52D4-F855-9553EA989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ED62C-3655-D674-9932-F9BCA1254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E8CD-3BD9-41BE-A655-F3C181AA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711AA35-4831-FA51-B3DF-DD3B6572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14" y="268208"/>
            <a:ext cx="9761473" cy="6184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AA1C0B-7F18-1A8F-349C-8E8B0EE092C1}"/>
              </a:ext>
            </a:extLst>
          </p:cNvPr>
          <p:cNvSpPr txBox="1"/>
          <p:nvPr/>
        </p:nvSpPr>
        <p:spPr>
          <a:xfrm>
            <a:off x="4499688" y="2828835"/>
            <a:ext cx="7199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MỘT TÁC PHẨM NGHỆ THUẬT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476E84-0200-51DB-0BCF-E908E1880154}"/>
              </a:ext>
            </a:extLst>
          </p:cNvPr>
          <p:cNvSpPr txBox="1"/>
          <p:nvPr/>
        </p:nvSpPr>
        <p:spPr>
          <a:xfrm>
            <a:off x="1343608" y="575400"/>
            <a:ext cx="3156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5AF60A7-3808-42A7-9CA5-8399A1EE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12" y="2027464"/>
            <a:ext cx="4762500" cy="476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76A6D-420D-E58A-C18D-D429FBF38B64}"/>
              </a:ext>
            </a:extLst>
          </p:cNvPr>
          <p:cNvSpPr txBox="1"/>
          <p:nvPr/>
        </p:nvSpPr>
        <p:spPr>
          <a:xfrm>
            <a:off x="3680749" y="6967959"/>
            <a:ext cx="406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IN Condensed" pitchFamily="2" charset="0"/>
              </a:rPr>
              <a:t>GIÁO VIÊN SOẠN: BÙI HOA – PHẢN BIỆN: CÔ THUỲ CHÂU</a:t>
            </a:r>
          </a:p>
        </p:txBody>
      </p:sp>
    </p:spTree>
    <p:extLst>
      <p:ext uri="{BB962C8B-B14F-4D97-AF65-F5344CB8AC3E}">
        <p14:creationId xmlns:p14="http://schemas.microsoft.com/office/powerpoint/2010/main" val="150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9EA1BEE2-1478-E699-03DC-DA2930BC5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80397"/>
              </p:ext>
            </p:extLst>
          </p:nvPr>
        </p:nvGraphicFramePr>
        <p:xfrm>
          <a:off x="382779" y="1826050"/>
          <a:ext cx="11426442" cy="45691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7698">
                  <a:extLst>
                    <a:ext uri="{9D8B030D-6E8A-4147-A177-3AD203B41FA5}">
                      <a16:colId xmlns:a16="http://schemas.microsoft.com/office/drawing/2014/main" val="3702607574"/>
                    </a:ext>
                  </a:extLst>
                </a:gridCol>
                <a:gridCol w="3064212">
                  <a:extLst>
                    <a:ext uri="{9D8B030D-6E8A-4147-A177-3AD203B41FA5}">
                      <a16:colId xmlns:a16="http://schemas.microsoft.com/office/drawing/2014/main" val="3803410607"/>
                    </a:ext>
                  </a:extLst>
                </a:gridCol>
                <a:gridCol w="3287949">
                  <a:extLst>
                    <a:ext uri="{9D8B030D-6E8A-4147-A177-3AD203B41FA5}">
                      <a16:colId xmlns:a16="http://schemas.microsoft.com/office/drawing/2014/main" val="1390235232"/>
                    </a:ext>
                  </a:extLst>
                </a:gridCol>
                <a:gridCol w="2616583">
                  <a:extLst>
                    <a:ext uri="{9D8B030D-6E8A-4147-A177-3AD203B41FA5}">
                      <a16:colId xmlns:a16="http://schemas.microsoft.com/office/drawing/2014/main" val="1109978833"/>
                    </a:ext>
                  </a:extLst>
                </a:gridCol>
              </a:tblGrid>
              <a:tr h="423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42546"/>
                  </a:ext>
                </a:extLst>
              </a:tr>
              <a:tr h="1804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(2,0)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.(0,5)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.(1,0)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(2,0)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975884"/>
                  </a:ext>
                </a:extLst>
              </a:tr>
              <a:tr h="2194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(2,0)</a:t>
                      </a: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.(1,0)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.(2,0)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41656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626E3F5-EAB8-0DF7-195B-E601996EA478}"/>
              </a:ext>
            </a:extLst>
          </p:cNvPr>
          <p:cNvSpPr txBox="1"/>
          <p:nvPr/>
        </p:nvSpPr>
        <p:spPr>
          <a:xfrm>
            <a:off x="2410298" y="165530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Rubrics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0EC4341-5FBD-BA79-D6AC-FA643BF9E22E}"/>
              </a:ext>
            </a:extLst>
          </p:cNvPr>
          <p:cNvSpPr txBox="1"/>
          <p:nvPr/>
        </p:nvSpPr>
        <p:spPr>
          <a:xfrm>
            <a:off x="993931" y="609917"/>
            <a:ext cx="10134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tabLst>
                <a:tab pos="138684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:…………………………………..</a:t>
            </a:r>
          </a:p>
          <a:p>
            <a:pPr marL="0" marR="0">
              <a:tabLst>
                <a:tab pos="1385888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9EA1BEE2-1478-E699-03DC-DA2930BC5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44740"/>
              </p:ext>
            </p:extLst>
          </p:nvPr>
        </p:nvGraphicFramePr>
        <p:xfrm>
          <a:off x="347965" y="1698922"/>
          <a:ext cx="11426442" cy="49410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4821">
                  <a:extLst>
                    <a:ext uri="{9D8B030D-6E8A-4147-A177-3AD203B41FA5}">
                      <a16:colId xmlns:a16="http://schemas.microsoft.com/office/drawing/2014/main" val="3702607574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3803410607"/>
                    </a:ext>
                  </a:extLst>
                </a:gridCol>
                <a:gridCol w="2847109">
                  <a:extLst>
                    <a:ext uri="{9D8B030D-6E8A-4147-A177-3AD203B41FA5}">
                      <a16:colId xmlns:a16="http://schemas.microsoft.com/office/drawing/2014/main" val="1390235232"/>
                    </a:ext>
                  </a:extLst>
                </a:gridCol>
                <a:gridCol w="2353494">
                  <a:extLst>
                    <a:ext uri="{9D8B030D-6E8A-4147-A177-3AD203B41FA5}">
                      <a16:colId xmlns:a16="http://schemas.microsoft.com/office/drawing/2014/main" val="1109978833"/>
                    </a:ext>
                  </a:extLst>
                </a:gridCol>
              </a:tblGrid>
              <a:tr h="415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42546"/>
                  </a:ext>
                </a:extLst>
              </a:tr>
              <a:tr h="3577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(2,0)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.(0,5)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.(1,0)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.(2,0)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624517"/>
                  </a:ext>
                </a:extLst>
              </a:tr>
              <a:tr h="603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49182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626E3F5-EAB8-0DF7-195B-E601996EA478}"/>
              </a:ext>
            </a:extLst>
          </p:cNvPr>
          <p:cNvSpPr txBox="1"/>
          <p:nvPr/>
        </p:nvSpPr>
        <p:spPr>
          <a:xfrm>
            <a:off x="2410298" y="165530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Rubrics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0EC4341-5FBD-BA79-D6AC-FA643BF9E22E}"/>
              </a:ext>
            </a:extLst>
          </p:cNvPr>
          <p:cNvSpPr txBox="1"/>
          <p:nvPr/>
        </p:nvSpPr>
        <p:spPr>
          <a:xfrm>
            <a:off x="993931" y="609917"/>
            <a:ext cx="10134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tabLst>
                <a:tab pos="138684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:…………………………………..</a:t>
            </a:r>
          </a:p>
          <a:p>
            <a:pPr marL="0" marR="0">
              <a:tabLst>
                <a:tab pos="1385888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32558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24CF670-B6C9-158E-B4EF-3D6DA46677E2}"/>
              </a:ext>
            </a:extLst>
          </p:cNvPr>
          <p:cNvSpPr txBox="1"/>
          <p:nvPr/>
        </p:nvSpPr>
        <p:spPr>
          <a:xfrm>
            <a:off x="1218650" y="743684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71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A58A6EC-F0AF-11D4-E983-7A8E2F75C66C}"/>
              </a:ext>
            </a:extLst>
          </p:cNvPr>
          <p:cNvSpPr txBox="1"/>
          <p:nvPr/>
        </p:nvSpPr>
        <p:spPr>
          <a:xfrm>
            <a:off x="1987664" y="1861149"/>
            <a:ext cx="6949759" cy="1532334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85"/>
            <a:ext cx="1047846" cy="1214959"/>
          </a:xfrm>
          <a:prstGeom prst="rect">
            <a:avLst/>
          </a:prstGeom>
        </p:spPr>
      </p:pic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1CF12770-0A8E-EABF-1480-52517BE48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52765"/>
              </p:ext>
            </p:extLst>
          </p:nvPr>
        </p:nvGraphicFramePr>
        <p:xfrm>
          <a:off x="291106" y="1292044"/>
          <a:ext cx="11793042" cy="5471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3468">
                  <a:extLst>
                    <a:ext uri="{9D8B030D-6E8A-4147-A177-3AD203B41FA5}">
                      <a16:colId xmlns:a16="http://schemas.microsoft.com/office/drawing/2014/main" val="906789509"/>
                    </a:ext>
                  </a:extLst>
                </a:gridCol>
                <a:gridCol w="1684787">
                  <a:extLst>
                    <a:ext uri="{9D8B030D-6E8A-4147-A177-3AD203B41FA5}">
                      <a16:colId xmlns:a16="http://schemas.microsoft.com/office/drawing/2014/main" val="3463077888"/>
                    </a:ext>
                  </a:extLst>
                </a:gridCol>
                <a:gridCol w="1684787">
                  <a:extLst>
                    <a:ext uri="{9D8B030D-6E8A-4147-A177-3AD203B41FA5}">
                      <a16:colId xmlns:a16="http://schemas.microsoft.com/office/drawing/2014/main" val="3945781276"/>
                    </a:ext>
                  </a:extLst>
                </a:gridCol>
              </a:tblGrid>
              <a:tr h="840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377955"/>
                  </a:ext>
                </a:extLst>
              </a:tr>
              <a:tr h="346487">
                <a:tc grid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19519"/>
                  </a:ext>
                </a:extLst>
              </a:tr>
              <a:tr h="723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18389"/>
                  </a:ext>
                </a:extLst>
              </a:tr>
              <a:tr h="723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Cách thức thuyết trình, phong thái, giọng điệu, ngôn ngữ… có phù hợp không?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81406"/>
                  </a:ext>
                </a:extLst>
              </a:tr>
              <a:tr h="3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Các phương tiện hỗ trợ có hiệu quả như thế nào?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977649"/>
                  </a:ext>
                </a:extLst>
              </a:tr>
              <a:tr h="346487">
                <a:tc grid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562271"/>
                  </a:ext>
                </a:extLst>
              </a:tr>
              <a:tr h="3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257229"/>
                  </a:ext>
                </a:extLst>
              </a:tr>
              <a:tr h="663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0800"/>
                  </a:ext>
                </a:extLst>
              </a:tr>
            </a:tbl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05AA7A0-A87C-C70D-CDDA-987084365509}"/>
              </a:ext>
            </a:extLst>
          </p:cNvPr>
          <p:cNvSpPr txBox="1"/>
          <p:nvPr/>
        </p:nvSpPr>
        <p:spPr>
          <a:xfrm>
            <a:off x="1692465" y="118811"/>
            <a:ext cx="3986196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(01)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2">
            <a:extLst>
              <a:ext uri="{FF2B5EF4-FFF2-40B4-BE49-F238E27FC236}">
                <a16:creationId xmlns:a16="http://schemas.microsoft.com/office/drawing/2014/main" id="{5FB094C6-A109-AA3A-981D-51CE251CCC39}"/>
              </a:ext>
            </a:extLst>
          </p:cNvPr>
          <p:cNvSpPr txBox="1"/>
          <p:nvPr/>
        </p:nvSpPr>
        <p:spPr>
          <a:xfrm>
            <a:off x="7216727" y="118811"/>
            <a:ext cx="4574322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7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8178126D-11A2-AACE-CDEA-24F412870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073928"/>
              </p:ext>
            </p:extLst>
          </p:nvPr>
        </p:nvGraphicFramePr>
        <p:xfrm>
          <a:off x="239005" y="1900465"/>
          <a:ext cx="11676331" cy="4784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0933">
                  <a:extLst>
                    <a:ext uri="{9D8B030D-6E8A-4147-A177-3AD203B41FA5}">
                      <a16:colId xmlns:a16="http://schemas.microsoft.com/office/drawing/2014/main" val="3473129935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1442640206"/>
                    </a:ext>
                  </a:extLst>
                </a:gridCol>
                <a:gridCol w="1505244">
                  <a:extLst>
                    <a:ext uri="{9D8B030D-6E8A-4147-A177-3AD203B41FA5}">
                      <a16:colId xmlns:a16="http://schemas.microsoft.com/office/drawing/2014/main" val="4280813439"/>
                    </a:ext>
                  </a:extLst>
                </a:gridCol>
              </a:tblGrid>
              <a:tr h="319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96164"/>
                  </a:ext>
                </a:extLst>
              </a:tr>
              <a:tr h="144893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21527"/>
                  </a:ext>
                </a:extLst>
              </a:tr>
              <a:tr h="37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Nội dung nghe và ghi chép lại đã chính xác chưa?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19774"/>
                  </a:ext>
                </a:extLst>
              </a:tr>
              <a:tr h="522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Thu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13227"/>
                  </a:ext>
                </a:extLst>
              </a:tr>
              <a:tr h="144893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 kinh nghiệm về thái độ nghe: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79197"/>
                  </a:ext>
                </a:extLst>
              </a:tr>
              <a:tr h="295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Đã chú ý và tôn trọng người thuyết trình chưa?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3541"/>
                  </a:ext>
                </a:extLst>
              </a:tr>
              <a:tr h="44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08227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7A29814-3A39-4B2F-F59C-FA97EE65EA52}"/>
              </a:ext>
            </a:extLst>
          </p:cNvPr>
          <p:cNvSpPr txBox="1"/>
          <p:nvPr/>
        </p:nvSpPr>
        <p:spPr>
          <a:xfrm>
            <a:off x="1507327" y="221504"/>
            <a:ext cx="4963811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(02)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3BF85921-AE4F-883A-8076-BB13BA52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5" y="192907"/>
            <a:ext cx="1047846" cy="121495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9AF0FAE-9F56-C7A2-12E5-8FA53D866278}"/>
              </a:ext>
            </a:extLst>
          </p:cNvPr>
          <p:cNvSpPr txBox="1"/>
          <p:nvPr/>
        </p:nvSpPr>
        <p:spPr>
          <a:xfrm>
            <a:off x="6700581" y="0"/>
            <a:ext cx="5685385" cy="1532334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14" y="4382966"/>
            <a:ext cx="2007596" cy="232777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24CF670-B6C9-158E-B4EF-3D6DA46677E2}"/>
              </a:ext>
            </a:extLst>
          </p:cNvPr>
          <p:cNvSpPr txBox="1"/>
          <p:nvPr/>
        </p:nvSpPr>
        <p:spPr>
          <a:xfrm>
            <a:off x="3497615" y="1613452"/>
            <a:ext cx="7039086" cy="359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715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15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(Hs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11">
            <a:extLst>
              <a:ext uri="{FF2B5EF4-FFF2-40B4-BE49-F238E27FC236}">
                <a16:creationId xmlns:a16="http://schemas.microsoft.com/office/drawing/2014/main" id="{695393B6-B445-6C64-5002-069A9CA94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12" y="202746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F33BEF-A3F3-BD8D-0C43-81E0F018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00" y="76908"/>
            <a:ext cx="4264645" cy="22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>
            <a:extLst>
              <a:ext uri="{FF2B5EF4-FFF2-40B4-BE49-F238E27FC236}">
                <a16:creationId xmlns:a16="http://schemas.microsoft.com/office/drawing/2014/main" id="{624AC408-F172-560D-DAA6-1E4438A0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833"/>
            <a:ext cx="4336345" cy="22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4">
            <a:extLst>
              <a:ext uri="{FF2B5EF4-FFF2-40B4-BE49-F238E27FC236}">
                <a16:creationId xmlns:a16="http://schemas.microsoft.com/office/drawing/2014/main" id="{D48C108D-5FB9-3C1B-9EA7-8FC7B9DC5B32}"/>
              </a:ext>
            </a:extLst>
          </p:cNvPr>
          <p:cNvSpPr/>
          <p:nvPr/>
        </p:nvSpPr>
        <p:spPr>
          <a:xfrm>
            <a:off x="179947" y="2414687"/>
            <a:ext cx="3508310" cy="83975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Hộp Văn bản 7">
            <a:extLst>
              <a:ext uri="{FF2B5EF4-FFF2-40B4-BE49-F238E27FC236}">
                <a16:creationId xmlns:a16="http://schemas.microsoft.com/office/drawing/2014/main" id="{3643B4F6-540D-3E0D-B320-5556D47A5C53}"/>
              </a:ext>
            </a:extLst>
          </p:cNvPr>
          <p:cNvSpPr txBox="1"/>
          <p:nvPr/>
        </p:nvSpPr>
        <p:spPr>
          <a:xfrm>
            <a:off x="4420305" y="2706059"/>
            <a:ext cx="7591747" cy="3439239"/>
          </a:xfrm>
          <a:prstGeom prst="wedgeRoundRectCallout">
            <a:avLst>
              <a:gd name="adj1" fmla="val -53858"/>
              <a:gd name="adj2" fmla="val 46290"/>
              <a:gd name="adj3" fmla="val 16667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thể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5">
            <a:extLst>
              <a:ext uri="{FF2B5EF4-FFF2-40B4-BE49-F238E27FC236}">
                <a16:creationId xmlns:a16="http://schemas.microsoft.com/office/drawing/2014/main" id="{908C12CC-6168-A26C-CB7E-296ADC42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0364" y="2908571"/>
            <a:ext cx="4136522" cy="41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3173668" y="786496"/>
            <a:ext cx="6343958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1B78329-331D-98DE-6F11-661B4D627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93" y="2487559"/>
            <a:ext cx="3302908" cy="38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" y="10316"/>
            <a:ext cx="12192000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2B407BD-A3D4-41B1-4756-C22036D23B39}"/>
              </a:ext>
            </a:extLst>
          </p:cNvPr>
          <p:cNvSpPr txBox="1"/>
          <p:nvPr/>
        </p:nvSpPr>
        <p:spPr>
          <a:xfrm>
            <a:off x="1278194" y="334052"/>
            <a:ext cx="10333703" cy="54809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04C8FB8-565E-691E-BD15-A422F8531116}"/>
              </a:ext>
            </a:extLst>
          </p:cNvPr>
          <p:cNvSpPr txBox="1"/>
          <p:nvPr/>
        </p:nvSpPr>
        <p:spPr>
          <a:xfrm>
            <a:off x="4366200" y="1815227"/>
            <a:ext cx="72337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5B63924-F11B-A669-17BE-07C0490F2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817" y="1798362"/>
            <a:ext cx="5069954" cy="5069954"/>
          </a:xfrm>
          <a:prstGeom prst="rect">
            <a:avLst/>
          </a:prstGeom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4F7F1D91-1956-96BA-1FAE-E6B7E97F9619}"/>
              </a:ext>
            </a:extLst>
          </p:cNvPr>
          <p:cNvSpPr/>
          <p:nvPr/>
        </p:nvSpPr>
        <p:spPr>
          <a:xfrm>
            <a:off x="4232936" y="1709541"/>
            <a:ext cx="7678995" cy="1043619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5A3D70-D19C-5FBF-F5F0-373ADBB1F9E0}"/>
              </a:ext>
            </a:extLst>
          </p:cNvPr>
          <p:cNvSpPr txBox="1"/>
          <p:nvPr/>
        </p:nvSpPr>
        <p:spPr>
          <a:xfrm>
            <a:off x="3916155" y="3429000"/>
            <a:ext cx="7531207" cy="1532334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7">
            <a:extLst>
              <a:ext uri="{FF2B5EF4-FFF2-40B4-BE49-F238E27FC236}">
                <a16:creationId xmlns:a16="http://schemas.microsoft.com/office/drawing/2014/main" id="{0C11868D-2EFE-95D9-0038-2B3CF0EB6572}"/>
              </a:ext>
            </a:extLst>
          </p:cNvPr>
          <p:cNvSpPr txBox="1"/>
          <p:nvPr/>
        </p:nvSpPr>
        <p:spPr>
          <a:xfrm>
            <a:off x="1278194" y="15760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animBg="1"/>
      <p:bldP spid="13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896" y="5467835"/>
            <a:ext cx="1047846" cy="121495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2148AD1-8F3F-C2D2-95EA-1BF46422AC95}"/>
              </a:ext>
            </a:extLst>
          </p:cNvPr>
          <p:cNvSpPr txBox="1"/>
          <p:nvPr/>
        </p:nvSpPr>
        <p:spPr>
          <a:xfrm>
            <a:off x="1348533" y="875738"/>
            <a:ext cx="9372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AD6320C-D0AC-BF83-060D-EF33E5068FC0}"/>
              </a:ext>
            </a:extLst>
          </p:cNvPr>
          <p:cNvSpPr txBox="1"/>
          <p:nvPr/>
        </p:nvSpPr>
        <p:spPr>
          <a:xfrm>
            <a:off x="1470741" y="1553900"/>
            <a:ext cx="9948606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rõ mục đích, đối tượng người nghe và nội dung tác phẩm cần giới thiệu.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8D60F4-E44E-2DFC-ACFD-C11A69826D06}"/>
              </a:ext>
            </a:extLst>
          </p:cNvPr>
          <p:cNvSpPr txBox="1"/>
          <p:nvPr/>
        </p:nvSpPr>
        <p:spPr>
          <a:xfrm>
            <a:off x="1470740" y="2901196"/>
            <a:ext cx="9948606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Biết cách trình bày: cách nói, cách kết hợp các yếu tố phi ngôn ngữ và phương tiện kĩ thuật khác có hiệu quả.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A7F425D-2056-BA09-9681-19DCB520DFDF}"/>
              </a:ext>
            </a:extLst>
          </p:cNvPr>
          <p:cNvSpPr txBox="1"/>
          <p:nvPr/>
        </p:nvSpPr>
        <p:spPr>
          <a:xfrm>
            <a:off x="1470741" y="4355772"/>
            <a:ext cx="9948606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Có thái độ phù hợp, tôn trọng người nghe.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9">
            <a:extLst>
              <a:ext uri="{FF2B5EF4-FFF2-40B4-BE49-F238E27FC236}">
                <a16:creationId xmlns:a16="http://schemas.microsoft.com/office/drawing/2014/main" id="{A75A4751-4155-9B13-F036-513DF689E39A}"/>
              </a:ext>
            </a:extLst>
          </p:cNvPr>
          <p:cNvSpPr txBox="1"/>
          <p:nvPr/>
        </p:nvSpPr>
        <p:spPr>
          <a:xfrm>
            <a:off x="1470741" y="357607"/>
            <a:ext cx="101411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896" y="5467835"/>
            <a:ext cx="1047846" cy="121495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2148AD1-8F3F-C2D2-95EA-1BF46422AC95}"/>
              </a:ext>
            </a:extLst>
          </p:cNvPr>
          <p:cNvSpPr txBox="1"/>
          <p:nvPr/>
        </p:nvSpPr>
        <p:spPr>
          <a:xfrm>
            <a:off x="1278194" y="15760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8D60F4-E44E-2DFC-ACFD-C11A69826D06}"/>
              </a:ext>
            </a:extLst>
          </p:cNvPr>
          <p:cNvSpPr txBox="1"/>
          <p:nvPr/>
        </p:nvSpPr>
        <p:spPr>
          <a:xfrm>
            <a:off x="1663291" y="2417511"/>
            <a:ext cx="9948606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tranh,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A7F425D-2056-BA09-9681-19DCB520DFDF}"/>
              </a:ext>
            </a:extLst>
          </p:cNvPr>
          <p:cNvSpPr txBox="1"/>
          <p:nvPr/>
        </p:nvSpPr>
        <p:spPr>
          <a:xfrm>
            <a:off x="1663291" y="3600488"/>
            <a:ext cx="9948606" cy="2009061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5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4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562706" y="241031"/>
            <a:ext cx="11254153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THỰC HÀNH THUYẾT TRÌNH VÀ THẢO LUẬN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5BA403B-7059-3956-CF2A-1F748B85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1" y="1658646"/>
            <a:ext cx="2613492" cy="4958323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760DAACC-CA40-179F-BFAB-0B2066284CF3}"/>
              </a:ext>
            </a:extLst>
          </p:cNvPr>
          <p:cNvSpPr txBox="1"/>
          <p:nvPr/>
        </p:nvSpPr>
        <p:spPr>
          <a:xfrm>
            <a:off x="1054100" y="969578"/>
            <a:ext cx="10960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7150"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5">
            <a:extLst>
              <a:ext uri="{FF2B5EF4-FFF2-40B4-BE49-F238E27FC236}">
                <a16:creationId xmlns:a16="http://schemas.microsoft.com/office/drawing/2014/main" id="{1DB01FEE-C027-AC5C-8A1D-F32BD13AB44D}"/>
              </a:ext>
            </a:extLst>
          </p:cNvPr>
          <p:cNvSpPr txBox="1"/>
          <p:nvPr/>
        </p:nvSpPr>
        <p:spPr>
          <a:xfrm>
            <a:off x="2066914" y="1559751"/>
            <a:ext cx="380206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71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16">
            <a:extLst>
              <a:ext uri="{FF2B5EF4-FFF2-40B4-BE49-F238E27FC236}">
                <a16:creationId xmlns:a16="http://schemas.microsoft.com/office/drawing/2014/main" id="{7F37B704-CAD4-CE3D-D1CA-47616EA4A77B}"/>
              </a:ext>
            </a:extLst>
          </p:cNvPr>
          <p:cNvSpPr txBox="1"/>
          <p:nvPr/>
        </p:nvSpPr>
        <p:spPr>
          <a:xfrm>
            <a:off x="4895557" y="1561289"/>
            <a:ext cx="6204933" cy="606407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Dàn ý bài giới thiệu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17">
            <a:extLst>
              <a:ext uri="{FF2B5EF4-FFF2-40B4-BE49-F238E27FC236}">
                <a16:creationId xmlns:a16="http://schemas.microsoft.com/office/drawing/2014/main" id="{69A78425-2467-9AFD-0C57-1C4A832BE799}"/>
              </a:ext>
            </a:extLst>
          </p:cNvPr>
          <p:cNvSpPr txBox="1"/>
          <p:nvPr/>
        </p:nvSpPr>
        <p:spPr>
          <a:xfrm>
            <a:off x="4790542" y="2570843"/>
            <a:ext cx="6204933" cy="115464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B7EA4B27-8339-0FE7-DCD5-54AF12C96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10" name="Hộp Văn bản 15">
            <a:extLst>
              <a:ext uri="{FF2B5EF4-FFF2-40B4-BE49-F238E27FC236}">
                <a16:creationId xmlns:a16="http://schemas.microsoft.com/office/drawing/2014/main" id="{ECFBE383-FBAB-DA53-7519-F7A5B88EA682}"/>
              </a:ext>
            </a:extLst>
          </p:cNvPr>
          <p:cNvSpPr txBox="1"/>
          <p:nvPr/>
        </p:nvSpPr>
        <p:spPr>
          <a:xfrm>
            <a:off x="2066914" y="3805205"/>
            <a:ext cx="2332008" cy="1179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6">
            <a:extLst>
              <a:ext uri="{FF2B5EF4-FFF2-40B4-BE49-F238E27FC236}">
                <a16:creationId xmlns:a16="http://schemas.microsoft.com/office/drawing/2014/main" id="{DECE7FF5-DA16-0B9E-4459-FA1BBB79064B}"/>
              </a:ext>
            </a:extLst>
          </p:cNvPr>
          <p:cNvSpPr txBox="1"/>
          <p:nvPr/>
        </p:nvSpPr>
        <p:spPr>
          <a:xfrm>
            <a:off x="4459457" y="3994457"/>
            <a:ext cx="7554743" cy="115464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7">
            <a:extLst>
              <a:ext uri="{FF2B5EF4-FFF2-40B4-BE49-F238E27FC236}">
                <a16:creationId xmlns:a16="http://schemas.microsoft.com/office/drawing/2014/main" id="{43265C23-B969-D93D-D6AD-711AC977A822}"/>
              </a:ext>
            </a:extLst>
          </p:cNvPr>
          <p:cNvSpPr txBox="1"/>
          <p:nvPr/>
        </p:nvSpPr>
        <p:spPr>
          <a:xfrm>
            <a:off x="3103422" y="5360618"/>
            <a:ext cx="7892053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46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04A259-B4C6-173B-DAEF-654A675E1AD3}"/>
              </a:ext>
            </a:extLst>
          </p:cNvPr>
          <p:cNvSpPr txBox="1"/>
          <p:nvPr/>
        </p:nvSpPr>
        <p:spPr>
          <a:xfrm>
            <a:off x="1054100" y="35874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60B49E-CD23-EEA1-3335-781AC657F38B}"/>
              </a:ext>
            </a:extLst>
          </p:cNvPr>
          <p:cNvSpPr txBox="1"/>
          <p:nvPr/>
        </p:nvSpPr>
        <p:spPr>
          <a:xfrm>
            <a:off x="1559847" y="1136743"/>
            <a:ext cx="10031931" cy="242137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457200" marR="30480" lvl="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3048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rubic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77353A-977A-D77D-66FC-73A6B72C979F}"/>
              </a:ext>
            </a:extLst>
          </p:cNvPr>
          <p:cNvSpPr txBox="1"/>
          <p:nvPr/>
        </p:nvSpPr>
        <p:spPr>
          <a:xfrm>
            <a:off x="1686456" y="3920539"/>
            <a:ext cx="8343808" cy="606407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R="3048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9EA1BEE2-1478-E699-03DC-DA2930BC5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44595"/>
              </p:ext>
            </p:extLst>
          </p:nvPr>
        </p:nvGraphicFramePr>
        <p:xfrm>
          <a:off x="186446" y="1411597"/>
          <a:ext cx="11819107" cy="52939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2156">
                  <a:extLst>
                    <a:ext uri="{9D8B030D-6E8A-4147-A177-3AD203B41FA5}">
                      <a16:colId xmlns:a16="http://schemas.microsoft.com/office/drawing/2014/main" val="3702607574"/>
                    </a:ext>
                  </a:extLst>
                </a:gridCol>
                <a:gridCol w="3109615">
                  <a:extLst>
                    <a:ext uri="{9D8B030D-6E8A-4147-A177-3AD203B41FA5}">
                      <a16:colId xmlns:a16="http://schemas.microsoft.com/office/drawing/2014/main" val="3803410607"/>
                    </a:ext>
                  </a:extLst>
                </a:gridCol>
                <a:gridCol w="3560324">
                  <a:extLst>
                    <a:ext uri="{9D8B030D-6E8A-4147-A177-3AD203B41FA5}">
                      <a16:colId xmlns:a16="http://schemas.microsoft.com/office/drawing/2014/main" val="1390235232"/>
                    </a:ext>
                  </a:extLst>
                </a:gridCol>
                <a:gridCol w="2607012">
                  <a:extLst>
                    <a:ext uri="{9D8B030D-6E8A-4147-A177-3AD203B41FA5}">
                      <a16:colId xmlns:a16="http://schemas.microsoft.com/office/drawing/2014/main" val="1109978833"/>
                    </a:ext>
                  </a:extLst>
                </a:gridCol>
              </a:tblGrid>
              <a:tr h="452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42546"/>
                  </a:ext>
                </a:extLst>
              </a:tr>
              <a:tr h="2420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(2,0)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.(1)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.(1,5)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.(2)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88962"/>
                  </a:ext>
                </a:extLst>
              </a:tr>
              <a:tr h="2420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(2,0)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.(1)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.(2)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287127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C26CC3-9377-8D56-9DF3-63563B720643}"/>
              </a:ext>
            </a:extLst>
          </p:cNvPr>
          <p:cNvSpPr txBox="1"/>
          <p:nvPr/>
        </p:nvSpPr>
        <p:spPr>
          <a:xfrm>
            <a:off x="-3810000" y="10367369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Rubrics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626E3F5-EAB8-0DF7-195B-E601996EA478}"/>
              </a:ext>
            </a:extLst>
          </p:cNvPr>
          <p:cNvSpPr txBox="1"/>
          <p:nvPr/>
        </p:nvSpPr>
        <p:spPr>
          <a:xfrm>
            <a:off x="2478391" y="0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Rubrics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0EC4341-5FBD-BA79-D6AC-FA643BF9E22E}"/>
              </a:ext>
            </a:extLst>
          </p:cNvPr>
          <p:cNvSpPr txBox="1"/>
          <p:nvPr/>
        </p:nvSpPr>
        <p:spPr>
          <a:xfrm>
            <a:off x="978483" y="457490"/>
            <a:ext cx="10134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tabLst>
                <a:tab pos="138684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:…………………………………..</a:t>
            </a:r>
          </a:p>
          <a:p>
            <a:pPr marL="0" marR="0">
              <a:tabLst>
                <a:tab pos="1385888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1284</Words>
  <Application>Microsoft Macintosh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DIN Condensed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Microsoft Office User</cp:lastModifiedBy>
  <cp:revision>12</cp:revision>
  <dcterms:created xsi:type="dcterms:W3CDTF">2022-10-15T01:22:39Z</dcterms:created>
  <dcterms:modified xsi:type="dcterms:W3CDTF">2023-08-09T15:20:03Z</dcterms:modified>
</cp:coreProperties>
</file>