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3"/>
  </p:notesMasterIdLst>
  <p:sldIdLst>
    <p:sldId id="320" r:id="rId2"/>
    <p:sldId id="298" r:id="rId3"/>
    <p:sldId id="299" r:id="rId4"/>
    <p:sldId id="300" r:id="rId5"/>
    <p:sldId id="301" r:id="rId6"/>
    <p:sldId id="302" r:id="rId7"/>
    <p:sldId id="303" r:id="rId8"/>
    <p:sldId id="304" r:id="rId9"/>
    <p:sldId id="305" r:id="rId10"/>
    <p:sldId id="306" r:id="rId11"/>
    <p:sldId id="307" r:id="rId12"/>
    <p:sldId id="308" r:id="rId13"/>
    <p:sldId id="402" r:id="rId14"/>
    <p:sldId id="316" r:id="rId15"/>
    <p:sldId id="319" r:id="rId16"/>
    <p:sldId id="322" r:id="rId17"/>
    <p:sldId id="371" r:id="rId18"/>
    <p:sldId id="359" r:id="rId19"/>
    <p:sldId id="372" r:id="rId20"/>
    <p:sldId id="358" r:id="rId21"/>
    <p:sldId id="265" r:id="rId22"/>
    <p:sldId id="332" r:id="rId23"/>
    <p:sldId id="267" r:id="rId24"/>
    <p:sldId id="330" r:id="rId25"/>
    <p:sldId id="368" r:id="rId26"/>
    <p:sldId id="272" r:id="rId27"/>
    <p:sldId id="333" r:id="rId28"/>
    <p:sldId id="361" r:id="rId29"/>
    <p:sldId id="362" r:id="rId30"/>
    <p:sldId id="271" r:id="rId31"/>
    <p:sldId id="334" r:id="rId32"/>
    <p:sldId id="335" r:id="rId33"/>
    <p:sldId id="336" r:id="rId34"/>
    <p:sldId id="405" r:id="rId35"/>
    <p:sldId id="383" r:id="rId36"/>
    <p:sldId id="387" r:id="rId37"/>
    <p:sldId id="341" r:id="rId38"/>
    <p:sldId id="343" r:id="rId39"/>
    <p:sldId id="344" r:id="rId40"/>
    <p:sldId id="345" r:id="rId41"/>
    <p:sldId id="391" r:id="rId42"/>
    <p:sldId id="400" r:id="rId43"/>
    <p:sldId id="399" r:id="rId44"/>
    <p:sldId id="394" r:id="rId45"/>
    <p:sldId id="370" r:id="rId46"/>
    <p:sldId id="403" r:id="rId47"/>
    <p:sldId id="365" r:id="rId48"/>
    <p:sldId id="375" r:id="rId49"/>
    <p:sldId id="376" r:id="rId50"/>
    <p:sldId id="377" r:id="rId51"/>
    <p:sldId id="378" r:id="rId52"/>
    <p:sldId id="379" r:id="rId53"/>
    <p:sldId id="380" r:id="rId54"/>
    <p:sldId id="382" r:id="rId55"/>
    <p:sldId id="404" r:id="rId56"/>
    <p:sldId id="381" r:id="rId57"/>
    <p:sldId id="397" r:id="rId58"/>
    <p:sldId id="406" r:id="rId59"/>
    <p:sldId id="389" r:id="rId60"/>
    <p:sldId id="393" r:id="rId61"/>
    <p:sldId id="396"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CC"/>
    <a:srgbClr val="FF66CC"/>
    <a:srgbClr val="FF3399"/>
    <a:srgbClr val="CC3300"/>
    <a:srgbClr val="FF0000"/>
    <a:srgbClr val="FFFFFF"/>
    <a:srgbClr val="FFCCCC"/>
    <a:srgbClr val="990099"/>
    <a:srgbClr val="3C14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4660"/>
  </p:normalViewPr>
  <p:slideViewPr>
    <p:cSldViewPr>
      <p:cViewPr varScale="1">
        <p:scale>
          <a:sx n="83" d="100"/>
          <a:sy n="83" d="100"/>
        </p:scale>
        <p:origin x="1565" y="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1A5F1-B30B-4C94-8DCF-5AADA4C4932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F97BB08-0B2A-4546-B921-79F799221F45}">
      <dgm:prSet phldrT="[Text]" custT="1"/>
      <dgm:spPr>
        <a:solidFill>
          <a:schemeClr val="accent6">
            <a:lumMod val="75000"/>
          </a:schemeClr>
        </a:solidFill>
      </dgm:spPr>
      <dgm:t>
        <a:bodyPr/>
        <a:lstStyle/>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12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err="1" smtClean="0">
              <a:latin typeface="Times New Roman" panose="02020603050405020304" pitchFamily="18" charset="0"/>
              <a:cs typeface="Times New Roman" panose="02020603050405020304" pitchFamily="18" charset="0"/>
            </a:rPr>
            <a:t>Thúy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bày</a:t>
          </a:r>
          <a:r>
            <a:rPr lang="en-US" sz="2400" dirty="0" smtClean="0">
              <a:latin typeface="Times New Roman" panose="02020603050405020304" pitchFamily="18" charset="0"/>
              <a:cs typeface="Times New Roman" panose="02020603050405020304" pitchFamily="18" charset="0"/>
            </a:rPr>
            <a:t> lí </a:t>
          </a:r>
          <a:r>
            <a:rPr lang="en-US" sz="2400" dirty="0" err="1" smtClean="0">
              <a:latin typeface="Times New Roman" panose="02020603050405020304" pitchFamily="18" charset="0"/>
              <a:cs typeface="Times New Roman" panose="02020603050405020304" pitchFamily="18" charset="0"/>
            </a:rPr>
            <a:t>do,tìm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thuyết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phục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Vân</a:t>
          </a:r>
          <a:endParaRPr lang="en-US" sz="2400" dirty="0">
            <a:latin typeface="Times New Roman" panose="02020603050405020304" pitchFamily="18" charset="0"/>
            <a:cs typeface="Times New Roman" panose="02020603050405020304" pitchFamily="18" charset="0"/>
          </a:endParaRPr>
        </a:p>
      </dgm:t>
    </dgm:pt>
    <dgm:pt modelId="{572632BB-8F97-4B7F-A0D9-611EC72DEE85}" type="parTrans" cxnId="{EB4C9E00-D4C1-494F-A414-24FF29357D43}">
      <dgm:prSet/>
      <dgm:spPr/>
      <dgm:t>
        <a:bodyPr/>
        <a:lstStyle/>
        <a:p>
          <a:endParaRPr lang="en-US"/>
        </a:p>
      </dgm:t>
    </dgm:pt>
    <dgm:pt modelId="{76BF13D6-89AC-4678-8D85-8DEA41416D27}" type="sibTrans" cxnId="{EB4C9E00-D4C1-494F-A414-24FF29357D43}">
      <dgm:prSet/>
      <dgm:spPr/>
      <dgm:t>
        <a:bodyPr/>
        <a:lstStyle/>
        <a:p>
          <a:endParaRPr lang="en-US"/>
        </a:p>
      </dgm:t>
    </dgm:pt>
    <dgm:pt modelId="{F5AA1365-8E44-4F6A-83E1-B41825BC1081}">
      <dgm:prSet phldrT="[Text]" custT="1"/>
      <dgm:spPr>
        <a:solidFill>
          <a:srgbClr val="92D050"/>
        </a:solidFill>
      </dgm:spPr>
      <dgm:t>
        <a:bodyPr/>
        <a:lstStyle/>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14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tiếp:Kiều</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trao</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kỉ</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dặn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dò</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p>
      </dgm:t>
    </dgm:pt>
    <dgm:pt modelId="{B0C91DE3-2E11-46A5-972B-F6153435A5FA}" type="parTrans" cxnId="{C30DC8BC-3988-4D02-920E-69CFFBF54A93}">
      <dgm:prSet/>
      <dgm:spPr/>
      <dgm:t>
        <a:bodyPr/>
        <a:lstStyle/>
        <a:p>
          <a:endParaRPr lang="en-US"/>
        </a:p>
      </dgm:t>
    </dgm:pt>
    <dgm:pt modelId="{BA4CD7B3-E7A0-4A08-8BCE-6E89D5E47823}" type="sibTrans" cxnId="{C30DC8BC-3988-4D02-920E-69CFFBF54A93}">
      <dgm:prSet/>
      <dgm:spPr/>
      <dgm:t>
        <a:bodyPr/>
        <a:lstStyle/>
        <a:p>
          <a:endParaRPr lang="en-US"/>
        </a:p>
      </dgm:t>
    </dgm:pt>
    <dgm:pt modelId="{B7CE1137-8384-46FE-9769-CE30BBECD7EF}">
      <dgm:prSet phldrT="[Text]" custT="1"/>
      <dgm:spPr>
        <a:solidFill>
          <a:srgbClr val="FFC000"/>
        </a:solidFill>
      </dgm:spPr>
      <dgm:t>
        <a:bodyPr/>
        <a:lstStyle/>
        <a:p>
          <a:r>
            <a:rPr lang="en-US" sz="240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8 </a:t>
          </a:r>
          <a:r>
            <a:rPr lang="en-US" sz="2400" i="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cs typeface="Times New Roman" panose="02020603050405020304" pitchFamily="18" charset="0"/>
            </a:rPr>
            <a:t>Kiều</a:t>
          </a:r>
          <a:r>
            <a:rPr lang="en-US" sz="2400" i="0" dirty="0" smtClean="0">
              <a:solidFill>
                <a:schemeClr val="tx1"/>
              </a:solidFill>
              <a:latin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cs typeface="Times New Roman" panose="02020603050405020304" pitchFamily="18" charset="0"/>
            </a:rPr>
            <a:t>khi</a:t>
          </a:r>
          <a:r>
            <a:rPr lang="en-US" sz="2400" i="0" dirty="0" smtClean="0">
              <a:solidFill>
                <a:schemeClr val="tx1"/>
              </a:solidFill>
              <a:latin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cs typeface="Times New Roman" panose="02020603050405020304" pitchFamily="18" charset="0"/>
            </a:rPr>
            <a:t>đối</a:t>
          </a:r>
          <a:r>
            <a:rPr lang="en-US" sz="2400" i="0" dirty="0" smtClean="0">
              <a:solidFill>
                <a:schemeClr val="tx1"/>
              </a:solidFill>
              <a:latin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cs typeface="Times New Roman" panose="02020603050405020304" pitchFamily="18" charset="0"/>
            </a:rPr>
            <a:t>diện</a:t>
          </a:r>
          <a:r>
            <a:rPr lang="en-US" sz="2400" i="0" dirty="0" smtClean="0">
              <a:solidFill>
                <a:schemeClr val="tx1"/>
              </a:solidFill>
              <a:latin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cs typeface="Times New Roman" panose="02020603050405020304" pitchFamily="18" charset="0"/>
            </a:rPr>
            <a:t>với</a:t>
          </a:r>
          <a:r>
            <a:rPr lang="en-US" sz="2400" i="0" dirty="0" smtClean="0">
              <a:solidFill>
                <a:schemeClr val="tx1"/>
              </a:solidFill>
              <a:latin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cs typeface="Times New Roman" panose="02020603050405020304" pitchFamily="18" charset="0"/>
            </a:rPr>
            <a:t>thực</a:t>
          </a:r>
          <a:r>
            <a:rPr lang="en-US" sz="2400" i="0" dirty="0" smtClean="0">
              <a:solidFill>
                <a:schemeClr val="tx1"/>
              </a:solidFill>
              <a:latin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cs typeface="Times New Roman" panose="02020603050405020304" pitchFamily="18" charset="0"/>
            </a:rPr>
            <a:t>tại</a:t>
          </a:r>
          <a:r>
            <a:rPr lang="en-US" sz="2400" i="0" dirty="0" smtClean="0">
              <a:solidFill>
                <a:schemeClr val="tx1"/>
              </a:solidFill>
              <a:latin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cs typeface="Times New Roman" panose="02020603050405020304" pitchFamily="18" charset="0"/>
            </a:rPr>
            <a:t>và</a:t>
          </a:r>
          <a:r>
            <a:rPr lang="en-US" sz="2400" i="0" dirty="0" smtClean="0">
              <a:solidFill>
                <a:schemeClr val="tx1"/>
              </a:solidFill>
              <a:latin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cs typeface="Times New Roman" panose="02020603050405020304" pitchFamily="18" charset="0"/>
            </a:rPr>
            <a:t>lời</a:t>
          </a:r>
          <a:r>
            <a:rPr lang="en-US" sz="2400" i="0" dirty="0" smtClean="0">
              <a:solidFill>
                <a:schemeClr val="tx1"/>
              </a:solidFill>
              <a:latin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cs typeface="Times New Roman" panose="02020603050405020304" pitchFamily="18" charset="0"/>
            </a:rPr>
            <a:t>nhắn</a:t>
          </a:r>
          <a:r>
            <a:rPr lang="en-US" sz="2400" i="0" dirty="0" smtClean="0">
              <a:solidFill>
                <a:schemeClr val="tx1"/>
              </a:solidFill>
              <a:latin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cs typeface="Times New Roman" panose="02020603050405020304" pitchFamily="18" charset="0"/>
            </a:rPr>
            <a:t>gứi</a:t>
          </a:r>
          <a:r>
            <a:rPr lang="en-US" sz="2400" i="0" dirty="0" smtClean="0">
              <a:solidFill>
                <a:schemeClr val="tx1"/>
              </a:solidFill>
              <a:latin typeface="Times New Roman" panose="02020603050405020304" pitchFamily="18" charset="0"/>
              <a:cs typeface="Times New Roman" panose="02020603050405020304" pitchFamily="18" charset="0"/>
            </a:rPr>
            <a:t> </a:t>
          </a:r>
          <a:r>
            <a:rPr lang="en-US" sz="2400" i="0" dirty="0" err="1" smtClean="0">
              <a:solidFill>
                <a:schemeClr val="tx1"/>
              </a:solidFill>
              <a:latin typeface="Times New Roman" panose="02020603050405020304" pitchFamily="18" charset="0"/>
              <a:cs typeface="Times New Roman" panose="02020603050405020304" pitchFamily="18" charset="0"/>
            </a:rPr>
            <a:t>đến</a:t>
          </a:r>
          <a:r>
            <a:rPr lang="en-US" sz="2400" i="0" dirty="0" smtClean="0">
              <a:solidFill>
                <a:schemeClr val="tx1"/>
              </a:solidFill>
              <a:latin typeface="Times New Roman" panose="02020603050405020304" pitchFamily="18" charset="0"/>
              <a:cs typeface="Times New Roman" panose="02020603050405020304" pitchFamily="18" charset="0"/>
            </a:rPr>
            <a:t> Kim </a:t>
          </a:r>
          <a:r>
            <a:rPr lang="en-US" sz="2400" i="0" dirty="0" err="1" smtClean="0">
              <a:solidFill>
                <a:schemeClr val="tx1"/>
              </a:solidFill>
              <a:latin typeface="Times New Roman" panose="02020603050405020304" pitchFamily="18" charset="0"/>
              <a:cs typeface="Times New Roman" panose="02020603050405020304" pitchFamily="18" charset="0"/>
            </a:rPr>
            <a:t>Trọng</a:t>
          </a:r>
          <a:endParaRPr lang="en-US" sz="2400" i="0" dirty="0">
            <a:solidFill>
              <a:schemeClr val="tx1"/>
            </a:solidFill>
            <a:latin typeface="Times New Roman" panose="02020603050405020304" pitchFamily="18" charset="0"/>
            <a:cs typeface="Times New Roman" panose="02020603050405020304" pitchFamily="18" charset="0"/>
          </a:endParaRPr>
        </a:p>
      </dgm:t>
    </dgm:pt>
    <dgm:pt modelId="{25A4C12E-0ED1-47A9-8472-1738A7F6E366}" type="parTrans" cxnId="{1C9B0E2B-8BF0-4D3B-82EC-149334DF5920}">
      <dgm:prSet/>
      <dgm:spPr/>
      <dgm:t>
        <a:bodyPr/>
        <a:lstStyle/>
        <a:p>
          <a:endParaRPr lang="en-US"/>
        </a:p>
      </dgm:t>
    </dgm:pt>
    <dgm:pt modelId="{40DFA9A5-F7B4-4C1C-ABE1-280DE83D5C91}" type="sibTrans" cxnId="{1C9B0E2B-8BF0-4D3B-82EC-149334DF5920}">
      <dgm:prSet/>
      <dgm:spPr/>
      <dgm:t>
        <a:bodyPr/>
        <a:lstStyle/>
        <a:p>
          <a:endParaRPr lang="en-US"/>
        </a:p>
      </dgm:t>
    </dgm:pt>
    <dgm:pt modelId="{1F3BC412-9511-46ED-84D1-91CDCCAB4ACB}" type="pres">
      <dgm:prSet presAssocID="{D7A1A5F1-B30B-4C94-8DCF-5AADA4C49327}" presName="Name0" presStyleCnt="0">
        <dgm:presLayoutVars>
          <dgm:chMax val="7"/>
          <dgm:chPref val="7"/>
          <dgm:dir/>
        </dgm:presLayoutVars>
      </dgm:prSet>
      <dgm:spPr/>
      <dgm:t>
        <a:bodyPr/>
        <a:lstStyle/>
        <a:p>
          <a:endParaRPr lang="en-US"/>
        </a:p>
      </dgm:t>
    </dgm:pt>
    <dgm:pt modelId="{89CA8F18-3AB2-41D8-AFC5-907253DCB0B2}" type="pres">
      <dgm:prSet presAssocID="{D7A1A5F1-B30B-4C94-8DCF-5AADA4C49327}" presName="Name1" presStyleCnt="0"/>
      <dgm:spPr/>
    </dgm:pt>
    <dgm:pt modelId="{EFA0AC68-CFE2-4F04-9C38-284E88615B00}" type="pres">
      <dgm:prSet presAssocID="{D7A1A5F1-B30B-4C94-8DCF-5AADA4C49327}" presName="cycle" presStyleCnt="0"/>
      <dgm:spPr/>
    </dgm:pt>
    <dgm:pt modelId="{20AFD34D-AC9B-44D4-BEDF-D161F891A1B7}" type="pres">
      <dgm:prSet presAssocID="{D7A1A5F1-B30B-4C94-8DCF-5AADA4C49327}" presName="srcNode" presStyleLbl="node1" presStyleIdx="0" presStyleCnt="3"/>
      <dgm:spPr/>
    </dgm:pt>
    <dgm:pt modelId="{E8331AB4-0716-41A7-B73F-7CB8E1E61F22}" type="pres">
      <dgm:prSet presAssocID="{D7A1A5F1-B30B-4C94-8DCF-5AADA4C49327}" presName="conn" presStyleLbl="parChTrans1D2" presStyleIdx="0" presStyleCnt="1"/>
      <dgm:spPr/>
      <dgm:t>
        <a:bodyPr/>
        <a:lstStyle/>
        <a:p>
          <a:endParaRPr lang="en-US"/>
        </a:p>
      </dgm:t>
    </dgm:pt>
    <dgm:pt modelId="{85D2E890-ADE2-4903-A3D2-EDC1BBE7D4CE}" type="pres">
      <dgm:prSet presAssocID="{D7A1A5F1-B30B-4C94-8DCF-5AADA4C49327}" presName="extraNode" presStyleLbl="node1" presStyleIdx="0" presStyleCnt="3"/>
      <dgm:spPr/>
    </dgm:pt>
    <dgm:pt modelId="{AC53A7F5-12D4-458B-A1E7-BF35572E31BE}" type="pres">
      <dgm:prSet presAssocID="{D7A1A5F1-B30B-4C94-8DCF-5AADA4C49327}" presName="dstNode" presStyleLbl="node1" presStyleIdx="0" presStyleCnt="3"/>
      <dgm:spPr/>
    </dgm:pt>
    <dgm:pt modelId="{76F7C482-C0D5-44D9-A025-280F0541AC96}" type="pres">
      <dgm:prSet presAssocID="{2F97BB08-0B2A-4546-B921-79F799221F45}" presName="text_1" presStyleLbl="node1" presStyleIdx="0" presStyleCnt="3" custScaleX="102414" custScaleY="163335" custLinFactNeighborX="-6302" custLinFactNeighborY="-12275">
        <dgm:presLayoutVars>
          <dgm:bulletEnabled val="1"/>
        </dgm:presLayoutVars>
      </dgm:prSet>
      <dgm:spPr/>
      <dgm:t>
        <a:bodyPr/>
        <a:lstStyle/>
        <a:p>
          <a:endParaRPr lang="en-US"/>
        </a:p>
      </dgm:t>
    </dgm:pt>
    <dgm:pt modelId="{037A0006-E530-4FF3-AD51-86C2A79DCB61}" type="pres">
      <dgm:prSet presAssocID="{2F97BB08-0B2A-4546-B921-79F799221F45}" presName="accent_1" presStyleCnt="0"/>
      <dgm:spPr/>
    </dgm:pt>
    <dgm:pt modelId="{0F0D2845-6645-4133-BFFB-A9F39262358F}" type="pres">
      <dgm:prSet presAssocID="{2F97BB08-0B2A-4546-B921-79F799221F45}" presName="accentRepeatNode" presStyleLbl="solidFgAcc1" presStyleIdx="0" presStyleCnt="3" custScaleX="67462" custLinFactNeighborX="-5278" custLinFactNeighborY="-41371"/>
      <dgm:spPr/>
    </dgm:pt>
    <dgm:pt modelId="{E2B37D45-343C-4814-895F-63D8594BF8FA}" type="pres">
      <dgm:prSet presAssocID="{F5AA1365-8E44-4F6A-83E1-B41825BC1081}" presName="text_2" presStyleLbl="node1" presStyleIdx="1" presStyleCnt="3" custScaleX="70995" custLinFactNeighborX="-9051" custLinFactNeighborY="-8019">
        <dgm:presLayoutVars>
          <dgm:bulletEnabled val="1"/>
        </dgm:presLayoutVars>
      </dgm:prSet>
      <dgm:spPr/>
      <dgm:t>
        <a:bodyPr/>
        <a:lstStyle/>
        <a:p>
          <a:endParaRPr lang="en-US"/>
        </a:p>
      </dgm:t>
    </dgm:pt>
    <dgm:pt modelId="{6E501376-809F-43EB-A9E4-5A40C8122FFE}" type="pres">
      <dgm:prSet presAssocID="{F5AA1365-8E44-4F6A-83E1-B41825BC1081}" presName="accent_2" presStyleCnt="0"/>
      <dgm:spPr/>
    </dgm:pt>
    <dgm:pt modelId="{4D344CD8-A2E5-477C-81D2-236FF8ADB56B}" type="pres">
      <dgm:prSet presAssocID="{F5AA1365-8E44-4F6A-83E1-B41825BC1081}" presName="accentRepeatNode" presStyleLbl="solidFgAcc1" presStyleIdx="1" presStyleCnt="3" custScaleX="74391" custLinFactNeighborX="35793" custLinFactNeighborY="-7457"/>
      <dgm:spPr/>
    </dgm:pt>
    <dgm:pt modelId="{4394A81B-D7F6-4548-8173-184630A968C1}" type="pres">
      <dgm:prSet presAssocID="{B7CE1137-8384-46FE-9769-CE30BBECD7EF}" presName="text_3" presStyleLbl="node1" presStyleIdx="2" presStyleCnt="3" custScaleX="107105" custScaleY="129879" custLinFactNeighborX="319" custLinFactNeighborY="37180">
        <dgm:presLayoutVars>
          <dgm:bulletEnabled val="1"/>
        </dgm:presLayoutVars>
      </dgm:prSet>
      <dgm:spPr/>
      <dgm:t>
        <a:bodyPr/>
        <a:lstStyle/>
        <a:p>
          <a:endParaRPr lang="en-US"/>
        </a:p>
      </dgm:t>
    </dgm:pt>
    <dgm:pt modelId="{D2462F31-A708-4ABB-B9D2-2709D1FD5828}" type="pres">
      <dgm:prSet presAssocID="{B7CE1137-8384-46FE-9769-CE30BBECD7EF}" presName="accent_3" presStyleCnt="0"/>
      <dgm:spPr/>
    </dgm:pt>
    <dgm:pt modelId="{35D0A564-33A8-4B4E-AE53-9D4C94446F7B}" type="pres">
      <dgm:prSet presAssocID="{B7CE1137-8384-46FE-9769-CE30BBECD7EF}" presName="accentRepeatNode" presStyleLbl="solidFgAcc1" presStyleIdx="2" presStyleCnt="3" custScaleX="66671" custLinFactNeighborX="-13057" custLinFactNeighborY="61114"/>
      <dgm:spPr/>
    </dgm:pt>
  </dgm:ptLst>
  <dgm:cxnLst>
    <dgm:cxn modelId="{92ACF42B-8CD6-44F3-AE53-D9FE07F86355}" type="presOf" srcId="{D7A1A5F1-B30B-4C94-8DCF-5AADA4C49327}" destId="{1F3BC412-9511-46ED-84D1-91CDCCAB4ACB}" srcOrd="0" destOrd="0" presId="urn:microsoft.com/office/officeart/2008/layout/VerticalCurvedList"/>
    <dgm:cxn modelId="{1C9B0E2B-8BF0-4D3B-82EC-149334DF5920}" srcId="{D7A1A5F1-B30B-4C94-8DCF-5AADA4C49327}" destId="{B7CE1137-8384-46FE-9769-CE30BBECD7EF}" srcOrd="2" destOrd="0" parTransId="{25A4C12E-0ED1-47A9-8472-1738A7F6E366}" sibTransId="{40DFA9A5-F7B4-4C1C-ABE1-280DE83D5C91}"/>
    <dgm:cxn modelId="{C30DC8BC-3988-4D02-920E-69CFFBF54A93}" srcId="{D7A1A5F1-B30B-4C94-8DCF-5AADA4C49327}" destId="{F5AA1365-8E44-4F6A-83E1-B41825BC1081}" srcOrd="1" destOrd="0" parTransId="{B0C91DE3-2E11-46A5-972B-F6153435A5FA}" sibTransId="{BA4CD7B3-E7A0-4A08-8BCE-6E89D5E47823}"/>
    <dgm:cxn modelId="{8303BBB0-EC5C-404D-BE27-CEBFDEC2882B}" type="presOf" srcId="{F5AA1365-8E44-4F6A-83E1-B41825BC1081}" destId="{E2B37D45-343C-4814-895F-63D8594BF8FA}" srcOrd="0" destOrd="0" presId="urn:microsoft.com/office/officeart/2008/layout/VerticalCurvedList"/>
    <dgm:cxn modelId="{92E563B1-CED4-4B3A-9E9B-901E6F750BEF}" type="presOf" srcId="{76BF13D6-89AC-4678-8D85-8DEA41416D27}" destId="{E8331AB4-0716-41A7-B73F-7CB8E1E61F22}" srcOrd="0" destOrd="0" presId="urn:microsoft.com/office/officeart/2008/layout/VerticalCurvedList"/>
    <dgm:cxn modelId="{7EAA461D-D138-4AC7-83E3-3B41CE53FB33}" type="presOf" srcId="{2F97BB08-0B2A-4546-B921-79F799221F45}" destId="{76F7C482-C0D5-44D9-A025-280F0541AC96}" srcOrd="0" destOrd="0" presId="urn:microsoft.com/office/officeart/2008/layout/VerticalCurvedList"/>
    <dgm:cxn modelId="{807AB0BD-F121-41DF-8A7A-746683615399}" type="presOf" srcId="{B7CE1137-8384-46FE-9769-CE30BBECD7EF}" destId="{4394A81B-D7F6-4548-8173-184630A968C1}" srcOrd="0" destOrd="0" presId="urn:microsoft.com/office/officeart/2008/layout/VerticalCurvedList"/>
    <dgm:cxn modelId="{EB4C9E00-D4C1-494F-A414-24FF29357D43}" srcId="{D7A1A5F1-B30B-4C94-8DCF-5AADA4C49327}" destId="{2F97BB08-0B2A-4546-B921-79F799221F45}" srcOrd="0" destOrd="0" parTransId="{572632BB-8F97-4B7F-A0D9-611EC72DEE85}" sibTransId="{76BF13D6-89AC-4678-8D85-8DEA41416D27}"/>
    <dgm:cxn modelId="{115D00E0-A19D-4CBE-BF82-A4A5A529F5D8}" type="presParOf" srcId="{1F3BC412-9511-46ED-84D1-91CDCCAB4ACB}" destId="{89CA8F18-3AB2-41D8-AFC5-907253DCB0B2}" srcOrd="0" destOrd="0" presId="urn:microsoft.com/office/officeart/2008/layout/VerticalCurvedList"/>
    <dgm:cxn modelId="{810269A1-E887-475B-B079-D7BAA051FA1F}" type="presParOf" srcId="{89CA8F18-3AB2-41D8-AFC5-907253DCB0B2}" destId="{EFA0AC68-CFE2-4F04-9C38-284E88615B00}" srcOrd="0" destOrd="0" presId="urn:microsoft.com/office/officeart/2008/layout/VerticalCurvedList"/>
    <dgm:cxn modelId="{C313F48F-CD56-4C6F-B995-0E53FAA80318}" type="presParOf" srcId="{EFA0AC68-CFE2-4F04-9C38-284E88615B00}" destId="{20AFD34D-AC9B-44D4-BEDF-D161F891A1B7}" srcOrd="0" destOrd="0" presId="urn:microsoft.com/office/officeart/2008/layout/VerticalCurvedList"/>
    <dgm:cxn modelId="{16CEEAEF-410D-49A1-86A6-BCDBAD5C4C40}" type="presParOf" srcId="{EFA0AC68-CFE2-4F04-9C38-284E88615B00}" destId="{E8331AB4-0716-41A7-B73F-7CB8E1E61F22}" srcOrd="1" destOrd="0" presId="urn:microsoft.com/office/officeart/2008/layout/VerticalCurvedList"/>
    <dgm:cxn modelId="{85623D8C-AE06-4E54-AE38-C4F1F6411DF9}" type="presParOf" srcId="{EFA0AC68-CFE2-4F04-9C38-284E88615B00}" destId="{85D2E890-ADE2-4903-A3D2-EDC1BBE7D4CE}" srcOrd="2" destOrd="0" presId="urn:microsoft.com/office/officeart/2008/layout/VerticalCurvedList"/>
    <dgm:cxn modelId="{40BD57A9-530F-4831-BA98-1B362152BE27}" type="presParOf" srcId="{EFA0AC68-CFE2-4F04-9C38-284E88615B00}" destId="{AC53A7F5-12D4-458B-A1E7-BF35572E31BE}" srcOrd="3" destOrd="0" presId="urn:microsoft.com/office/officeart/2008/layout/VerticalCurvedList"/>
    <dgm:cxn modelId="{93A80170-5D43-4F3F-93FF-F79B6DF5084C}" type="presParOf" srcId="{89CA8F18-3AB2-41D8-AFC5-907253DCB0B2}" destId="{76F7C482-C0D5-44D9-A025-280F0541AC96}" srcOrd="1" destOrd="0" presId="urn:microsoft.com/office/officeart/2008/layout/VerticalCurvedList"/>
    <dgm:cxn modelId="{D82DD43C-A80B-4F7F-8D21-67E122EE33EE}" type="presParOf" srcId="{89CA8F18-3AB2-41D8-AFC5-907253DCB0B2}" destId="{037A0006-E530-4FF3-AD51-86C2A79DCB61}" srcOrd="2" destOrd="0" presId="urn:microsoft.com/office/officeart/2008/layout/VerticalCurvedList"/>
    <dgm:cxn modelId="{85B87E59-0044-454C-8C7A-186457C68DF9}" type="presParOf" srcId="{037A0006-E530-4FF3-AD51-86C2A79DCB61}" destId="{0F0D2845-6645-4133-BFFB-A9F39262358F}" srcOrd="0" destOrd="0" presId="urn:microsoft.com/office/officeart/2008/layout/VerticalCurvedList"/>
    <dgm:cxn modelId="{FDA5CBD4-0C94-4CDB-BA39-4DADD817BBFC}" type="presParOf" srcId="{89CA8F18-3AB2-41D8-AFC5-907253DCB0B2}" destId="{E2B37D45-343C-4814-895F-63D8594BF8FA}" srcOrd="3" destOrd="0" presId="urn:microsoft.com/office/officeart/2008/layout/VerticalCurvedList"/>
    <dgm:cxn modelId="{5CB5C351-5422-4D14-B257-59B0B475807C}" type="presParOf" srcId="{89CA8F18-3AB2-41D8-AFC5-907253DCB0B2}" destId="{6E501376-809F-43EB-A9E4-5A40C8122FFE}" srcOrd="4" destOrd="0" presId="urn:microsoft.com/office/officeart/2008/layout/VerticalCurvedList"/>
    <dgm:cxn modelId="{304E6153-8641-42F2-9BBD-F84733501E0E}" type="presParOf" srcId="{6E501376-809F-43EB-A9E4-5A40C8122FFE}" destId="{4D344CD8-A2E5-477C-81D2-236FF8ADB56B}" srcOrd="0" destOrd="0" presId="urn:microsoft.com/office/officeart/2008/layout/VerticalCurvedList"/>
    <dgm:cxn modelId="{400D2006-86AA-433F-A661-4AA93890FE0A}" type="presParOf" srcId="{89CA8F18-3AB2-41D8-AFC5-907253DCB0B2}" destId="{4394A81B-D7F6-4548-8173-184630A968C1}" srcOrd="5" destOrd="0" presId="urn:microsoft.com/office/officeart/2008/layout/VerticalCurvedList"/>
    <dgm:cxn modelId="{E3BD5A33-2B7D-4F31-AC8D-BC625AF8A235}" type="presParOf" srcId="{89CA8F18-3AB2-41D8-AFC5-907253DCB0B2}" destId="{D2462F31-A708-4ABB-B9D2-2709D1FD5828}" srcOrd="6" destOrd="0" presId="urn:microsoft.com/office/officeart/2008/layout/VerticalCurvedList"/>
    <dgm:cxn modelId="{1541F3E5-C7D7-4C0A-8E96-41F2A489924D}" type="presParOf" srcId="{D2462F31-A708-4ABB-B9D2-2709D1FD5828}" destId="{35D0A564-33A8-4B4E-AE53-9D4C94446F7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659D95-FD2C-431F-9D04-E810EE275FA7}"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A7E5BB44-1B56-418B-9A46-C7B0DE43C39C}">
      <dgm:prSet phldrT="[Text]" custT="1"/>
      <dgm:spPr/>
      <dgm:t>
        <a:bodyPr/>
        <a:lstStyle/>
        <a:p>
          <a:r>
            <a:rPr lang="vi-VN" sz="2400" dirty="0" smtClean="0">
              <a:latin typeface="Times New Roman" panose="02020603050405020304" pitchFamily="18" charset="0"/>
              <a:cs typeface="Times New Roman" panose="02020603050405020304" pitchFamily="18" charset="0"/>
            </a:rPr>
            <a:t>Đọc hiểu v</a:t>
          </a:r>
          <a:r>
            <a:rPr lang="en-US" sz="2400" dirty="0" smtClean="0">
              <a:latin typeface="Times New Roman" panose="02020603050405020304" pitchFamily="18" charset="0"/>
              <a:cs typeface="Times New Roman" panose="02020603050405020304" pitchFamily="18" charset="0"/>
            </a:rPr>
            <a:t>ề</a:t>
          </a:r>
          <a:r>
            <a:rPr lang="vi-VN" sz="2400" dirty="0" smtClean="0">
              <a:latin typeface="Times New Roman" panose="02020603050405020304" pitchFamily="18" charset="0"/>
              <a:cs typeface="Times New Roman" panose="02020603050405020304" pitchFamily="18" charset="0"/>
            </a:rPr>
            <a:t> nội dung và đọc hiểu về hình thức của đoạn trích</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68DCE65B-DD42-4D0C-ABEA-CB4B53B9F55F}" type="parTrans" cxnId="{9CD4AD1C-8EB0-499F-88E5-9BB55B2D2BC7}">
      <dgm:prSet/>
      <dgm:spPr/>
      <dgm:t>
        <a:bodyPr/>
        <a:lstStyle/>
        <a:p>
          <a:endParaRPr lang="en-US"/>
        </a:p>
      </dgm:t>
    </dgm:pt>
    <dgm:pt modelId="{7AA184E9-33F3-42F9-BC08-FC1CEB53B073}" type="sibTrans" cxnId="{9CD4AD1C-8EB0-499F-88E5-9BB55B2D2BC7}">
      <dgm:prSet/>
      <dgm:spPr/>
      <dgm:t>
        <a:bodyPr/>
        <a:lstStyle/>
        <a:p>
          <a:endParaRPr lang="en-US"/>
        </a:p>
      </dgm:t>
    </dgm:pt>
    <dgm:pt modelId="{AB8F25CC-2B2C-4967-83F4-37AEF5A27783}">
      <dgm:prSet phldrT="[Text]" custT="1"/>
      <dgm:spPr/>
      <dgm:t>
        <a:bodyPr/>
        <a:lstStyle/>
        <a:p>
          <a:r>
            <a:rPr lang="vi-VN" sz="2400" dirty="0" smtClean="0">
              <a:latin typeface="Times New Roman" panose="02020603050405020304" pitchFamily="18" charset="0"/>
              <a:cs typeface="Times New Roman" panose="02020603050405020304" pitchFamily="18" charset="0"/>
            </a:rPr>
            <a:t>Ý nghĩa những thông điệp rút ra từ đoạn trích</a:t>
          </a:r>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dgm:t>
    </dgm:pt>
    <dgm:pt modelId="{88FAF824-3B03-463D-B677-5AF92E908BD4}" type="parTrans" cxnId="{067185CB-2D19-421B-8FC8-80BFE0DB2FBB}">
      <dgm:prSet/>
      <dgm:spPr/>
      <dgm:t>
        <a:bodyPr/>
        <a:lstStyle/>
        <a:p>
          <a:endParaRPr lang="en-US"/>
        </a:p>
      </dgm:t>
    </dgm:pt>
    <dgm:pt modelId="{43D12874-CC5E-482F-B024-CEB5C1F80F52}" type="sibTrans" cxnId="{067185CB-2D19-421B-8FC8-80BFE0DB2FBB}">
      <dgm:prSet/>
      <dgm:spPr/>
      <dgm:t>
        <a:bodyPr/>
        <a:lstStyle/>
        <a:p>
          <a:endParaRPr lang="en-US"/>
        </a:p>
      </dgm:t>
    </dgm:pt>
    <dgm:pt modelId="{EA139C76-353A-4FC3-8DA7-A5FE94F5C603}">
      <dgm:prSet custT="1"/>
      <dgm:spPr/>
      <dgm:t>
        <a:bodyPr/>
        <a:lstStyle/>
        <a:p>
          <a:r>
            <a:rPr lang="vi-VN" sz="2400" b="0" dirty="0" smtClean="0">
              <a:latin typeface="+mj-lt"/>
            </a:rPr>
            <a:t>Xác định vị trí đoạn trích trong tác phẩm trên ba phương diện: Kết cấu, chủ đề, nghệ thuật</a:t>
          </a:r>
          <a:r>
            <a:rPr lang="en-US" sz="2400" b="0" dirty="0" smtClean="0">
              <a:latin typeface="+mj-lt"/>
            </a:rPr>
            <a:t>.</a:t>
          </a:r>
          <a:endParaRPr lang="en-US" sz="2400" b="0" dirty="0">
            <a:latin typeface="+mj-lt"/>
          </a:endParaRPr>
        </a:p>
      </dgm:t>
    </dgm:pt>
    <dgm:pt modelId="{D4465553-C3D7-4BE0-BADB-F69F1D0DABB6}" type="parTrans" cxnId="{A90ADCC8-40C5-4797-8ED4-6EBC5956A017}">
      <dgm:prSet/>
      <dgm:spPr/>
      <dgm:t>
        <a:bodyPr/>
        <a:lstStyle/>
        <a:p>
          <a:endParaRPr lang="en-US"/>
        </a:p>
      </dgm:t>
    </dgm:pt>
    <dgm:pt modelId="{9BF2CB07-2AFE-4E41-AA0D-64639B8FFDE1}" type="sibTrans" cxnId="{A90ADCC8-40C5-4797-8ED4-6EBC5956A017}">
      <dgm:prSet/>
      <dgm:spPr/>
      <dgm:t>
        <a:bodyPr/>
        <a:lstStyle/>
        <a:p>
          <a:endParaRPr lang="en-US"/>
        </a:p>
      </dgm:t>
    </dgm:pt>
    <dgm:pt modelId="{4D1BE52B-827B-4851-80EB-F1D228E65770}" type="pres">
      <dgm:prSet presAssocID="{9A659D95-FD2C-431F-9D04-E810EE275FA7}" presName="Name0" presStyleCnt="0">
        <dgm:presLayoutVars>
          <dgm:chMax val="7"/>
          <dgm:chPref val="7"/>
          <dgm:dir/>
        </dgm:presLayoutVars>
      </dgm:prSet>
      <dgm:spPr/>
      <dgm:t>
        <a:bodyPr/>
        <a:lstStyle/>
        <a:p>
          <a:endParaRPr lang="en-US"/>
        </a:p>
      </dgm:t>
    </dgm:pt>
    <dgm:pt modelId="{A85E07DE-9B69-484B-A53B-D5665740F85C}" type="pres">
      <dgm:prSet presAssocID="{9A659D95-FD2C-431F-9D04-E810EE275FA7}" presName="Name1" presStyleCnt="0"/>
      <dgm:spPr/>
    </dgm:pt>
    <dgm:pt modelId="{FADF24F4-BACA-4869-B81A-953A5D9A5E74}" type="pres">
      <dgm:prSet presAssocID="{9A659D95-FD2C-431F-9D04-E810EE275FA7}" presName="cycle" presStyleCnt="0"/>
      <dgm:spPr/>
    </dgm:pt>
    <dgm:pt modelId="{4746CAD5-8BA6-4858-BB4E-BDF8D9BDB01D}" type="pres">
      <dgm:prSet presAssocID="{9A659D95-FD2C-431F-9D04-E810EE275FA7}" presName="srcNode" presStyleLbl="node1" presStyleIdx="0" presStyleCnt="3"/>
      <dgm:spPr/>
    </dgm:pt>
    <dgm:pt modelId="{CE20EFA0-2BD0-487C-811B-779102E4F4CC}" type="pres">
      <dgm:prSet presAssocID="{9A659D95-FD2C-431F-9D04-E810EE275FA7}" presName="conn" presStyleLbl="parChTrans1D2" presStyleIdx="0" presStyleCnt="1" custLinFactNeighborX="1422" custLinFactNeighborY="1809"/>
      <dgm:spPr/>
      <dgm:t>
        <a:bodyPr/>
        <a:lstStyle/>
        <a:p>
          <a:endParaRPr lang="en-US"/>
        </a:p>
      </dgm:t>
    </dgm:pt>
    <dgm:pt modelId="{C3C46877-E704-44C6-A826-22364D33E100}" type="pres">
      <dgm:prSet presAssocID="{9A659D95-FD2C-431F-9D04-E810EE275FA7}" presName="extraNode" presStyleLbl="node1" presStyleIdx="0" presStyleCnt="3"/>
      <dgm:spPr/>
    </dgm:pt>
    <dgm:pt modelId="{7D16A0EB-750A-4662-B5A5-187A1F05AD5C}" type="pres">
      <dgm:prSet presAssocID="{9A659D95-FD2C-431F-9D04-E810EE275FA7}" presName="dstNode" presStyleLbl="node1" presStyleIdx="0" presStyleCnt="3"/>
      <dgm:spPr/>
    </dgm:pt>
    <dgm:pt modelId="{3555B4B9-504E-4942-90C2-A4C26FBE54E6}" type="pres">
      <dgm:prSet presAssocID="{EA139C76-353A-4FC3-8DA7-A5FE94F5C603}" presName="text_1" presStyleLbl="node1" presStyleIdx="0" presStyleCnt="3">
        <dgm:presLayoutVars>
          <dgm:bulletEnabled val="1"/>
        </dgm:presLayoutVars>
      </dgm:prSet>
      <dgm:spPr/>
      <dgm:t>
        <a:bodyPr/>
        <a:lstStyle/>
        <a:p>
          <a:endParaRPr lang="en-US"/>
        </a:p>
      </dgm:t>
    </dgm:pt>
    <dgm:pt modelId="{2F720906-2AA3-45BC-A510-6C7B3B642101}" type="pres">
      <dgm:prSet presAssocID="{EA139C76-353A-4FC3-8DA7-A5FE94F5C603}" presName="accent_1" presStyleCnt="0"/>
      <dgm:spPr/>
    </dgm:pt>
    <dgm:pt modelId="{D11CB7F2-7BF7-4215-BDB3-A682293791CB}" type="pres">
      <dgm:prSet presAssocID="{EA139C76-353A-4FC3-8DA7-A5FE94F5C603}" presName="accentRepeatNode" presStyleLbl="solidFgAcc1" presStyleIdx="0" presStyleCnt="3" custLinFactX="-100000" custLinFactY="23777" custLinFactNeighborX="-107678" custLinFactNeighborY="100000"/>
      <dgm:spPr/>
      <dgm:t>
        <a:bodyPr/>
        <a:lstStyle/>
        <a:p>
          <a:endParaRPr lang="en-US"/>
        </a:p>
      </dgm:t>
    </dgm:pt>
    <dgm:pt modelId="{56FA2347-E21E-4B8F-AD68-59AB39BB3370}" type="pres">
      <dgm:prSet presAssocID="{A7E5BB44-1B56-418B-9A46-C7B0DE43C39C}" presName="text_2" presStyleLbl="node1" presStyleIdx="1" presStyleCnt="3">
        <dgm:presLayoutVars>
          <dgm:bulletEnabled val="1"/>
        </dgm:presLayoutVars>
      </dgm:prSet>
      <dgm:spPr/>
      <dgm:t>
        <a:bodyPr/>
        <a:lstStyle/>
        <a:p>
          <a:endParaRPr lang="en-US"/>
        </a:p>
      </dgm:t>
    </dgm:pt>
    <dgm:pt modelId="{6DE78B4F-AEE4-48EC-9397-4C19E113D853}" type="pres">
      <dgm:prSet presAssocID="{A7E5BB44-1B56-418B-9A46-C7B0DE43C39C}" presName="accent_2" presStyleCnt="0"/>
      <dgm:spPr/>
    </dgm:pt>
    <dgm:pt modelId="{F690BE61-EE90-4FB7-AC2B-37391E4AEECB}" type="pres">
      <dgm:prSet presAssocID="{A7E5BB44-1B56-418B-9A46-C7B0DE43C39C}" presName="accentRepeatNode" presStyleLbl="solidFgAcc1" presStyleIdx="1" presStyleCnt="3" custLinFactY="-18107" custLinFactNeighborX="-34600" custLinFactNeighborY="-100000"/>
      <dgm:spPr>
        <a:prstGeom prst="ellipse">
          <a:avLst/>
        </a:prstGeom>
      </dgm:spPr>
      <dgm:t>
        <a:bodyPr/>
        <a:lstStyle/>
        <a:p>
          <a:endParaRPr lang="en-US"/>
        </a:p>
      </dgm:t>
    </dgm:pt>
    <dgm:pt modelId="{7D2E865E-1C45-48E5-97DE-7BBC34F37773}" type="pres">
      <dgm:prSet presAssocID="{AB8F25CC-2B2C-4967-83F4-37AEF5A27783}" presName="text_3" presStyleLbl="node1" presStyleIdx="2" presStyleCnt="3">
        <dgm:presLayoutVars>
          <dgm:bulletEnabled val="1"/>
        </dgm:presLayoutVars>
      </dgm:prSet>
      <dgm:spPr/>
      <dgm:t>
        <a:bodyPr/>
        <a:lstStyle/>
        <a:p>
          <a:endParaRPr lang="en-US"/>
        </a:p>
      </dgm:t>
    </dgm:pt>
    <dgm:pt modelId="{07386D14-621C-441A-AC9B-0760E7BD83D0}" type="pres">
      <dgm:prSet presAssocID="{AB8F25CC-2B2C-4967-83F4-37AEF5A27783}" presName="accent_3" presStyleCnt="0"/>
      <dgm:spPr/>
    </dgm:pt>
    <dgm:pt modelId="{4B540C81-F9D0-471D-A2E9-D2A8BA668BC7}" type="pres">
      <dgm:prSet presAssocID="{AB8F25CC-2B2C-4967-83F4-37AEF5A27783}" presName="accentRepeatNode" presStyleLbl="solidFgAcc1" presStyleIdx="2" presStyleCnt="3"/>
      <dgm:spPr/>
      <dgm:t>
        <a:bodyPr/>
        <a:lstStyle/>
        <a:p>
          <a:endParaRPr lang="en-US"/>
        </a:p>
      </dgm:t>
    </dgm:pt>
  </dgm:ptLst>
  <dgm:cxnLst>
    <dgm:cxn modelId="{7BFC1F07-FA18-4C37-B802-D6EC6BEB6834}" type="presOf" srcId="{AB8F25CC-2B2C-4967-83F4-37AEF5A27783}" destId="{7D2E865E-1C45-48E5-97DE-7BBC34F37773}" srcOrd="0" destOrd="0" presId="urn:microsoft.com/office/officeart/2008/layout/VerticalCurvedList"/>
    <dgm:cxn modelId="{9CD4AD1C-8EB0-499F-88E5-9BB55B2D2BC7}" srcId="{9A659D95-FD2C-431F-9D04-E810EE275FA7}" destId="{A7E5BB44-1B56-418B-9A46-C7B0DE43C39C}" srcOrd="1" destOrd="0" parTransId="{68DCE65B-DD42-4D0C-ABEA-CB4B53B9F55F}" sibTransId="{7AA184E9-33F3-42F9-BC08-FC1CEB53B073}"/>
    <dgm:cxn modelId="{5624F361-E8F4-4B22-AAAB-1A2B87CA60C1}" type="presOf" srcId="{9BF2CB07-2AFE-4E41-AA0D-64639B8FFDE1}" destId="{CE20EFA0-2BD0-487C-811B-779102E4F4CC}" srcOrd="0" destOrd="0" presId="urn:microsoft.com/office/officeart/2008/layout/VerticalCurvedList"/>
    <dgm:cxn modelId="{606E323B-22A3-49D3-976D-717645EAB576}" type="presOf" srcId="{EA139C76-353A-4FC3-8DA7-A5FE94F5C603}" destId="{3555B4B9-504E-4942-90C2-A4C26FBE54E6}" srcOrd="0" destOrd="0" presId="urn:microsoft.com/office/officeart/2008/layout/VerticalCurvedList"/>
    <dgm:cxn modelId="{78938C76-C560-475A-B179-7F1B393B51E7}" type="presOf" srcId="{9A659D95-FD2C-431F-9D04-E810EE275FA7}" destId="{4D1BE52B-827B-4851-80EB-F1D228E65770}" srcOrd="0" destOrd="0" presId="urn:microsoft.com/office/officeart/2008/layout/VerticalCurvedList"/>
    <dgm:cxn modelId="{9F1DE055-55AE-4C12-B27F-A019010A8DA2}" type="presOf" srcId="{A7E5BB44-1B56-418B-9A46-C7B0DE43C39C}" destId="{56FA2347-E21E-4B8F-AD68-59AB39BB3370}" srcOrd="0" destOrd="0" presId="urn:microsoft.com/office/officeart/2008/layout/VerticalCurvedList"/>
    <dgm:cxn modelId="{A90ADCC8-40C5-4797-8ED4-6EBC5956A017}" srcId="{9A659D95-FD2C-431F-9D04-E810EE275FA7}" destId="{EA139C76-353A-4FC3-8DA7-A5FE94F5C603}" srcOrd="0" destOrd="0" parTransId="{D4465553-C3D7-4BE0-BADB-F69F1D0DABB6}" sibTransId="{9BF2CB07-2AFE-4E41-AA0D-64639B8FFDE1}"/>
    <dgm:cxn modelId="{067185CB-2D19-421B-8FC8-80BFE0DB2FBB}" srcId="{9A659D95-FD2C-431F-9D04-E810EE275FA7}" destId="{AB8F25CC-2B2C-4967-83F4-37AEF5A27783}" srcOrd="2" destOrd="0" parTransId="{88FAF824-3B03-463D-B677-5AF92E908BD4}" sibTransId="{43D12874-CC5E-482F-B024-CEB5C1F80F52}"/>
    <dgm:cxn modelId="{82CB9A6E-69C7-4F55-BF0C-2CCEBFF0F0B6}" type="presParOf" srcId="{4D1BE52B-827B-4851-80EB-F1D228E65770}" destId="{A85E07DE-9B69-484B-A53B-D5665740F85C}" srcOrd="0" destOrd="0" presId="urn:microsoft.com/office/officeart/2008/layout/VerticalCurvedList"/>
    <dgm:cxn modelId="{BC83EE65-E78C-4FB7-A90E-0442DD3C82DD}" type="presParOf" srcId="{A85E07DE-9B69-484B-A53B-D5665740F85C}" destId="{FADF24F4-BACA-4869-B81A-953A5D9A5E74}" srcOrd="0" destOrd="0" presId="urn:microsoft.com/office/officeart/2008/layout/VerticalCurvedList"/>
    <dgm:cxn modelId="{28EA30CE-C7FA-4B8C-9AE8-BE9488FA550A}" type="presParOf" srcId="{FADF24F4-BACA-4869-B81A-953A5D9A5E74}" destId="{4746CAD5-8BA6-4858-BB4E-BDF8D9BDB01D}" srcOrd="0" destOrd="0" presId="urn:microsoft.com/office/officeart/2008/layout/VerticalCurvedList"/>
    <dgm:cxn modelId="{05C5EE89-EC32-4C3E-A962-F3051E587E83}" type="presParOf" srcId="{FADF24F4-BACA-4869-B81A-953A5D9A5E74}" destId="{CE20EFA0-2BD0-487C-811B-779102E4F4CC}" srcOrd="1" destOrd="0" presId="urn:microsoft.com/office/officeart/2008/layout/VerticalCurvedList"/>
    <dgm:cxn modelId="{5184311E-3F4E-4D41-A6BC-649503DEB916}" type="presParOf" srcId="{FADF24F4-BACA-4869-B81A-953A5D9A5E74}" destId="{C3C46877-E704-44C6-A826-22364D33E100}" srcOrd="2" destOrd="0" presId="urn:microsoft.com/office/officeart/2008/layout/VerticalCurvedList"/>
    <dgm:cxn modelId="{FE355CE0-56C6-4F88-96ED-4E67B47E12C1}" type="presParOf" srcId="{FADF24F4-BACA-4869-B81A-953A5D9A5E74}" destId="{7D16A0EB-750A-4662-B5A5-187A1F05AD5C}" srcOrd="3" destOrd="0" presId="urn:microsoft.com/office/officeart/2008/layout/VerticalCurvedList"/>
    <dgm:cxn modelId="{76D981C9-AA5B-4AB0-96BB-5BDC8CAEB89E}" type="presParOf" srcId="{A85E07DE-9B69-484B-A53B-D5665740F85C}" destId="{3555B4B9-504E-4942-90C2-A4C26FBE54E6}" srcOrd="1" destOrd="0" presId="urn:microsoft.com/office/officeart/2008/layout/VerticalCurvedList"/>
    <dgm:cxn modelId="{3C9768D8-8A4C-448E-8050-00FE5526505B}" type="presParOf" srcId="{A85E07DE-9B69-484B-A53B-D5665740F85C}" destId="{2F720906-2AA3-45BC-A510-6C7B3B642101}" srcOrd="2" destOrd="0" presId="urn:microsoft.com/office/officeart/2008/layout/VerticalCurvedList"/>
    <dgm:cxn modelId="{5329FCFF-CEDC-4A8C-A3A3-D000848D3A3F}" type="presParOf" srcId="{2F720906-2AA3-45BC-A510-6C7B3B642101}" destId="{D11CB7F2-7BF7-4215-BDB3-A682293791CB}" srcOrd="0" destOrd="0" presId="urn:microsoft.com/office/officeart/2008/layout/VerticalCurvedList"/>
    <dgm:cxn modelId="{996B740A-8435-4023-80E5-273A03522290}" type="presParOf" srcId="{A85E07DE-9B69-484B-A53B-D5665740F85C}" destId="{56FA2347-E21E-4B8F-AD68-59AB39BB3370}" srcOrd="3" destOrd="0" presId="urn:microsoft.com/office/officeart/2008/layout/VerticalCurvedList"/>
    <dgm:cxn modelId="{75C6B11C-8B37-4DD1-B125-AA026783156F}" type="presParOf" srcId="{A85E07DE-9B69-484B-A53B-D5665740F85C}" destId="{6DE78B4F-AEE4-48EC-9397-4C19E113D853}" srcOrd="4" destOrd="0" presId="urn:microsoft.com/office/officeart/2008/layout/VerticalCurvedList"/>
    <dgm:cxn modelId="{DBF45220-B2E9-4166-B210-45E54C5D096B}" type="presParOf" srcId="{6DE78B4F-AEE4-48EC-9397-4C19E113D853}" destId="{F690BE61-EE90-4FB7-AC2B-37391E4AEECB}" srcOrd="0" destOrd="0" presId="urn:microsoft.com/office/officeart/2008/layout/VerticalCurvedList"/>
    <dgm:cxn modelId="{F27044A4-9A6E-49EF-AF23-471CA4746220}" type="presParOf" srcId="{A85E07DE-9B69-484B-A53B-D5665740F85C}" destId="{7D2E865E-1C45-48E5-97DE-7BBC34F37773}" srcOrd="5" destOrd="0" presId="urn:microsoft.com/office/officeart/2008/layout/VerticalCurvedList"/>
    <dgm:cxn modelId="{833FBCF9-95E1-4A56-92F0-A54592479295}" type="presParOf" srcId="{A85E07DE-9B69-484B-A53B-D5665740F85C}" destId="{07386D14-621C-441A-AC9B-0760E7BD83D0}" srcOrd="6" destOrd="0" presId="urn:microsoft.com/office/officeart/2008/layout/VerticalCurvedList"/>
    <dgm:cxn modelId="{C5CDB9A0-2ABB-4638-ABF8-585A76FFBE50}" type="presParOf" srcId="{07386D14-621C-441A-AC9B-0760E7BD83D0}" destId="{4B540C81-F9D0-471D-A2E9-D2A8BA668BC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56A9AF-FDF2-49E6-974E-D6B3D3939DC5}" type="datetimeFigureOut">
              <a:rPr lang="en-US" smtClean="0"/>
              <a:pPr/>
              <a:t>8/16/2023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D850FE-4965-450C-B829-4615EA194360}" type="slidenum">
              <a:rPr lang="en-US" smtClean="0"/>
              <a:pPr/>
              <a:t>‹#›</a:t>
            </a:fld>
            <a:endParaRPr lang="en-US"/>
          </a:p>
        </p:txBody>
      </p:sp>
    </p:spTree>
    <p:extLst>
      <p:ext uri="{BB962C8B-B14F-4D97-AF65-F5344CB8AC3E}">
        <p14:creationId xmlns:p14="http://schemas.microsoft.com/office/powerpoint/2010/main" val="138503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t>14</a:t>
            </a:fld>
            <a:endParaRPr lang="en-US"/>
          </a:p>
        </p:txBody>
      </p:sp>
    </p:spTree>
    <p:extLst>
      <p:ext uri="{BB962C8B-B14F-4D97-AF65-F5344CB8AC3E}">
        <p14:creationId xmlns:p14="http://schemas.microsoft.com/office/powerpoint/2010/main" val="3504641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9e7d68b94f_0_33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9e7d68b94f_0_3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328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D850FE-4965-450C-B829-4615EA194360}" type="slidenum">
              <a:rPr lang="en-US" smtClean="0"/>
              <a:pPr/>
              <a:t>21</a:t>
            </a:fld>
            <a:endParaRPr lang="en-US"/>
          </a:p>
        </p:txBody>
      </p:sp>
    </p:spTree>
    <p:extLst>
      <p:ext uri="{BB962C8B-B14F-4D97-AF65-F5344CB8AC3E}">
        <p14:creationId xmlns:p14="http://schemas.microsoft.com/office/powerpoint/2010/main" val="2045407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6466D-E958-4A2F-8B35-A9B17ED67B8A}" type="slidenum">
              <a:rPr lang="en-US" smtClean="0"/>
              <a:t>35</a:t>
            </a:fld>
            <a:endParaRPr lang="en-US"/>
          </a:p>
        </p:txBody>
      </p:sp>
    </p:spTree>
    <p:extLst>
      <p:ext uri="{BB962C8B-B14F-4D97-AF65-F5344CB8AC3E}">
        <p14:creationId xmlns:p14="http://schemas.microsoft.com/office/powerpoint/2010/main" val="44476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9e7d68b94f_0_33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9e7d68b94f_0_3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265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B63E69-5ECC-47F8-A387-12A365BD8C6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D3BAA-2B2E-4675-AEDA-D0EC75047FE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B63E69-5ECC-47F8-A387-12A365BD8C6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D3BAA-2B2E-4675-AEDA-D0EC75047F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B63E69-5ECC-47F8-A387-12A365BD8C6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D3BAA-2B2E-4675-AEDA-D0EC75047FE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教学分析">
    <p:spTree>
      <p:nvGrpSpPr>
        <p:cNvPr id="1" name=""/>
        <p:cNvGrpSpPr/>
        <p:nvPr/>
      </p:nvGrpSpPr>
      <p:grpSpPr>
        <a:xfrm>
          <a:off x="0" y="0"/>
          <a:ext cx="0" cy="0"/>
          <a:chOff x="0" y="0"/>
          <a:chExt cx="0" cy="0"/>
        </a:xfrm>
      </p:grpSpPr>
      <p:pic>
        <p:nvPicPr>
          <p:cNvPr id="66" name="Picture 4" descr="F:\0PPT素材\背景及图片\白麻子.jpg"/>
          <p:cNvPicPr>
            <a:picLocks noChangeAspect="1" noChangeArrowheads="1"/>
          </p:cNvPicPr>
          <p:nvPr userDrawn="1"/>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r="23478"/>
          <a:stretch/>
        </p:blipFill>
        <p:spPr bwMode="auto">
          <a:xfrm>
            <a:off x="1" y="1"/>
            <a:ext cx="9143999" cy="68579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圆角矩形 11"/>
          <p:cNvSpPr/>
          <p:nvPr userDrawn="1"/>
        </p:nvSpPr>
        <p:spPr>
          <a:xfrm>
            <a:off x="792422" y="376993"/>
            <a:ext cx="7956042" cy="742320"/>
          </a:xfrm>
          <a:prstGeom prst="roundRect">
            <a:avLst>
              <a:gd name="adj" fmla="val 10650"/>
            </a:avLst>
          </a:prstGeom>
          <a:solidFill>
            <a:schemeClr val="bg1"/>
          </a:solidFill>
          <a:ln>
            <a:noFill/>
          </a:ln>
          <a:effectLst>
            <a:innerShdw blurRad="63500" dist="114300" dir="18900000">
              <a:prstClr val="black">
                <a:alpha val="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3" name="组合 12"/>
          <p:cNvGrpSpPr/>
          <p:nvPr userDrawn="1"/>
        </p:nvGrpSpPr>
        <p:grpSpPr>
          <a:xfrm>
            <a:off x="323528" y="201184"/>
            <a:ext cx="690204" cy="920272"/>
            <a:chOff x="4229236" y="3968984"/>
            <a:chExt cx="792000" cy="792000"/>
          </a:xfrm>
          <a:effectLst/>
        </p:grpSpPr>
        <p:sp>
          <p:nvSpPr>
            <p:cNvPr id="14" name="MH_Other_2"/>
            <p:cNvSpPr/>
            <p:nvPr>
              <p:custDataLst>
                <p:tags r:id="rId1"/>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76200" dir="294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900">
                <a:solidFill>
                  <a:prstClr val="white"/>
                </a:solidFill>
                <a:cs typeface="+mn-ea"/>
                <a:sym typeface="+mn-lt"/>
              </a:endParaRPr>
            </a:p>
          </p:txBody>
        </p:sp>
        <p:sp>
          <p:nvSpPr>
            <p:cNvPr id="15" name="MH_Title_1"/>
            <p:cNvSpPr/>
            <p:nvPr>
              <p:custDataLst>
                <p:tags r:id="rId2"/>
              </p:custDataLst>
            </p:nvPr>
          </p:nvSpPr>
          <p:spPr>
            <a:xfrm>
              <a:off x="4355236" y="4094984"/>
              <a:ext cx="540000" cy="540000"/>
            </a:xfrm>
            <a:prstGeom prst="ellipse">
              <a:avLst/>
            </a:prstGeom>
            <a:solidFill>
              <a:schemeClr val="accent2"/>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en-US" altLang="zh-CN" sz="2400" dirty="0">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lt"/>
              </a:endParaRPr>
            </a:p>
          </p:txBody>
        </p:sp>
      </p:grpSp>
      <p:grpSp>
        <p:nvGrpSpPr>
          <p:cNvPr id="16" name="组合 15"/>
          <p:cNvGrpSpPr/>
          <p:nvPr userDrawn="1"/>
        </p:nvGrpSpPr>
        <p:grpSpPr>
          <a:xfrm>
            <a:off x="3426850" y="3621022"/>
            <a:ext cx="5717151" cy="3240021"/>
            <a:chOff x="3426849" y="2715766"/>
            <a:chExt cx="5717151" cy="2430016"/>
          </a:xfrm>
        </p:grpSpPr>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t="77539"/>
            <a:stretch/>
          </p:blipFill>
          <p:spPr>
            <a:xfrm rot="16200000">
              <a:off x="7317728" y="3319510"/>
              <a:ext cx="2430016" cy="1222527"/>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712634" y="1712134"/>
              <a:ext cx="1145581" cy="5717151"/>
            </a:xfrm>
            <a:prstGeom prst="rect">
              <a:avLst/>
            </a:prstGeom>
          </p:spPr>
        </p:pic>
      </p:grpSp>
    </p:spTree>
    <p:extLst>
      <p:ext uri="{BB962C8B-B14F-4D97-AF65-F5344CB8AC3E}">
        <p14:creationId xmlns:p14="http://schemas.microsoft.com/office/powerpoint/2010/main" val="3307007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713225" y="474688"/>
            <a:ext cx="7717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0969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B63E69-5ECC-47F8-A387-12A365BD8C6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D3BAA-2B2E-4675-AEDA-D0EC75047FE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B63E69-5ECC-47F8-A387-12A365BD8C6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D3BAA-2B2E-4675-AEDA-D0EC75047FE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B63E69-5ECC-47F8-A387-12A365BD8C6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D3BAA-2B2E-4675-AEDA-D0EC75047FE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B63E69-5ECC-47F8-A387-12A365BD8C69}" type="datetimeFigureOut">
              <a:rPr lang="en-US" smtClean="0"/>
              <a:pPr/>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2D3BAA-2B2E-4675-AEDA-D0EC75047FE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B63E69-5ECC-47F8-A387-12A365BD8C69}" type="datetimeFigureOut">
              <a:rPr lang="en-US" smtClean="0"/>
              <a:pPr/>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2D3BAA-2B2E-4675-AEDA-D0EC75047F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B63E69-5ECC-47F8-A387-12A365BD8C69}" type="datetimeFigureOut">
              <a:rPr lang="en-US" smtClean="0"/>
              <a:pPr/>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2D3BAA-2B2E-4675-AEDA-D0EC75047F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B63E69-5ECC-47F8-A387-12A365BD8C6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D3BAA-2B2E-4675-AEDA-D0EC75047FE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B63E69-5ECC-47F8-A387-12A365BD8C6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D3BAA-2B2E-4675-AEDA-D0EC75047FE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B63E69-5ECC-47F8-A387-12A365BD8C69}" type="datetimeFigureOut">
              <a:rPr lang="en-US" smtClean="0"/>
              <a:pPr/>
              <a:t>8/16/2023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D3BAA-2B2E-4675-AEDA-D0EC75047FE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hyperlink" Target="https://www.youtube.com/watch?v=gt9UbTI7AQ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17" y="2060848"/>
            <a:ext cx="920472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195736" y="2348880"/>
            <a:ext cx="59650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charset="-122"/>
                <a:ea typeface="等线" charset="-122"/>
              </a:defRPr>
            </a:lvl1pPr>
            <a:lvl2pPr marL="742950" indent="-285750">
              <a:defRPr>
                <a:solidFill>
                  <a:schemeClr val="tx1"/>
                </a:solidFill>
                <a:latin typeface="等线" charset="-122"/>
                <a:ea typeface="等线" charset="-122"/>
              </a:defRPr>
            </a:lvl2pPr>
            <a:lvl3pPr marL="1143000" indent="-228600">
              <a:defRPr>
                <a:solidFill>
                  <a:schemeClr val="tx1"/>
                </a:solidFill>
                <a:latin typeface="等线" charset="-122"/>
                <a:ea typeface="等线" charset="-122"/>
              </a:defRPr>
            </a:lvl3pPr>
            <a:lvl4pPr marL="1600200" indent="-228600">
              <a:defRPr>
                <a:solidFill>
                  <a:schemeClr val="tx1"/>
                </a:solidFill>
                <a:latin typeface="等线" charset="-122"/>
                <a:ea typeface="等线" charset="-122"/>
              </a:defRPr>
            </a:lvl4pPr>
            <a:lvl5pPr marL="2057400" indent="-228600">
              <a:defRPr>
                <a:solidFill>
                  <a:schemeClr val="tx1"/>
                </a:solidFill>
                <a:latin typeface="等线" charset="-122"/>
                <a:ea typeface="等线" charset="-122"/>
              </a:defRPr>
            </a:lvl5pPr>
            <a:lvl6pPr marL="2514600" indent="-228600" fontAlgn="base">
              <a:spcBef>
                <a:spcPct val="0"/>
              </a:spcBef>
              <a:spcAft>
                <a:spcPct val="0"/>
              </a:spcAft>
              <a:defRPr>
                <a:solidFill>
                  <a:schemeClr val="tx1"/>
                </a:solidFill>
                <a:latin typeface="等线" charset="-122"/>
                <a:ea typeface="等线" charset="-122"/>
              </a:defRPr>
            </a:lvl6pPr>
            <a:lvl7pPr marL="2971800" indent="-228600" fontAlgn="base">
              <a:spcBef>
                <a:spcPct val="0"/>
              </a:spcBef>
              <a:spcAft>
                <a:spcPct val="0"/>
              </a:spcAft>
              <a:defRPr>
                <a:solidFill>
                  <a:schemeClr val="tx1"/>
                </a:solidFill>
                <a:latin typeface="等线" charset="-122"/>
                <a:ea typeface="等线" charset="-122"/>
              </a:defRPr>
            </a:lvl7pPr>
            <a:lvl8pPr marL="3429000" indent="-228600" fontAlgn="base">
              <a:spcBef>
                <a:spcPct val="0"/>
              </a:spcBef>
              <a:spcAft>
                <a:spcPct val="0"/>
              </a:spcAft>
              <a:defRPr>
                <a:solidFill>
                  <a:schemeClr val="tx1"/>
                </a:solidFill>
                <a:latin typeface="等线" charset="-122"/>
                <a:ea typeface="等线" charset="-122"/>
              </a:defRPr>
            </a:lvl8pPr>
            <a:lvl9pPr marL="3886200" indent="-228600" fontAlgn="base">
              <a:spcBef>
                <a:spcPct val="0"/>
              </a:spcBef>
              <a:spcAft>
                <a:spcPct val="0"/>
              </a:spcAft>
              <a:defRPr>
                <a:solidFill>
                  <a:schemeClr val="tx1"/>
                </a:solidFill>
                <a:latin typeface="等线" charset="-122"/>
                <a:ea typeface="等线" charset="-122"/>
              </a:defRPr>
            </a:lvl9pPr>
          </a:lstStyle>
          <a:p>
            <a:pPr algn="ctr" eaLnBrk="1" hangingPunct="1"/>
            <a:r>
              <a:rPr lang="en-US" altLang="en-US" sz="6000" b="1" dirty="0" smtClean="0">
                <a:solidFill>
                  <a:srgbClr val="000000"/>
                </a:solidFill>
                <a:latin typeface="Times New Roman" panose="02020603050405020304" pitchFamily="18" charset="0"/>
                <a:cs typeface="Times New Roman" panose="02020603050405020304" pitchFamily="18" charset="0"/>
              </a:rPr>
              <a:t>1. KHỞI </a:t>
            </a:r>
            <a:r>
              <a:rPr lang="en-US" altLang="en-US" sz="6000" b="1" dirty="0">
                <a:solidFill>
                  <a:srgbClr val="000000"/>
                </a:solidFill>
                <a:latin typeface="Times New Roman" panose="02020603050405020304" pitchFamily="18" charset="0"/>
                <a:cs typeface="Times New Roman" panose="02020603050405020304" pitchFamily="18" charset="0"/>
              </a:rPr>
              <a:t>ĐỘNG</a:t>
            </a:r>
          </a:p>
        </p:txBody>
      </p:sp>
    </p:spTree>
    <p:extLst>
      <p:ext uri="{BB962C8B-B14F-4D97-AF65-F5344CB8AC3E}">
        <p14:creationId xmlns:p14="http://schemas.microsoft.com/office/powerpoint/2010/main" val="34191235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3000" y="935346"/>
            <a:ext cx="3962400" cy="369824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90600"/>
            <a:ext cx="3391593" cy="3657600"/>
          </a:xfrm>
          <a:prstGeom prst="rect">
            <a:avLst/>
          </a:prstGeom>
        </p:spPr>
      </p:pic>
      <p:sp>
        <p:nvSpPr>
          <p:cNvPr id="6" name="TextBox 5"/>
          <p:cNvSpPr txBox="1"/>
          <p:nvPr/>
        </p:nvSpPr>
        <p:spPr>
          <a:xfrm>
            <a:off x="3924993" y="2209799"/>
            <a:ext cx="644728" cy="1200329"/>
          </a:xfrm>
          <a:prstGeom prst="rect">
            <a:avLst/>
          </a:prstGeom>
          <a:noFill/>
        </p:spPr>
        <p:txBody>
          <a:bodyPr wrap="none" rtlCol="0">
            <a:spAutoFit/>
          </a:bodyPr>
          <a:lstStyle/>
          <a:p>
            <a:r>
              <a:rPr lang="en-US" sz="7200" dirty="0" smtClean="0"/>
              <a:t>+</a:t>
            </a:r>
            <a:endParaRPr lang="en-US" sz="7200" dirty="0"/>
          </a:p>
        </p:txBody>
      </p:sp>
      <p:sp>
        <p:nvSpPr>
          <p:cNvPr id="7" name="TextBox 6"/>
          <p:cNvSpPr txBox="1"/>
          <p:nvPr/>
        </p:nvSpPr>
        <p:spPr>
          <a:xfrm>
            <a:off x="2590800" y="5551118"/>
            <a:ext cx="6151502" cy="830997"/>
          </a:xfrm>
          <a:prstGeom prst="rect">
            <a:avLst/>
          </a:prstGeom>
          <a:noFill/>
        </p:spPr>
        <p:txBody>
          <a:bodyPr wrap="square" rtlCol="0">
            <a:spAutoFit/>
          </a:bodyPr>
          <a:lstStyle/>
          <a:p>
            <a:r>
              <a:rPr lang="en-US" sz="48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Đáp</a:t>
            </a:r>
            <a:r>
              <a:rPr lang="en-US" sz="4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8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án</a:t>
            </a:r>
            <a:r>
              <a:rPr lang="en-US" sz="4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8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Lưu</a:t>
            </a:r>
            <a:r>
              <a:rPr lang="en-US" sz="4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8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lạc</a:t>
            </a:r>
            <a:endParaRPr lang="en-US" sz="48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9048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86" y="309562"/>
            <a:ext cx="4572000" cy="3495675"/>
          </a:xfrm>
        </p:spPr>
      </p:pic>
      <p:sp>
        <p:nvSpPr>
          <p:cNvPr id="7" name="TextBox 6"/>
          <p:cNvSpPr txBox="1"/>
          <p:nvPr/>
        </p:nvSpPr>
        <p:spPr>
          <a:xfrm>
            <a:off x="4648200" y="2057400"/>
            <a:ext cx="798617" cy="1569660"/>
          </a:xfrm>
          <a:prstGeom prst="rect">
            <a:avLst/>
          </a:prstGeom>
          <a:noFill/>
        </p:spPr>
        <p:txBody>
          <a:bodyPr wrap="none" rtlCol="0">
            <a:spAutoFit/>
          </a:bodyPr>
          <a:lstStyle/>
          <a:p>
            <a:r>
              <a:rPr lang="en-US" sz="9600" dirty="0" smtClean="0"/>
              <a:t>+</a:t>
            </a:r>
            <a:endParaRPr lang="en-US" sz="9600" dirty="0"/>
          </a:p>
        </p:txBody>
      </p:sp>
      <p:sp>
        <p:nvSpPr>
          <p:cNvPr id="8" name="TextBox 7"/>
          <p:cNvSpPr txBox="1"/>
          <p:nvPr/>
        </p:nvSpPr>
        <p:spPr>
          <a:xfrm>
            <a:off x="1219200" y="5562600"/>
            <a:ext cx="6168676" cy="923330"/>
          </a:xfrm>
          <a:prstGeom prst="rect">
            <a:avLst/>
          </a:prstGeom>
          <a:noFill/>
        </p:spPr>
        <p:txBody>
          <a:bodyPr wrap="none" rtlCol="0">
            <a:spAutoFit/>
          </a:bodyPr>
          <a:lstStyle/>
          <a:p>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Đáp</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án</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 </a:t>
            </a:r>
            <a:r>
              <a:rPr lang="en-US" sz="5400" u="sng" dirty="0" err="1" smtClean="0">
                <a:ln w="1905"/>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Trao</a:t>
            </a:r>
            <a:r>
              <a:rPr lang="en-US" sz="5400" u="sng" dirty="0" smtClean="0">
                <a:ln w="1905"/>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u="sng" dirty="0" err="1" smtClean="0">
                <a:ln w="1905"/>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Duyên</a:t>
            </a:r>
            <a:r>
              <a:rPr lang="en-US" sz="5400" u="sng" dirty="0" smtClean="0">
                <a:ln w="1905"/>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5400" u="sng" dirty="0">
              <a:ln w="1905"/>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245" y="152400"/>
            <a:ext cx="3737097" cy="4788353"/>
          </a:xfrm>
          <a:prstGeom prst="rect">
            <a:avLst/>
          </a:prstGeom>
        </p:spPr>
      </p:pic>
    </p:spTree>
    <p:extLst>
      <p:ext uri="{BB962C8B-B14F-4D97-AF65-F5344CB8AC3E}">
        <p14:creationId xmlns:p14="http://schemas.microsoft.com/office/powerpoint/2010/main" val="26417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down)">
                                      <p:cBhvr>
                                        <p:cTn id="19" dur="580">
                                          <p:stCondLst>
                                            <p:cond delay="0"/>
                                          </p:stCondLst>
                                        </p:cTn>
                                        <p:tgtEl>
                                          <p:spTgt spid="8">
                                            <p:txEl>
                                              <p:pRg st="0" end="0"/>
                                            </p:txEl>
                                          </p:spTgt>
                                        </p:tgtEl>
                                      </p:cBhvr>
                                    </p:animEffect>
                                    <p:anim calcmode="lin" valueType="num">
                                      <p:cBhvr>
                                        <p:cTn id="20"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xEl>
                                              <p:pRg st="0" end="0"/>
                                            </p:txEl>
                                          </p:spTgt>
                                        </p:tgtEl>
                                      </p:cBhvr>
                                      <p:to x="100000" y="60000"/>
                                    </p:animScale>
                                    <p:animScale>
                                      <p:cBhvr>
                                        <p:cTn id="26" dur="166" decel="50000">
                                          <p:stCondLst>
                                            <p:cond delay="676"/>
                                          </p:stCondLst>
                                        </p:cTn>
                                        <p:tgtEl>
                                          <p:spTgt spid="8">
                                            <p:txEl>
                                              <p:pRg st="0" end="0"/>
                                            </p:txEl>
                                          </p:spTgt>
                                        </p:tgtEl>
                                      </p:cBhvr>
                                      <p:to x="100000" y="100000"/>
                                    </p:animScale>
                                    <p:animScale>
                                      <p:cBhvr>
                                        <p:cTn id="27" dur="26">
                                          <p:stCondLst>
                                            <p:cond delay="1312"/>
                                          </p:stCondLst>
                                        </p:cTn>
                                        <p:tgtEl>
                                          <p:spTgt spid="8">
                                            <p:txEl>
                                              <p:pRg st="0" end="0"/>
                                            </p:txEl>
                                          </p:spTgt>
                                        </p:tgtEl>
                                      </p:cBhvr>
                                      <p:to x="100000" y="80000"/>
                                    </p:animScale>
                                    <p:animScale>
                                      <p:cBhvr>
                                        <p:cTn id="28" dur="166" decel="50000">
                                          <p:stCondLst>
                                            <p:cond delay="1338"/>
                                          </p:stCondLst>
                                        </p:cTn>
                                        <p:tgtEl>
                                          <p:spTgt spid="8">
                                            <p:txEl>
                                              <p:pRg st="0" end="0"/>
                                            </p:txEl>
                                          </p:spTgt>
                                        </p:tgtEl>
                                      </p:cBhvr>
                                      <p:to x="100000" y="100000"/>
                                    </p:animScale>
                                    <p:animScale>
                                      <p:cBhvr>
                                        <p:cTn id="29" dur="26">
                                          <p:stCondLst>
                                            <p:cond delay="1642"/>
                                          </p:stCondLst>
                                        </p:cTn>
                                        <p:tgtEl>
                                          <p:spTgt spid="8">
                                            <p:txEl>
                                              <p:pRg st="0" end="0"/>
                                            </p:txEl>
                                          </p:spTgt>
                                        </p:tgtEl>
                                      </p:cBhvr>
                                      <p:to x="100000" y="90000"/>
                                    </p:animScale>
                                    <p:animScale>
                                      <p:cBhvr>
                                        <p:cTn id="30" dur="166" decel="50000">
                                          <p:stCondLst>
                                            <p:cond delay="1668"/>
                                          </p:stCondLst>
                                        </p:cTn>
                                        <p:tgtEl>
                                          <p:spTgt spid="8">
                                            <p:txEl>
                                              <p:pRg st="0" end="0"/>
                                            </p:txEl>
                                          </p:spTgt>
                                        </p:tgtEl>
                                      </p:cBhvr>
                                      <p:to x="100000" y="100000"/>
                                    </p:animScale>
                                    <p:animScale>
                                      <p:cBhvr>
                                        <p:cTn id="31" dur="26">
                                          <p:stCondLst>
                                            <p:cond delay="1808"/>
                                          </p:stCondLst>
                                        </p:cTn>
                                        <p:tgtEl>
                                          <p:spTgt spid="8">
                                            <p:txEl>
                                              <p:pRg st="0" end="0"/>
                                            </p:txEl>
                                          </p:spTgt>
                                        </p:tgtEl>
                                      </p:cBhvr>
                                      <p:to x="100000" y="95000"/>
                                    </p:animScale>
                                    <p:animScale>
                                      <p:cBhvr>
                                        <p:cTn id="32" dur="166" decel="50000">
                                          <p:stCondLst>
                                            <p:cond delay="1834"/>
                                          </p:stCondLst>
                                        </p:cTn>
                                        <p:tgtEl>
                                          <p:spTgt spid="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647" y="2209800"/>
            <a:ext cx="5486400" cy="4401205"/>
          </a:xfrm>
          <a:prstGeom prst="rect">
            <a:avLst/>
          </a:prstGeom>
          <a:noFill/>
        </p:spPr>
        <p:txBody>
          <a:bodyPr wrap="square" rtlCol="0">
            <a:spAutoFit/>
          </a:bodyPr>
          <a:lstStyle/>
          <a:p>
            <a:pPr marL="685800" lvl="0" indent="-685800">
              <a:buFont typeface="Arial" pitchFamily="34" charset="0"/>
              <a:buChar char="•"/>
            </a:pPr>
            <a:r>
              <a:rPr lang="en-US" sz="4800" b="1" i="1" dirty="0" err="1">
                <a:solidFill>
                  <a:prstClr val="black"/>
                </a:solidFill>
                <a:latin typeface="Times New Roman" pitchFamily="18" charset="0"/>
                <a:cs typeface="Times New Roman" pitchFamily="18" charset="0"/>
              </a:rPr>
              <a:t>Truyện</a:t>
            </a:r>
            <a:r>
              <a:rPr lang="en-US" sz="4800" b="1" i="1" dirty="0">
                <a:solidFill>
                  <a:prstClr val="black"/>
                </a:solidFill>
                <a:latin typeface="Times New Roman" pitchFamily="18" charset="0"/>
                <a:cs typeface="Times New Roman" pitchFamily="18" charset="0"/>
              </a:rPr>
              <a:t> </a:t>
            </a:r>
            <a:r>
              <a:rPr lang="en-US" sz="4800" b="1" i="1" dirty="0" err="1">
                <a:solidFill>
                  <a:prstClr val="black"/>
                </a:solidFill>
                <a:latin typeface="Times New Roman" pitchFamily="18" charset="0"/>
                <a:cs typeface="Times New Roman" pitchFamily="18" charset="0"/>
              </a:rPr>
              <a:t>Kiều</a:t>
            </a:r>
            <a:r>
              <a:rPr lang="en-US" sz="4800" b="1" i="1" dirty="0">
                <a:solidFill>
                  <a:prstClr val="black"/>
                </a:solidFill>
                <a:latin typeface="Times New Roman" pitchFamily="18" charset="0"/>
                <a:cs typeface="Times New Roman" pitchFamily="18" charset="0"/>
              </a:rPr>
              <a:t> </a:t>
            </a:r>
          </a:p>
          <a:p>
            <a:pPr marL="685800" indent="-685800">
              <a:buFont typeface="Arial" pitchFamily="34" charset="0"/>
              <a:buChar char="•"/>
            </a:pPr>
            <a:r>
              <a:rPr lang="en-US" sz="4800" b="1" i="1" dirty="0" err="1" smtClean="0">
                <a:latin typeface="Times New Roman" pitchFamily="18" charset="0"/>
                <a:cs typeface="Times New Roman" pitchFamily="18" charset="0"/>
              </a:rPr>
              <a:t>Nguyễn</a:t>
            </a:r>
            <a:r>
              <a:rPr lang="en-US" sz="4800" b="1" i="1" dirty="0" smtClean="0">
                <a:latin typeface="Times New Roman" pitchFamily="18" charset="0"/>
                <a:cs typeface="Times New Roman" pitchFamily="18" charset="0"/>
              </a:rPr>
              <a:t> Du </a:t>
            </a:r>
          </a:p>
          <a:p>
            <a:pPr marL="685800" lvl="0" indent="-685800">
              <a:buFont typeface="Arial" pitchFamily="34" charset="0"/>
              <a:buChar char="•"/>
            </a:pPr>
            <a:r>
              <a:rPr lang="en-US" sz="4800" b="1" i="1" dirty="0">
                <a:solidFill>
                  <a:prstClr val="black"/>
                </a:solidFill>
                <a:latin typeface="Times New Roman" pitchFamily="18" charset="0"/>
                <a:cs typeface="Times New Roman" pitchFamily="18" charset="0"/>
              </a:rPr>
              <a:t>Bi </a:t>
            </a:r>
            <a:r>
              <a:rPr lang="en-US" sz="4800" b="1" i="1" dirty="0" err="1" smtClean="0">
                <a:solidFill>
                  <a:prstClr val="black"/>
                </a:solidFill>
                <a:latin typeface="Times New Roman" pitchFamily="18" charset="0"/>
                <a:cs typeface="Times New Roman" pitchFamily="18" charset="0"/>
              </a:rPr>
              <a:t>kịch</a:t>
            </a:r>
            <a:endParaRPr lang="en-US" sz="4800" b="1" i="1" dirty="0" smtClean="0">
              <a:latin typeface="Times New Roman" pitchFamily="18" charset="0"/>
              <a:cs typeface="Times New Roman" pitchFamily="18" charset="0"/>
            </a:endParaRPr>
          </a:p>
          <a:p>
            <a:pPr marL="685800" indent="-685800">
              <a:buFont typeface="Arial" pitchFamily="34" charset="0"/>
              <a:buChar char="•"/>
            </a:pPr>
            <a:r>
              <a:rPr lang="en-US" sz="4800" b="1" i="1" dirty="0" err="1" smtClean="0">
                <a:latin typeface="Times New Roman" pitchFamily="18" charset="0"/>
                <a:cs typeface="Times New Roman" pitchFamily="18" charset="0"/>
              </a:rPr>
              <a:t>Trao</a:t>
            </a:r>
            <a:r>
              <a:rPr lang="en-US" sz="4800" b="1" i="1" dirty="0" smtClean="0">
                <a:latin typeface="Times New Roman" pitchFamily="18" charset="0"/>
                <a:cs typeface="Times New Roman" pitchFamily="18" charset="0"/>
              </a:rPr>
              <a:t> </a:t>
            </a:r>
            <a:r>
              <a:rPr lang="en-US" sz="4800" b="1" i="1" dirty="0" err="1" smtClean="0">
                <a:latin typeface="Times New Roman" pitchFamily="18" charset="0"/>
                <a:cs typeface="Times New Roman" pitchFamily="18" charset="0"/>
              </a:rPr>
              <a:t>Duyên</a:t>
            </a:r>
            <a:endParaRPr lang="en-US" sz="4800" b="1" i="1" dirty="0" smtClean="0">
              <a:latin typeface="Times New Roman" pitchFamily="18" charset="0"/>
              <a:cs typeface="Times New Roman" pitchFamily="18" charset="0"/>
            </a:endParaRPr>
          </a:p>
          <a:p>
            <a:pPr marL="685800" lvl="0" indent="-685800">
              <a:buFont typeface="Arial" pitchFamily="34" charset="0"/>
              <a:buChar char="•"/>
            </a:pPr>
            <a:r>
              <a:rPr lang="en-US" sz="4800" b="1" i="1" dirty="0" err="1">
                <a:solidFill>
                  <a:prstClr val="black"/>
                </a:solidFill>
                <a:latin typeface="Times New Roman" pitchFamily="18" charset="0"/>
                <a:cs typeface="Times New Roman" pitchFamily="18" charset="0"/>
              </a:rPr>
              <a:t>Lưu</a:t>
            </a:r>
            <a:r>
              <a:rPr lang="en-US" sz="4800" b="1" i="1" dirty="0">
                <a:solidFill>
                  <a:prstClr val="black"/>
                </a:solidFill>
                <a:latin typeface="Times New Roman" pitchFamily="18" charset="0"/>
                <a:cs typeface="Times New Roman" pitchFamily="18" charset="0"/>
              </a:rPr>
              <a:t> </a:t>
            </a:r>
            <a:r>
              <a:rPr lang="en-US" sz="4800" b="1" i="1" dirty="0" err="1" smtClean="0">
                <a:solidFill>
                  <a:prstClr val="black"/>
                </a:solidFill>
                <a:latin typeface="Times New Roman" pitchFamily="18" charset="0"/>
                <a:cs typeface="Times New Roman" pitchFamily="18" charset="0"/>
              </a:rPr>
              <a:t>lạc</a:t>
            </a:r>
            <a:endParaRPr lang="en-US" sz="4800" b="1" i="1" dirty="0" smtClean="0">
              <a:latin typeface="Times New Roman" pitchFamily="18" charset="0"/>
              <a:cs typeface="Times New Roman" pitchFamily="18" charset="0"/>
            </a:endParaRPr>
          </a:p>
          <a:p>
            <a:endParaRPr lang="en-US" sz="4000" b="1" i="1" dirty="0" smtClean="0">
              <a:latin typeface="Times New Roman" pitchFamily="18" charset="0"/>
              <a:cs typeface="Times New Roman" pitchFamily="18" charset="0"/>
            </a:endParaRPr>
          </a:p>
        </p:txBody>
      </p:sp>
      <p:sp>
        <p:nvSpPr>
          <p:cNvPr id="3" name="TextBox 2"/>
          <p:cNvSpPr txBox="1"/>
          <p:nvPr/>
        </p:nvSpPr>
        <p:spPr>
          <a:xfrm>
            <a:off x="5232746" y="2185265"/>
            <a:ext cx="3376245" cy="3785652"/>
          </a:xfrm>
          <a:prstGeom prst="rect">
            <a:avLst/>
          </a:prstGeom>
          <a:noFill/>
        </p:spPr>
        <p:txBody>
          <a:bodyPr wrap="none" rtlCol="0">
            <a:spAutoFit/>
          </a:bodyPr>
          <a:lstStyle/>
          <a:p>
            <a:pPr marL="685800" indent="-685800">
              <a:buFont typeface="Arial" pitchFamily="34" charset="0"/>
              <a:buChar char="•"/>
            </a:pPr>
            <a:r>
              <a:rPr lang="en-US" sz="4800" b="1" i="1" dirty="0" err="1" smtClean="0">
                <a:latin typeface="Times New Roman" pitchFamily="18" charset="0"/>
                <a:cs typeface="Times New Roman" pitchFamily="18" charset="0"/>
              </a:rPr>
              <a:t>Chín</a:t>
            </a:r>
            <a:r>
              <a:rPr lang="en-US" sz="4800" b="1" i="1" dirty="0" smtClean="0">
                <a:latin typeface="Times New Roman" pitchFamily="18" charset="0"/>
                <a:cs typeface="Times New Roman" pitchFamily="18" charset="0"/>
              </a:rPr>
              <a:t> </a:t>
            </a:r>
            <a:r>
              <a:rPr lang="en-US" sz="4800" b="1" i="1" dirty="0" err="1" smtClean="0">
                <a:latin typeface="Times New Roman" pitchFamily="18" charset="0"/>
                <a:cs typeface="Times New Roman" pitchFamily="18" charset="0"/>
              </a:rPr>
              <a:t>suối</a:t>
            </a:r>
            <a:endParaRPr lang="en-US" sz="4800" b="1" i="1" dirty="0" smtClean="0">
              <a:latin typeface="Times New Roman" pitchFamily="18" charset="0"/>
              <a:cs typeface="Times New Roman" pitchFamily="18" charset="0"/>
            </a:endParaRPr>
          </a:p>
          <a:p>
            <a:pPr marL="685800" indent="-685800">
              <a:buFont typeface="Arial" pitchFamily="34" charset="0"/>
              <a:buChar char="•"/>
            </a:pPr>
            <a:r>
              <a:rPr lang="en-US" sz="4800" b="1" i="1" dirty="0" err="1" smtClean="0">
                <a:latin typeface="Times New Roman" pitchFamily="18" charset="0"/>
                <a:cs typeface="Times New Roman" pitchFamily="18" charset="0"/>
              </a:rPr>
              <a:t>Phím</a:t>
            </a:r>
            <a:r>
              <a:rPr lang="en-US" sz="4800" b="1" i="1" dirty="0" smtClean="0">
                <a:latin typeface="Times New Roman" pitchFamily="18" charset="0"/>
                <a:cs typeface="Times New Roman" pitchFamily="18" charset="0"/>
              </a:rPr>
              <a:t> </a:t>
            </a:r>
            <a:r>
              <a:rPr lang="en-US" sz="4800" b="1" i="1" dirty="0" err="1" smtClean="0">
                <a:latin typeface="Times New Roman" pitchFamily="18" charset="0"/>
                <a:cs typeface="Times New Roman" pitchFamily="18" charset="0"/>
              </a:rPr>
              <a:t>đàn</a:t>
            </a:r>
            <a:endParaRPr lang="en-US" sz="4800" b="1" i="1" dirty="0" smtClean="0">
              <a:latin typeface="Times New Roman" pitchFamily="18" charset="0"/>
              <a:cs typeface="Times New Roman" pitchFamily="18" charset="0"/>
            </a:endParaRPr>
          </a:p>
          <a:p>
            <a:pPr marL="685800" lvl="0" indent="-685800">
              <a:buFont typeface="Arial" pitchFamily="34" charset="0"/>
              <a:buChar char="•"/>
            </a:pPr>
            <a:r>
              <a:rPr lang="en-US" sz="4800" b="1" i="1" dirty="0" smtClean="0">
                <a:solidFill>
                  <a:prstClr val="black"/>
                </a:solidFill>
                <a:latin typeface="Times New Roman" pitchFamily="18" charset="0"/>
                <a:cs typeface="Times New Roman" pitchFamily="18" charset="0"/>
              </a:rPr>
              <a:t>Kim </a:t>
            </a:r>
            <a:r>
              <a:rPr lang="en-US" sz="4800" b="1" i="1" dirty="0" err="1">
                <a:solidFill>
                  <a:prstClr val="black"/>
                </a:solidFill>
                <a:latin typeface="Times New Roman" pitchFamily="18" charset="0"/>
                <a:cs typeface="Times New Roman" pitchFamily="18" charset="0"/>
              </a:rPr>
              <a:t>lang</a:t>
            </a:r>
            <a:r>
              <a:rPr lang="en-US" sz="4800" b="1" i="1" dirty="0">
                <a:solidFill>
                  <a:prstClr val="black"/>
                </a:solidFill>
                <a:latin typeface="Times New Roman" pitchFamily="18" charset="0"/>
                <a:cs typeface="Times New Roman" pitchFamily="18" charset="0"/>
              </a:rPr>
              <a:t> </a:t>
            </a:r>
          </a:p>
          <a:p>
            <a:pPr marL="685800" lvl="0" indent="-685800">
              <a:buFont typeface="Arial" pitchFamily="34" charset="0"/>
              <a:buChar char="•"/>
            </a:pPr>
            <a:r>
              <a:rPr lang="en-US" sz="4800" b="1" i="1" dirty="0" err="1">
                <a:solidFill>
                  <a:prstClr val="black"/>
                </a:solidFill>
                <a:latin typeface="Times New Roman" pitchFamily="18" charset="0"/>
                <a:cs typeface="Times New Roman" pitchFamily="18" charset="0"/>
              </a:rPr>
              <a:t>Sóng</a:t>
            </a:r>
            <a:r>
              <a:rPr lang="en-US" sz="4800" b="1" i="1" dirty="0">
                <a:solidFill>
                  <a:prstClr val="black"/>
                </a:solidFill>
                <a:latin typeface="Times New Roman" pitchFamily="18" charset="0"/>
                <a:cs typeface="Times New Roman" pitchFamily="18" charset="0"/>
              </a:rPr>
              <a:t> </a:t>
            </a:r>
            <a:r>
              <a:rPr lang="en-US" sz="4800" b="1" i="1" dirty="0" err="1">
                <a:solidFill>
                  <a:prstClr val="black"/>
                </a:solidFill>
                <a:latin typeface="Times New Roman" pitchFamily="18" charset="0"/>
                <a:cs typeface="Times New Roman" pitchFamily="18" charset="0"/>
              </a:rPr>
              <a:t>gió</a:t>
            </a:r>
            <a:endParaRPr lang="en-US" sz="4800" b="1" i="1" dirty="0">
              <a:solidFill>
                <a:prstClr val="black"/>
              </a:solidFill>
              <a:latin typeface="Times New Roman" pitchFamily="18" charset="0"/>
              <a:cs typeface="Times New Roman" pitchFamily="18" charset="0"/>
            </a:endParaRPr>
          </a:p>
          <a:p>
            <a:endParaRPr lang="en-US" sz="4800" b="1" i="1" dirty="0">
              <a:latin typeface="Times New Roman" pitchFamily="18" charset="0"/>
              <a:cs typeface="Times New Roman" pitchFamily="18" charset="0"/>
            </a:endParaRPr>
          </a:p>
        </p:txBody>
      </p:sp>
      <p:sp>
        <p:nvSpPr>
          <p:cNvPr id="7" name="TextBox 6"/>
          <p:cNvSpPr txBox="1"/>
          <p:nvPr/>
        </p:nvSpPr>
        <p:spPr>
          <a:xfrm>
            <a:off x="3562208" y="587514"/>
            <a:ext cx="2425664" cy="707886"/>
          </a:xfrm>
          <a:prstGeom prst="rect">
            <a:avLst/>
          </a:prstGeom>
          <a:noFill/>
        </p:spPr>
        <p:txBody>
          <a:bodyPr wrap="none" rtlCol="0">
            <a:spAutoFit/>
          </a:bodyPr>
          <a:lstStyle/>
          <a:p>
            <a:pPr marL="285750" indent="-285750">
              <a:buFont typeface="Wingdings" pitchFamily="2" charset="2"/>
              <a:buChar char="v"/>
            </a:pPr>
            <a:r>
              <a:rPr lang="en-US" sz="4000" b="1" i="1" dirty="0" err="1" smtClean="0">
                <a:solidFill>
                  <a:srgbClr val="FF0000"/>
                </a:solidFill>
              </a:rPr>
              <a:t>Đáp</a:t>
            </a:r>
            <a:r>
              <a:rPr lang="en-US" sz="4000" b="1" i="1" dirty="0" smtClean="0">
                <a:solidFill>
                  <a:srgbClr val="FF0000"/>
                </a:solidFill>
              </a:rPr>
              <a:t> </a:t>
            </a:r>
            <a:r>
              <a:rPr lang="en-US" sz="4000" b="1" i="1" dirty="0" err="1" smtClean="0">
                <a:solidFill>
                  <a:srgbClr val="FF0000"/>
                </a:solidFill>
              </a:rPr>
              <a:t>án</a:t>
            </a:r>
            <a:r>
              <a:rPr lang="en-US" sz="4000" b="1" i="1" dirty="0">
                <a:solidFill>
                  <a:srgbClr val="FF0000"/>
                </a:solidFill>
              </a:rPr>
              <a:t> </a:t>
            </a:r>
            <a:r>
              <a:rPr lang="en-US" sz="4000" b="1" i="1" dirty="0" smtClean="0">
                <a:solidFill>
                  <a:srgbClr val="FF0000"/>
                </a:solidFill>
              </a:rPr>
              <a:t>:</a:t>
            </a:r>
            <a:endParaRPr lang="en-US" sz="4000" b="1" i="1" dirty="0">
              <a:solidFill>
                <a:srgbClr val="FF0000"/>
              </a:solidFill>
            </a:endParaRPr>
          </a:p>
        </p:txBody>
      </p:sp>
    </p:spTree>
    <p:extLst>
      <p:ext uri="{BB962C8B-B14F-4D97-AF65-F5344CB8AC3E}">
        <p14:creationId xmlns:p14="http://schemas.microsoft.com/office/powerpoint/2010/main" val="408713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17" y="2060848"/>
            <a:ext cx="920472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195736" y="2348880"/>
            <a:ext cx="596503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charset="-122"/>
                <a:ea typeface="等线" charset="-122"/>
              </a:defRPr>
            </a:lvl1pPr>
            <a:lvl2pPr marL="742950" indent="-285750">
              <a:defRPr>
                <a:solidFill>
                  <a:schemeClr val="tx1"/>
                </a:solidFill>
                <a:latin typeface="等线" charset="-122"/>
                <a:ea typeface="等线" charset="-122"/>
              </a:defRPr>
            </a:lvl2pPr>
            <a:lvl3pPr marL="1143000" indent="-228600">
              <a:defRPr>
                <a:solidFill>
                  <a:schemeClr val="tx1"/>
                </a:solidFill>
                <a:latin typeface="等线" charset="-122"/>
                <a:ea typeface="等线" charset="-122"/>
              </a:defRPr>
            </a:lvl3pPr>
            <a:lvl4pPr marL="1600200" indent="-228600">
              <a:defRPr>
                <a:solidFill>
                  <a:schemeClr val="tx1"/>
                </a:solidFill>
                <a:latin typeface="等线" charset="-122"/>
                <a:ea typeface="等线" charset="-122"/>
              </a:defRPr>
            </a:lvl4pPr>
            <a:lvl5pPr marL="2057400" indent="-228600">
              <a:defRPr>
                <a:solidFill>
                  <a:schemeClr val="tx1"/>
                </a:solidFill>
                <a:latin typeface="等线" charset="-122"/>
                <a:ea typeface="等线" charset="-122"/>
              </a:defRPr>
            </a:lvl5pPr>
            <a:lvl6pPr marL="2514600" indent="-228600" fontAlgn="base">
              <a:spcBef>
                <a:spcPct val="0"/>
              </a:spcBef>
              <a:spcAft>
                <a:spcPct val="0"/>
              </a:spcAft>
              <a:defRPr>
                <a:solidFill>
                  <a:schemeClr val="tx1"/>
                </a:solidFill>
                <a:latin typeface="等线" charset="-122"/>
                <a:ea typeface="等线" charset="-122"/>
              </a:defRPr>
            </a:lvl6pPr>
            <a:lvl7pPr marL="2971800" indent="-228600" fontAlgn="base">
              <a:spcBef>
                <a:spcPct val="0"/>
              </a:spcBef>
              <a:spcAft>
                <a:spcPct val="0"/>
              </a:spcAft>
              <a:defRPr>
                <a:solidFill>
                  <a:schemeClr val="tx1"/>
                </a:solidFill>
                <a:latin typeface="等线" charset="-122"/>
                <a:ea typeface="等线" charset="-122"/>
              </a:defRPr>
            </a:lvl7pPr>
            <a:lvl8pPr marL="3429000" indent="-228600" fontAlgn="base">
              <a:spcBef>
                <a:spcPct val="0"/>
              </a:spcBef>
              <a:spcAft>
                <a:spcPct val="0"/>
              </a:spcAft>
              <a:defRPr>
                <a:solidFill>
                  <a:schemeClr val="tx1"/>
                </a:solidFill>
                <a:latin typeface="等线" charset="-122"/>
                <a:ea typeface="等线" charset="-122"/>
              </a:defRPr>
            </a:lvl8pPr>
            <a:lvl9pPr marL="3886200" indent="-228600" fontAlgn="base">
              <a:spcBef>
                <a:spcPct val="0"/>
              </a:spcBef>
              <a:spcAft>
                <a:spcPct val="0"/>
              </a:spcAft>
              <a:defRPr>
                <a:solidFill>
                  <a:schemeClr val="tx1"/>
                </a:solidFill>
                <a:latin typeface="等线" charset="-122"/>
                <a:ea typeface="等线" charset="-122"/>
              </a:defRPr>
            </a:lvl9pPr>
          </a:lstStyle>
          <a:p>
            <a:pPr algn="ctr" eaLnBrk="1" hangingPunct="1"/>
            <a:r>
              <a:rPr lang="en-US" altLang="en-US" sz="6000" b="1" dirty="0" smtClean="0">
                <a:solidFill>
                  <a:srgbClr val="000000"/>
                </a:solidFill>
                <a:latin typeface="Times New Roman" panose="02020603050405020304" pitchFamily="18" charset="0"/>
                <a:cs typeface="Times New Roman" panose="02020603050405020304" pitchFamily="18" charset="0"/>
              </a:rPr>
              <a:t>2. HÌNH THÀNH KIẾN THỨC</a:t>
            </a:r>
            <a:endParaRPr lang="en-US" altLang="en-US" sz="6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3849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2387360"/>
            <a:ext cx="5237731" cy="923330"/>
          </a:xfrm>
          <a:prstGeom prst="rect">
            <a:avLst/>
          </a:prstGeom>
          <a:noFill/>
        </p:spPr>
        <p:txBody>
          <a:bodyPr wrap="square" rtlCol="0">
            <a:spAutoFit/>
          </a:bodyPr>
          <a:lstStyle/>
          <a:p>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TRAO DUYÊN</a:t>
            </a:r>
          </a:p>
        </p:txBody>
      </p:sp>
      <p:sp>
        <p:nvSpPr>
          <p:cNvPr id="13" name="TextBox 12"/>
          <p:cNvSpPr txBox="1"/>
          <p:nvPr/>
        </p:nvSpPr>
        <p:spPr>
          <a:xfrm>
            <a:off x="566479" y="1052736"/>
            <a:ext cx="3756546" cy="707886"/>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BÀI 2: THƠ VĂN NGUYỄN DU</a:t>
            </a:r>
          </a:p>
          <a:p>
            <a:pPr algn="ctr"/>
            <a:r>
              <a:rPr lang="en-US" sz="2000" b="1" dirty="0" err="1">
                <a:solidFill>
                  <a:srgbClr val="C00000"/>
                </a:solidFill>
                <a:latin typeface="Times New Roman" panose="02020603050405020304" pitchFamily="18" charset="0"/>
                <a:cs typeface="Times New Roman" panose="02020603050405020304" pitchFamily="18" charset="0"/>
              </a:rPr>
              <a:t>Phần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a:t>
            </a:r>
            <a:r>
              <a:rPr lang="en-US" sz="2000" b="1" dirty="0" err="1" smtClean="0">
                <a:solidFill>
                  <a:srgbClr val="C00000"/>
                </a:solidFill>
                <a:latin typeface="Times New Roman" panose="02020603050405020304" pitchFamily="18" charset="0"/>
                <a:cs typeface="Times New Roman" panose="02020603050405020304" pitchFamily="18" charset="0"/>
              </a:rPr>
              <a:t>ọc</a:t>
            </a:r>
            <a:r>
              <a:rPr lang="en-US" sz="2000" b="1" dirty="0" smtClean="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hiểu</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văn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bản</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91126" y="3884765"/>
            <a:ext cx="3307252" cy="369332"/>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Trích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Truyện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Kiều</a:t>
            </a:r>
            <a:r>
              <a:rPr lang="en-US" b="1" i="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Nguyễn</a:t>
            </a:r>
            <a:r>
              <a:rPr lang="en-US" b="1" dirty="0">
                <a:latin typeface="Times New Roman" panose="02020603050405020304" pitchFamily="18" charset="0"/>
                <a:cs typeface="Times New Roman" panose="02020603050405020304" pitchFamily="18" charset="0"/>
              </a:rPr>
              <a:t> Du</a:t>
            </a:r>
          </a:p>
        </p:txBody>
      </p:sp>
      <p:pic>
        <p:nvPicPr>
          <p:cNvPr id="7" name="Picture 6" descr="KIEU TRAO DUYEN.jpg"/>
          <p:cNvPicPr>
            <a:picLocks noChangeAspect="1"/>
          </p:cNvPicPr>
          <p:nvPr/>
        </p:nvPicPr>
        <p:blipFill>
          <a:blip r:embed="rId3"/>
          <a:stretch>
            <a:fillRect/>
          </a:stretch>
        </p:blipFill>
        <p:spPr>
          <a:xfrm>
            <a:off x="5076497" y="404664"/>
            <a:ext cx="3886199" cy="5976664"/>
          </a:xfrm>
          <a:prstGeom prst="rect">
            <a:avLst/>
          </a:prstGeom>
        </p:spPr>
      </p:pic>
    </p:spTree>
    <p:extLst>
      <p:ext uri="{BB962C8B-B14F-4D97-AF65-F5344CB8AC3E}">
        <p14:creationId xmlns:p14="http://schemas.microsoft.com/office/powerpoint/2010/main" val="290314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1807" y="1594503"/>
            <a:ext cx="1343300" cy="1918999"/>
            <a:chOff x="-17216" y="11088"/>
            <a:chExt cx="1343300" cy="1918999"/>
          </a:xfrm>
        </p:grpSpPr>
        <p:sp>
          <p:nvSpPr>
            <p:cNvPr id="20" name="Chevron 19"/>
            <p:cNvSpPr/>
            <p:nvPr/>
          </p:nvSpPr>
          <p:spPr>
            <a:xfrm rot="5400000">
              <a:off x="-305066" y="298938"/>
              <a:ext cx="1918999" cy="1343299"/>
            </a:xfrm>
            <a:prstGeom prst="chevron">
              <a:avLst/>
            </a:prstGeom>
            <a:solidFill>
              <a:schemeClr val="accent3"/>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Chevron 4"/>
            <p:cNvSpPr/>
            <p:nvPr/>
          </p:nvSpPr>
          <p:spPr>
            <a:xfrm>
              <a:off x="-17215" y="682738"/>
              <a:ext cx="1343299" cy="575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solidFill>
                  <a:latin typeface="Times New Roman" panose="02020603050405020304" pitchFamily="18" charset="0"/>
                  <a:cs typeface="Times New Roman" panose="02020603050405020304" pitchFamily="18" charset="0"/>
                </a:rPr>
                <a:t>Kiến</a:t>
              </a:r>
              <a:r>
                <a:rPr lang="en-US" sz="2000" kern="1200" dirty="0" smtClean="0">
                  <a:solidFill>
                    <a:schemeClr val="tx1"/>
                  </a:solidFill>
                  <a:latin typeface="Times New Roman" panose="02020603050405020304"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cs typeface="Times New Roman" panose="02020603050405020304" pitchFamily="18" charset="0"/>
                </a:rPr>
                <a:t>thức</a:t>
              </a:r>
              <a:endParaRPr lang="en-US" sz="2000" kern="1200" dirty="0">
                <a:solidFill>
                  <a:schemeClr val="tx1"/>
                </a:solidFill>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1850816" y="1560190"/>
            <a:ext cx="6912759" cy="1726344"/>
            <a:chOff x="1168445" y="40665"/>
            <a:chExt cx="6912759" cy="1726344"/>
          </a:xfrm>
        </p:grpSpPr>
        <p:sp>
          <p:nvSpPr>
            <p:cNvPr id="18" name="Round Same Side Corner Rectangle 17"/>
            <p:cNvSpPr/>
            <p:nvPr/>
          </p:nvSpPr>
          <p:spPr>
            <a:xfrm rot="5400000">
              <a:off x="3833656" y="-2480539"/>
              <a:ext cx="1726344" cy="676875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ound Same Side Corner Rectangle 6"/>
            <p:cNvSpPr/>
            <p:nvPr/>
          </p:nvSpPr>
          <p:spPr>
            <a:xfrm>
              <a:off x="1168445" y="155096"/>
              <a:ext cx="6681744" cy="15428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3970" rIns="13970" bIns="13970" numCol="1" spcCol="1270" anchor="ctr" anchorCtr="0">
              <a:noAutofit/>
            </a:bodyPr>
            <a:lstStyle/>
            <a:p>
              <a:pPr lvl="0">
                <a:defRPr/>
              </a:pPr>
              <a:r>
                <a:rPr lang="vi-VN" sz="2400" dirty="0" smtClean="0">
                  <a:solidFill>
                    <a:srgbClr val="0070C0"/>
                  </a:solidFill>
                  <a:latin typeface="Times New Roman" panose="02020603050405020304" pitchFamily="18" charset="0"/>
                  <a:cs typeface="Times New Roman" panose="02020603050405020304" pitchFamily="18" charset="0"/>
                </a:rPr>
                <a:t> - </a:t>
              </a:r>
              <a:r>
                <a:rPr lang="en-US" sz="2400" dirty="0" err="1" smtClean="0">
                  <a:solidFill>
                    <a:srgbClr val="0070C0"/>
                  </a:solidFill>
                  <a:latin typeface="Times New Roman" panose="02020603050405020304" pitchFamily="18" charset="0"/>
                  <a:cs typeface="Times New Roman" panose="02020603050405020304" pitchFamily="18" charset="0"/>
                </a:rPr>
                <a:t>Hiểu</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bi kịch tình yêu, nhân cách cao đẹp của Kiều </a:t>
              </a:r>
              <a:r>
                <a:rPr lang="vi-VN" sz="2400" dirty="0" smtClean="0">
                  <a:solidFill>
                    <a:srgbClr val="0070C0"/>
                  </a:solidFill>
                  <a:latin typeface="Times New Roman" panose="02020603050405020304" pitchFamily="18" charset="0"/>
                  <a:cs typeface="Times New Roman" panose="02020603050405020304" pitchFamily="18" charset="0"/>
                </a:rPr>
                <a:t>cùng </a:t>
              </a:r>
              <a:r>
                <a:rPr lang="vi-VN" sz="2400" dirty="0">
                  <a:solidFill>
                    <a:srgbClr val="0070C0"/>
                  </a:solidFill>
                  <a:latin typeface="Times New Roman" panose="02020603050405020304" pitchFamily="18" charset="0"/>
                  <a:cs typeface="Times New Roman" panose="02020603050405020304" pitchFamily="18" charset="0"/>
                </a:rPr>
                <a:t>tấm lòng nhân đạo của Nguyễn Du</a:t>
              </a:r>
              <a:endParaRPr lang="en-US" sz="2400" dirty="0">
                <a:solidFill>
                  <a:srgbClr val="0070C0"/>
                </a:solidFill>
                <a:latin typeface="Times New Roman" panose="02020603050405020304" pitchFamily="18" charset="0"/>
                <a:cs typeface="Times New Roman" panose="02020603050405020304" pitchFamily="18" charset="0"/>
              </a:endParaRPr>
            </a:p>
            <a:p>
              <a:pPr lvl="0">
                <a:defRPr/>
              </a:pPr>
              <a:r>
                <a:rPr lang="vi-VN" sz="2400" dirty="0" smtClean="0">
                  <a:solidFill>
                    <a:srgbClr val="0070C0"/>
                  </a:solidFill>
                  <a:latin typeface="Times New Roman" panose="02020603050405020304" pitchFamily="18" charset="0"/>
                  <a:cs typeface="Times New Roman" panose="02020603050405020304" pitchFamily="18" charset="0"/>
                </a:rPr>
                <a:t> -</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Thấy</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nghệ</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thuật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miêu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nội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tâm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nhân</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vật, </a:t>
              </a:r>
              <a:r>
                <a:rPr lang="en-US" sz="2400" dirty="0" err="1">
                  <a:solidFill>
                    <a:srgbClr val="0070C0"/>
                  </a:solidFill>
                  <a:latin typeface="Times New Roman" panose="02020603050405020304" pitchFamily="18" charset="0"/>
                  <a:cs typeface="Times New Roman" panose="02020603050405020304" pitchFamily="18" charset="0"/>
                </a:rPr>
                <a:t>sự</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hợp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nhuần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nhuyễn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giữa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ngôn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ngữ</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bá</a:t>
              </a:r>
              <a:r>
                <a:rPr lang="en-US" sz="2400" dirty="0">
                  <a:solidFill>
                    <a:srgbClr val="0070C0"/>
                  </a:solidFill>
                  <a:latin typeface="Times New Roman" panose="02020603050405020304" pitchFamily="18" charset="0"/>
                  <a:cs typeface="Times New Roman" panose="02020603050405020304" pitchFamily="18" charset="0"/>
                </a:rPr>
                <a:t>c </a:t>
              </a:r>
              <a:r>
                <a:rPr lang="en-US" sz="2400" dirty="0" err="1">
                  <a:solidFill>
                    <a:srgbClr val="0070C0"/>
                  </a:solidFill>
                  <a:latin typeface="Times New Roman" panose="02020603050405020304" pitchFamily="18" charset="0"/>
                  <a:cs typeface="Times New Roman" panose="02020603050405020304" pitchFamily="18" charset="0"/>
                </a:rPr>
                <a:t>học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ngôn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ngữ</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dân</a:t>
              </a:r>
              <a:endParaRPr lang="en-US" sz="2400" dirty="0">
                <a:solidFill>
                  <a:srgbClr val="0070C0"/>
                </a:solidFill>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503200" y="3276601"/>
            <a:ext cx="1343300" cy="1918999"/>
            <a:chOff x="-17216" y="1764047"/>
            <a:chExt cx="1343300" cy="1918999"/>
          </a:xfrm>
        </p:grpSpPr>
        <p:sp>
          <p:nvSpPr>
            <p:cNvPr id="16" name="Chevron 15"/>
            <p:cNvSpPr/>
            <p:nvPr/>
          </p:nvSpPr>
          <p:spPr>
            <a:xfrm rot="5400000">
              <a:off x="-305066" y="2051897"/>
              <a:ext cx="1918999" cy="1343299"/>
            </a:xfrm>
            <a:prstGeom prst="chevron">
              <a:avLst/>
            </a:prstGeom>
            <a:solidFill>
              <a:schemeClr val="bg2">
                <a:lumMod val="75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Chevron 8"/>
            <p:cNvSpPr/>
            <p:nvPr/>
          </p:nvSpPr>
          <p:spPr>
            <a:xfrm>
              <a:off x="-17215" y="2435697"/>
              <a:ext cx="1343299" cy="575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solidFill>
                  <a:latin typeface="Times New Roman" panose="02020603050405020304" pitchFamily="18" charset="0"/>
                  <a:cs typeface="Times New Roman" panose="02020603050405020304" pitchFamily="18" charset="0"/>
                </a:rPr>
                <a:t>Năng</a:t>
              </a:r>
              <a:r>
                <a:rPr lang="en-US" sz="2000" kern="1200" dirty="0" smtClean="0">
                  <a:solidFill>
                    <a:schemeClr val="tx1"/>
                  </a:solidFill>
                </a:rPr>
                <a:t> </a:t>
              </a:r>
              <a:r>
                <a:rPr lang="en-US" sz="2000" kern="1200" dirty="0" err="1" smtClean="0">
                  <a:solidFill>
                    <a:schemeClr val="tx1"/>
                  </a:solidFill>
                </a:rPr>
                <a:t>lực</a:t>
              </a:r>
              <a:endParaRPr lang="en-US" sz="2000" kern="1200" dirty="0">
                <a:solidFill>
                  <a:schemeClr val="tx1"/>
                </a:solidFill>
              </a:endParaRPr>
            </a:p>
          </p:txBody>
        </p:sp>
      </p:grpSp>
      <p:grpSp>
        <p:nvGrpSpPr>
          <p:cNvPr id="7" name="Group 6"/>
          <p:cNvGrpSpPr/>
          <p:nvPr/>
        </p:nvGrpSpPr>
        <p:grpSpPr>
          <a:xfrm>
            <a:off x="1812066" y="3330227"/>
            <a:ext cx="7043232" cy="1569606"/>
            <a:chOff x="1291650" y="1817673"/>
            <a:chExt cx="7043232" cy="1569606"/>
          </a:xfrm>
        </p:grpSpPr>
        <p:sp>
          <p:nvSpPr>
            <p:cNvPr id="14" name="Round Same Side Corner Rectangle 13"/>
            <p:cNvSpPr/>
            <p:nvPr/>
          </p:nvSpPr>
          <p:spPr>
            <a:xfrm rot="5400000">
              <a:off x="4255998" y="-691605"/>
              <a:ext cx="1304203" cy="685356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 Same Side Corner Rectangle 10"/>
            <p:cNvSpPr/>
            <p:nvPr/>
          </p:nvSpPr>
          <p:spPr>
            <a:xfrm>
              <a:off x="1291650" y="1817673"/>
              <a:ext cx="6789899" cy="117687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endParaRPr lang="vi-VN" sz="2400" kern="1200" dirty="0" smtClean="0">
                <a:solidFill>
                  <a:srgbClr val="0070C0"/>
                </a:solidFill>
                <a:latin typeface="Times New Roman" panose="02020603050405020304" pitchFamily="18" charset="0"/>
                <a:cs typeface="Times New Roman" panose="02020603050405020304" pitchFamily="18" charset="0"/>
              </a:endParaRPr>
            </a:p>
            <a:p>
              <a:pPr marL="0" lvl="1" algn="l" defTabSz="977900">
                <a:lnSpc>
                  <a:spcPct val="90000"/>
                </a:lnSpc>
                <a:spcBef>
                  <a:spcPct val="0"/>
                </a:spcBef>
                <a:spcAft>
                  <a:spcPct val="15000"/>
                </a:spcAft>
              </a:pPr>
              <a:r>
                <a:rPr lang="vi-VN" sz="2400" kern="1200" dirty="0" smtClean="0">
                  <a:solidFill>
                    <a:srgbClr val="0070C0"/>
                  </a:solidFill>
                  <a:latin typeface="Times New Roman" panose="02020603050405020304" pitchFamily="18" charset="0"/>
                  <a:cs typeface="Times New Roman" panose="02020603050405020304" pitchFamily="18" charset="0"/>
                </a:rPr>
                <a:t>   -</a:t>
              </a:r>
              <a:r>
                <a:rPr lang="de-DE" sz="2400" kern="1200" dirty="0" smtClean="0">
                  <a:solidFill>
                    <a:srgbClr val="0070C0"/>
                  </a:solidFill>
                  <a:latin typeface="Times New Roman" panose="02020603050405020304" pitchFamily="18" charset="0"/>
                  <a:cs typeface="Times New Roman" panose="02020603050405020304" pitchFamily="18" charset="0"/>
                </a:rPr>
                <a:t>Năng lực tự chủ và tự học; năng lực giải quyết vấn đề và sáng tạo; năng lực giao tiếp và hợp tác,...</a:t>
              </a:r>
              <a:endParaRPr lang="en-US" sz="2400" kern="1200" dirty="0">
                <a:solidFill>
                  <a:srgbClr val="0070C0"/>
                </a:solidFill>
                <a:latin typeface="Times New Roman" panose="02020603050405020304" pitchFamily="18" charset="0"/>
                <a:cs typeface="Times New Roman" panose="02020603050405020304" pitchFamily="18" charset="0"/>
              </a:endParaRPr>
            </a:p>
            <a:p>
              <a:pPr marL="0" lvl="1" algn="l" defTabSz="977900">
                <a:lnSpc>
                  <a:spcPct val="90000"/>
                </a:lnSpc>
                <a:spcBef>
                  <a:spcPct val="0"/>
                </a:spcBef>
                <a:spcAft>
                  <a:spcPct val="15000"/>
                </a:spcAft>
              </a:pPr>
              <a:r>
                <a:rPr lang="vi-VN" sz="2400" kern="1200" dirty="0" smtClean="0">
                  <a:solidFill>
                    <a:srgbClr val="0070C0"/>
                  </a:solidFill>
                  <a:latin typeface="Times New Roman" panose="02020603050405020304" pitchFamily="18" charset="0"/>
                  <a:cs typeface="Times New Roman" panose="02020603050405020304" pitchFamily="18" charset="0"/>
                </a:rPr>
                <a:t>   -Vận dụng </a:t>
              </a:r>
              <a:r>
                <a:rPr lang="en-US" sz="2400" kern="1200" dirty="0" err="1" smtClean="0">
                  <a:solidFill>
                    <a:srgbClr val="0070C0"/>
                  </a:solidFill>
                  <a:latin typeface="Times New Roman" panose="02020603050405020304" pitchFamily="18" charset="0"/>
                  <a:cs typeface="Times New Roman" panose="02020603050405020304" pitchFamily="18" charset="0"/>
                </a:rPr>
                <a:t>vào</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việc</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đọc</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viết</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nói</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và</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nghe</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hiệu</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quả</a:t>
              </a:r>
              <a:endParaRPr lang="en-US" sz="2400" kern="1200" dirty="0">
                <a:solidFill>
                  <a:srgbClr val="0070C0"/>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91983" y="4986157"/>
            <a:ext cx="1343300" cy="1918999"/>
            <a:chOff x="-17216" y="3493337"/>
            <a:chExt cx="1343300" cy="1918999"/>
          </a:xfrm>
        </p:grpSpPr>
        <p:sp>
          <p:nvSpPr>
            <p:cNvPr id="12" name="Chevron 11"/>
            <p:cNvSpPr/>
            <p:nvPr/>
          </p:nvSpPr>
          <p:spPr>
            <a:xfrm rot="5400000">
              <a:off x="-305066" y="3781187"/>
              <a:ext cx="1918999" cy="1343299"/>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Chevron 12"/>
            <p:cNvSpPr/>
            <p:nvPr/>
          </p:nvSpPr>
          <p:spPr>
            <a:xfrm>
              <a:off x="-17215" y="4164987"/>
              <a:ext cx="1343299" cy="575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solidFill>
                  <a:latin typeface="Times New Roman" panose="02020603050405020304" pitchFamily="18" charset="0"/>
                  <a:cs typeface="Times New Roman" panose="02020603050405020304" pitchFamily="18" charset="0"/>
                </a:rPr>
                <a:t>Phẩm</a:t>
              </a:r>
              <a:r>
                <a:rPr lang="en-US" sz="2000" kern="1200" dirty="0" smtClean="0">
                  <a:solidFill>
                    <a:schemeClr val="tx1"/>
                  </a:solidFill>
                  <a:latin typeface="Times New Roman" panose="02020603050405020304"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cs typeface="Times New Roman" panose="02020603050405020304" pitchFamily="18" charset="0"/>
                </a:rPr>
                <a:t>chất</a:t>
              </a:r>
              <a:endParaRPr lang="en-US" sz="2000" kern="1200" dirty="0">
                <a:solidFill>
                  <a:schemeClr val="tx1"/>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2032395" y="5012387"/>
            <a:ext cx="6709797" cy="1430562"/>
            <a:chOff x="1412314" y="3522535"/>
            <a:chExt cx="6709797" cy="1430562"/>
          </a:xfrm>
        </p:grpSpPr>
        <p:sp>
          <p:nvSpPr>
            <p:cNvPr id="10" name="Round Same Side Corner Rectangle 9"/>
            <p:cNvSpPr/>
            <p:nvPr/>
          </p:nvSpPr>
          <p:spPr>
            <a:xfrm rot="5400000">
              <a:off x="4143538" y="974524"/>
              <a:ext cx="1247349" cy="6709797"/>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ound Same Side Corner Rectangle 14"/>
            <p:cNvSpPr/>
            <p:nvPr/>
          </p:nvSpPr>
          <p:spPr>
            <a:xfrm>
              <a:off x="1424697" y="3522535"/>
              <a:ext cx="6648906" cy="11255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3970" rIns="13970" bIns="13970" numCol="1" spcCol="1270" anchor="ctr" anchorCtr="0">
              <a:noAutofit/>
            </a:bodyPr>
            <a:lstStyle/>
            <a:p>
              <a:pPr marL="0" lvl="1" algn="l" defTabSz="977900">
                <a:lnSpc>
                  <a:spcPct val="90000"/>
                </a:lnSpc>
                <a:spcBef>
                  <a:spcPct val="0"/>
                </a:spcBef>
                <a:spcAft>
                  <a:spcPct val="15000"/>
                </a:spcAft>
              </a:pPr>
              <a:r>
                <a:rPr lang="vi-VN" sz="2400" kern="1200" dirty="0" smtClean="0">
                  <a:solidFill>
                    <a:srgbClr val="0070C0"/>
                  </a:solidFill>
                  <a:latin typeface="Times New Roman" panose="02020603050405020304" pitchFamily="18" charset="0"/>
                  <a:cs typeface="Times New Roman" panose="02020603050405020304" pitchFamily="18" charset="0"/>
                </a:rPr>
                <a:t>- Đồng </a:t>
              </a:r>
              <a:r>
                <a:rPr lang="en-US" sz="2400" kern="1200" dirty="0" err="1" smtClean="0">
                  <a:solidFill>
                    <a:srgbClr val="0070C0"/>
                  </a:solidFill>
                  <a:latin typeface="Times New Roman" panose="02020603050405020304" pitchFamily="18" charset="0"/>
                  <a:cs typeface="Times New Roman" panose="02020603050405020304" pitchFamily="18" charset="0"/>
                </a:rPr>
                <a:t>cảm</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trước</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nỗi</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đau</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của</a:t>
              </a:r>
              <a:r>
                <a:rPr lang="en-US" sz="2400" kern="1200" dirty="0" smtClean="0">
                  <a:solidFill>
                    <a:srgbClr val="0070C0"/>
                  </a:solidFill>
                  <a:latin typeface="Times New Roman" panose="02020603050405020304" pitchFamily="18" charset="0"/>
                  <a:cs typeface="Times New Roman" panose="02020603050405020304" pitchFamily="18" charset="0"/>
                </a:rPr>
                <a:t> con </a:t>
              </a:r>
              <a:r>
                <a:rPr lang="en-US" sz="2400" kern="1200" dirty="0" err="1" smtClean="0">
                  <a:solidFill>
                    <a:srgbClr val="0070C0"/>
                  </a:solidFill>
                  <a:latin typeface="Times New Roman" panose="02020603050405020304" pitchFamily="18" charset="0"/>
                  <a:cs typeface="Times New Roman" panose="02020603050405020304" pitchFamily="18" charset="0"/>
                </a:rPr>
                <a:t>người</a:t>
              </a:r>
              <a:endParaRPr lang="en-US" sz="2400" kern="1200" dirty="0" smtClean="0">
                <a:solidFill>
                  <a:srgbClr val="0070C0"/>
                </a:solidFill>
                <a:latin typeface="Times New Roman" panose="02020603050405020304" pitchFamily="18" charset="0"/>
                <a:cs typeface="Times New Roman" panose="02020603050405020304" pitchFamily="18" charset="0"/>
              </a:endParaRPr>
            </a:p>
            <a:p>
              <a:pPr marL="0" lvl="1" algn="l" defTabSz="977900">
                <a:lnSpc>
                  <a:spcPct val="90000"/>
                </a:lnSpc>
                <a:spcBef>
                  <a:spcPct val="0"/>
                </a:spcBef>
                <a:spcAft>
                  <a:spcPct val="15000"/>
                </a:spcAft>
              </a:pPr>
              <a:r>
                <a:rPr lang="vi-VN" sz="2400" kern="1200" dirty="0" smtClean="0">
                  <a:solidFill>
                    <a:srgbClr val="0070C0"/>
                  </a:solidFill>
                  <a:latin typeface="Times New Roman" panose="02020603050405020304" pitchFamily="18" charset="0"/>
                  <a:cs typeface="Times New Roman" panose="02020603050405020304" pitchFamily="18" charset="0"/>
                </a:rPr>
                <a:t>- Ngợi ca những phẩm chất tốt đẹp</a:t>
              </a:r>
              <a:endParaRPr lang="en-US" sz="2400" kern="1200" dirty="0">
                <a:solidFill>
                  <a:srgbClr val="0070C0"/>
                </a:solidFill>
                <a:latin typeface="Times New Roman" panose="02020603050405020304" pitchFamily="18" charset="0"/>
                <a:cs typeface="Times New Roman" panose="02020603050405020304" pitchFamily="18" charset="0"/>
              </a:endParaRPr>
            </a:p>
          </p:txBody>
        </p:sp>
      </p:grpSp>
      <p:sp>
        <p:nvSpPr>
          <p:cNvPr id="22" name="Title 21"/>
          <p:cNvSpPr txBox="1">
            <a:spLocks noGrp="1"/>
          </p:cNvSpPr>
          <p:nvPr>
            <p:ph type="title"/>
          </p:nvPr>
        </p:nvSpPr>
        <p:spPr>
          <a:xfrm>
            <a:off x="464084" y="98399"/>
            <a:ext cx="8229600" cy="1143000"/>
          </a:xfrm>
          <a:prstGeom prst="rect">
            <a:avLst/>
          </a:prstGeom>
          <a:noFill/>
        </p:spPr>
        <p:txBody>
          <a:bodyPr wrap="square" rtlCol="0">
            <a:spAutoFit/>
          </a:bodyPr>
          <a:lstStyle/>
          <a:p>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TRAO DUYÊN</a:t>
            </a:r>
          </a:p>
        </p:txBody>
      </p:sp>
      <p:sp>
        <p:nvSpPr>
          <p:cNvPr id="23" name="TextBox 22"/>
          <p:cNvSpPr txBox="1"/>
          <p:nvPr/>
        </p:nvSpPr>
        <p:spPr>
          <a:xfrm>
            <a:off x="5724128" y="1056733"/>
            <a:ext cx="3307252" cy="369332"/>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Trích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Truyện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Kiều</a:t>
            </a:r>
            <a:r>
              <a:rPr lang="en-US" b="1" i="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Nguyễn</a:t>
            </a:r>
            <a:r>
              <a:rPr lang="en-US" b="1" dirty="0">
                <a:latin typeface="Times New Roman" panose="02020603050405020304" pitchFamily="18" charset="0"/>
                <a:cs typeface="Times New Roman" panose="02020603050405020304" pitchFamily="18" charset="0"/>
              </a:rPr>
              <a:t> Du</a:t>
            </a:r>
          </a:p>
        </p:txBody>
      </p:sp>
      <p:sp>
        <p:nvSpPr>
          <p:cNvPr id="24" name="Title 11"/>
          <p:cNvSpPr txBox="1">
            <a:spLocks/>
          </p:cNvSpPr>
          <p:nvPr/>
        </p:nvSpPr>
        <p:spPr>
          <a:xfrm>
            <a:off x="426866" y="1048395"/>
            <a:ext cx="3308907" cy="504966"/>
          </a:xfrm>
          <a:prstGeom prst="rect">
            <a:avLst/>
          </a:prstGeom>
          <a:solidFill>
            <a:srgbClr val="92D050"/>
          </a:solidFill>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vi-VN" sz="2400" dirty="0" smtClean="0">
                <a:solidFill>
                  <a:srgbClr val="FF0000"/>
                </a:solidFill>
                <a:latin typeface="Times New Roman" panose="02020603050405020304" pitchFamily="18" charset="0"/>
                <a:cs typeface="Times New Roman" panose="02020603050405020304" pitchFamily="18" charset="0"/>
              </a:rPr>
              <a:t>MỤC TIÊU BÀI HỌC</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96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47919" y="404664"/>
            <a:ext cx="2855674" cy="649129"/>
          </a:xfrm>
          <a:prstGeom prst="roundRect">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100" b="1" dirty="0">
                <a:solidFill>
                  <a:prstClr val="black"/>
                </a:solidFill>
                <a:latin typeface="Times New Roman" panose="02020603050405020304" charset="0"/>
                <a:cs typeface="Times New Roman" panose="02020603050405020304" charset="0"/>
              </a:rPr>
              <a:t>TÌM HIỂU CHUNG</a:t>
            </a:r>
          </a:p>
        </p:txBody>
      </p:sp>
      <p:sp>
        <p:nvSpPr>
          <p:cNvPr id="2" name="Pentagon 1"/>
          <p:cNvSpPr/>
          <p:nvPr/>
        </p:nvSpPr>
        <p:spPr>
          <a:xfrm>
            <a:off x="418485" y="405429"/>
            <a:ext cx="818198" cy="564833"/>
          </a:xfrm>
          <a:prstGeom prst="homePlate">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a:solidFill>
                  <a:prstClr val="black"/>
                </a:solidFill>
                <a:latin typeface="Times New Roman" panose="02020603050405020304" charset="0"/>
                <a:cs typeface="Times New Roman" panose="02020603050405020304" charset="0"/>
              </a:rPr>
              <a:t>I</a:t>
            </a:r>
          </a:p>
        </p:txBody>
      </p:sp>
      <p:sp>
        <p:nvSpPr>
          <p:cNvPr id="4" name="Rounded Rectangle 3"/>
          <p:cNvSpPr/>
          <p:nvPr/>
        </p:nvSpPr>
        <p:spPr>
          <a:xfrm>
            <a:off x="539552" y="1061242"/>
            <a:ext cx="3264041" cy="624876"/>
          </a:xfrm>
          <a:prstGeom prst="roundRect">
            <a:avLst/>
          </a:prstGeom>
          <a:solidFill>
            <a:schemeClr val="accent6">
              <a:lumMod val="40000"/>
              <a:lumOff val="60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685800">
              <a:defRPr/>
            </a:pPr>
            <a:r>
              <a:rPr lang="vi-VN" sz="2400" b="1" i="1" dirty="0" smtClean="0">
                <a:solidFill>
                  <a:srgbClr val="002060"/>
                </a:solidFill>
                <a:latin typeface="Times New Roman" panose="02020603050405020304" charset="0"/>
                <a:cs typeface="Times New Roman" panose="02020603050405020304" charset="0"/>
              </a:rPr>
              <a:t>1. </a:t>
            </a:r>
            <a:r>
              <a:rPr lang="vi-VN" sz="2400" b="1" i="1" dirty="0">
                <a:solidFill>
                  <a:srgbClr val="002060"/>
                </a:solidFill>
                <a:latin typeface="Times New Roman" panose="02020603050405020304" charset="0"/>
                <a:cs typeface="Times New Roman" panose="02020603050405020304" charset="0"/>
              </a:rPr>
              <a:t>T</a:t>
            </a:r>
            <a:r>
              <a:rPr lang="vi-VN" sz="2400" b="1" i="1" dirty="0" smtClean="0">
                <a:solidFill>
                  <a:srgbClr val="002060"/>
                </a:solidFill>
                <a:latin typeface="Times New Roman" panose="02020603050405020304" charset="0"/>
                <a:cs typeface="Times New Roman" panose="02020603050405020304" charset="0"/>
              </a:rPr>
              <a:t>ruyện thơ Nôm</a:t>
            </a:r>
            <a:endParaRPr lang="en-US" sz="2400" b="1" i="1" dirty="0">
              <a:solidFill>
                <a:srgbClr val="002060"/>
              </a:solidFill>
              <a:latin typeface="Times New Roman" panose="02020603050405020304" charset="0"/>
              <a:cs typeface="Times New Roman" panose="0202060305040502030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84" y="1734573"/>
            <a:ext cx="8113955" cy="4629985"/>
          </a:xfrm>
          <a:prstGeom prst="rect">
            <a:avLst/>
          </a:prstGeom>
        </p:spPr>
      </p:pic>
      <p:sp>
        <p:nvSpPr>
          <p:cNvPr id="6" name="Cloud Callout 5"/>
          <p:cNvSpPr/>
          <p:nvPr/>
        </p:nvSpPr>
        <p:spPr>
          <a:xfrm>
            <a:off x="2699792" y="2132856"/>
            <a:ext cx="5328592" cy="2448272"/>
          </a:xfrm>
          <a:prstGeom prst="cloudCallou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Trình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bày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hiểu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biết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của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em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về</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thể</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loại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truyện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thơ</a:t>
            </a:r>
            <a:r>
              <a:rPr lang="en-US" b="1" dirty="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Nôm</a:t>
            </a:r>
            <a:r>
              <a:rPr lang="en-US" b="1" dirty="0" smtClean="0">
                <a:solidFill>
                  <a:schemeClr val="tx1"/>
                </a:solidFill>
                <a:latin typeface="Times New Roman" panose="02020603050405020304" pitchFamily="18" charset="0"/>
                <a:cs typeface="Times New Roman" panose="02020603050405020304" pitchFamily="18" charset="0"/>
              </a:rPr>
              <a:t>?</a:t>
            </a:r>
            <a:endParaRPr lang="en-US" b="1" dirty="0">
              <a:solidFill>
                <a:schemeClr val="tx1"/>
              </a:solidFill>
            </a:endParaRPr>
          </a:p>
        </p:txBody>
      </p:sp>
    </p:spTree>
    <p:extLst>
      <p:ext uri="{BB962C8B-B14F-4D97-AF65-F5344CB8AC3E}">
        <p14:creationId xmlns:p14="http://schemas.microsoft.com/office/powerpoint/2010/main" val="36324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2" grpId="1" animBg="1"/>
      <p:bldP spid="4" grpId="0" animBg="1"/>
      <p:bldP spid="4" grpId="1" animBg="1"/>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pic>
        <p:nvPicPr>
          <p:cNvPr id="3" name="Picture 2">
            <a:extLst>
              <a:ext uri="{FF2B5EF4-FFF2-40B4-BE49-F238E27FC236}">
                <a16:creationId xmlns:a16="http://schemas.microsoft.com/office/drawing/2014/main" xmlns="" id="{B21FDCF8-5271-4571-9ADC-AD482586A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822" y="2690327"/>
            <a:ext cx="2805218" cy="1570602"/>
          </a:xfrm>
          <a:prstGeom prst="rect">
            <a:avLst/>
          </a:prstGeom>
        </p:spPr>
      </p:pic>
      <p:grpSp>
        <p:nvGrpSpPr>
          <p:cNvPr id="1083" name="Google Shape;1083;p51"/>
          <p:cNvGrpSpPr/>
          <p:nvPr/>
        </p:nvGrpSpPr>
        <p:grpSpPr>
          <a:xfrm>
            <a:off x="2902188" y="2279944"/>
            <a:ext cx="3189658" cy="3035007"/>
            <a:chOff x="3360073" y="1577785"/>
            <a:chExt cx="2429971" cy="2420448"/>
          </a:xfrm>
        </p:grpSpPr>
        <p:grpSp>
          <p:nvGrpSpPr>
            <p:cNvPr id="1095" name="Google Shape;1095;p51"/>
            <p:cNvGrpSpPr/>
            <p:nvPr/>
          </p:nvGrpSpPr>
          <p:grpSpPr>
            <a:xfrm>
              <a:off x="4854485" y="1586339"/>
              <a:ext cx="935559" cy="930169"/>
              <a:chOff x="4854485" y="1586339"/>
              <a:chExt cx="935559" cy="930169"/>
            </a:xfrm>
          </p:grpSpPr>
          <p:sp>
            <p:nvSpPr>
              <p:cNvPr id="1096" name="Google Shape;1096;p51"/>
              <p:cNvSpPr/>
              <p:nvPr/>
            </p:nvSpPr>
            <p:spPr>
              <a:xfrm>
                <a:off x="4854485" y="1586339"/>
                <a:ext cx="860475" cy="761150"/>
              </a:xfrm>
              <a:custGeom>
                <a:avLst/>
                <a:gdLst/>
                <a:ahLst/>
                <a:cxnLst/>
                <a:rect l="l" t="t" r="r" b="b"/>
                <a:pathLst>
                  <a:path w="62263" h="55076" extrusionOk="0">
                    <a:moveTo>
                      <a:pt x="1467" y="0"/>
                    </a:moveTo>
                    <a:lnTo>
                      <a:pt x="0" y="5743"/>
                    </a:lnTo>
                    <a:cubicBezTo>
                      <a:pt x="12895" y="9021"/>
                      <a:pt x="24598" y="15291"/>
                      <a:pt x="34329" y="23773"/>
                    </a:cubicBezTo>
                    <a:cubicBezTo>
                      <a:pt x="44049" y="32266"/>
                      <a:pt x="51797" y="42960"/>
                      <a:pt x="56795" y="55076"/>
                    </a:cubicBezTo>
                    <a:lnTo>
                      <a:pt x="62262" y="52817"/>
                    </a:lnTo>
                    <a:cubicBezTo>
                      <a:pt x="56921" y="39842"/>
                      <a:pt x="48634" y="28392"/>
                      <a:pt x="38215" y="19314"/>
                    </a:cubicBezTo>
                    <a:cubicBezTo>
                      <a:pt x="27807" y="10236"/>
                      <a:pt x="15279" y="3519"/>
                      <a:pt x="146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97" name="Google Shape;1097;p51"/>
              <p:cNvSpPr/>
              <p:nvPr/>
            </p:nvSpPr>
            <p:spPr>
              <a:xfrm>
                <a:off x="5534512" y="2252588"/>
                <a:ext cx="255532" cy="263921"/>
              </a:xfrm>
              <a:custGeom>
                <a:avLst/>
                <a:gdLst/>
                <a:ahLst/>
                <a:cxnLst/>
                <a:rect l="l" t="t" r="r" b="b"/>
                <a:pathLst>
                  <a:path w="18490" h="19097" extrusionOk="0">
                    <a:moveTo>
                      <a:pt x="18489" y="1"/>
                    </a:moveTo>
                    <a:lnTo>
                      <a:pt x="1" y="6167"/>
                    </a:lnTo>
                    <a:lnTo>
                      <a:pt x="14592" y="19097"/>
                    </a:lnTo>
                    <a:lnTo>
                      <a:pt x="18489" y="1"/>
                    </a:ln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1098" name="Google Shape;1098;p51"/>
            <p:cNvGrpSpPr/>
            <p:nvPr/>
          </p:nvGrpSpPr>
          <p:grpSpPr>
            <a:xfrm>
              <a:off x="3360073" y="1577785"/>
              <a:ext cx="911332" cy="947914"/>
              <a:chOff x="3360073" y="1577785"/>
              <a:chExt cx="911332" cy="947914"/>
            </a:xfrm>
          </p:grpSpPr>
          <p:sp>
            <p:nvSpPr>
              <p:cNvPr id="1099" name="Google Shape;1099;p51"/>
              <p:cNvSpPr/>
              <p:nvPr/>
            </p:nvSpPr>
            <p:spPr>
              <a:xfrm>
                <a:off x="3360073" y="1651445"/>
                <a:ext cx="744373" cy="874253"/>
              </a:xfrm>
              <a:custGeom>
                <a:avLst/>
                <a:gdLst/>
                <a:ahLst/>
                <a:cxnLst/>
                <a:rect l="l" t="t" r="r" b="b"/>
                <a:pathLst>
                  <a:path w="53862" h="63260" extrusionOk="0">
                    <a:moveTo>
                      <a:pt x="51488" y="0"/>
                    </a:moveTo>
                    <a:cubicBezTo>
                      <a:pt x="38662" y="5617"/>
                      <a:pt x="27395" y="14133"/>
                      <a:pt x="18535" y="24735"/>
                    </a:cubicBezTo>
                    <a:cubicBezTo>
                      <a:pt x="9686" y="35326"/>
                      <a:pt x="3221" y="48003"/>
                      <a:pt x="1" y="61930"/>
                    </a:cubicBezTo>
                    <a:lnTo>
                      <a:pt x="5766" y="63259"/>
                    </a:lnTo>
                    <a:cubicBezTo>
                      <a:pt x="8769" y="50273"/>
                      <a:pt x="14810" y="38432"/>
                      <a:pt x="23085" y="28529"/>
                    </a:cubicBezTo>
                    <a:cubicBezTo>
                      <a:pt x="31361" y="18626"/>
                      <a:pt x="41883" y="10660"/>
                      <a:pt x="53861" y="5422"/>
                    </a:cubicBezTo>
                    <a:lnTo>
                      <a:pt x="51488" y="0"/>
                    </a:lnTo>
                    <a:close/>
                  </a:path>
                </a:pathLst>
              </a:custGeom>
              <a:solidFill>
                <a:srgbClr val="F77C36"/>
              </a:solidFill>
              <a:ln>
                <a:noFill/>
              </a:ln>
            </p:spPr>
            <p:txBody>
              <a:bodyPr spcFirstLastPara="1" wrap="square" lIns="91425" tIns="91425" rIns="91425" bIns="91425" anchor="ctr" anchorCtr="0">
                <a:noAutofit/>
              </a:bodyPr>
              <a:lstStyle/>
              <a:p>
                <a:endParaRPr/>
              </a:p>
            </p:txBody>
          </p:sp>
          <p:sp>
            <p:nvSpPr>
              <p:cNvPr id="1100" name="Google Shape;1100;p51"/>
              <p:cNvSpPr/>
              <p:nvPr/>
            </p:nvSpPr>
            <p:spPr>
              <a:xfrm>
                <a:off x="4006365" y="1577785"/>
                <a:ext cx="265040" cy="253625"/>
              </a:xfrm>
              <a:custGeom>
                <a:avLst/>
                <a:gdLst/>
                <a:ahLst/>
                <a:cxnLst/>
                <a:rect l="l" t="t" r="r" b="b"/>
                <a:pathLst>
                  <a:path w="19178" h="18352" extrusionOk="0">
                    <a:moveTo>
                      <a:pt x="1" y="0"/>
                    </a:moveTo>
                    <a:lnTo>
                      <a:pt x="6569" y="18351"/>
                    </a:lnTo>
                    <a:lnTo>
                      <a:pt x="19177" y="3485"/>
                    </a:lnTo>
                    <a:lnTo>
                      <a:pt x="1" y="0"/>
                    </a:lnTo>
                    <a:close/>
                  </a:path>
                </a:pathLst>
              </a:custGeom>
              <a:solidFill>
                <a:srgbClr val="F77C36"/>
              </a:solidFill>
              <a:ln>
                <a:noFill/>
              </a:ln>
            </p:spPr>
            <p:txBody>
              <a:bodyPr spcFirstLastPara="1" wrap="square" lIns="91425" tIns="91425" rIns="91425" bIns="91425" anchor="ctr" anchorCtr="0">
                <a:noAutofit/>
              </a:bodyPr>
              <a:lstStyle/>
              <a:p>
                <a:endParaRPr/>
              </a:p>
            </p:txBody>
          </p:sp>
        </p:grpSp>
        <p:grpSp>
          <p:nvGrpSpPr>
            <p:cNvPr id="1101" name="Google Shape;1101;p51"/>
            <p:cNvGrpSpPr/>
            <p:nvPr/>
          </p:nvGrpSpPr>
          <p:grpSpPr>
            <a:xfrm>
              <a:off x="3370217" y="3109732"/>
              <a:ext cx="911318" cy="879961"/>
              <a:chOff x="3370217" y="3109732"/>
              <a:chExt cx="911318" cy="879961"/>
            </a:xfrm>
          </p:grpSpPr>
          <p:sp>
            <p:nvSpPr>
              <p:cNvPr id="1102" name="Google Shape;1102;p51"/>
              <p:cNvSpPr/>
              <p:nvPr/>
            </p:nvSpPr>
            <p:spPr>
              <a:xfrm>
                <a:off x="3442440" y="3274466"/>
                <a:ext cx="839095" cy="715226"/>
              </a:xfrm>
              <a:custGeom>
                <a:avLst/>
                <a:gdLst/>
                <a:ahLst/>
                <a:cxnLst/>
                <a:rect l="l" t="t" r="r" b="b"/>
                <a:pathLst>
                  <a:path w="60716" h="51753" extrusionOk="0">
                    <a:moveTo>
                      <a:pt x="5377" y="1"/>
                    </a:moveTo>
                    <a:lnTo>
                      <a:pt x="1" y="2488"/>
                    </a:lnTo>
                    <a:cubicBezTo>
                      <a:pt x="5606" y="14592"/>
                      <a:pt x="13836" y="25229"/>
                      <a:pt x="23945" y="33676"/>
                    </a:cubicBezTo>
                    <a:cubicBezTo>
                      <a:pt x="34066" y="42135"/>
                      <a:pt x="46079" y="48405"/>
                      <a:pt x="59248" y="51752"/>
                    </a:cubicBezTo>
                    <a:lnTo>
                      <a:pt x="60716" y="46021"/>
                    </a:lnTo>
                    <a:cubicBezTo>
                      <a:pt x="48417" y="42880"/>
                      <a:pt x="37195" y="37035"/>
                      <a:pt x="27751" y="29137"/>
                    </a:cubicBezTo>
                    <a:cubicBezTo>
                      <a:pt x="18294" y="21240"/>
                      <a:pt x="10615" y="11302"/>
                      <a:pt x="5377" y="1"/>
                    </a:cubicBezTo>
                    <a:close/>
                  </a:path>
                </a:pathLst>
              </a:custGeom>
              <a:solidFill>
                <a:srgbClr val="788F75"/>
              </a:solidFill>
              <a:ln>
                <a:noFill/>
              </a:ln>
            </p:spPr>
            <p:txBody>
              <a:bodyPr spcFirstLastPara="1" wrap="square" lIns="91425" tIns="91425" rIns="91425" bIns="91425" anchor="ctr" anchorCtr="0">
                <a:noAutofit/>
              </a:bodyPr>
              <a:lstStyle/>
              <a:p>
                <a:endParaRPr/>
              </a:p>
            </p:txBody>
          </p:sp>
          <p:sp>
            <p:nvSpPr>
              <p:cNvPr id="1103" name="Google Shape;1103;p51"/>
              <p:cNvSpPr/>
              <p:nvPr/>
            </p:nvSpPr>
            <p:spPr>
              <a:xfrm>
                <a:off x="3370217" y="3109732"/>
                <a:ext cx="251565" cy="265966"/>
              </a:xfrm>
              <a:custGeom>
                <a:avLst/>
                <a:gdLst/>
                <a:ahLst/>
                <a:cxnLst/>
                <a:rect l="l" t="t" r="r" b="b"/>
                <a:pathLst>
                  <a:path w="18203" h="19245" extrusionOk="0">
                    <a:moveTo>
                      <a:pt x="3072" y="0"/>
                    </a:moveTo>
                    <a:lnTo>
                      <a:pt x="0" y="19245"/>
                    </a:lnTo>
                    <a:lnTo>
                      <a:pt x="18202" y="12276"/>
                    </a:lnTo>
                    <a:lnTo>
                      <a:pt x="3072" y="0"/>
                    </a:lnTo>
                    <a:close/>
                  </a:path>
                </a:pathLst>
              </a:custGeom>
              <a:solidFill>
                <a:srgbClr val="788F75"/>
              </a:solidFill>
              <a:ln>
                <a:noFill/>
              </a:ln>
            </p:spPr>
            <p:txBody>
              <a:bodyPr spcFirstLastPara="1" wrap="square" lIns="91425" tIns="91425" rIns="91425" bIns="91425" anchor="ctr" anchorCtr="0">
                <a:noAutofit/>
              </a:bodyPr>
              <a:lstStyle/>
              <a:p>
                <a:endParaRPr/>
              </a:p>
            </p:txBody>
          </p:sp>
        </p:grpSp>
        <p:grpSp>
          <p:nvGrpSpPr>
            <p:cNvPr id="1104" name="Google Shape;1104;p51"/>
            <p:cNvGrpSpPr/>
            <p:nvPr/>
          </p:nvGrpSpPr>
          <p:grpSpPr>
            <a:xfrm>
              <a:off x="4864615" y="3098800"/>
              <a:ext cx="898175" cy="899433"/>
              <a:chOff x="4864615" y="3098800"/>
              <a:chExt cx="898175" cy="899433"/>
            </a:xfrm>
          </p:grpSpPr>
          <p:sp>
            <p:nvSpPr>
              <p:cNvPr id="1105" name="Google Shape;1105;p51"/>
              <p:cNvSpPr/>
              <p:nvPr/>
            </p:nvSpPr>
            <p:spPr>
              <a:xfrm>
                <a:off x="5031574" y="3098800"/>
                <a:ext cx="731216" cy="825787"/>
              </a:xfrm>
              <a:custGeom>
                <a:avLst/>
                <a:gdLst/>
                <a:ahLst/>
                <a:cxnLst/>
                <a:rect l="l" t="t" r="r" b="b"/>
                <a:pathLst>
                  <a:path w="52910" h="59753" extrusionOk="0">
                    <a:moveTo>
                      <a:pt x="47202" y="0"/>
                    </a:moveTo>
                    <a:cubicBezTo>
                      <a:pt x="43809" y="12196"/>
                      <a:pt x="37734" y="23280"/>
                      <a:pt x="29642" y="32564"/>
                    </a:cubicBezTo>
                    <a:cubicBezTo>
                      <a:pt x="21538" y="41848"/>
                      <a:pt x="11428" y="49333"/>
                      <a:pt x="1" y="54331"/>
                    </a:cubicBezTo>
                    <a:lnTo>
                      <a:pt x="2373" y="59752"/>
                    </a:lnTo>
                    <a:cubicBezTo>
                      <a:pt x="14615" y="54399"/>
                      <a:pt x="25435" y="46387"/>
                      <a:pt x="34100" y="36450"/>
                    </a:cubicBezTo>
                    <a:cubicBezTo>
                      <a:pt x="42766" y="26512"/>
                      <a:pt x="49276" y="14649"/>
                      <a:pt x="52910" y="1582"/>
                    </a:cubicBezTo>
                    <a:lnTo>
                      <a:pt x="47202" y="0"/>
                    </a:lnTo>
                    <a:close/>
                  </a:path>
                </a:pathLst>
              </a:custGeom>
              <a:solidFill>
                <a:srgbClr val="F6759D"/>
              </a:solidFill>
              <a:ln>
                <a:noFill/>
              </a:ln>
            </p:spPr>
            <p:txBody>
              <a:bodyPr spcFirstLastPara="1" wrap="square" lIns="91425" tIns="91425" rIns="91425" bIns="91425" anchor="ctr" anchorCtr="0">
                <a:noAutofit/>
              </a:bodyPr>
              <a:lstStyle/>
              <a:p>
                <a:endParaRPr/>
              </a:p>
            </p:txBody>
          </p:sp>
          <p:sp>
            <p:nvSpPr>
              <p:cNvPr id="1106" name="Google Shape;1106;p51"/>
              <p:cNvSpPr/>
              <p:nvPr/>
            </p:nvSpPr>
            <p:spPr>
              <a:xfrm>
                <a:off x="4864615" y="3744622"/>
                <a:ext cx="265026" cy="253611"/>
              </a:xfrm>
              <a:custGeom>
                <a:avLst/>
                <a:gdLst/>
                <a:ahLst/>
                <a:cxnLst/>
                <a:rect l="l" t="t" r="r" b="b"/>
                <a:pathLst>
                  <a:path w="19177" h="18351" extrusionOk="0">
                    <a:moveTo>
                      <a:pt x="12609" y="0"/>
                    </a:moveTo>
                    <a:lnTo>
                      <a:pt x="1" y="14867"/>
                    </a:lnTo>
                    <a:lnTo>
                      <a:pt x="19177" y="18351"/>
                    </a:lnTo>
                    <a:lnTo>
                      <a:pt x="12609" y="0"/>
                    </a:lnTo>
                    <a:close/>
                  </a:path>
                </a:pathLst>
              </a:custGeom>
              <a:solidFill>
                <a:srgbClr val="F6759D"/>
              </a:solidFill>
              <a:ln>
                <a:noFill/>
              </a:ln>
            </p:spPr>
            <p:txBody>
              <a:bodyPr spcFirstLastPara="1" wrap="square" lIns="91425" tIns="91425" rIns="91425" bIns="91425" anchor="ctr" anchorCtr="0">
                <a:noAutofit/>
              </a:bodyPr>
              <a:lstStyle/>
              <a:p>
                <a:endParaRPr/>
              </a:p>
            </p:txBody>
          </p:sp>
        </p:grpSp>
      </p:grpSp>
      <p:sp>
        <p:nvSpPr>
          <p:cNvPr id="21" name="Google Shape;1111;p51"/>
          <p:cNvSpPr txBox="1"/>
          <p:nvPr/>
        </p:nvSpPr>
        <p:spPr>
          <a:xfrm>
            <a:off x="3646139" y="2825937"/>
            <a:ext cx="1682199" cy="1214723"/>
          </a:xfrm>
          <a:prstGeom prst="rect">
            <a:avLst/>
          </a:prstGeom>
          <a:noFill/>
          <a:ln>
            <a:noFill/>
          </a:ln>
        </p:spPr>
        <p:txBody>
          <a:bodyPr spcFirstLastPara="1" wrap="square" lIns="91425" tIns="91425" rIns="91425" bIns="91425" anchor="t" anchorCtr="0">
            <a:noAutofit/>
          </a:bodyPr>
          <a:lstStyle>
            <a:defPPr>
              <a:defRPr lang="en-US"/>
            </a:defPPr>
            <a:lvl1pPr algn="r">
              <a:spcAft>
                <a:spcPts val="2133"/>
              </a:spcAft>
              <a:defRPr sz="2400" b="1">
                <a:solidFill>
                  <a:srgbClr val="83BCD9"/>
                </a:solidFill>
                <a:latin typeface="Constantia" panose="02030602050306030303" pitchFamily="18" charset="0"/>
                <a:ea typeface="Cairo"/>
                <a:cs typeface="Cairo"/>
              </a:defRPr>
            </a:lvl1pPr>
          </a:lstStyle>
          <a:p>
            <a:pPr algn="l"/>
            <a:r>
              <a:rPr lang="en-US" sz="1800" dirty="0" smtClean="0">
                <a:solidFill>
                  <a:srgbClr val="FF0000"/>
                </a:solidFill>
                <a:sym typeface="Cairo"/>
              </a:rPr>
              <a:t>    TRUYỆN THƠ     NÔM</a:t>
            </a:r>
            <a:endParaRPr sz="1800" dirty="0">
              <a:solidFill>
                <a:srgbClr val="FF0000"/>
              </a:solidFill>
              <a:latin typeface="Dancing Script" pitchFamily="2" charset="0"/>
              <a:sym typeface="Cairo"/>
            </a:endParaRPr>
          </a:p>
        </p:txBody>
      </p:sp>
      <p:sp>
        <p:nvSpPr>
          <p:cNvPr id="22" name="TextBox 21"/>
          <p:cNvSpPr txBox="1"/>
          <p:nvPr/>
        </p:nvSpPr>
        <p:spPr>
          <a:xfrm>
            <a:off x="189026" y="1705094"/>
            <a:ext cx="3165830" cy="1938992"/>
          </a:xfrm>
          <a:prstGeom prst="rect">
            <a:avLst/>
          </a:prstGeom>
          <a:noFill/>
          <a:ln>
            <a:solidFill>
              <a:schemeClr val="accent1">
                <a:lumMod val="75000"/>
              </a:schemeClr>
            </a:solidFill>
          </a:ln>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Khái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niệm</a:t>
            </a:r>
            <a:endParaRPr lang="en-US" sz="2000" b="1" dirty="0" smtClean="0">
              <a:latin typeface="Times New Roman" panose="02020603050405020304" pitchFamily="18" charset="0"/>
              <a:cs typeface="Times New Roman" panose="02020603050405020304" pitchFamily="18" charset="0"/>
            </a:endParaRPr>
          </a:p>
          <a:p>
            <a:pPr algn="ctr"/>
            <a:r>
              <a:rPr lang="vi-VN" sz="2000" dirty="0" smtClean="0">
                <a:solidFill>
                  <a:srgbClr val="333333"/>
                </a:solidFill>
                <a:latin typeface="Times New Roman" panose="02020603050405020304" pitchFamily="18" charset="0"/>
                <a:ea typeface="Times New Roman" panose="02020603050405020304" pitchFamily="18" charset="0"/>
              </a:rPr>
              <a:t>Truyện </a:t>
            </a:r>
            <a:r>
              <a:rPr lang="vi-VN" sz="2000" dirty="0">
                <a:solidFill>
                  <a:srgbClr val="333333"/>
                </a:solidFill>
                <a:latin typeface="Times New Roman" panose="02020603050405020304" pitchFamily="18" charset="0"/>
                <a:ea typeface="Times New Roman" panose="02020603050405020304" pitchFamily="18" charset="0"/>
              </a:rPr>
              <a:t>thơ Nôm là thể loại dùng các thể thơ tiếng Việt viết bằng chữ Nôm (thường là thơ lục bát) để kể chuyện.</a:t>
            </a:r>
            <a:endParaRPr lang="en-US" sz="2000" dirty="0">
              <a:latin typeface="Times New Roman" panose="02020603050405020304" pitchFamily="18" charset="0"/>
              <a:ea typeface="Times New Roman" panose="02020603050405020304" pitchFamily="18" charset="0"/>
            </a:endParaRPr>
          </a:p>
          <a:p>
            <a:pPr algn="ctr"/>
            <a:endParaRPr lang="en-US" sz="2000" b="1" dirty="0" smtClean="0">
              <a:latin typeface="Times New Roman" panose="02020603050405020304" pitchFamily="18" charset="0"/>
              <a:cs typeface="Times New Roman" panose="02020603050405020304" pitchFamily="18" charset="0"/>
            </a:endParaRPr>
          </a:p>
        </p:txBody>
      </p:sp>
      <p:sp>
        <p:nvSpPr>
          <p:cNvPr id="23" name="TextBox 22"/>
          <p:cNvSpPr txBox="1"/>
          <p:nvPr/>
        </p:nvSpPr>
        <p:spPr>
          <a:xfrm>
            <a:off x="5924136" y="1744731"/>
            <a:ext cx="3147038" cy="1323439"/>
          </a:xfrm>
          <a:prstGeom prst="rect">
            <a:avLst/>
          </a:prstGeom>
          <a:noFill/>
          <a:ln>
            <a:solidFill>
              <a:schemeClr val="accent1">
                <a:lumMod val="75000"/>
              </a:schemeClr>
            </a:solidFill>
          </a:ln>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Nội</a:t>
            </a:r>
            <a:r>
              <a:rPr lang="en-US" sz="2000" b="1" dirty="0" smtClean="0">
                <a:latin typeface="Times New Roman" panose="02020603050405020304" pitchFamily="18" charset="0"/>
                <a:cs typeface="Times New Roman" panose="02020603050405020304" pitchFamily="18" charset="0"/>
              </a:rPr>
              <a:t> dung</a:t>
            </a:r>
          </a:p>
          <a:p>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phản ánh đời sống xã hội cũng như thể hiện quan niệm, lí tưởng nhân sinh</a:t>
            </a:r>
            <a:endParaRPr lang="en-US" sz="2000" dirty="0" smtClean="0">
              <a:latin typeface="Times New Roman" panose="02020603050405020304" pitchFamily="18" charset="0"/>
              <a:cs typeface="Times New Roman" panose="02020603050405020304" pitchFamily="18" charset="0"/>
            </a:endParaRPr>
          </a:p>
        </p:txBody>
      </p:sp>
      <p:sp>
        <p:nvSpPr>
          <p:cNvPr id="24" name="TextBox 23"/>
          <p:cNvSpPr txBox="1"/>
          <p:nvPr/>
        </p:nvSpPr>
        <p:spPr>
          <a:xfrm>
            <a:off x="255209" y="3560896"/>
            <a:ext cx="3162282" cy="3298339"/>
          </a:xfrm>
          <a:prstGeom prst="rect">
            <a:avLst/>
          </a:prstGeom>
          <a:noFill/>
          <a:ln>
            <a:solidFill>
              <a:schemeClr val="accent1">
                <a:lumMod val="75000"/>
              </a:schemeClr>
            </a:solidFill>
          </a:ln>
        </p:spPr>
        <p:txBody>
          <a:bodyPr wrap="square" rtlCol="0">
            <a:spAutoFit/>
          </a:bodyPr>
          <a:lstStyle/>
          <a:p>
            <a:pPr marL="67945" marR="61595" algn="just">
              <a:spcBef>
                <a:spcPts val="240"/>
              </a:spcBef>
              <a:spcAft>
                <a:spcPts val="240"/>
              </a:spcAft>
            </a:pP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Phân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loại</a:t>
            </a:r>
            <a:endParaRPr lang="en-US" sz="2000" b="1" dirty="0" smtClean="0">
              <a:latin typeface="Times New Roman" panose="02020603050405020304" pitchFamily="18" charset="0"/>
              <a:cs typeface="Times New Roman" panose="02020603050405020304" pitchFamily="18" charset="0"/>
            </a:endParaRPr>
          </a:p>
          <a:p>
            <a:pPr marL="67945" marR="61595" algn="just">
              <a:spcBef>
                <a:spcPts val="240"/>
              </a:spcBef>
              <a:spcAft>
                <a:spcPts val="240"/>
              </a:spcAft>
            </a:pPr>
            <a:r>
              <a:rPr lang="vi-VN" sz="2000" dirty="0" smtClean="0">
                <a:solidFill>
                  <a:srgbClr val="202122"/>
                </a:solidFill>
                <a:latin typeface="Times New Roman" panose="02020603050405020304" pitchFamily="18" charset="0"/>
                <a:ea typeface="Times New Roman" panose="02020603050405020304" pitchFamily="18" charset="0"/>
              </a:rPr>
              <a:t>+ </a:t>
            </a:r>
            <a:r>
              <a:rPr lang="vi-VN" sz="2000" dirty="0">
                <a:solidFill>
                  <a:srgbClr val="202122"/>
                </a:solidFill>
                <a:latin typeface="Times New Roman" panose="02020603050405020304" pitchFamily="18" charset="0"/>
                <a:ea typeface="Times New Roman" panose="02020603050405020304" pitchFamily="18" charset="0"/>
              </a:rPr>
              <a:t>Căn cứ vào thể thơ dùng để sáng tác </a:t>
            </a:r>
            <a:r>
              <a:rPr lang="en-US" sz="2000" dirty="0">
                <a:solidFill>
                  <a:srgbClr val="202122"/>
                </a:solidFill>
                <a:latin typeface="Times New Roman" panose="02020603050405020304" pitchFamily="18" charset="0"/>
                <a:ea typeface="Times New Roman" panose="02020603050405020304" pitchFamily="18" charset="0"/>
              </a:rPr>
              <a:t>chia 2 </a:t>
            </a:r>
            <a:r>
              <a:rPr lang="en-US" sz="2000" dirty="0" err="1">
                <a:solidFill>
                  <a:srgbClr val="202122"/>
                </a:solidFill>
                <a:latin typeface="Times New Roman" panose="02020603050405020304" pitchFamily="18" charset="0"/>
                <a:ea typeface="Times New Roman" panose="02020603050405020304" pitchFamily="18" charset="0"/>
              </a:rPr>
              <a:t>loại</a:t>
            </a:r>
            <a:r>
              <a:rPr lang="en-US" sz="2000" dirty="0">
                <a:solidFill>
                  <a:srgbClr val="202122"/>
                </a:solidFill>
                <a:latin typeface="Times New Roman" panose="02020603050405020304" pitchFamily="18" charset="0"/>
                <a:ea typeface="Times New Roman" panose="02020603050405020304" pitchFamily="18" charset="0"/>
              </a:rPr>
              <a:t>: </a:t>
            </a:r>
            <a:r>
              <a:rPr lang="vi-VN" sz="2000" dirty="0">
                <a:solidFill>
                  <a:srgbClr val="202122"/>
                </a:solidFill>
                <a:latin typeface="Times New Roman" panose="02020603050405020304" pitchFamily="18" charset="0"/>
                <a:ea typeface="Times New Roman" panose="02020603050405020304" pitchFamily="18" charset="0"/>
              </a:rPr>
              <a:t>truyện thơ Nôm Đường luật và truyện thơ Nôm lục bát</a:t>
            </a:r>
            <a:endParaRPr lang="en-US" sz="2000" dirty="0">
              <a:latin typeface="Times New Roman" panose="02020603050405020304" pitchFamily="18" charset="0"/>
              <a:ea typeface="Times New Roman" panose="02020603050405020304" pitchFamily="18" charset="0"/>
            </a:endParaRPr>
          </a:p>
          <a:p>
            <a:pPr marL="67945" marR="61595" algn="just">
              <a:spcBef>
                <a:spcPts val="240"/>
              </a:spcBef>
              <a:spcAft>
                <a:spcPts val="240"/>
              </a:spcAft>
            </a:pPr>
            <a:r>
              <a:rPr lang="vi-VN" sz="2000" dirty="0">
                <a:solidFill>
                  <a:srgbClr val="202122"/>
                </a:solidFill>
                <a:latin typeface="Times New Roman" panose="02020603050405020304" pitchFamily="18" charset="0"/>
                <a:ea typeface="Times New Roman" panose="02020603050405020304" pitchFamily="18" charset="0"/>
              </a:rPr>
              <a:t>+ Căn cứ vào đối tượng sáng tác: </a:t>
            </a:r>
            <a:r>
              <a:rPr lang="en-US" sz="2000" dirty="0" err="1">
                <a:solidFill>
                  <a:srgbClr val="202122"/>
                </a:solidFill>
                <a:latin typeface="Times New Roman" panose="02020603050405020304" pitchFamily="18" charset="0"/>
                <a:ea typeface="Times New Roman" panose="02020603050405020304" pitchFamily="18" charset="0"/>
              </a:rPr>
              <a:t>gồm</a:t>
            </a:r>
            <a:r>
              <a:rPr lang="en-US" sz="2000" dirty="0">
                <a:solidFill>
                  <a:srgbClr val="202122"/>
                </a:solidFill>
                <a:latin typeface="Times New Roman" panose="02020603050405020304" pitchFamily="18" charset="0"/>
                <a:ea typeface="Times New Roman" panose="02020603050405020304" pitchFamily="18" charset="0"/>
              </a:rPr>
              <a:t> </a:t>
            </a:r>
            <a:r>
              <a:rPr lang="vi-VN" sz="2000" dirty="0">
                <a:solidFill>
                  <a:srgbClr val="202122"/>
                </a:solidFill>
                <a:latin typeface="Times New Roman" panose="02020603050405020304" pitchFamily="18" charset="0"/>
                <a:ea typeface="Times New Roman" panose="02020603050405020304" pitchFamily="18" charset="0"/>
              </a:rPr>
              <a:t>truyện thơ Nôm bình dân và truyện thơ Nôm bác học</a:t>
            </a:r>
            <a:endParaRPr lang="en-US" sz="2000" dirty="0">
              <a:latin typeface="Times New Roman" panose="02020603050405020304" pitchFamily="18" charset="0"/>
              <a:ea typeface="Times New Roman" panose="02020603050405020304" pitchFamily="18" charset="0"/>
            </a:endParaRPr>
          </a:p>
          <a:p>
            <a:pPr algn="ctr"/>
            <a:endParaRPr lang="en-US" sz="2000" b="1" dirty="0" smtClean="0">
              <a:latin typeface="Times New Roman" panose="02020603050405020304" pitchFamily="18" charset="0"/>
              <a:cs typeface="Times New Roman" panose="02020603050405020304" pitchFamily="18" charset="0"/>
            </a:endParaRPr>
          </a:p>
        </p:txBody>
      </p:sp>
      <p:sp>
        <p:nvSpPr>
          <p:cNvPr id="25" name="TextBox 24"/>
          <p:cNvSpPr txBox="1"/>
          <p:nvPr/>
        </p:nvSpPr>
        <p:spPr>
          <a:xfrm>
            <a:off x="5864842" y="3600454"/>
            <a:ext cx="3366930" cy="3477875"/>
          </a:xfrm>
          <a:prstGeom prst="rect">
            <a:avLst/>
          </a:prstGeom>
          <a:noFill/>
          <a:ln>
            <a:solidFill>
              <a:schemeClr val="accent1">
                <a:lumMod val="75000"/>
              </a:schemeClr>
            </a:solidFill>
          </a:ln>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Nghệ</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thuật</a:t>
            </a:r>
            <a:endParaRPr lang="en-US" sz="2000" b="1"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Kết cấu</a:t>
            </a:r>
            <a:r>
              <a:rPr lang="en-US" sz="2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Gặp gỡ </a:t>
            </a:r>
            <a:r>
              <a:rPr lang="vi-VN" sz="2000" i="1" dirty="0" smtClean="0">
                <a:latin typeface="Times New Roman" panose="02020603050405020304" pitchFamily="18" charset="0"/>
                <a:cs typeface="Times New Roman" panose="02020603050405020304" pitchFamily="18" charset="0"/>
              </a:rPr>
              <a:t>(Hội ngộ)</a:t>
            </a:r>
            <a:r>
              <a:rPr lang="vi-VN" sz="2000" dirty="0">
                <a:latin typeface="Times New Roman" panose="02020603050405020304" pitchFamily="18" charset="0"/>
                <a:cs typeface="Times New Roman" panose="02020603050405020304" pitchFamily="18" charset="0"/>
              </a:rPr>
              <a:t> – </a:t>
            </a:r>
            <a:r>
              <a:rPr lang="vi-VN" sz="2000" i="1" dirty="0">
                <a:latin typeface="Times New Roman" panose="02020603050405020304" pitchFamily="18" charset="0"/>
                <a:cs typeface="Times New Roman" panose="02020603050405020304" pitchFamily="18" charset="0"/>
              </a:rPr>
              <a:t>Tai biến (Lưu lạc) – Đoàn tụ</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Nhân 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tri</a:t>
            </a:r>
          </a:p>
          <a:p>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nhìn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endParaRPr lang="en-US" sz="2000" dirty="0">
              <a:latin typeface="Times New Roman" panose="02020603050405020304" pitchFamily="18" charset="0"/>
              <a:cs typeface="Times New Roman" panose="02020603050405020304" pitchFamily="18" charset="0"/>
            </a:endParaRPr>
          </a:p>
          <a:p>
            <a:pPr algn="ctr"/>
            <a:endParaRPr lang="en-US" sz="2000" b="1" dirty="0" smtClean="0">
              <a:latin typeface="Times New Roman" panose="02020603050405020304" pitchFamily="18" charset="0"/>
              <a:cs typeface="Times New Roman" panose="02020603050405020304" pitchFamily="18" charset="0"/>
            </a:endParaRPr>
          </a:p>
        </p:txBody>
      </p:sp>
      <p:sp>
        <p:nvSpPr>
          <p:cNvPr id="27" name="Rounded Rectangle 26"/>
          <p:cNvSpPr/>
          <p:nvPr/>
        </p:nvSpPr>
        <p:spPr>
          <a:xfrm>
            <a:off x="971600" y="188640"/>
            <a:ext cx="3456384" cy="649129"/>
          </a:xfrm>
          <a:prstGeom prst="roundRect">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100" b="1" dirty="0">
                <a:solidFill>
                  <a:prstClr val="black"/>
                </a:solidFill>
                <a:latin typeface="Times New Roman" panose="02020603050405020304" charset="0"/>
                <a:cs typeface="Times New Roman" panose="02020603050405020304" charset="0"/>
              </a:rPr>
              <a:t>TÌM HIỂU CHUNG</a:t>
            </a:r>
          </a:p>
        </p:txBody>
      </p:sp>
      <p:sp>
        <p:nvSpPr>
          <p:cNvPr id="28" name="Pentagon 27"/>
          <p:cNvSpPr/>
          <p:nvPr/>
        </p:nvSpPr>
        <p:spPr>
          <a:xfrm>
            <a:off x="418485" y="230787"/>
            <a:ext cx="818198" cy="564833"/>
          </a:xfrm>
          <a:prstGeom prst="homePlate">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a:solidFill>
                  <a:prstClr val="black"/>
                </a:solidFill>
                <a:latin typeface="Times New Roman" panose="02020603050405020304" charset="0"/>
                <a:cs typeface="Times New Roman" panose="02020603050405020304" charset="0"/>
              </a:rPr>
              <a:t>I</a:t>
            </a:r>
          </a:p>
        </p:txBody>
      </p:sp>
      <p:sp>
        <p:nvSpPr>
          <p:cNvPr id="29" name="Rectangle 28"/>
          <p:cNvSpPr/>
          <p:nvPr/>
        </p:nvSpPr>
        <p:spPr>
          <a:xfrm>
            <a:off x="971600" y="942109"/>
            <a:ext cx="2778932" cy="55316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smtClean="0">
                <a:solidFill>
                  <a:schemeClr val="tx1"/>
                </a:solidFill>
                <a:latin typeface="Times New Roman" panose="02020603050405020304" pitchFamily="18" charset="0"/>
                <a:cs typeface="Times New Roman" panose="02020603050405020304" pitchFamily="18" charset="0"/>
              </a:rPr>
              <a:t>1. </a:t>
            </a:r>
            <a:r>
              <a:rPr lang="en-US" sz="2400" i="1" dirty="0" err="1" smtClean="0">
                <a:solidFill>
                  <a:schemeClr val="tx1"/>
                </a:solidFill>
                <a:latin typeface="Times New Roman" panose="02020603050405020304" pitchFamily="18" charset="0"/>
                <a:cs typeface="Times New Roman" panose="02020603050405020304" pitchFamily="18" charset="0"/>
              </a:rPr>
              <a:t>Truyện</a:t>
            </a:r>
            <a:r>
              <a:rPr lang="en-US" sz="2400" i="1" dirty="0" smtClean="0">
                <a:solidFill>
                  <a:schemeClr val="tx1"/>
                </a:solidFill>
                <a:latin typeface="Times New Roman" panose="02020603050405020304" pitchFamily="18" charset="0"/>
                <a:cs typeface="Times New Roman" panose="02020603050405020304" pitchFamily="18" charset="0"/>
              </a:rPr>
              <a:t> </a:t>
            </a:r>
            <a:r>
              <a:rPr lang="en-US" sz="2400" i="1" dirty="0" err="1" smtClean="0">
                <a:solidFill>
                  <a:schemeClr val="tx1"/>
                </a:solidFill>
                <a:latin typeface="Times New Roman" panose="02020603050405020304" pitchFamily="18" charset="0"/>
                <a:cs typeface="Times New Roman" panose="02020603050405020304" pitchFamily="18" charset="0"/>
              </a:rPr>
              <a:t>thơ</a:t>
            </a:r>
            <a:r>
              <a:rPr lang="en-US" sz="2400" i="1" dirty="0" smtClean="0">
                <a:solidFill>
                  <a:schemeClr val="tx1"/>
                </a:solidFill>
                <a:latin typeface="Times New Roman" panose="02020603050405020304" pitchFamily="18" charset="0"/>
                <a:cs typeface="Times New Roman" panose="02020603050405020304" pitchFamily="18" charset="0"/>
              </a:rPr>
              <a:t> </a:t>
            </a:r>
            <a:r>
              <a:rPr lang="en-US" sz="2400" i="1" dirty="0" err="1" smtClean="0">
                <a:solidFill>
                  <a:schemeClr val="tx1"/>
                </a:solidFill>
                <a:latin typeface="Times New Roman" panose="02020603050405020304" pitchFamily="18" charset="0"/>
                <a:cs typeface="Times New Roman" panose="02020603050405020304" pitchFamily="18" charset="0"/>
              </a:rPr>
              <a:t>Nôm</a:t>
            </a:r>
            <a:endParaRPr lang="en-US" sz="24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203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1" animBg="1"/>
      <p:bldP spid="2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71600" y="188640"/>
            <a:ext cx="3456384" cy="649129"/>
          </a:xfrm>
          <a:prstGeom prst="roundRect">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100" b="1" dirty="0">
                <a:solidFill>
                  <a:prstClr val="black"/>
                </a:solidFill>
                <a:latin typeface="Times New Roman" panose="02020603050405020304" charset="0"/>
                <a:cs typeface="Times New Roman" panose="02020603050405020304" charset="0"/>
              </a:rPr>
              <a:t>TÌM HIỂU CHUNG</a:t>
            </a:r>
          </a:p>
        </p:txBody>
      </p:sp>
      <p:sp>
        <p:nvSpPr>
          <p:cNvPr id="2" name="Pentagon 1"/>
          <p:cNvSpPr/>
          <p:nvPr/>
        </p:nvSpPr>
        <p:spPr>
          <a:xfrm>
            <a:off x="418485" y="230787"/>
            <a:ext cx="818198" cy="564833"/>
          </a:xfrm>
          <a:prstGeom prst="homePlate">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a:solidFill>
                  <a:prstClr val="black"/>
                </a:solidFill>
                <a:latin typeface="Times New Roman" panose="02020603050405020304" charset="0"/>
                <a:cs typeface="Times New Roman" panose="02020603050405020304" charset="0"/>
              </a:rPr>
              <a:t>I</a:t>
            </a:r>
          </a:p>
        </p:txBody>
      </p:sp>
      <p:sp>
        <p:nvSpPr>
          <p:cNvPr id="4" name="Rounded Rectangle 3"/>
          <p:cNvSpPr/>
          <p:nvPr/>
        </p:nvSpPr>
        <p:spPr>
          <a:xfrm>
            <a:off x="827584" y="879916"/>
            <a:ext cx="4032448" cy="624876"/>
          </a:xfrm>
          <a:prstGeom prst="roundRect">
            <a:avLst/>
          </a:prstGeom>
          <a:solidFill>
            <a:schemeClr val="accent6">
              <a:lumMod val="40000"/>
              <a:lumOff val="60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685800">
              <a:defRPr/>
            </a:pPr>
            <a:r>
              <a:rPr lang="en-US" sz="2400" b="1" i="1" dirty="0">
                <a:solidFill>
                  <a:srgbClr val="002060"/>
                </a:solidFill>
                <a:latin typeface="Times New Roman" panose="02020603050405020304" charset="0"/>
                <a:cs typeface="Times New Roman" panose="02020603050405020304" charset="0"/>
              </a:rPr>
              <a:t>2</a:t>
            </a:r>
            <a:r>
              <a:rPr lang="vi-VN" sz="2400" b="1" i="1" dirty="0" smtClean="0">
                <a:solidFill>
                  <a:srgbClr val="002060"/>
                </a:solidFill>
                <a:latin typeface="Times New Roman" panose="02020603050405020304" charset="0"/>
                <a:cs typeface="Times New Roman" panose="02020603050405020304" charset="0"/>
              </a:rPr>
              <a:t>. Đoạn trích “Trao duyên”</a:t>
            </a:r>
            <a:endParaRPr lang="en-US" sz="2400" b="1" i="1" dirty="0">
              <a:solidFill>
                <a:srgbClr val="002060"/>
              </a:solidFill>
              <a:latin typeface="Times New Roman" panose="02020603050405020304" charset="0"/>
              <a:cs typeface="Times New Roman" panose="02020603050405020304" charset="0"/>
            </a:endParaRPr>
          </a:p>
        </p:txBody>
      </p:sp>
      <p:sp>
        <p:nvSpPr>
          <p:cNvPr id="9" name="Rounded Rectangle 8"/>
          <p:cNvSpPr/>
          <p:nvPr/>
        </p:nvSpPr>
        <p:spPr>
          <a:xfrm>
            <a:off x="827584" y="1594171"/>
            <a:ext cx="4032448" cy="624876"/>
          </a:xfrm>
          <a:prstGeom prst="roundRect">
            <a:avLst/>
          </a:prstGeom>
          <a:solidFill>
            <a:schemeClr val="accent6">
              <a:lumMod val="40000"/>
              <a:lumOff val="60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685800">
              <a:defRPr/>
            </a:pPr>
            <a:r>
              <a:rPr lang="en-US" sz="2400" b="1" i="1" dirty="0" smtClean="0">
                <a:solidFill>
                  <a:srgbClr val="002060"/>
                </a:solidFill>
                <a:latin typeface="Times New Roman" panose="02020603050405020304" charset="0"/>
                <a:cs typeface="Times New Roman" panose="02020603050405020304" charset="0"/>
              </a:rPr>
              <a:t>- </a:t>
            </a:r>
            <a:r>
              <a:rPr lang="en-US" sz="2400" b="1" i="1" dirty="0" err="1" smtClean="0">
                <a:solidFill>
                  <a:srgbClr val="002060"/>
                </a:solidFill>
                <a:latin typeface="Times New Roman" panose="02020603050405020304" charset="0"/>
                <a:cs typeface="Times New Roman" panose="02020603050405020304" charset="0"/>
              </a:rPr>
              <a:t>Đọc</a:t>
            </a:r>
            <a:r>
              <a:rPr lang="en-US" sz="2400" b="1" i="1" dirty="0" smtClean="0">
                <a:solidFill>
                  <a:srgbClr val="002060"/>
                </a:solidFill>
                <a:latin typeface="Times New Roman" panose="02020603050405020304" charset="0"/>
                <a:cs typeface="Times New Roman" panose="02020603050405020304" charset="0"/>
              </a:rPr>
              <a:t> </a:t>
            </a:r>
            <a:r>
              <a:rPr lang="en-US" sz="2400" b="1" i="1" dirty="0" err="1" smtClean="0">
                <a:solidFill>
                  <a:srgbClr val="002060"/>
                </a:solidFill>
                <a:latin typeface="Times New Roman" panose="02020603050405020304" charset="0"/>
                <a:cs typeface="Times New Roman" panose="02020603050405020304" charset="0"/>
              </a:rPr>
              <a:t>và</a:t>
            </a:r>
            <a:r>
              <a:rPr lang="en-US" sz="2400" b="1" i="1" dirty="0" smtClean="0">
                <a:solidFill>
                  <a:srgbClr val="002060"/>
                </a:solidFill>
                <a:latin typeface="Times New Roman" panose="02020603050405020304" charset="0"/>
                <a:cs typeface="Times New Roman" panose="02020603050405020304" charset="0"/>
              </a:rPr>
              <a:t> </a:t>
            </a:r>
            <a:r>
              <a:rPr lang="en-US" sz="2400" b="1" i="1" dirty="0" err="1" smtClean="0">
                <a:solidFill>
                  <a:srgbClr val="002060"/>
                </a:solidFill>
                <a:latin typeface="Times New Roman" panose="02020603050405020304" charset="0"/>
                <a:cs typeface="Times New Roman" panose="02020603050405020304" charset="0"/>
              </a:rPr>
              <a:t>giải</a:t>
            </a:r>
            <a:r>
              <a:rPr lang="en-US" sz="2400" b="1" i="1" dirty="0" smtClean="0">
                <a:solidFill>
                  <a:srgbClr val="002060"/>
                </a:solidFill>
                <a:latin typeface="Times New Roman" panose="02020603050405020304" charset="0"/>
                <a:cs typeface="Times New Roman" panose="02020603050405020304" charset="0"/>
              </a:rPr>
              <a:t> </a:t>
            </a:r>
            <a:r>
              <a:rPr lang="en-US" sz="2400" b="1" i="1" dirty="0" err="1" smtClean="0">
                <a:solidFill>
                  <a:srgbClr val="002060"/>
                </a:solidFill>
                <a:latin typeface="Times New Roman" panose="02020603050405020304" charset="0"/>
                <a:cs typeface="Times New Roman" panose="02020603050405020304" charset="0"/>
              </a:rPr>
              <a:t>thích</a:t>
            </a:r>
            <a:r>
              <a:rPr lang="en-US" sz="2400" b="1" i="1" dirty="0" smtClean="0">
                <a:solidFill>
                  <a:srgbClr val="002060"/>
                </a:solidFill>
                <a:latin typeface="Times New Roman" panose="02020603050405020304" charset="0"/>
                <a:cs typeface="Times New Roman" panose="02020603050405020304" charset="0"/>
              </a:rPr>
              <a:t> </a:t>
            </a:r>
            <a:r>
              <a:rPr lang="en-US" sz="2400" b="1" i="1" dirty="0" err="1" smtClean="0">
                <a:solidFill>
                  <a:srgbClr val="002060"/>
                </a:solidFill>
                <a:latin typeface="Times New Roman" panose="02020603050405020304" charset="0"/>
                <a:cs typeface="Times New Roman" panose="02020603050405020304" charset="0"/>
              </a:rPr>
              <a:t>từ</a:t>
            </a:r>
            <a:r>
              <a:rPr lang="en-US" sz="2400" b="1" i="1" dirty="0" smtClean="0">
                <a:solidFill>
                  <a:srgbClr val="002060"/>
                </a:solidFill>
                <a:latin typeface="Times New Roman" panose="02020603050405020304" charset="0"/>
                <a:cs typeface="Times New Roman" panose="02020603050405020304" charset="0"/>
              </a:rPr>
              <a:t> </a:t>
            </a:r>
            <a:r>
              <a:rPr lang="en-US" sz="2400" b="1" i="1" dirty="0" err="1" smtClean="0">
                <a:solidFill>
                  <a:srgbClr val="002060"/>
                </a:solidFill>
                <a:latin typeface="Times New Roman" panose="02020603050405020304" charset="0"/>
                <a:cs typeface="Times New Roman" panose="02020603050405020304" charset="0"/>
              </a:rPr>
              <a:t>khó</a:t>
            </a:r>
            <a:endParaRPr lang="en-US" sz="2400" b="1" i="1" dirty="0">
              <a:solidFill>
                <a:srgbClr val="002060"/>
              </a:solidFill>
              <a:latin typeface="Times New Roman" panose="02020603050405020304" charset="0"/>
              <a:cs typeface="Times New Roman" panose="02020603050405020304" charset="0"/>
            </a:endParaRPr>
          </a:p>
        </p:txBody>
      </p:sp>
      <p:sp>
        <p:nvSpPr>
          <p:cNvPr id="11" name="Rectangle 10"/>
          <p:cNvSpPr/>
          <p:nvPr/>
        </p:nvSpPr>
        <p:spPr>
          <a:xfrm>
            <a:off x="863460" y="2214619"/>
            <a:ext cx="6480720" cy="830997"/>
          </a:xfrm>
          <a:prstGeom prst="rect">
            <a:avLst/>
          </a:prstGeom>
        </p:spPr>
        <p:txBody>
          <a:bodyPr wrap="square">
            <a:spAutoFit/>
          </a:bodyPr>
          <a:lstStyle/>
          <a:p>
            <a:r>
              <a:rPr lang="en-US" sz="2400" dirty="0"/>
              <a:t>Hs </a:t>
            </a:r>
            <a:r>
              <a:rPr lang="en-US" sz="2400" dirty="0" err="1"/>
              <a:t>nghe</a:t>
            </a:r>
            <a:r>
              <a:rPr lang="en-US" sz="2400" dirty="0"/>
              <a:t> </a:t>
            </a:r>
            <a:r>
              <a:rPr lang="en-US" sz="2400" dirty="0" err="1"/>
              <a:t>giọng</a:t>
            </a:r>
            <a:r>
              <a:rPr lang="en-US" sz="2400" dirty="0"/>
              <a:t> </a:t>
            </a:r>
            <a:r>
              <a:rPr lang="en-US" sz="2400" dirty="0" err="1"/>
              <a:t>ngâm</a:t>
            </a:r>
            <a:r>
              <a:rPr lang="en-US" sz="2400" dirty="0"/>
              <a:t> </a:t>
            </a:r>
            <a:r>
              <a:rPr lang="en-US" sz="2400" dirty="0" err="1"/>
              <a:t>của</a:t>
            </a:r>
            <a:r>
              <a:rPr lang="en-US" sz="2400" dirty="0"/>
              <a:t> </a:t>
            </a:r>
            <a:r>
              <a:rPr lang="en-US" sz="2400" dirty="0" err="1"/>
              <a:t>Nguyên</a:t>
            </a:r>
            <a:r>
              <a:rPr lang="en-US" sz="2400" dirty="0"/>
              <a:t> </a:t>
            </a:r>
            <a:r>
              <a:rPr lang="en-US" sz="2400" dirty="0" err="1"/>
              <a:t>Ngọc</a:t>
            </a:r>
            <a:endParaRPr lang="en-US" sz="2400" dirty="0"/>
          </a:p>
          <a:p>
            <a:r>
              <a:rPr lang="en-US" sz="2400" u="sng" dirty="0">
                <a:hlinkClick r:id="rId4"/>
              </a:rPr>
              <a:t>https://www.youtube.com/watch?v=gt9UbTI7AQs</a:t>
            </a:r>
            <a:endParaRPr lang="en-US" sz="2400" dirty="0">
              <a:latin typeface="Times New Roman" panose="02020603050405020304" pitchFamily="18" charset="0"/>
              <a:ea typeface="Times New Roman" panose="02020603050405020304" pitchFamily="18" charset="0"/>
            </a:endParaRPr>
          </a:p>
        </p:txBody>
      </p:sp>
      <p:pic>
        <p:nvPicPr>
          <p:cNvPr id="5" name="TRAO DUYÊN (Trích Truyện Kiều - Nguyễn Du) - Giọng ngâm Nguyễn Ng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576" y="3041188"/>
            <a:ext cx="7776864" cy="3816424"/>
          </a:xfrm>
          <a:prstGeom prst="rect">
            <a:avLst/>
          </a:prstGeom>
        </p:spPr>
      </p:pic>
    </p:spTree>
    <p:extLst>
      <p:ext uri="{BB962C8B-B14F-4D97-AF65-F5344CB8AC3E}">
        <p14:creationId xmlns:p14="http://schemas.microsoft.com/office/powerpoint/2010/main" val="112111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2"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childTnLst>
        </p:cTn>
      </p:par>
    </p:tnLst>
    <p:bldLst>
      <p:bldP spid="3" grpId="1" animBg="1"/>
      <p:bldP spid="2" grpId="1" animBg="1"/>
      <p:bldP spid="4" grpId="0" animBg="1"/>
      <p:bldP spid="4" grpId="1" animBg="1"/>
      <p:bldP spid="9" grpId="1" animBg="1"/>
      <p:bldP spid="9" grpId="2"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71600" y="188640"/>
            <a:ext cx="3456384" cy="649129"/>
          </a:xfrm>
          <a:prstGeom prst="roundRect">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100" b="1" dirty="0">
                <a:solidFill>
                  <a:prstClr val="black"/>
                </a:solidFill>
                <a:latin typeface="Times New Roman" panose="02020603050405020304" charset="0"/>
                <a:cs typeface="Times New Roman" panose="02020603050405020304" charset="0"/>
              </a:rPr>
              <a:t>TÌM HIỂU CHUNG</a:t>
            </a:r>
          </a:p>
        </p:txBody>
      </p:sp>
      <p:sp>
        <p:nvSpPr>
          <p:cNvPr id="2" name="Pentagon 1"/>
          <p:cNvSpPr/>
          <p:nvPr/>
        </p:nvSpPr>
        <p:spPr>
          <a:xfrm>
            <a:off x="418485" y="230787"/>
            <a:ext cx="818198" cy="564833"/>
          </a:xfrm>
          <a:prstGeom prst="homePlate">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a:solidFill>
                  <a:prstClr val="black"/>
                </a:solidFill>
                <a:latin typeface="Times New Roman" panose="02020603050405020304" charset="0"/>
                <a:cs typeface="Times New Roman" panose="02020603050405020304" charset="0"/>
              </a:rPr>
              <a:t>I</a:t>
            </a:r>
          </a:p>
        </p:txBody>
      </p:sp>
      <p:sp>
        <p:nvSpPr>
          <p:cNvPr id="4" name="Rounded Rectangle 3"/>
          <p:cNvSpPr/>
          <p:nvPr/>
        </p:nvSpPr>
        <p:spPr>
          <a:xfrm>
            <a:off x="827584" y="879916"/>
            <a:ext cx="4032448" cy="624876"/>
          </a:xfrm>
          <a:prstGeom prst="roundRect">
            <a:avLst/>
          </a:prstGeom>
          <a:solidFill>
            <a:schemeClr val="accent6">
              <a:lumMod val="40000"/>
              <a:lumOff val="60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685800">
              <a:defRPr/>
            </a:pPr>
            <a:r>
              <a:rPr lang="en-US" sz="2400" b="1" i="1" dirty="0">
                <a:solidFill>
                  <a:srgbClr val="002060"/>
                </a:solidFill>
                <a:latin typeface="Times New Roman" panose="02020603050405020304" charset="0"/>
                <a:cs typeface="Times New Roman" panose="02020603050405020304" charset="0"/>
              </a:rPr>
              <a:t>2</a:t>
            </a:r>
            <a:r>
              <a:rPr lang="vi-VN" sz="2400" b="1" i="1" dirty="0" smtClean="0">
                <a:solidFill>
                  <a:srgbClr val="002060"/>
                </a:solidFill>
                <a:latin typeface="Times New Roman" panose="02020603050405020304" charset="0"/>
                <a:cs typeface="Times New Roman" panose="02020603050405020304" charset="0"/>
              </a:rPr>
              <a:t>. Đoạn trích “Trao duyên”</a:t>
            </a:r>
            <a:endParaRPr lang="en-US" sz="2400" b="1" i="1" dirty="0">
              <a:solidFill>
                <a:srgbClr val="002060"/>
              </a:solidFill>
              <a:latin typeface="Times New Roman" panose="02020603050405020304" charset="0"/>
              <a:cs typeface="Times New Roman" panose="02020603050405020304" charset="0"/>
            </a:endParaRPr>
          </a:p>
        </p:txBody>
      </p:sp>
      <p:sp>
        <p:nvSpPr>
          <p:cNvPr id="8" name="Rectangle 7"/>
          <p:cNvSpPr/>
          <p:nvPr/>
        </p:nvSpPr>
        <p:spPr>
          <a:xfrm>
            <a:off x="400238" y="1657756"/>
            <a:ext cx="3218433" cy="1200329"/>
          </a:xfrm>
          <a:prstGeom prst="rect">
            <a:avLst/>
          </a:prstGeom>
        </p:spPr>
        <p:txBody>
          <a:bodyPr wrap="square">
            <a:spAutoFit/>
          </a:bodyPr>
          <a:lstStyle/>
          <a:p>
            <a:pPr algn="just">
              <a:tabLst>
                <a:tab pos="2743200" algn="ctr"/>
                <a:tab pos="5486400" algn="r"/>
              </a:tabLst>
            </a:pPr>
            <a:r>
              <a:rPr lang="de-DE" sz="2400" b="1" dirty="0">
                <a:solidFill>
                  <a:prstClr val="black"/>
                </a:solidFill>
                <a:latin typeface="Times New Roman" panose="02020603050405020304" pitchFamily="18" charset="0"/>
                <a:cs typeface="Times New Roman" panose="02020603050405020304" pitchFamily="18" charset="0"/>
              </a:rPr>
              <a:t>HS thảo luận theo bàn trong </a:t>
            </a:r>
            <a:r>
              <a:rPr lang="de-DE" sz="2400" b="1" dirty="0" smtClean="0">
                <a:solidFill>
                  <a:prstClr val="black"/>
                </a:solidFill>
                <a:latin typeface="Times New Roman" panose="02020603050405020304" pitchFamily="18" charset="0"/>
                <a:cs typeface="Times New Roman" panose="02020603050405020304" pitchFamily="18" charset="0"/>
              </a:rPr>
              <a:t>03 </a:t>
            </a:r>
            <a:r>
              <a:rPr lang="de-DE" sz="2400" b="1" dirty="0">
                <a:solidFill>
                  <a:prstClr val="black"/>
                </a:solidFill>
                <a:latin typeface="Times New Roman" panose="02020603050405020304" pitchFamily="18" charset="0"/>
                <a:cs typeface="Times New Roman" panose="02020603050405020304" pitchFamily="18" charset="0"/>
              </a:rPr>
              <a:t>phút để hoàn thành PHT 01 </a:t>
            </a:r>
            <a:endPar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nvPr>
        </p:nvGraphicFramePr>
        <p:xfrm>
          <a:off x="3693299" y="2353479"/>
          <a:ext cx="5199181" cy="3980484"/>
        </p:xfrm>
        <a:graphic>
          <a:graphicData uri="http://schemas.openxmlformats.org/drawingml/2006/table">
            <a:tbl>
              <a:tblPr>
                <a:tableStyleId>{5C22544A-7EE6-4342-B048-85BDC9FD1C3A}</a:tableStyleId>
              </a:tblPr>
              <a:tblGrid>
                <a:gridCol w="3099071"/>
                <a:gridCol w="2100110"/>
              </a:tblGrid>
              <a:tr h="720080">
                <a:tc gridSpan="2">
                  <a:txBody>
                    <a:bodyPr/>
                    <a:lstStyle/>
                    <a:p>
                      <a:pPr marL="453390" indent="-226695" algn="ctr">
                        <a:lnSpc>
                          <a:spcPct val="130000"/>
                        </a:lnSpc>
                        <a:spcAft>
                          <a:spcPts val="0"/>
                        </a:spcAft>
                      </a:pPr>
                      <a:r>
                        <a:rPr lang="de-DE" sz="2400" b="1" kern="100" dirty="0">
                          <a:solidFill>
                            <a:srgbClr val="FF0000"/>
                          </a:solidFill>
                          <a:effectLst/>
                          <a:latin typeface="Times New Roman" panose="02020603050405020304" pitchFamily="18" charset="0"/>
                          <a:cs typeface="Times New Roman" panose="02020603050405020304" pitchFamily="18" charset="0"/>
                        </a:rPr>
                        <a:t>PHT 01: Tìm hiểu chung về </a:t>
                      </a:r>
                      <a:r>
                        <a:rPr lang="vi-VN" sz="2400" b="1" kern="100" dirty="0">
                          <a:solidFill>
                            <a:srgbClr val="FF0000"/>
                          </a:solidFill>
                          <a:effectLst/>
                          <a:latin typeface="Times New Roman" panose="02020603050405020304" pitchFamily="18" charset="0"/>
                          <a:cs typeface="Times New Roman" panose="02020603050405020304" pitchFamily="18" charset="0"/>
                        </a:rPr>
                        <a:t>đoạn trích</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CCC"/>
                    </a:solidFill>
                  </a:tcPr>
                </a:tc>
                <a:tc hMerge="1">
                  <a:txBody>
                    <a:bodyPr/>
                    <a:lstStyle/>
                    <a:p>
                      <a:endParaRPr lang="en-US"/>
                    </a:p>
                  </a:txBody>
                  <a:tcPr/>
                </a:tc>
              </a:tr>
              <a:tr h="652068">
                <a:tc>
                  <a:txBody>
                    <a:bodyPr/>
                    <a:lstStyle/>
                    <a:p>
                      <a:pPr marL="453390" indent="-226695" algn="just">
                        <a:lnSpc>
                          <a:spcPct val="130000"/>
                        </a:lnSpc>
                        <a:spcAft>
                          <a:spcPts val="0"/>
                        </a:spcAft>
                      </a:pPr>
                      <a:r>
                        <a:rPr lang="de-DE" sz="2400" kern="100" dirty="0">
                          <a:effectLst/>
                          <a:latin typeface="Times New Roman" panose="02020603050405020304" pitchFamily="18" charset="0"/>
                          <a:cs typeface="Times New Roman" panose="02020603050405020304" pitchFamily="18" charset="0"/>
                        </a:rPr>
                        <a:t>1. X</a:t>
                      </a:r>
                      <a:r>
                        <a:rPr lang="vi-VN" sz="2400" kern="100" dirty="0">
                          <a:effectLst/>
                          <a:latin typeface="Times New Roman" panose="02020603050405020304" pitchFamily="18" charset="0"/>
                          <a:cs typeface="Times New Roman" panose="02020603050405020304" pitchFamily="18" charset="0"/>
                        </a:rPr>
                        <a:t>ác định </a:t>
                      </a:r>
                      <a:r>
                        <a:rPr lang="de-DE" sz="2400" kern="100" dirty="0">
                          <a:effectLst/>
                          <a:latin typeface="Times New Roman" panose="02020603050405020304" pitchFamily="18" charset="0"/>
                          <a:cs typeface="Times New Roman" panose="02020603050405020304" pitchFamily="18" charset="0"/>
                        </a:rPr>
                        <a:t>vị trí đoạn trích</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CCC"/>
                    </a:solidFill>
                  </a:tcPr>
                </a:tc>
                <a:tc>
                  <a:txBody>
                    <a:bodyPr/>
                    <a:lstStyle/>
                    <a:p>
                      <a:pPr marL="453390" indent="-226695" algn="just">
                        <a:lnSpc>
                          <a:spcPct val="130000"/>
                        </a:lnSpc>
                        <a:spcAft>
                          <a:spcPts val="0"/>
                        </a:spcAft>
                      </a:pPr>
                      <a:r>
                        <a:rPr lang="de-DE" sz="2400" kern="100" dirty="0">
                          <a:effectLst/>
                          <a:latin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CCC"/>
                    </a:solidFill>
                  </a:tcPr>
                </a:tc>
              </a:tr>
              <a:tr h="652068">
                <a:tc>
                  <a:txBody>
                    <a:bodyPr/>
                    <a:lstStyle/>
                    <a:p>
                      <a:pPr marL="453390" indent="-226695" algn="just">
                        <a:lnSpc>
                          <a:spcPct val="130000"/>
                        </a:lnSpc>
                        <a:spcAft>
                          <a:spcPts val="0"/>
                        </a:spcAft>
                      </a:pPr>
                      <a:r>
                        <a:rPr lang="de-DE" sz="2400" kern="100" dirty="0">
                          <a:effectLst/>
                          <a:latin typeface="Times New Roman" panose="02020603050405020304" pitchFamily="18" charset="0"/>
                          <a:cs typeface="Times New Roman" panose="02020603050405020304" pitchFamily="18" charset="0"/>
                        </a:rPr>
                        <a:t>2. Chủ đề của văn bản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CCC"/>
                    </a:solidFill>
                  </a:tcPr>
                </a:tc>
                <a:tc>
                  <a:txBody>
                    <a:bodyPr/>
                    <a:lstStyle/>
                    <a:p>
                      <a:pPr marL="453390" indent="-226695" algn="just">
                        <a:lnSpc>
                          <a:spcPct val="130000"/>
                        </a:lnSpc>
                        <a:spcAft>
                          <a:spcPts val="0"/>
                        </a:spcAft>
                      </a:pPr>
                      <a:r>
                        <a:rPr lang="de-DE" sz="2400" kern="10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CCC"/>
                    </a:solidFill>
                  </a:tcPr>
                </a:tc>
              </a:tr>
              <a:tr h="1304136">
                <a:tc>
                  <a:txBody>
                    <a:bodyPr/>
                    <a:lstStyle/>
                    <a:p>
                      <a:pPr marL="453390" indent="-226695" algn="just">
                        <a:lnSpc>
                          <a:spcPct val="130000"/>
                        </a:lnSpc>
                        <a:spcAft>
                          <a:spcPts val="0"/>
                        </a:spcAft>
                      </a:pPr>
                      <a:r>
                        <a:rPr lang="de-DE" sz="2400" kern="100" dirty="0">
                          <a:effectLst/>
                          <a:latin typeface="Times New Roman" panose="02020603050405020304" pitchFamily="18" charset="0"/>
                          <a:cs typeface="Times New Roman" panose="02020603050405020304" pitchFamily="18" charset="0"/>
                        </a:rPr>
                        <a:t>3. </a:t>
                      </a:r>
                      <a:r>
                        <a:rPr lang="vi-VN" sz="2400" kern="100" dirty="0">
                          <a:effectLst/>
                          <a:latin typeface="Times New Roman" panose="02020603050405020304" pitchFamily="18" charset="0"/>
                          <a:cs typeface="Times New Roman" panose="02020603050405020304" pitchFamily="18" charset="0"/>
                        </a:rPr>
                        <a:t>Đoạn trích chia là</a:t>
                      </a:r>
                      <a:r>
                        <a:rPr lang="en-US" sz="2400" kern="100" dirty="0">
                          <a:effectLst/>
                          <a:latin typeface="Times New Roman" panose="02020603050405020304" pitchFamily="18" charset="0"/>
                          <a:cs typeface="Times New Roman" panose="02020603050405020304" pitchFamily="18" charset="0"/>
                        </a:rPr>
                        <a:t>m </a:t>
                      </a:r>
                      <a:r>
                        <a:rPr lang="en-US" sz="2400" kern="100" dirty="0" err="1">
                          <a:effectLst/>
                          <a:latin typeface="Times New Roman" panose="02020603050405020304" pitchFamily="18" charset="0"/>
                          <a:cs typeface="Times New Roman" panose="02020603050405020304" pitchFamily="18" charset="0"/>
                        </a:rPr>
                        <a:t>m</a:t>
                      </a:r>
                      <a:r>
                        <a:rPr lang="vi-VN" sz="2400" kern="100" dirty="0">
                          <a:effectLst/>
                          <a:latin typeface="Times New Roman" panose="02020603050405020304" pitchFamily="18" charset="0"/>
                          <a:cs typeface="Times New Roman" panose="02020603050405020304" pitchFamily="18" charset="0"/>
                        </a:rPr>
                        <a:t>ấy phần, nội dung chính từng phần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CCC"/>
                    </a:solidFill>
                  </a:tcPr>
                </a:tc>
                <a:tc>
                  <a:txBody>
                    <a:bodyPr/>
                    <a:lstStyle/>
                    <a:p>
                      <a:pPr marL="453390" indent="-226695">
                        <a:lnSpc>
                          <a:spcPct val="130000"/>
                        </a:lnSpc>
                        <a:spcAft>
                          <a:spcPts val="0"/>
                        </a:spcAft>
                      </a:pPr>
                      <a:r>
                        <a:rPr lang="de-DE" sz="2400" kern="100" dirty="0">
                          <a:effectLst/>
                          <a:latin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CCC"/>
                    </a:solidFill>
                  </a:tcPr>
                </a:tc>
              </a:tr>
            </a:tbl>
          </a:graphicData>
        </a:graphic>
      </p:graphicFrame>
      <p:pic>
        <p:nvPicPr>
          <p:cNvPr id="1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8334" y="2858085"/>
            <a:ext cx="3146425" cy="324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45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2" grpId="1" animBg="1"/>
      <p:bldP spid="4" grpId="0" animBg="1"/>
      <p:bldP spid="4" grpId="1"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7476"/>
            <a:ext cx="9144000" cy="7010400"/>
          </a:xfrm>
          <a:prstGeom prst="rect">
            <a:avLst/>
          </a:prstGeom>
        </p:spPr>
      </p:pic>
      <p:sp>
        <p:nvSpPr>
          <p:cNvPr id="5" name="Rectangle 4"/>
          <p:cNvSpPr/>
          <p:nvPr/>
        </p:nvSpPr>
        <p:spPr>
          <a:xfrm>
            <a:off x="1475656" y="2421756"/>
            <a:ext cx="6560127" cy="2895600"/>
          </a:xfrm>
          <a:prstGeom prst="rect">
            <a:avLst/>
          </a:prstGeom>
        </p:spPr>
        <p:txBody>
          <a:bodyPr wrap="square">
            <a:prstTxWarp prst="textInflateTop">
              <a:avLst/>
            </a:prstTxWarp>
            <a:spAutoFit/>
          </a:bodyPr>
          <a:lstStyle/>
          <a:p>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ĐUỔI HÌNH</a:t>
            </a:r>
          </a:p>
          <a:p>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BẮT CHỮ</a:t>
            </a:r>
            <a:endParaRPr lang="en-US" sz="6000" dirty="0">
              <a:latin typeface="Times New Roman" pitchFamily="18" charset="0"/>
              <a:cs typeface="Times New Roman" pitchFamily="18" charset="0"/>
            </a:endParaRPr>
          </a:p>
        </p:txBody>
      </p:sp>
      <p:sp>
        <p:nvSpPr>
          <p:cNvPr id="6" name="Title 1"/>
          <p:cNvSpPr txBox="1">
            <a:spLocks/>
          </p:cNvSpPr>
          <p:nvPr/>
        </p:nvSpPr>
        <p:spPr>
          <a:xfrm>
            <a:off x="-1371600" y="116032"/>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i="1" dirty="0" smtClean="0">
                <a:solidFill>
                  <a:srgbClr val="C00000"/>
                </a:solidFill>
                <a:latin typeface="Times New Roman" panose="02020603050405020304" pitchFamily="18" charset="0"/>
                <a:cs typeface="Times New Roman" panose="02020603050405020304" pitchFamily="18" charset="0"/>
              </a:rPr>
              <a:t> </a:t>
            </a:r>
            <a:br>
              <a:rPr lang="en-US" sz="3200" b="1" i="1" dirty="0" smtClean="0">
                <a:solidFill>
                  <a:srgbClr val="C00000"/>
                </a:solidFill>
                <a:latin typeface="Times New Roman" panose="02020603050405020304" pitchFamily="18" charset="0"/>
                <a:cs typeface="Times New Roman" panose="02020603050405020304" pitchFamily="18" charset="0"/>
              </a:rPr>
            </a:br>
            <a:endParaRPr lang="en-US" sz="32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59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71600" y="188640"/>
            <a:ext cx="3456384" cy="649129"/>
          </a:xfrm>
          <a:prstGeom prst="roundRect">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100" b="1" dirty="0">
                <a:solidFill>
                  <a:prstClr val="black"/>
                </a:solidFill>
                <a:latin typeface="Times New Roman" panose="02020603050405020304" charset="0"/>
                <a:cs typeface="Times New Roman" panose="02020603050405020304" charset="0"/>
              </a:rPr>
              <a:t>TÌM HIỂU CHUNG</a:t>
            </a:r>
          </a:p>
        </p:txBody>
      </p:sp>
      <p:sp>
        <p:nvSpPr>
          <p:cNvPr id="2" name="Pentagon 1"/>
          <p:cNvSpPr/>
          <p:nvPr/>
        </p:nvSpPr>
        <p:spPr>
          <a:xfrm>
            <a:off x="418485" y="230787"/>
            <a:ext cx="818198" cy="564833"/>
          </a:xfrm>
          <a:prstGeom prst="homePlate">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a:solidFill>
                  <a:prstClr val="black"/>
                </a:solidFill>
                <a:latin typeface="Times New Roman" panose="02020603050405020304" charset="0"/>
                <a:cs typeface="Times New Roman" panose="02020603050405020304" charset="0"/>
              </a:rPr>
              <a:t>I</a:t>
            </a:r>
          </a:p>
        </p:txBody>
      </p:sp>
      <p:sp>
        <p:nvSpPr>
          <p:cNvPr id="4" name="Rounded Rectangle 3"/>
          <p:cNvSpPr/>
          <p:nvPr/>
        </p:nvSpPr>
        <p:spPr>
          <a:xfrm>
            <a:off x="827584" y="879916"/>
            <a:ext cx="4032448" cy="624876"/>
          </a:xfrm>
          <a:prstGeom prst="roundRect">
            <a:avLst/>
          </a:prstGeom>
          <a:solidFill>
            <a:schemeClr val="accent6">
              <a:lumMod val="40000"/>
              <a:lumOff val="60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685800">
              <a:defRPr/>
            </a:pPr>
            <a:r>
              <a:rPr lang="en-US" sz="2400" b="1" i="1" dirty="0">
                <a:solidFill>
                  <a:srgbClr val="002060"/>
                </a:solidFill>
                <a:latin typeface="Times New Roman" panose="02020603050405020304" charset="0"/>
                <a:cs typeface="Times New Roman" panose="02020603050405020304" charset="0"/>
              </a:rPr>
              <a:t>2</a:t>
            </a:r>
            <a:r>
              <a:rPr lang="vi-VN" sz="2400" b="1" i="1" dirty="0" smtClean="0">
                <a:solidFill>
                  <a:srgbClr val="002060"/>
                </a:solidFill>
                <a:latin typeface="Times New Roman" panose="02020603050405020304" charset="0"/>
                <a:cs typeface="Times New Roman" panose="02020603050405020304" charset="0"/>
              </a:rPr>
              <a:t>. Đoạn trích “Trao duyên”</a:t>
            </a:r>
            <a:endParaRPr lang="en-US" sz="2400" b="1" i="1" dirty="0">
              <a:solidFill>
                <a:srgbClr val="002060"/>
              </a:solidFill>
              <a:latin typeface="Times New Roman" panose="02020603050405020304" charset="0"/>
              <a:cs typeface="Times New Roman" panose="02020603050405020304" charset="0"/>
            </a:endParaRPr>
          </a:p>
        </p:txBody>
      </p:sp>
      <p:sp>
        <p:nvSpPr>
          <p:cNvPr id="6" name="Rectangle 5"/>
          <p:cNvSpPr/>
          <p:nvPr/>
        </p:nvSpPr>
        <p:spPr>
          <a:xfrm>
            <a:off x="846743" y="1558532"/>
            <a:ext cx="2650084" cy="461665"/>
          </a:xfrm>
          <a:prstGeom prst="rect">
            <a:avLst/>
          </a:prstGeom>
        </p:spPr>
        <p:txBody>
          <a:bodyPr wrap="none">
            <a:spAutoFit/>
          </a:bodyPr>
          <a:lstStyle/>
          <a:p>
            <a:r>
              <a:rPr lang="vi-VN" b="1" dirty="0"/>
              <a:t>- </a:t>
            </a:r>
            <a:r>
              <a:rPr lang="vi-VN" sz="2400" b="1" dirty="0">
                <a:latin typeface="Times New Roman" panose="02020603050405020304" pitchFamily="18" charset="0"/>
                <a:cs typeface="Times New Roman" panose="02020603050405020304" pitchFamily="18" charset="0"/>
              </a:rPr>
              <a:t>Vị trí đoạn trích: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75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2" grpId="1" animBg="1"/>
      <p:bldP spid="4" grpId="1"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pPr algn="l"/>
            <a:r>
              <a:rPr lang="en-US" b="1" dirty="0" smtClean="0">
                <a:solidFill>
                  <a:srgbClr val="FF0000"/>
                </a:solidFill>
                <a:latin typeface="Times New Roman" pitchFamily="18" charset="0"/>
                <a:cs typeface="Times New Roman" pitchFamily="18" charset="0"/>
              </a:rPr>
              <a:t/>
            </a:r>
            <a:br>
              <a:rPr lang="en-US" b="1" dirty="0" smtClean="0">
                <a:solidFill>
                  <a:srgbClr val="FF0000"/>
                </a:solidFill>
                <a:latin typeface="Times New Roman" pitchFamily="18" charset="0"/>
                <a:cs typeface="Times New Roman" pitchFamily="18" charset="0"/>
              </a:rPr>
            </a:br>
            <a:r>
              <a:rPr lang="en-US" sz="4000" b="1" dirty="0" smtClean="0">
                <a:solidFill>
                  <a:srgbClr val="FF0000"/>
                </a:solidFill>
                <a:latin typeface="Times New Roman" pitchFamily="18" charset="0"/>
                <a:cs typeface="Times New Roman" pitchFamily="18" charset="0"/>
              </a:rPr>
              <a:t>I. TÌM HIỂU CHUNG</a:t>
            </a:r>
            <a:br>
              <a:rPr lang="en-US" sz="4000" b="1" dirty="0" smtClean="0">
                <a:solidFill>
                  <a:srgbClr val="FF0000"/>
                </a:solidFill>
                <a:latin typeface="Times New Roman" pitchFamily="18" charset="0"/>
                <a:cs typeface="Times New Roman" pitchFamily="18" charset="0"/>
              </a:rPr>
            </a:br>
            <a:r>
              <a:rPr lang="en-US" sz="4000" b="1" dirty="0" smtClean="0">
                <a:solidFill>
                  <a:srgbClr val="3333CC"/>
                </a:solidFill>
                <a:latin typeface="Times New Roman" pitchFamily="18" charset="0"/>
                <a:cs typeface="Times New Roman" pitchFamily="18" charset="0"/>
              </a:rPr>
              <a:t> 1. </a:t>
            </a:r>
            <a:r>
              <a:rPr lang="en-US" sz="4000" b="1" dirty="0" err="1" smtClean="0">
                <a:solidFill>
                  <a:srgbClr val="3333CC"/>
                </a:solidFill>
                <a:latin typeface="Times New Roman" pitchFamily="18" charset="0"/>
                <a:cs typeface="Times New Roman" pitchFamily="18" charset="0"/>
              </a:rPr>
              <a:t>Vị</a:t>
            </a:r>
            <a:r>
              <a:rPr lang="en-US" sz="4000" b="1" dirty="0" smtClean="0">
                <a:solidFill>
                  <a:srgbClr val="3333CC"/>
                </a:solidFill>
                <a:latin typeface="Times New Roman" pitchFamily="18" charset="0"/>
                <a:cs typeface="Times New Roman" pitchFamily="18" charset="0"/>
              </a:rPr>
              <a:t> </a:t>
            </a:r>
            <a:r>
              <a:rPr lang="en-US" sz="4000" b="1" dirty="0" err="1" smtClean="0">
                <a:solidFill>
                  <a:srgbClr val="3333CC"/>
                </a:solidFill>
                <a:latin typeface="Times New Roman" pitchFamily="18" charset="0"/>
                <a:cs typeface="Times New Roman" pitchFamily="18" charset="0"/>
              </a:rPr>
              <a:t>trí</a:t>
            </a:r>
            <a:r>
              <a:rPr lang="en-US" sz="4800" dirty="0" smtClean="0">
                <a:latin typeface="Times New Roman" pitchFamily="18" charset="0"/>
                <a:cs typeface="Times New Roman" pitchFamily="18" charset="0"/>
              </a:rPr>
              <a:t/>
            </a:r>
            <a:br>
              <a:rPr lang="en-US" sz="4800" dirty="0" smtClean="0">
                <a:latin typeface="Times New Roman" pitchFamily="18" charset="0"/>
                <a:cs typeface="Times New Roman" pitchFamily="18" charset="0"/>
              </a:rPr>
            </a:br>
            <a:endParaRPr lang="en-US" dirty="0"/>
          </a:p>
        </p:txBody>
      </p:sp>
      <p:pic>
        <p:nvPicPr>
          <p:cNvPr id="4" name="Picture 3" descr="21-9NT05576.jpg"/>
          <p:cNvPicPr>
            <a:picLocks noChangeAspect="1"/>
          </p:cNvPicPr>
          <p:nvPr/>
        </p:nvPicPr>
        <p:blipFill>
          <a:blip r:embed="rId3"/>
          <a:stretch>
            <a:fillRect/>
          </a:stretch>
        </p:blipFill>
        <p:spPr>
          <a:xfrm>
            <a:off x="65753" y="-387424"/>
            <a:ext cx="450624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u-luan-it-nham-vao-dan-ong-ngoai-tinh-phu-nu-nen-hoc-hoan-thu-Showbizvn-03032016a1.jpg"/>
          <p:cNvPicPr>
            <a:picLocks noChangeAspect="1"/>
          </p:cNvPicPr>
          <p:nvPr/>
        </p:nvPicPr>
        <p:blipFill>
          <a:blip r:embed="rId4"/>
          <a:stretch>
            <a:fillRect/>
          </a:stretch>
        </p:blipFill>
        <p:spPr>
          <a:xfrm>
            <a:off x="4648201" y="0"/>
            <a:ext cx="44958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ounded Rectangle 11"/>
          <p:cNvSpPr/>
          <p:nvPr/>
        </p:nvSpPr>
        <p:spPr>
          <a:xfrm>
            <a:off x="0" y="6324600"/>
            <a:ext cx="4572000" cy="533400"/>
          </a:xfrm>
          <a:prstGeom prst="round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Times New Roman" pitchFamily="18" charset="0"/>
                <a:cs typeface="Times New Roman" pitchFamily="18" charset="0"/>
              </a:rPr>
              <a:t>Thúy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gặp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gỡ</a:t>
            </a:r>
            <a:r>
              <a:rPr lang="en-US" sz="2000" dirty="0" smtClean="0">
                <a:latin typeface="Times New Roman" pitchFamily="18" charset="0"/>
                <a:cs typeface="Times New Roman" pitchFamily="18" charset="0"/>
              </a:rPr>
              <a:t> Kim </a:t>
            </a:r>
            <a:r>
              <a:rPr lang="en-US" sz="2000" dirty="0" err="1" smtClean="0">
                <a:latin typeface="Times New Roman" pitchFamily="18" charset="0"/>
                <a:cs typeface="Times New Roman" pitchFamily="18" charset="0"/>
              </a:rPr>
              <a:t>Trọng</a:t>
            </a:r>
            <a:endParaRPr lang="en-US" sz="2000" dirty="0">
              <a:latin typeface="Times New Roman" pitchFamily="18" charset="0"/>
              <a:cs typeface="Times New Roman" pitchFamily="18" charset="0"/>
            </a:endParaRPr>
          </a:p>
        </p:txBody>
      </p:sp>
      <p:sp>
        <p:nvSpPr>
          <p:cNvPr id="13" name="Rounded Rectangle 12"/>
          <p:cNvSpPr/>
          <p:nvPr/>
        </p:nvSpPr>
        <p:spPr>
          <a:xfrm>
            <a:off x="4724400" y="6324600"/>
            <a:ext cx="4419600" cy="533400"/>
          </a:xfrm>
          <a:prstGeom prst="round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err="1" smtClean="0">
                <a:latin typeface="Times New Roman" pitchFamily="18" charset="0"/>
                <a:cs typeface="Times New Roman" pitchFamily="18" charset="0"/>
              </a:rPr>
              <a:t>Thúy</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Kiều</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và</a:t>
            </a:r>
            <a:r>
              <a:rPr lang="en-US" sz="1700" dirty="0" smtClean="0">
                <a:latin typeface="Times New Roman" pitchFamily="18" charset="0"/>
                <a:cs typeface="Times New Roman" pitchFamily="18" charset="0"/>
              </a:rPr>
              <a:t> Kim </a:t>
            </a:r>
            <a:r>
              <a:rPr lang="en-US" sz="1700" dirty="0" err="1" smtClean="0">
                <a:latin typeface="Times New Roman" pitchFamily="18" charset="0"/>
                <a:cs typeface="Times New Roman" pitchFamily="18" charset="0"/>
              </a:rPr>
              <a:t>Trọng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trong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đêm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thề</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nguyền</a:t>
            </a:r>
            <a:endParaRPr lang="en-US" sz="17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tu-duyen-10-day-nha-vang-tieng-ruoi-xanh.jpg"/>
          <p:cNvPicPr>
            <a:picLocks noChangeAspect="1"/>
          </p:cNvPicPr>
          <p:nvPr/>
        </p:nvPicPr>
        <p:blipFill>
          <a:blip r:embed="rId2"/>
          <a:stretch>
            <a:fillRect/>
          </a:stretch>
        </p:blipFill>
        <p:spPr>
          <a:xfrm>
            <a:off x="457200" y="286183"/>
            <a:ext cx="8229600" cy="5334000"/>
          </a:xfrm>
          <a:prstGeom prst="rect">
            <a:avLst/>
          </a:prstGeom>
          <a:ln>
            <a:noFill/>
          </a:ln>
          <a:effectLst>
            <a:softEdge rad="112500"/>
          </a:effectLst>
        </p:spPr>
      </p:pic>
      <p:sp>
        <p:nvSpPr>
          <p:cNvPr id="5" name="Rounded Rectangle 4"/>
          <p:cNvSpPr/>
          <p:nvPr/>
        </p:nvSpPr>
        <p:spPr>
          <a:xfrm>
            <a:off x="2267744" y="6165304"/>
            <a:ext cx="5832648" cy="457200"/>
          </a:xfrm>
          <a:prstGeom prst="round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Times New Roman" pitchFamily="18" charset="0"/>
                <a:cs typeface="Times New Roman" pitchFamily="18" charset="0"/>
              </a:rPr>
              <a:t>Gia đình Thúy </a:t>
            </a:r>
            <a:r>
              <a:rPr lang="vi-VN" sz="2000" smtClean="0">
                <a:latin typeface="Times New Roman" pitchFamily="18" charset="0"/>
                <a:cs typeface="Times New Roman" pitchFamily="18" charset="0"/>
              </a:rPr>
              <a:t>Kiều bị vu oan</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14264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KIEU BAN MÌNH.jpg"/>
          <p:cNvPicPr>
            <a:picLocks noGrp="1" noChangeAspect="1"/>
          </p:cNvPicPr>
          <p:nvPr>
            <p:ph idx="1"/>
          </p:nvPr>
        </p:nvPicPr>
        <p:blipFill>
          <a:blip r:embed="rId2"/>
          <a:stretch>
            <a:fillRect/>
          </a:stretch>
        </p:blipFill>
        <p:spPr>
          <a:xfrm>
            <a:off x="0" y="0"/>
            <a:ext cx="4572000" cy="6858000"/>
          </a:xfrm>
          <a:prstGeom prst="rect">
            <a:avLst/>
          </a:prstGeom>
          <a:ln>
            <a:noFill/>
          </a:ln>
          <a:effectLst>
            <a:softEdge rad="112500"/>
          </a:effectLst>
        </p:spPr>
      </p:pic>
      <p:pic>
        <p:nvPicPr>
          <p:cNvPr id="6" name="Picture 5" descr="107318514-288-k168988 (1).jpg"/>
          <p:cNvPicPr>
            <a:picLocks noChangeAspect="1"/>
          </p:cNvPicPr>
          <p:nvPr/>
        </p:nvPicPr>
        <p:blipFill>
          <a:blip r:embed="rId3"/>
          <a:stretch>
            <a:fillRect/>
          </a:stretch>
        </p:blipFill>
        <p:spPr>
          <a:xfrm>
            <a:off x="4572000" y="1"/>
            <a:ext cx="4572000" cy="6858000"/>
          </a:xfrm>
          <a:prstGeom prst="rect">
            <a:avLst/>
          </a:prstGeom>
          <a:ln>
            <a:noFill/>
          </a:ln>
          <a:effectLst>
            <a:softEdge rad="112500"/>
          </a:effectLst>
        </p:spPr>
      </p:pic>
      <p:sp>
        <p:nvSpPr>
          <p:cNvPr id="8" name="Rounded Rectangle 7"/>
          <p:cNvSpPr/>
          <p:nvPr/>
        </p:nvSpPr>
        <p:spPr>
          <a:xfrm>
            <a:off x="0" y="6400800"/>
            <a:ext cx="4419600" cy="457200"/>
          </a:xfrm>
          <a:prstGeom prst="round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Times New Roman" pitchFamily="18" charset="0"/>
                <a:cs typeface="Times New Roman" pitchFamily="18" charset="0"/>
              </a:rPr>
              <a:t>Thúy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Giám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endParaRPr lang="en-US" sz="2000" dirty="0">
              <a:latin typeface="Times New Roman" pitchFamily="18" charset="0"/>
              <a:cs typeface="Times New Roman" pitchFamily="18" charset="0"/>
            </a:endParaRPr>
          </a:p>
        </p:txBody>
      </p:sp>
      <p:sp>
        <p:nvSpPr>
          <p:cNvPr id="9" name="Rounded Rectangle 8"/>
          <p:cNvSpPr/>
          <p:nvPr/>
        </p:nvSpPr>
        <p:spPr>
          <a:xfrm>
            <a:off x="4648200" y="6477000"/>
            <a:ext cx="4495800" cy="381000"/>
          </a:xfrm>
          <a:prstGeom prst="round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Times New Roman" pitchFamily="18" charset="0"/>
                <a:cs typeface="Times New Roman" pitchFamily="18" charset="0"/>
              </a:rPr>
              <a:t>Thúy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trao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duyên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Thúy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Vân</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71600" y="188640"/>
            <a:ext cx="3456384" cy="649129"/>
          </a:xfrm>
          <a:prstGeom prst="roundRect">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100" b="1" dirty="0">
                <a:solidFill>
                  <a:prstClr val="black"/>
                </a:solidFill>
                <a:latin typeface="Times New Roman" panose="02020603050405020304" charset="0"/>
                <a:cs typeface="Times New Roman" panose="02020603050405020304" charset="0"/>
              </a:rPr>
              <a:t>TÌM HIỂU CHUNG</a:t>
            </a:r>
          </a:p>
        </p:txBody>
      </p:sp>
      <p:sp>
        <p:nvSpPr>
          <p:cNvPr id="2" name="Pentagon 1"/>
          <p:cNvSpPr/>
          <p:nvPr/>
        </p:nvSpPr>
        <p:spPr>
          <a:xfrm>
            <a:off x="418485" y="230787"/>
            <a:ext cx="818198" cy="564833"/>
          </a:xfrm>
          <a:prstGeom prst="homePlate">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a:solidFill>
                  <a:prstClr val="black"/>
                </a:solidFill>
                <a:latin typeface="Times New Roman" panose="02020603050405020304" charset="0"/>
                <a:cs typeface="Times New Roman" panose="02020603050405020304" charset="0"/>
              </a:rPr>
              <a:t>I</a:t>
            </a:r>
          </a:p>
        </p:txBody>
      </p:sp>
      <p:sp>
        <p:nvSpPr>
          <p:cNvPr id="4" name="Rounded Rectangle 3"/>
          <p:cNvSpPr/>
          <p:nvPr/>
        </p:nvSpPr>
        <p:spPr>
          <a:xfrm>
            <a:off x="827584" y="879916"/>
            <a:ext cx="4032448" cy="624876"/>
          </a:xfrm>
          <a:prstGeom prst="roundRect">
            <a:avLst/>
          </a:prstGeom>
          <a:solidFill>
            <a:schemeClr val="accent6">
              <a:lumMod val="40000"/>
              <a:lumOff val="60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685800">
              <a:defRPr/>
            </a:pPr>
            <a:r>
              <a:rPr lang="en-US" sz="2400" b="1" i="1" dirty="0">
                <a:solidFill>
                  <a:srgbClr val="002060"/>
                </a:solidFill>
                <a:latin typeface="Times New Roman" panose="02020603050405020304" charset="0"/>
                <a:cs typeface="Times New Roman" panose="02020603050405020304" charset="0"/>
              </a:rPr>
              <a:t>2</a:t>
            </a:r>
            <a:r>
              <a:rPr lang="vi-VN" sz="2400" b="1" i="1" dirty="0" smtClean="0">
                <a:solidFill>
                  <a:srgbClr val="002060"/>
                </a:solidFill>
                <a:latin typeface="Times New Roman" panose="02020603050405020304" charset="0"/>
                <a:cs typeface="Times New Roman" panose="02020603050405020304" charset="0"/>
              </a:rPr>
              <a:t>. Đoạn trích “Trao duyên”</a:t>
            </a:r>
            <a:endParaRPr lang="en-US" sz="2400" b="1" i="1" dirty="0">
              <a:solidFill>
                <a:srgbClr val="002060"/>
              </a:solidFill>
              <a:latin typeface="Times New Roman" panose="02020603050405020304" charset="0"/>
              <a:cs typeface="Times New Roman" panose="02020603050405020304" charset="0"/>
            </a:endParaRPr>
          </a:p>
        </p:txBody>
      </p:sp>
      <p:sp>
        <p:nvSpPr>
          <p:cNvPr id="5" name="Rectangle 4"/>
          <p:cNvSpPr/>
          <p:nvPr/>
        </p:nvSpPr>
        <p:spPr>
          <a:xfrm>
            <a:off x="3851920" y="1596122"/>
            <a:ext cx="4608512" cy="3785652"/>
          </a:xfrm>
          <a:prstGeom prst="rect">
            <a:avLst/>
          </a:prstGeom>
        </p:spPr>
        <p:txBody>
          <a:bodyPr wrap="square">
            <a:spAutoFit/>
          </a:bodyPr>
          <a:lstStyle/>
          <a:p>
            <a:r>
              <a:rPr lang="vi-VN" sz="2400" b="1" dirty="0" smtClean="0"/>
              <a:t>- </a:t>
            </a:r>
            <a:r>
              <a:rPr lang="vi-VN" sz="2400" b="1" dirty="0" smtClean="0">
                <a:latin typeface="Times New Roman" panose="02020603050405020304" pitchFamily="18" charset="0"/>
                <a:cs typeface="Times New Roman" panose="02020603050405020304" pitchFamily="18" charset="0"/>
              </a:rPr>
              <a:t>Vị </a:t>
            </a:r>
            <a:r>
              <a:rPr lang="vi-VN" sz="2400" b="1" dirty="0">
                <a:latin typeface="Times New Roman" panose="02020603050405020304" pitchFamily="18" charset="0"/>
                <a:cs typeface="Times New Roman" panose="02020603050405020304" pitchFamily="18" charset="0"/>
              </a:rPr>
              <a:t>trí đoạn trích: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Gia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723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756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Kiều</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mở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vi-VN" sz="2400" dirty="0">
                <a:latin typeface="Times New Roman" panose="02020603050405020304" pitchFamily="18" charset="0"/>
                <a:cs typeface="Times New Roman" panose="02020603050405020304" pitchFamily="18" charset="0"/>
              </a:rPr>
              <a:t> lạc,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r>
              <a:rPr lang="en-US" sz="2400" dirty="0" smtClean="0">
                <a:latin typeface="Times New Roman" panose="02020603050405020304" pitchFamily="18" charset="0"/>
                <a:cs typeface="Times New Roman" panose="02020603050405020304" pitchFamily="18" charset="0"/>
              </a:rPr>
              <a:t>.</a:t>
            </a:r>
          </a:p>
          <a:p>
            <a:r>
              <a:rPr lang="pt-BR"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pt-BR" sz="2400" b="1" dirty="0" smtClean="0">
                <a:latin typeface="Times New Roman" panose="02020603050405020304" pitchFamily="18" charset="0"/>
                <a:cs typeface="Times New Roman" panose="02020603050405020304" pitchFamily="18" charset="0"/>
              </a:rPr>
              <a:t>Chủ </a:t>
            </a:r>
            <a:r>
              <a:rPr lang="pt-BR" sz="2400" b="1" dirty="0">
                <a:latin typeface="Times New Roman" panose="02020603050405020304" pitchFamily="18" charset="0"/>
                <a:cs typeface="Times New Roman" panose="02020603050405020304" pitchFamily="18" charset="0"/>
              </a:rPr>
              <a:t>đề:</a:t>
            </a:r>
            <a:r>
              <a:rPr lang="pt-BR"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pt-BR" sz="2400" dirty="0">
                <a:latin typeface="Times New Roman" panose="02020603050405020304" pitchFamily="18" charset="0"/>
                <a:cs typeface="Times New Roman" panose="02020603050405020304" pitchFamily="18" charset="0"/>
              </a:rPr>
              <a:t>Đoạn trích thể hiện bi kịch tình yêu</a:t>
            </a:r>
            <a:r>
              <a:rPr lang="vi-VN" sz="2400" dirty="0">
                <a:latin typeface="Times New Roman" panose="02020603050405020304" pitchFamily="18" charset="0"/>
                <a:cs typeface="Times New Roman" panose="02020603050405020304" pitchFamily="18" charset="0"/>
              </a:rPr>
              <a:t> tan vỡ, trong bi kịch khát vọng tình yêu càng được khẳng định</a:t>
            </a:r>
            <a:r>
              <a:rPr lang="pt-BR" sz="2400" dirty="0" smtClean="0"/>
              <a:t>.</a:t>
            </a:r>
            <a:endParaRPr lang="en-US" sz="2400" dirty="0"/>
          </a:p>
        </p:txBody>
      </p:sp>
      <p:pic>
        <p:nvPicPr>
          <p:cNvPr id="8" name="Picture 7" descr="trao-duyen-2.jpg"/>
          <p:cNvPicPr>
            <a:picLocks noChangeAspect="1"/>
          </p:cNvPicPr>
          <p:nvPr/>
        </p:nvPicPr>
        <p:blipFill>
          <a:blip r:embed="rId2"/>
          <a:stretch>
            <a:fillRect/>
          </a:stretch>
        </p:blipFill>
        <p:spPr>
          <a:xfrm>
            <a:off x="418484" y="1546938"/>
            <a:ext cx="3145403" cy="4834389"/>
          </a:xfrm>
          <a:prstGeom prst="rect">
            <a:avLst/>
          </a:prstGeom>
        </p:spPr>
      </p:pic>
    </p:spTree>
    <p:extLst>
      <p:ext uri="{BB962C8B-B14F-4D97-AF65-F5344CB8AC3E}">
        <p14:creationId xmlns:p14="http://schemas.microsoft.com/office/powerpoint/2010/main" val="40430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2" grpId="1" animBg="1"/>
      <p:bldP spid="4" grpId="0" animBg="1"/>
      <p:bldP spid="4" grpId="1"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MH_Text_1"/>
          <p:cNvSpPr/>
          <p:nvPr>
            <p:custDataLst>
              <p:tags r:id="rId1"/>
            </p:custDataLst>
          </p:nvPr>
        </p:nvSpPr>
        <p:spPr>
          <a:xfrm>
            <a:off x="2987823" y="3717032"/>
            <a:ext cx="810424" cy="740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9989" tIns="0" rIns="119989" bIns="0" rtlCol="0" anchor="t">
            <a:noAutofit/>
          </a:bodyPr>
          <a:lstStyle/>
          <a:p>
            <a:pPr>
              <a:lnSpc>
                <a:spcPct val="120000"/>
              </a:lnSpc>
              <a:buClr>
                <a:schemeClr val="accent1"/>
              </a:buClr>
            </a:pPr>
            <a:r>
              <a:rPr lang="pt-BR" sz="2800" b="1" dirty="0">
                <a:solidFill>
                  <a:srgbClr val="0070C0"/>
                </a:solidFill>
                <a:latin typeface="Times New Roman" pitchFamily="18" charset="0"/>
                <a:cs typeface="Times New Roman" pitchFamily="18" charset="0"/>
              </a:rPr>
              <a:t>Bố </a:t>
            </a:r>
            <a:endParaRPr lang="pt-BR" sz="2800" b="1" dirty="0" smtClean="0">
              <a:solidFill>
                <a:srgbClr val="0070C0"/>
              </a:solidFill>
              <a:latin typeface="Times New Roman" pitchFamily="18" charset="0"/>
              <a:cs typeface="Times New Roman" pitchFamily="18" charset="0"/>
            </a:endParaRPr>
          </a:p>
          <a:p>
            <a:pPr>
              <a:lnSpc>
                <a:spcPct val="120000"/>
              </a:lnSpc>
              <a:buClr>
                <a:schemeClr val="accent1"/>
              </a:buClr>
            </a:pPr>
            <a:r>
              <a:rPr lang="pt-BR" sz="2800" b="1" dirty="0" smtClean="0">
                <a:solidFill>
                  <a:srgbClr val="0070C0"/>
                </a:solidFill>
                <a:latin typeface="Times New Roman" pitchFamily="18" charset="0"/>
                <a:cs typeface="Times New Roman" pitchFamily="18" charset="0"/>
              </a:rPr>
              <a:t>cục</a:t>
            </a:r>
            <a:endParaRPr lang="en-US" altLang="zh-CN" sz="2800" b="1" dirty="0">
              <a:solidFill>
                <a:srgbClr val="0070C0"/>
              </a:solidFill>
              <a:latin typeface="Times New Roman" pitchFamily="18" charset="0"/>
              <a:cs typeface="Times New Roman" pitchFamily="18" charset="0"/>
              <a:sym typeface="+mn-lt"/>
            </a:endParaRPr>
          </a:p>
        </p:txBody>
      </p:sp>
      <p:sp>
        <p:nvSpPr>
          <p:cNvPr id="31" name="矩形 30"/>
          <p:cNvSpPr/>
          <p:nvPr/>
        </p:nvSpPr>
        <p:spPr>
          <a:xfrm>
            <a:off x="233449" y="1155384"/>
            <a:ext cx="184730" cy="461665"/>
          </a:xfrm>
          <a:prstGeom prst="rect">
            <a:avLst/>
          </a:prstGeom>
        </p:spPr>
        <p:txBody>
          <a:bodyPr wrap="none">
            <a:spAutoFit/>
          </a:bodyPr>
          <a:lstStyle/>
          <a:p>
            <a:pPr algn="ctr"/>
            <a:endParaRPr lang="en-US" altLang="zh-CN" sz="2400" dirty="0">
              <a:solidFill>
                <a:schemeClr val="bg1"/>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lt"/>
            </a:endParaRPr>
          </a:p>
        </p:txBody>
      </p:sp>
      <p:graphicFrame>
        <p:nvGraphicFramePr>
          <p:cNvPr id="5" name="Diagram 4"/>
          <p:cNvGraphicFramePr/>
          <p:nvPr>
            <p:extLst>
              <p:ext uri="{D42A27DB-BD31-4B8C-83A1-F6EECF244321}">
                <p14:modId xmlns:p14="http://schemas.microsoft.com/office/powerpoint/2010/main" val="2852461106"/>
              </p:ext>
            </p:extLst>
          </p:nvPr>
        </p:nvGraphicFramePr>
        <p:xfrm>
          <a:off x="3203848" y="2147933"/>
          <a:ext cx="5940150" cy="3945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rot="20013407">
            <a:off x="3298119" y="2316162"/>
            <a:ext cx="649813" cy="5760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70C0"/>
                </a:solidFill>
                <a:latin typeface="Times New Roman" pitchFamily="18" charset="0"/>
                <a:cs typeface="Times New Roman" pitchFamily="18" charset="0"/>
              </a:rPr>
              <a:t>1</a:t>
            </a:r>
          </a:p>
        </p:txBody>
      </p:sp>
      <p:sp>
        <p:nvSpPr>
          <p:cNvPr id="35" name="Oval 34"/>
          <p:cNvSpPr/>
          <p:nvPr/>
        </p:nvSpPr>
        <p:spPr>
          <a:xfrm rot="21402197">
            <a:off x="3962511" y="3735240"/>
            <a:ext cx="649813" cy="5760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70C0"/>
                </a:solidFill>
                <a:latin typeface="Times New Roman" pitchFamily="18" charset="0"/>
                <a:cs typeface="Times New Roman" pitchFamily="18" charset="0"/>
              </a:rPr>
              <a:t>2</a:t>
            </a:r>
          </a:p>
        </p:txBody>
      </p:sp>
      <p:sp>
        <p:nvSpPr>
          <p:cNvPr id="36" name="Oval 35"/>
          <p:cNvSpPr/>
          <p:nvPr/>
        </p:nvSpPr>
        <p:spPr>
          <a:xfrm rot="1022645">
            <a:off x="3041209" y="5415189"/>
            <a:ext cx="835065" cy="3825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70C0"/>
                </a:solidFill>
                <a:latin typeface="Times New Roman" pitchFamily="18" charset="0"/>
                <a:cs typeface="Times New Roman" pitchFamily="18" charset="0"/>
              </a:rPr>
              <a:t>3</a:t>
            </a:r>
          </a:p>
        </p:txBody>
      </p:sp>
      <p:sp>
        <p:nvSpPr>
          <p:cNvPr id="20" name="Rounded Rectangle 19"/>
          <p:cNvSpPr/>
          <p:nvPr/>
        </p:nvSpPr>
        <p:spPr>
          <a:xfrm>
            <a:off x="971600" y="188640"/>
            <a:ext cx="3456384" cy="649129"/>
          </a:xfrm>
          <a:prstGeom prst="roundRect">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100" b="1" dirty="0">
                <a:solidFill>
                  <a:prstClr val="black"/>
                </a:solidFill>
                <a:latin typeface="Times New Roman" panose="02020603050405020304" charset="0"/>
                <a:cs typeface="Times New Roman" panose="02020603050405020304" charset="0"/>
              </a:rPr>
              <a:t>TÌM HIỂU CHUNG</a:t>
            </a:r>
          </a:p>
        </p:txBody>
      </p:sp>
      <p:sp>
        <p:nvSpPr>
          <p:cNvPr id="21" name="Pentagon 20"/>
          <p:cNvSpPr/>
          <p:nvPr/>
        </p:nvSpPr>
        <p:spPr>
          <a:xfrm>
            <a:off x="414262" y="245374"/>
            <a:ext cx="818198" cy="564833"/>
          </a:xfrm>
          <a:prstGeom prst="homePlate">
            <a:avLst/>
          </a:prstGeom>
          <a:solidFill>
            <a:schemeClr val="tx2">
              <a:lumMod val="40000"/>
              <a:lumOff val="6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a:solidFill>
                  <a:prstClr val="black"/>
                </a:solidFill>
                <a:latin typeface="Times New Roman" panose="02020603050405020304" charset="0"/>
                <a:cs typeface="Times New Roman" panose="02020603050405020304" charset="0"/>
              </a:rPr>
              <a:t>I</a:t>
            </a:r>
          </a:p>
        </p:txBody>
      </p:sp>
      <p:sp>
        <p:nvSpPr>
          <p:cNvPr id="22" name="Rounded Rectangle 21"/>
          <p:cNvSpPr/>
          <p:nvPr/>
        </p:nvSpPr>
        <p:spPr>
          <a:xfrm>
            <a:off x="516143" y="878901"/>
            <a:ext cx="4032448" cy="624876"/>
          </a:xfrm>
          <a:prstGeom prst="roundRect">
            <a:avLst/>
          </a:prstGeom>
          <a:solidFill>
            <a:schemeClr val="accent6">
              <a:lumMod val="40000"/>
              <a:lumOff val="60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685800">
              <a:defRPr/>
            </a:pPr>
            <a:r>
              <a:rPr lang="en-US" sz="2400" b="1" i="1" dirty="0">
                <a:solidFill>
                  <a:srgbClr val="002060"/>
                </a:solidFill>
                <a:latin typeface="Times New Roman" panose="02020603050405020304" charset="0"/>
                <a:cs typeface="Times New Roman" panose="02020603050405020304" charset="0"/>
              </a:rPr>
              <a:t>2</a:t>
            </a:r>
            <a:r>
              <a:rPr lang="vi-VN" sz="2400" b="1" i="1" dirty="0" smtClean="0">
                <a:solidFill>
                  <a:srgbClr val="002060"/>
                </a:solidFill>
                <a:latin typeface="Times New Roman" panose="02020603050405020304" charset="0"/>
                <a:cs typeface="Times New Roman" panose="02020603050405020304" charset="0"/>
              </a:rPr>
              <a:t>. Đoạn trích “Trao duyên”</a:t>
            </a:r>
            <a:endParaRPr lang="en-US" sz="2400" b="1" i="1" dirty="0">
              <a:solidFill>
                <a:srgbClr val="002060"/>
              </a:solidFill>
              <a:latin typeface="Times New Roman" panose="02020603050405020304" charset="0"/>
              <a:cs typeface="Times New Roman" panose="02020603050405020304" charset="0"/>
            </a:endParaRPr>
          </a:p>
        </p:txBody>
      </p:sp>
      <p:pic>
        <p:nvPicPr>
          <p:cNvPr id="28" name="Picture 27" descr="trao-duyen-2.jpg"/>
          <p:cNvPicPr>
            <a:picLocks noChangeAspect="1"/>
          </p:cNvPicPr>
          <p:nvPr/>
        </p:nvPicPr>
        <p:blipFill>
          <a:blip r:embed="rId8"/>
          <a:stretch>
            <a:fillRect/>
          </a:stretch>
        </p:blipFill>
        <p:spPr>
          <a:xfrm>
            <a:off x="414262" y="1587058"/>
            <a:ext cx="2641348" cy="4840046"/>
          </a:xfrm>
          <a:prstGeom prst="rect">
            <a:avLst/>
          </a:prstGeom>
        </p:spPr>
      </p:pic>
    </p:spTree>
    <p:extLst>
      <p:ext uri="{BB962C8B-B14F-4D97-AF65-F5344CB8AC3E}">
        <p14:creationId xmlns:p14="http://schemas.microsoft.com/office/powerpoint/2010/main" val="2202915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circle(in)">
                                      <p:cBhvr>
                                        <p:cTn id="30" dur="2000"/>
                                        <p:tgtEl>
                                          <p:spTgt spid="3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circle(in)">
                                      <p:cBhvr>
                                        <p:cTn id="33"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Graphic spid="5" grpId="0">
        <p:bldAsOne/>
      </p:bldGraphic>
      <p:bldP spid="6" grpId="0" animBg="1"/>
      <p:bldP spid="35" grpId="0" animBg="1"/>
      <p:bldP spid="36" grpId="0" animBg="1"/>
      <p:bldP spid="20" grpId="1" animBg="1"/>
      <p:bldP spid="21" grpId="1" animBg="1"/>
      <p:bldP spid="22" grpId="0" animBg="1"/>
      <p:bldP spid="2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hu Nom"/>
          <p:cNvPicPr>
            <a:picLocks noGrp="1" noChangeAspect="1" noChangeArrowheads="1"/>
          </p:cNvPicPr>
          <p:nvPr>
            <p:ph idx="1"/>
          </p:nvPr>
        </p:nvPicPr>
        <p:blipFill>
          <a:blip r:embed="rId2"/>
          <a:srcRect/>
          <a:stretch>
            <a:fillRect/>
          </a:stretch>
        </p:blipFill>
        <p:spPr bwMode="auto">
          <a:xfrm>
            <a:off x="381000" y="1219200"/>
            <a:ext cx="8305800" cy="5410200"/>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685800" y="228600"/>
            <a:ext cx="7848600" cy="781752"/>
          </a:xfrm>
          <a:prstGeom prst="rect">
            <a:avLst/>
          </a:prstGeom>
          <a:solidFill>
            <a:schemeClr val="accent6">
              <a:lumMod val="40000"/>
              <a:lumOff val="60000"/>
            </a:schemeClr>
          </a:solidFill>
        </p:spPr>
        <p:txBody>
          <a:bodyPr wrap="square" rtlCol="0">
            <a:spAutoFit/>
          </a:bodyPr>
          <a:lstStyle/>
          <a:p>
            <a:pPr algn="ctr">
              <a:lnSpc>
                <a:spcPct val="80000"/>
              </a:lnSpc>
              <a:buFont typeface="Wingdings" pitchFamily="2" charset="2"/>
              <a:buNone/>
            </a:pPr>
            <a:r>
              <a:rPr lang="en-US" sz="2800" dirty="0" err="1" smtClean="0">
                <a:latin typeface="Times New Roman" pitchFamily="18" charset="0"/>
                <a:cs typeface="Times New Roman" pitchFamily="18" charset="0"/>
              </a:rPr>
              <a:t>Bản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chữ</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trích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Duyên</a:t>
            </a:r>
            <a:r>
              <a:rPr lang="en-US" sz="2800" dirty="0" smtClean="0">
                <a:latin typeface="Times New Roman" pitchFamily="18" charset="0"/>
                <a:cs typeface="Times New Roman" pitchFamily="18" charset="0"/>
              </a:rPr>
              <a:t>”</a:t>
            </a:r>
          </a:p>
          <a:p>
            <a:pPr algn="ctr">
              <a:lnSpc>
                <a:spcPct val="80000"/>
              </a:lnSpc>
              <a:buFont typeface="Wingdings" pitchFamily="2" charset="2"/>
              <a:buNone/>
            </a:pPr>
            <a:r>
              <a:rPr lang="en-US" sz="2800" dirty="0" err="1" smtClean="0">
                <a:latin typeface="Times New Roman" pitchFamily="18" charset="0"/>
                <a:cs typeface="Times New Roman" pitchFamily="18" charset="0"/>
              </a:rPr>
              <a:t>Ông</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Vũ</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lục</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 xmlns:a16="http://schemas.microsoft.com/office/drawing/2014/main" id="{5CF1C1ED-D26E-9842-99AA-47B542DDD0AD}"/>
              </a:ext>
            </a:extLst>
          </p:cNvPr>
          <p:cNvSpPr txBox="1"/>
          <p:nvPr/>
        </p:nvSpPr>
        <p:spPr>
          <a:xfrm>
            <a:off x="4607496" y="404664"/>
            <a:ext cx="4536504" cy="5355312"/>
          </a:xfrm>
          <a:prstGeom prst="rect">
            <a:avLst/>
          </a:prstGeom>
          <a:solidFill>
            <a:schemeClr val="accent6">
              <a:lumMod val="40000"/>
              <a:lumOff val="60000"/>
            </a:schemeClr>
          </a:solidFill>
        </p:spPr>
        <p:txBody>
          <a:bodyPr wrap="square">
            <a:spAutoFit/>
          </a:bodyPr>
          <a:lstStyle/>
          <a:p>
            <a:pPr algn="ctr"/>
            <a:r>
              <a:rPr lang="vi-VN" b="1" i="1" dirty="0">
                <a:solidFill>
                  <a:srgbClr val="000000"/>
                </a:solidFill>
                <a:latin typeface="inherit"/>
              </a:rPr>
              <a:t>Mai sau dù có bao giờ,</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Đốt lò hương ấy so tơ phím này.</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Trông ra ngọn cỏ lá cây,</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Thấy hiu hiu gió thì hay chị về.</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Hồn còn mang nặng lời thề,</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Nát thân bồ liễu đền nghì trúc mai.</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Dạ đài cách mặt khuất lời,</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Rưới xin giọt nước cho người thác oan.</a:t>
            </a:r>
          </a:p>
          <a:p>
            <a:pPr algn="ctr"/>
            <a:endParaRPr lang="vi-VN" b="1" i="1" dirty="0">
              <a:solidFill>
                <a:srgbClr val="000000"/>
              </a:solidFill>
              <a:latin typeface="inherit"/>
            </a:endParaRPr>
          </a:p>
          <a:p>
            <a:pPr algn="ctr"/>
            <a:endParaRPr lang="vi-VN" b="1" i="1" dirty="0">
              <a:solidFill>
                <a:srgbClr val="000000"/>
              </a:solidFill>
              <a:latin typeface="inherit"/>
            </a:endParaRPr>
          </a:p>
          <a:p>
            <a:pPr algn="ctr"/>
            <a:endParaRPr lang="vi-VN" b="1" dirty="0">
              <a:solidFill>
                <a:srgbClr val="333333"/>
              </a:solidFill>
              <a:latin typeface="Roboto" panose="02000000000000000000" pitchFamily="2" charset="0"/>
            </a:endParaRPr>
          </a:p>
          <a:p>
            <a:pPr algn="ctr"/>
            <a:r>
              <a:rPr lang="vi-VN" b="1" i="1" dirty="0">
                <a:solidFill>
                  <a:srgbClr val="000000"/>
                </a:solidFill>
                <a:latin typeface="inherit"/>
              </a:rPr>
              <a:t>Bây giờ trâm gãy gương tan,</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Kể làm sao xiết muôn vàn ái ân!</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Trăm nghìn gửi lạy tình quân,</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Tơ duyên ngắn ngủi có ngần ấy thôi!</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Phận sao phận bạc như vôi!</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Đã đành nước chảy hoa trôi lỡ làng.</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Ôi Kim lang! Hỡi Kim lang!</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Thôi thôi thiếp đã phụ chàng từ đây!</a:t>
            </a:r>
            <a:endParaRPr lang="vi-VN" b="1" dirty="0">
              <a:solidFill>
                <a:srgbClr val="333333"/>
              </a:solidFill>
              <a:latin typeface="Roboto" panose="02000000000000000000" pitchFamily="2" charset="0"/>
            </a:endParaRPr>
          </a:p>
        </p:txBody>
      </p:sp>
      <p:sp>
        <p:nvSpPr>
          <p:cNvPr id="2" name="Rectangle 1"/>
          <p:cNvSpPr/>
          <p:nvPr/>
        </p:nvSpPr>
        <p:spPr>
          <a:xfrm>
            <a:off x="-108520" y="404664"/>
            <a:ext cx="4716016" cy="5632311"/>
          </a:xfrm>
          <a:prstGeom prst="rect">
            <a:avLst/>
          </a:prstGeom>
          <a:solidFill>
            <a:schemeClr val="accent2">
              <a:lumMod val="20000"/>
              <a:lumOff val="80000"/>
            </a:schemeClr>
          </a:solidFill>
        </p:spPr>
        <p:txBody>
          <a:bodyPr wrap="square">
            <a:spAutoFit/>
          </a:bodyPr>
          <a:lstStyle/>
          <a:p>
            <a:pPr algn="ctr"/>
            <a:r>
              <a:rPr lang="vi-VN" b="1" i="1" dirty="0">
                <a:solidFill>
                  <a:srgbClr val="000000"/>
                </a:solidFill>
                <a:latin typeface="inherit"/>
              </a:rPr>
              <a:t>Cậy em, em có chịu lời,</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Ngồi lên cho chị lạy rồi sẽ thưa.</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Giữa đường đứt gánh tương tư,</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Keo loan chắp mối tơ thừa mặc em.</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Kể từ khi gặp chàng Kim,</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Khi ngày quạt ước khi đêm chén thề.</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Sự đâu sóng gió bất kì,</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Hiếu tình khôn lẽ hai bề vẹn hai.</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Ngày xuân em hãy còn dài,</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Xót tình máu mủ thay lời nước non</a:t>
            </a:r>
            <a:r>
              <a:rPr lang="vi-VN" b="1" i="1" dirty="0" smtClean="0">
                <a:solidFill>
                  <a:srgbClr val="000000"/>
                </a:solidFill>
                <a:latin typeface="inherit"/>
              </a:rPr>
              <a:t>.</a:t>
            </a:r>
            <a:endParaRPr lang="vi-VN" b="1" dirty="0" smtClean="0">
              <a:solidFill>
                <a:srgbClr val="333333"/>
              </a:solidFill>
              <a:latin typeface="Roboto" panose="02000000000000000000" pitchFamily="2" charset="0"/>
            </a:endParaRPr>
          </a:p>
          <a:p>
            <a:pPr algn="ctr"/>
            <a:r>
              <a:rPr lang="vi-VN" b="1" i="1" dirty="0" smtClean="0">
                <a:solidFill>
                  <a:srgbClr val="000000"/>
                </a:solidFill>
                <a:latin typeface="inherit"/>
              </a:rPr>
              <a:t>Chị </a:t>
            </a:r>
            <a:r>
              <a:rPr lang="vi-VN" b="1" i="1" dirty="0">
                <a:solidFill>
                  <a:srgbClr val="000000"/>
                </a:solidFill>
                <a:latin typeface="inherit"/>
              </a:rPr>
              <a:t>dù thịt nát xương mòn,</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Ngậm cười chín suối hãy còn thơm lây</a:t>
            </a:r>
            <a:r>
              <a:rPr lang="vi-VN" b="1" i="1" dirty="0" smtClean="0">
                <a:solidFill>
                  <a:srgbClr val="000000"/>
                </a:solidFill>
                <a:latin typeface="inherit"/>
              </a:rPr>
              <a:t>.</a:t>
            </a:r>
          </a:p>
          <a:p>
            <a:pPr algn="ctr"/>
            <a:endParaRPr lang="vi-VN" b="1" dirty="0">
              <a:solidFill>
                <a:srgbClr val="333333"/>
              </a:solidFill>
              <a:latin typeface="Roboto" panose="02000000000000000000" pitchFamily="2" charset="0"/>
            </a:endParaRPr>
          </a:p>
          <a:p>
            <a:pPr algn="ctr"/>
            <a:r>
              <a:rPr lang="vi-VN" b="1" i="1" dirty="0">
                <a:solidFill>
                  <a:srgbClr val="000000"/>
                </a:solidFill>
                <a:latin typeface="inherit"/>
              </a:rPr>
              <a:t>Chiếc vành với bức tờ mây,</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Duyên này thì giữ vật này của chung.</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Dù em nên vợ nên chồng,</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Xót người mệnh bạc ắt lòng chẳng quên.</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Mất người còn chút của tin,</a:t>
            </a:r>
            <a:endParaRPr lang="vi-VN" b="1" dirty="0">
              <a:solidFill>
                <a:srgbClr val="333333"/>
              </a:solidFill>
              <a:latin typeface="Roboto" panose="02000000000000000000" pitchFamily="2" charset="0"/>
            </a:endParaRPr>
          </a:p>
          <a:p>
            <a:pPr algn="ctr"/>
            <a:r>
              <a:rPr lang="vi-VN" b="1" i="1" dirty="0">
                <a:solidFill>
                  <a:srgbClr val="000000"/>
                </a:solidFill>
                <a:latin typeface="inherit"/>
              </a:rPr>
              <a:t>Phím đàn với mảnh hương nguyền ngày xưa.</a:t>
            </a:r>
            <a:endParaRPr lang="vi-VN" b="1" dirty="0">
              <a:solidFill>
                <a:srgbClr val="333333"/>
              </a:solidFill>
              <a:latin typeface="Roboto" panose="02000000000000000000" pitchFamily="2" charset="0"/>
            </a:endParaRPr>
          </a:p>
        </p:txBody>
      </p:sp>
    </p:spTree>
    <p:extLst>
      <p:ext uri="{BB962C8B-B14F-4D97-AF65-F5344CB8AC3E}">
        <p14:creationId xmlns:p14="http://schemas.microsoft.com/office/powerpoint/2010/main" val="3097476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r>
              <a:rPr lang="en-US" b="1" dirty="0" smtClean="0">
                <a:solidFill>
                  <a:srgbClr val="FF0000"/>
                </a:solidFill>
                <a:latin typeface="Times New Roman" pitchFamily="18" charset="0"/>
                <a:cs typeface="Times New Roman" pitchFamily="18" charset="0"/>
              </a:rPr>
              <a:t>II. ĐỌC – HIỂU VĂN BẢN</a:t>
            </a:r>
            <a:endParaRPr lang="en-US" dirty="0" smtClean="0">
              <a:solidFill>
                <a:srgbClr val="FF0000"/>
              </a:solidFill>
              <a:latin typeface="Times New Roman" pitchFamily="18" charset="0"/>
              <a:cs typeface="Times New Roman" pitchFamily="18" charset="0"/>
            </a:endParaRPr>
          </a:p>
          <a:p>
            <a:pPr>
              <a:buNone/>
            </a:pPr>
            <a:r>
              <a:rPr lang="vi-VN" sz="2400" b="1" dirty="0" smtClean="0">
                <a:solidFill>
                  <a:srgbClr val="0000CC"/>
                </a:solidFill>
                <a:latin typeface="Times New Roman" pitchFamily="18" charset="0"/>
                <a:cs typeface="Times New Roman" pitchFamily="18" charset="0"/>
              </a:rPr>
              <a:t>1. </a:t>
            </a:r>
            <a:r>
              <a:rPr lang="en-US" sz="2400" b="1" dirty="0" err="1">
                <a:solidFill>
                  <a:srgbClr val="0000CC"/>
                </a:solidFill>
                <a:latin typeface="Times New Roman" panose="02020603050405020304" pitchFamily="18" charset="0"/>
                <a:cs typeface="Times New Roman" panose="02020603050405020304" pitchFamily="18" charset="0"/>
              </a:rPr>
              <a:t>Thúy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Kiều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giãi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bày</a:t>
            </a:r>
            <a:r>
              <a:rPr lang="en-US" sz="2400" b="1" dirty="0">
                <a:solidFill>
                  <a:srgbClr val="0000CC"/>
                </a:solidFill>
                <a:latin typeface="Times New Roman" panose="02020603050405020304" pitchFamily="18" charset="0"/>
                <a:cs typeface="Times New Roman" panose="02020603050405020304" pitchFamily="18" charset="0"/>
              </a:rPr>
              <a:t> lí do, </a:t>
            </a:r>
            <a:r>
              <a:rPr lang="en-US" sz="2400" b="1" dirty="0" err="1">
                <a:solidFill>
                  <a:srgbClr val="0000CC"/>
                </a:solidFill>
                <a:latin typeface="Times New Roman" panose="02020603050405020304" pitchFamily="18" charset="0"/>
                <a:cs typeface="Times New Roman" panose="02020603050405020304" pitchFamily="18" charset="0"/>
              </a:rPr>
              <a:t>tìm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cách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thuyết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phục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đê</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duyên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Thúy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Vân</a:t>
            </a:r>
            <a:r>
              <a:rPr lang="vi-VN" sz="2400" b="1" dirty="0">
                <a:solidFill>
                  <a:srgbClr val="0000CC"/>
                </a:solidFill>
                <a:latin typeface="Times New Roman" panose="02020603050405020304" pitchFamily="18" charset="0"/>
                <a:cs typeface="Times New Roman" panose="02020603050405020304" pitchFamily="18" charset="0"/>
              </a:rPr>
              <a:t> (12 câu thơ đầu</a:t>
            </a:r>
            <a:r>
              <a:rPr lang="vi-VN" sz="2400" b="1" dirty="0" smtClean="0">
                <a:solidFill>
                  <a:srgbClr val="0000CC"/>
                </a:solidFill>
                <a:latin typeface="Times New Roman" panose="02020603050405020304" pitchFamily="18" charset="0"/>
                <a:cs typeface="Times New Roman" panose="02020603050405020304" pitchFamily="18" charset="0"/>
              </a:rPr>
              <a:t>)</a:t>
            </a:r>
            <a:endParaRPr lang="en-US" sz="2400" dirty="0">
              <a:solidFill>
                <a:srgbClr val="0000CC"/>
              </a:solidFill>
              <a:latin typeface="Times New Roman" panose="02020603050405020304" pitchFamily="18" charset="0"/>
              <a:cs typeface="Times New Roman" panose="02020603050405020304" pitchFamily="18" charset="0"/>
            </a:endParaRPr>
          </a:p>
        </p:txBody>
      </p:sp>
      <p:pic>
        <p:nvPicPr>
          <p:cNvPr id="6" name="Hình ảnh 7">
            <a:extLst>
              <a:ext uri="{FF2B5EF4-FFF2-40B4-BE49-F238E27FC236}">
                <a16:creationId xmlns:a16="http://schemas.microsoft.com/office/drawing/2014/main" xmlns="" id="{B3A812B5-8CB8-7142-9182-546ABE330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55" y="3933056"/>
            <a:ext cx="2880320" cy="201622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872697658"/>
              </p:ext>
            </p:extLst>
          </p:nvPr>
        </p:nvGraphicFramePr>
        <p:xfrm>
          <a:off x="3059832" y="1412777"/>
          <a:ext cx="5904656" cy="5363605"/>
        </p:xfrm>
        <a:graphic>
          <a:graphicData uri="http://schemas.openxmlformats.org/drawingml/2006/table">
            <a:tbl>
              <a:tblPr>
                <a:tableStyleId>{5C22544A-7EE6-4342-B048-85BDC9FD1C3A}</a:tableStyleId>
              </a:tblPr>
              <a:tblGrid>
                <a:gridCol w="5904656"/>
              </a:tblGrid>
              <a:tr h="334346">
                <a:tc>
                  <a:txBody>
                    <a:bodyPr/>
                    <a:lstStyle/>
                    <a:p>
                      <a:pPr marL="453390" indent="-226695" algn="ctr">
                        <a:lnSpc>
                          <a:spcPct val="107000"/>
                        </a:lnSpc>
                        <a:spcAft>
                          <a:spcPts val="0"/>
                        </a:spcAft>
                      </a:pPr>
                      <a:r>
                        <a:rPr lang="en-US" sz="2400" b="1" kern="100" dirty="0">
                          <a:effectLst/>
                          <a:latin typeface="Times New Roman" panose="02020603050405020304" pitchFamily="18" charset="0"/>
                          <a:cs typeface="Times New Roman" panose="02020603050405020304" pitchFamily="18" charset="0"/>
                        </a:rPr>
                        <a:t>PHIẾU HỌC TẬP 02</a:t>
                      </a:r>
                      <a:r>
                        <a:rPr lang="de-DE" sz="2400" b="1" kern="100" dirty="0" smtClean="0">
                          <a:effectLst/>
                          <a:latin typeface="Times New Roman" panose="02020603050405020304" pitchFamily="18" charset="0"/>
                          <a:cs typeface="Times New Roman" panose="02020603050405020304" pitchFamily="18" charset="0"/>
                        </a:rPr>
                        <a:t>:</a:t>
                      </a:r>
                      <a:endParaRPr lang="en-US" sz="2400" b="1" kern="100" dirty="0">
                        <a:effectLst/>
                        <a:latin typeface="Times New Roman" panose="02020603050405020304" pitchFamily="18" charset="0"/>
                        <a:cs typeface="Times New Roman" panose="02020603050405020304" pitchFamily="18" charset="0"/>
                      </a:endParaRPr>
                    </a:p>
                  </a:txBody>
                  <a:tcPr marL="68580" marR="68580" marT="0" marB="0"/>
                </a:tc>
              </a:tr>
              <a:tr h="1051317">
                <a:tc>
                  <a:txBody>
                    <a:bodyPr/>
                    <a:lstStyle/>
                    <a:p>
                      <a:pPr marL="453390" indent="-226695" algn="just">
                        <a:lnSpc>
                          <a:spcPct val="107000"/>
                        </a:lnSpc>
                        <a:spcAft>
                          <a:spcPts val="0"/>
                        </a:spcAft>
                      </a:pPr>
                      <a:r>
                        <a:rPr lang="en-US" sz="2400" kern="100" dirty="0" smtClean="0">
                          <a:effectLst/>
                          <a:latin typeface="Times New Roman" panose="02020603050405020304" pitchFamily="18" charset="0"/>
                          <a:cs typeface="Times New Roman" panose="02020603050405020304" pitchFamily="18" charset="0"/>
                        </a:rPr>
                        <a:t>1.</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Tìm</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những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từ</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ngữ</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thể</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hiện</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lời</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nói</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và</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hành</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Kiều</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trong</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hai</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câu</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thơ</a:t>
                      </a:r>
                      <a:r>
                        <a:rPr lang="en-US" sz="2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dk1"/>
                          </a:solidFill>
                          <a:effectLst/>
                          <a:latin typeface="Times New Roman" panose="02020603050405020304" pitchFamily="18" charset="0"/>
                          <a:ea typeface="+mn-ea"/>
                          <a:cs typeface="Times New Roman" panose="02020603050405020304" pitchFamily="18" charset="0"/>
                        </a:rPr>
                        <a:t>đầu</a:t>
                      </a:r>
                      <a:r>
                        <a:rPr lang="vi-VN" sz="2400" kern="100" dirty="0" smtClean="0">
                          <a:effectLst/>
                          <a:latin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768287">
                <a:tc>
                  <a:txBody>
                    <a:bodyPr/>
                    <a:lstStyle/>
                    <a:p>
                      <a:pPr marL="18415" indent="-226695" algn="just">
                        <a:lnSpc>
                          <a:spcPct val="107000"/>
                        </a:lnSpc>
                        <a:spcAft>
                          <a:spcPts val="0"/>
                        </a:spcAft>
                      </a:pPr>
                      <a:r>
                        <a:rPr lang="en-US" sz="2200" kern="100" dirty="0">
                          <a:effectLst/>
                          <a:latin typeface="Times New Roman" panose="02020603050405020304" pitchFamily="18" charset="0"/>
                          <a:cs typeface="Times New Roman" panose="02020603050405020304" pitchFamily="18" charset="0"/>
                        </a:rPr>
                        <a:t>2</a:t>
                      </a:r>
                      <a:r>
                        <a:rPr lang="vi-VN"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Có</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thể</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thay</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từ</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cậy</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bằng</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nhờ</a:t>
                      </a:r>
                      <a:r>
                        <a:rPr lang="en-US" sz="2200" kern="100" dirty="0">
                          <a:effectLst/>
                          <a:latin typeface="Times New Roman" panose="02020603050405020304" pitchFamily="18" charset="0"/>
                          <a:cs typeface="Times New Roman" panose="02020603050405020304" pitchFamily="18" charset="0"/>
                        </a:rPr>
                        <a:t>”,“</a:t>
                      </a:r>
                      <a:r>
                        <a:rPr lang="en-US" sz="2200" kern="100" dirty="0" err="1">
                          <a:effectLst/>
                          <a:latin typeface="Times New Roman" panose="02020603050405020304" pitchFamily="18" charset="0"/>
                          <a:cs typeface="Times New Roman" panose="02020603050405020304" pitchFamily="18" charset="0"/>
                        </a:rPr>
                        <a:t>chịu</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bằng</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nhận</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không</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Vì</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sao</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Em</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có</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suy</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nghĩ</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gì</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về</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hành</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động</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lạy</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rồi</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sẽ</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thưa</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Nhận</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xét</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gì</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về</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cách</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dùng</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từ</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ngữ</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của</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tác</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giả</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Nguyễn</a:t>
                      </a:r>
                      <a:r>
                        <a:rPr lang="en-US" sz="2200" kern="100" dirty="0">
                          <a:effectLst/>
                          <a:latin typeface="Times New Roman" panose="02020603050405020304" pitchFamily="18" charset="0"/>
                          <a:cs typeface="Times New Roman" panose="02020603050405020304" pitchFamily="18" charset="0"/>
                        </a:rPr>
                        <a:t> Du </a:t>
                      </a:r>
                      <a:r>
                        <a:rPr lang="en-US" sz="2200" kern="100" dirty="0" err="1">
                          <a:effectLst/>
                          <a:latin typeface="Times New Roman" panose="02020603050405020304" pitchFamily="18" charset="0"/>
                          <a:cs typeface="Times New Roman" panose="02020603050405020304" pitchFamily="18" charset="0"/>
                        </a:rPr>
                        <a:t>trong</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hai</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câu</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đầu</a:t>
                      </a:r>
                      <a:r>
                        <a:rPr lang="en-US" sz="2200" kern="100" dirty="0">
                          <a:effectLst/>
                          <a:latin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051317">
                <a:tc>
                  <a:txBody>
                    <a:bodyPr/>
                    <a:lstStyle/>
                    <a:p>
                      <a:pPr marL="18415" indent="-226695" algn="just">
                        <a:lnSpc>
                          <a:spcPct val="107000"/>
                        </a:lnSpc>
                        <a:spcAft>
                          <a:spcPts val="0"/>
                        </a:spcAft>
                      </a:pPr>
                      <a:r>
                        <a:rPr lang="de-DE" sz="2200" kern="100" dirty="0">
                          <a:effectLst/>
                          <a:latin typeface="Times New Roman" panose="02020603050405020304" pitchFamily="18" charset="0"/>
                          <a:cs typeface="Times New Roman" panose="02020603050405020304" pitchFamily="18" charset="0"/>
                        </a:rPr>
                        <a:t>3. </a:t>
                      </a:r>
                      <a:r>
                        <a:rPr lang="en-US" sz="2200" kern="100" dirty="0">
                          <a:effectLst/>
                          <a:latin typeface="Times New Roman" panose="02020603050405020304" pitchFamily="18" charset="0"/>
                          <a:cs typeface="Times New Roman" panose="02020603050405020304" pitchFamily="18" charset="0"/>
                        </a:rPr>
                        <a:t> M</a:t>
                      </a:r>
                      <a:r>
                        <a:rPr lang="vi-VN" sz="2200" kern="100" dirty="0">
                          <a:effectLst/>
                          <a:latin typeface="Times New Roman" panose="02020603050405020304" pitchFamily="18" charset="0"/>
                          <a:cs typeface="Times New Roman" panose="02020603050405020304" pitchFamily="18" charset="0"/>
                        </a:rPr>
                        <a:t>ười </a:t>
                      </a:r>
                      <a:r>
                        <a:rPr lang="en-US" sz="2200" kern="100" dirty="0">
                          <a:effectLst/>
                          <a:latin typeface="Times New Roman" panose="02020603050405020304" pitchFamily="18" charset="0"/>
                          <a:cs typeface="Times New Roman" panose="02020603050405020304" pitchFamily="18" charset="0"/>
                        </a:rPr>
                        <a:t>10 </a:t>
                      </a:r>
                      <a:r>
                        <a:rPr lang="en-US" sz="2200" kern="100" dirty="0" err="1">
                          <a:effectLst/>
                          <a:latin typeface="Times New Roman" panose="02020603050405020304" pitchFamily="18" charset="0"/>
                          <a:cs typeface="Times New Roman" panose="02020603050405020304" pitchFamily="18" charset="0"/>
                        </a:rPr>
                        <a:t>câu</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tiếp</a:t>
                      </a:r>
                      <a:r>
                        <a:rPr lang="vi-VN"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Kiều</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đã</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tâm</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sự</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gì</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với</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Thúy</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Vân</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Nàng</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đã</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đưa</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ra</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những</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lí</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lẽ</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gì</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để</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thuyết</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phục</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em</a:t>
                      </a:r>
                      <a:r>
                        <a:rPr lang="en-US" sz="2200" kern="100" dirty="0">
                          <a:effectLst/>
                          <a:latin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051317">
                <a:tc>
                  <a:txBody>
                    <a:bodyPr/>
                    <a:lstStyle/>
                    <a:p>
                      <a:pPr marL="18415" indent="-226695" algn="just">
                        <a:lnSpc>
                          <a:spcPct val="107000"/>
                        </a:lnSpc>
                        <a:spcAft>
                          <a:spcPts val="0"/>
                        </a:spcAft>
                      </a:pPr>
                      <a:r>
                        <a:rPr lang="en-US" sz="2200" kern="100" dirty="0">
                          <a:effectLst/>
                          <a:latin typeface="Times New Roman" panose="02020603050405020304" pitchFamily="18" charset="0"/>
                          <a:cs typeface="Times New Roman" panose="02020603050405020304" pitchFamily="18" charset="0"/>
                        </a:rPr>
                        <a:t>4</a:t>
                      </a:r>
                      <a:r>
                        <a:rPr lang="vi-VN" sz="2200" kern="100" dirty="0" smtClean="0">
                          <a:effectLst/>
                          <a:latin typeface="Times New Roman" panose="02020603050405020304" pitchFamily="18" charset="0"/>
                          <a:cs typeface="Times New Roman" panose="02020603050405020304" pitchFamily="18" charset="0"/>
                        </a:rPr>
                        <a:t>.</a:t>
                      </a:r>
                      <a:r>
                        <a:rPr lang="en-US" sz="2200" kern="100" dirty="0" err="1" smtClean="0">
                          <a:effectLst/>
                          <a:latin typeface="Times New Roman" panose="02020603050405020304" pitchFamily="18" charset="0"/>
                          <a:cs typeface="Times New Roman" panose="02020603050405020304" pitchFamily="18" charset="0"/>
                        </a:rPr>
                        <a:t>Vì</a:t>
                      </a:r>
                      <a:r>
                        <a:rPr lang="en-US" sz="2200" kern="100" dirty="0" smtClean="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sao</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sau</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khi</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cậy</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nhờ</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Thuý</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Vân</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thay</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mình</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kết</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duyên</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với</a:t>
                      </a:r>
                      <a:r>
                        <a:rPr lang="en-US" sz="2200" kern="100" dirty="0">
                          <a:effectLst/>
                          <a:latin typeface="Times New Roman" panose="02020603050405020304" pitchFamily="18" charset="0"/>
                          <a:cs typeface="Times New Roman" panose="02020603050405020304" pitchFamily="18" charset="0"/>
                        </a:rPr>
                        <a:t> Kim </a:t>
                      </a:r>
                      <a:r>
                        <a:rPr lang="en-US" sz="2200" kern="100" dirty="0" err="1">
                          <a:effectLst/>
                          <a:latin typeface="Times New Roman" panose="02020603050405020304" pitchFamily="18" charset="0"/>
                          <a:cs typeface="Times New Roman" panose="02020603050405020304" pitchFamily="18" charset="0"/>
                        </a:rPr>
                        <a:t>Trọng</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tâm</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trạng</a:t>
                      </a:r>
                      <a:r>
                        <a:rPr lang="en-US" sz="2200" kern="100" dirty="0">
                          <a:effectLst/>
                          <a:latin typeface="Times New Roman" panose="02020603050405020304" pitchFamily="18" charset="0"/>
                          <a:cs typeface="Times New Roman" panose="02020603050405020304" pitchFamily="18" charset="0"/>
                        </a:rPr>
                        <a:t> bi </a:t>
                      </a:r>
                      <a:r>
                        <a:rPr lang="en-US" sz="2200" kern="100" dirty="0" err="1">
                          <a:effectLst/>
                          <a:latin typeface="Times New Roman" panose="02020603050405020304" pitchFamily="18" charset="0"/>
                          <a:cs typeface="Times New Roman" panose="02020603050405020304" pitchFamily="18" charset="0"/>
                        </a:rPr>
                        <a:t>kịch</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của</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Thuý</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Kiều</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lại</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càng</a:t>
                      </a:r>
                      <a:r>
                        <a:rPr lang="en-US" sz="2200" kern="100" dirty="0">
                          <a:effectLst/>
                          <a:latin typeface="Times New Roman" panose="02020603050405020304" pitchFamily="18" charset="0"/>
                          <a:cs typeface="Times New Roman" panose="02020603050405020304" pitchFamily="18" charset="0"/>
                        </a:rPr>
                        <a:t> </a:t>
                      </a:r>
                      <a:r>
                        <a:rPr lang="en-US" sz="2200" kern="100" dirty="0" err="1">
                          <a:effectLst/>
                          <a:latin typeface="Times New Roman" panose="02020603050405020304" pitchFamily="18" charset="0"/>
                          <a:cs typeface="Times New Roman" panose="02020603050405020304" pitchFamily="18" charset="0"/>
                        </a:rPr>
                        <a:t>tăng</a:t>
                      </a:r>
                      <a:r>
                        <a:rPr lang="en-US" sz="2200" kern="100" dirty="0">
                          <a:effectLst/>
                          <a:latin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 name="Oval 6"/>
          <p:cNvSpPr/>
          <p:nvPr/>
        </p:nvSpPr>
        <p:spPr>
          <a:xfrm>
            <a:off x="59871" y="1634097"/>
            <a:ext cx="2820449" cy="2010927"/>
          </a:xfrm>
          <a:prstGeom prst="ellipse">
            <a:avLst/>
          </a:prstGeom>
          <a:solidFill>
            <a:srgbClr val="FFFFFF"/>
          </a:solidFill>
          <a:ln w="25400" cap="flat" cmpd="sng" algn="ctr">
            <a:solidFill>
              <a:srgbClr val="BBE0E3">
                <a:shade val="50000"/>
              </a:srgbClr>
            </a:solidFill>
            <a:prstDash val="solid"/>
          </a:ln>
          <a:effectLst/>
        </p:spPr>
        <p:txBody>
          <a:bodyPr anchor="ctr"/>
          <a:lstStyle/>
          <a:p>
            <a:pPr algn="ctr" eaLnBrk="0" fontAlgn="auto" hangingPunct="0">
              <a:spcBef>
                <a:spcPts val="0"/>
              </a:spcBef>
              <a:spcAft>
                <a:spcPts val="0"/>
              </a:spcAft>
              <a:defRPr/>
            </a:pPr>
            <a:r>
              <a:rPr lang="en-US" sz="2400" b="1" kern="0" dirty="0">
                <a:solidFill>
                  <a:srgbClr val="FF0000"/>
                </a:solidFill>
                <a:latin typeface="Times New Roman" pitchFamily="18" charset="0"/>
                <a:cs typeface="Times New Roman" pitchFamily="18" charset="0"/>
              </a:rPr>
              <a:t>THẢO LUẬN NHÓM</a:t>
            </a:r>
          </a:p>
        </p:txBody>
      </p:sp>
    </p:spTree>
    <p:extLst>
      <p:ext uri="{BB962C8B-B14F-4D97-AF65-F5344CB8AC3E}">
        <p14:creationId xmlns:p14="http://schemas.microsoft.com/office/powerpoint/2010/main" val="342569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721829593"/>
              </p:ext>
            </p:extLst>
          </p:nvPr>
        </p:nvGraphicFramePr>
        <p:xfrm>
          <a:off x="539552" y="908719"/>
          <a:ext cx="7776864" cy="5911922"/>
        </p:xfrm>
        <a:graphic>
          <a:graphicData uri="http://schemas.openxmlformats.org/drawingml/2006/table">
            <a:tbl>
              <a:tblPr firstRow="1" firstCol="1" bandRow="1">
                <a:tableStyleId>{5C22544A-7EE6-4342-B048-85BDC9FD1C3A}</a:tableStyleId>
              </a:tblPr>
              <a:tblGrid>
                <a:gridCol w="1041728"/>
                <a:gridCol w="1943356"/>
                <a:gridCol w="2427262"/>
                <a:gridCol w="2364518"/>
              </a:tblGrid>
              <a:tr h="329308">
                <a:tc>
                  <a:txBody>
                    <a:bodyPr/>
                    <a:lstStyle/>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TIÊU CHÍ</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CẦN CỐ GẮNG</a:t>
                      </a:r>
                    </a:p>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(0 – 4 </a:t>
                      </a:r>
                      <a:r>
                        <a:rPr lang="en-US" sz="1600" b="1" dirty="0" err="1">
                          <a:solidFill>
                            <a:schemeClr val="tx1"/>
                          </a:solidFill>
                          <a:effectLst/>
                          <a:latin typeface="Times New Roman" panose="02020603050405020304" pitchFamily="18" charset="0"/>
                          <a:cs typeface="Times New Roman" panose="02020603050405020304" pitchFamily="18" charset="0"/>
                        </a:rPr>
                        <a:t>điểm</a:t>
                      </a:r>
                      <a:r>
                        <a:rPr lang="en-US" sz="1600" b="1" dirty="0">
                          <a:solidFill>
                            <a:schemeClr val="tx1"/>
                          </a:solidFill>
                          <a:effectLst/>
                          <a:latin typeface="Times New Roman" panose="02020603050405020304" pitchFamily="18" charset="0"/>
                          <a:cs typeface="Times New Roman" panose="02020603050405020304" pitchFamily="18" charset="0"/>
                        </a:rPr>
                        <a:t>)</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ĐÃ LÀM TỐT</a:t>
                      </a:r>
                    </a:p>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(5 – 7 </a:t>
                      </a:r>
                      <a:r>
                        <a:rPr lang="en-US" sz="1600" b="1" dirty="0" err="1">
                          <a:solidFill>
                            <a:schemeClr val="tx1"/>
                          </a:solidFill>
                          <a:effectLst/>
                          <a:latin typeface="Times New Roman" panose="02020603050405020304" pitchFamily="18" charset="0"/>
                          <a:cs typeface="Times New Roman" panose="02020603050405020304" pitchFamily="18" charset="0"/>
                        </a:rPr>
                        <a:t>điểm</a:t>
                      </a:r>
                      <a:r>
                        <a:rPr lang="en-US" sz="1600" b="1" dirty="0">
                          <a:solidFill>
                            <a:schemeClr val="tx1"/>
                          </a:solidFill>
                          <a:effectLst/>
                          <a:latin typeface="Times New Roman" panose="02020603050405020304" pitchFamily="18" charset="0"/>
                          <a:cs typeface="Times New Roman" panose="02020603050405020304" pitchFamily="18" charset="0"/>
                        </a:rPr>
                        <a:t>)</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RẤT XUẤT SẮC</a:t>
                      </a:r>
                    </a:p>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(8 – 10 </a:t>
                      </a:r>
                      <a:r>
                        <a:rPr lang="en-US" sz="1600" b="1" dirty="0" err="1">
                          <a:solidFill>
                            <a:schemeClr val="tx1"/>
                          </a:solidFill>
                          <a:effectLst/>
                          <a:latin typeface="Times New Roman" panose="02020603050405020304" pitchFamily="18" charset="0"/>
                          <a:cs typeface="Times New Roman" panose="02020603050405020304" pitchFamily="18" charset="0"/>
                        </a:rPr>
                        <a:t>điểm</a:t>
                      </a:r>
                      <a:r>
                        <a:rPr lang="en-US" sz="1600" b="1" dirty="0">
                          <a:solidFill>
                            <a:schemeClr val="tx1"/>
                          </a:solidFill>
                          <a:effectLst/>
                          <a:latin typeface="Times New Roman" panose="02020603050405020304" pitchFamily="18" charset="0"/>
                          <a:cs typeface="Times New Roman" panose="02020603050405020304" pitchFamily="18" charset="0"/>
                        </a:rPr>
                        <a:t>)</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r>
              <a:tr h="1378080">
                <a:tc>
                  <a:txBody>
                    <a:bodyPr/>
                    <a:lstStyle/>
                    <a:p>
                      <a:pPr algn="just">
                        <a:spcAft>
                          <a:spcPts val="0"/>
                        </a:spcAft>
                      </a:pPr>
                      <a:r>
                        <a:rPr lang="en-US" sz="1600" dirty="0" err="1">
                          <a:solidFill>
                            <a:schemeClr val="tx1"/>
                          </a:solidFill>
                          <a:effectLst/>
                          <a:latin typeface="Times New Roman" panose="02020603050405020304" pitchFamily="18" charset="0"/>
                          <a:cs typeface="Times New Roman" panose="02020603050405020304" pitchFamily="18" charset="0"/>
                        </a:rPr>
                        <a:t>Hình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thức</a:t>
                      </a:r>
                      <a:endParaRPr lang="en-US" sz="1600" dirty="0">
                        <a:solidFill>
                          <a:schemeClr val="tx1"/>
                        </a:solidFill>
                        <a:effectLst/>
                        <a:latin typeface="Times New Roman" panose="02020603050405020304" pitchFamily="18" charset="0"/>
                        <a:cs typeface="Times New Roman" panose="02020603050405020304" pitchFamily="18" charset="0"/>
                      </a:endParaRPr>
                    </a:p>
                    <a:p>
                      <a:pPr algn="just">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 </a:t>
                      </a:r>
                      <a:r>
                        <a:rPr lang="en-US" sz="1600" dirty="0" err="1">
                          <a:solidFill>
                            <a:schemeClr val="tx1"/>
                          </a:solidFill>
                          <a:effectLst/>
                          <a:latin typeface="Times New Roman" panose="02020603050405020304" pitchFamily="18" charset="0"/>
                          <a:cs typeface="Times New Roman" panose="02020603050405020304" pitchFamily="18" charset="0"/>
                        </a:rPr>
                        <a:t>điểm</a:t>
                      </a: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0 </a:t>
                      </a:r>
                      <a:r>
                        <a:rPr lang="en-US" sz="1600" dirty="0" err="1">
                          <a:effectLst/>
                          <a:latin typeface="Times New Roman" panose="02020603050405020304" pitchFamily="18" charset="0"/>
                          <a:cs typeface="Times New Roman" panose="02020603050405020304" pitchFamily="18" charset="0"/>
                        </a:rPr>
                        <a:t>điểm</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Bài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làm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còn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sơ</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sài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trình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bày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cẩu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thả</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a:effectLst/>
                          <a:latin typeface="Times New Roman" panose="02020603050405020304" pitchFamily="18" charset="0"/>
                          <a:cs typeface="Times New Roman" panose="02020603050405020304" pitchFamily="18" charset="0"/>
                        </a:rPr>
                        <a:t>Sai </a:t>
                      </a:r>
                      <a:r>
                        <a:rPr lang="en-US" sz="1600" dirty="0" err="1">
                          <a:effectLst/>
                          <a:latin typeface="Times New Roman" panose="02020603050405020304" pitchFamily="18" charset="0"/>
                          <a:cs typeface="Times New Roman" panose="02020603050405020304" pitchFamily="18" charset="0"/>
                        </a:rPr>
                        <a:t>lỗi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chính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tả</a:t>
                      </a: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1 </a:t>
                      </a:r>
                      <a:r>
                        <a:rPr lang="en-US" sz="1600" dirty="0" err="1">
                          <a:effectLst/>
                          <a:latin typeface="Times New Roman" panose="02020603050405020304" pitchFamily="18" charset="0"/>
                          <a:cs typeface="Times New Roman" panose="02020603050405020304" pitchFamily="18" charset="0"/>
                        </a:rPr>
                        <a:t>điểm</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Bài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làm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tương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đối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đẩy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đủ</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chỉn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chu</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Trình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bày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cẩn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thận</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Không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lỗi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chính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tả</a:t>
                      </a: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2 </a:t>
                      </a:r>
                      <a:r>
                        <a:rPr lang="en-US" sz="1600" dirty="0" err="1">
                          <a:effectLst/>
                          <a:latin typeface="Times New Roman" panose="02020603050405020304" pitchFamily="18" charset="0"/>
                          <a:cs typeface="Times New Roman" panose="02020603050405020304" pitchFamily="18" charset="0"/>
                        </a:rPr>
                        <a:t>điểm</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Bài</a:t>
                      </a:r>
                      <a:r>
                        <a:rPr lang="en-US" sz="1600" dirty="0">
                          <a:effectLst/>
                          <a:latin typeface="Times New Roman" panose="02020603050405020304" pitchFamily="18" charset="0"/>
                          <a:cs typeface="Times New Roman" panose="02020603050405020304" pitchFamily="18" charset="0"/>
                        </a:rPr>
                        <a:t> </a:t>
                      </a:r>
                      <a:r>
                        <a:rPr lang="en-US" sz="1600" dirty="0" err="1" smtClean="0">
                          <a:effectLst/>
                          <a:latin typeface="Times New Roman" panose="02020603050405020304" pitchFamily="18" charset="0"/>
                          <a:cs typeface="Times New Roman" panose="02020603050405020304" pitchFamily="18" charset="0"/>
                        </a:rPr>
                        <a:t>làm</a:t>
                      </a:r>
                      <a:r>
                        <a:rPr lang="en-US" sz="1600" dirty="0" smtClean="0">
                          <a:effectLst/>
                          <a:latin typeface="Times New Roman" panose="02020603050405020304" pitchFamily="18" charset="0"/>
                          <a:cs typeface="Times New Roman" panose="02020603050405020304" pitchFamily="18" charset="0"/>
                        </a:rPr>
                        <a:t> </a:t>
                      </a:r>
                      <a:r>
                        <a:rPr lang="en-US" sz="1600" dirty="0" err="1" smtClean="0">
                          <a:effectLst/>
                          <a:latin typeface="Times New Roman" panose="02020603050405020304" pitchFamily="18" charset="0"/>
                          <a:cs typeface="Times New Roman" panose="02020603050405020304" pitchFamily="18" charset="0"/>
                        </a:rPr>
                        <a:t>đầy</a:t>
                      </a:r>
                      <a:r>
                        <a:rPr lang="en-US" sz="1600" dirty="0" smtClean="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đủ</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chỉn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chu</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Trình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bày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cẩn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thận</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Không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lỗi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chính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tả</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sự</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sáng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tạo</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r>
              <a:tr h="1837441">
                <a:tc>
                  <a:txBody>
                    <a:bodyPr/>
                    <a:lstStyle/>
                    <a:p>
                      <a:pPr algn="just">
                        <a:spcAft>
                          <a:spcPts val="0"/>
                        </a:spcAft>
                      </a:pPr>
                      <a:r>
                        <a:rPr lang="en-US" sz="1600" dirty="0" err="1">
                          <a:solidFill>
                            <a:schemeClr val="tx1"/>
                          </a:solidFill>
                          <a:effectLst/>
                          <a:latin typeface="Times New Roman" panose="02020603050405020304" pitchFamily="18" charset="0"/>
                          <a:cs typeface="Times New Roman" panose="02020603050405020304" pitchFamily="18" charset="0"/>
                        </a:rPr>
                        <a:t>Nội</a:t>
                      </a:r>
                      <a:r>
                        <a:rPr lang="en-US" sz="1600" dirty="0">
                          <a:solidFill>
                            <a:schemeClr val="tx1"/>
                          </a:solidFill>
                          <a:effectLst/>
                          <a:latin typeface="Times New Roman" panose="02020603050405020304" pitchFamily="18" charset="0"/>
                          <a:cs typeface="Times New Roman" panose="02020603050405020304" pitchFamily="18" charset="0"/>
                        </a:rPr>
                        <a:t> dung</a:t>
                      </a:r>
                    </a:p>
                    <a:p>
                      <a:pPr algn="just">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(6 </a:t>
                      </a:r>
                      <a:r>
                        <a:rPr lang="en-US" sz="1600" dirty="0" err="1">
                          <a:solidFill>
                            <a:schemeClr val="tx1"/>
                          </a:solidFill>
                          <a:effectLst/>
                          <a:latin typeface="Times New Roman" panose="02020603050405020304" pitchFamily="18" charset="0"/>
                          <a:cs typeface="Times New Roman" panose="02020603050405020304" pitchFamily="18" charset="0"/>
                        </a:rPr>
                        <a:t>điểm</a:t>
                      </a: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1 - 3 </a:t>
                      </a:r>
                      <a:r>
                        <a:rPr lang="en-US" sz="1600" dirty="0" err="1">
                          <a:effectLst/>
                          <a:latin typeface="Times New Roman" panose="02020603050405020304" pitchFamily="18" charset="0"/>
                          <a:cs typeface="Times New Roman" panose="02020603050405020304" pitchFamily="18" charset="0"/>
                        </a:rPr>
                        <a:t>điểm</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Chưa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lơi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đúng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câu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hỏi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trọng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tâm</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Không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đủ</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hết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câu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hỏi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gợi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dẫn</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Nội</a:t>
                      </a:r>
                      <a:r>
                        <a:rPr lang="en-US" sz="1600" dirty="0">
                          <a:effectLst/>
                          <a:latin typeface="Times New Roman" panose="02020603050405020304" pitchFamily="18" charset="0"/>
                          <a:cs typeface="Times New Roman" panose="02020603050405020304" pitchFamily="18" charset="0"/>
                        </a:rPr>
                        <a:t> dung </a:t>
                      </a:r>
                      <a:r>
                        <a:rPr lang="en-US" sz="1600" dirty="0" err="1">
                          <a:effectLst/>
                          <a:latin typeface="Times New Roman" panose="02020603050405020304" pitchFamily="18" charset="0"/>
                          <a:cs typeface="Times New Roman" panose="02020603050405020304" pitchFamily="18" charset="0"/>
                        </a:rPr>
                        <a:t>sơ</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sài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mới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dừng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lại</a:t>
                      </a:r>
                      <a:r>
                        <a:rPr lang="en-US" sz="1600" dirty="0">
                          <a:effectLst/>
                          <a:latin typeface="Times New Roman" panose="02020603050405020304" pitchFamily="18" charset="0"/>
                          <a:cs typeface="Times New Roman" panose="02020603050405020304" pitchFamily="18" charset="0"/>
                        </a:rPr>
                        <a:t> ở </a:t>
                      </a:r>
                      <a:r>
                        <a:rPr lang="en-US" sz="1600" dirty="0" err="1">
                          <a:effectLst/>
                          <a:latin typeface="Times New Roman" panose="02020603050405020304" pitchFamily="18" charset="0"/>
                          <a:cs typeface="Times New Roman" panose="02020603050405020304" pitchFamily="18" charset="0"/>
                        </a:rPr>
                        <a:t>mức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độ</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biết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và</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nhận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diện</a:t>
                      </a: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4 – 5 </a:t>
                      </a:r>
                      <a:r>
                        <a:rPr lang="en-US" sz="1600" dirty="0" err="1">
                          <a:effectLst/>
                          <a:latin typeface="Times New Roman" panose="02020603050405020304" pitchFamily="18" charset="0"/>
                          <a:cs typeface="Times New Roman" panose="02020603050405020304" pitchFamily="18" charset="0"/>
                        </a:rPr>
                        <a:t>điểm</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Trả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tương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đối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đầy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đủ</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câu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hỏi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gợi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dẫn</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Trả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đúng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trọng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tâm</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ít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nhất</a:t>
                      </a:r>
                      <a:r>
                        <a:rPr lang="en-US" sz="1600" dirty="0">
                          <a:effectLst/>
                          <a:latin typeface="Times New Roman" panose="02020603050405020304" pitchFamily="18" charset="0"/>
                          <a:cs typeface="Times New Roman" panose="02020603050405020304" pitchFamily="18" charset="0"/>
                        </a:rPr>
                        <a:t> 1 – 2 ý </a:t>
                      </a:r>
                      <a:r>
                        <a:rPr lang="en-US" sz="1600" dirty="0" err="1">
                          <a:effectLst/>
                          <a:latin typeface="Times New Roman" panose="02020603050405020304" pitchFamily="18" charset="0"/>
                          <a:cs typeface="Times New Roman" panose="02020603050405020304" pitchFamily="18" charset="0"/>
                        </a:rPr>
                        <a:t>mở</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rộng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nâng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cao</a:t>
                      </a: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6 </a:t>
                      </a:r>
                      <a:r>
                        <a:rPr lang="en-US" sz="1600" dirty="0" err="1">
                          <a:effectLst/>
                          <a:latin typeface="Times New Roman" panose="02020603050405020304" pitchFamily="18" charset="0"/>
                          <a:cs typeface="Times New Roman" panose="02020603050405020304" pitchFamily="18" charset="0"/>
                        </a:rPr>
                        <a:t>điểm</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Trả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lời</a:t>
                      </a:r>
                      <a:r>
                        <a:rPr lang="en-US" sz="1600" dirty="0">
                          <a:effectLst/>
                          <a:latin typeface="Times New Roman" panose="02020603050405020304" pitchFamily="18" charset="0"/>
                          <a:cs typeface="Times New Roman" panose="02020603050405020304" pitchFamily="18" charset="0"/>
                        </a:rPr>
                        <a:t> </a:t>
                      </a:r>
                      <a:r>
                        <a:rPr lang="en-US" sz="1600" dirty="0" err="1" smtClean="0">
                          <a:effectLst/>
                          <a:latin typeface="Times New Roman" panose="02020603050405020304" pitchFamily="18" charset="0"/>
                          <a:cs typeface="Times New Roman" panose="02020603050405020304" pitchFamily="18" charset="0"/>
                        </a:rPr>
                        <a:t>đầy</a:t>
                      </a:r>
                      <a:r>
                        <a:rPr lang="en-US" sz="1600" dirty="0" smtClean="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đủ</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câu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hỏi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gợi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dẫn</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Trả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đúng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trọng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tâm</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nhiều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hơn</a:t>
                      </a:r>
                      <a:r>
                        <a:rPr lang="en-US" sz="1600" dirty="0">
                          <a:effectLst/>
                          <a:latin typeface="Times New Roman" panose="02020603050405020304" pitchFamily="18" charset="0"/>
                          <a:cs typeface="Times New Roman" panose="02020603050405020304" pitchFamily="18" charset="0"/>
                        </a:rPr>
                        <a:t> 2 ý </a:t>
                      </a:r>
                      <a:r>
                        <a:rPr lang="en-US" sz="1600" dirty="0" err="1">
                          <a:effectLst/>
                          <a:latin typeface="Times New Roman" panose="02020603050405020304" pitchFamily="18" charset="0"/>
                          <a:cs typeface="Times New Roman" panose="02020603050405020304" pitchFamily="18" charset="0"/>
                        </a:rPr>
                        <a:t>mở</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rộng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nâng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cao</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sự</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sáng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tạo</a:t>
                      </a: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r>
              <a:tr h="1607762">
                <a:tc>
                  <a:txBody>
                    <a:bodyPr/>
                    <a:lstStyle/>
                    <a:p>
                      <a:pPr algn="just">
                        <a:spcAft>
                          <a:spcPts val="0"/>
                        </a:spcAft>
                      </a:pPr>
                      <a:r>
                        <a:rPr lang="en-US" sz="1600" dirty="0" err="1">
                          <a:solidFill>
                            <a:schemeClr val="tx1"/>
                          </a:solidFill>
                          <a:effectLst/>
                          <a:latin typeface="Times New Roman" panose="02020603050405020304" pitchFamily="18" charset="0"/>
                          <a:cs typeface="Times New Roman" panose="02020603050405020304" pitchFamily="18" charset="0"/>
                        </a:rPr>
                        <a:t>Hiệu</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quả</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nhóm</a:t>
                      </a:r>
                      <a:endParaRPr lang="en-US" sz="1600" dirty="0">
                        <a:solidFill>
                          <a:schemeClr val="tx1"/>
                        </a:solidFill>
                        <a:effectLst/>
                        <a:latin typeface="Times New Roman" panose="02020603050405020304" pitchFamily="18" charset="0"/>
                        <a:cs typeface="Times New Roman" panose="02020603050405020304" pitchFamily="18" charset="0"/>
                      </a:endParaRPr>
                    </a:p>
                    <a:p>
                      <a:pPr algn="just">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 </a:t>
                      </a:r>
                      <a:r>
                        <a:rPr lang="en-US" sz="1600" dirty="0" err="1">
                          <a:solidFill>
                            <a:schemeClr val="tx1"/>
                          </a:solidFill>
                          <a:effectLst/>
                          <a:latin typeface="Times New Roman" panose="02020603050405020304" pitchFamily="18" charset="0"/>
                          <a:cs typeface="Times New Roman" panose="02020603050405020304" pitchFamily="18" charset="0"/>
                        </a:rPr>
                        <a:t>điểm</a:t>
                      </a: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a:effectLst/>
                          <a:latin typeface="Times New Roman" panose="02020603050405020304" pitchFamily="18" charset="0"/>
                          <a:cs typeface="Times New Roman" panose="02020603050405020304" pitchFamily="18" charset="0"/>
                        </a:rPr>
                        <a:t>0 điểm </a:t>
                      </a:r>
                    </a:p>
                    <a:p>
                      <a:pPr algn="just">
                        <a:spcAft>
                          <a:spcPts val="0"/>
                        </a:spcAft>
                      </a:pPr>
                      <a:r>
                        <a:rPr lang="en-US" sz="1600">
                          <a:effectLst/>
                          <a:latin typeface="Times New Roman" panose="02020603050405020304" pitchFamily="18" charset="0"/>
                          <a:cs typeface="Times New Roman" panose="02020603050405020304" pitchFamily="18" charset="0"/>
                        </a:rPr>
                        <a:t>Các thành viên chưa gắn kết chặt chẽ </a:t>
                      </a:r>
                    </a:p>
                    <a:p>
                      <a:pPr algn="just">
                        <a:spcAft>
                          <a:spcPts val="0"/>
                        </a:spcAft>
                      </a:pPr>
                      <a:r>
                        <a:rPr lang="en-US" sz="1600">
                          <a:effectLst/>
                          <a:latin typeface="Times New Roman" panose="02020603050405020304" pitchFamily="18" charset="0"/>
                          <a:cs typeface="Times New Roman" panose="02020603050405020304" pitchFamily="18" charset="0"/>
                        </a:rPr>
                        <a:t>Vẫn còn trên 2 thành viên không tham gia hoạt động </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a:effectLst/>
                          <a:latin typeface="Times New Roman" panose="02020603050405020304" pitchFamily="18" charset="0"/>
                          <a:cs typeface="Times New Roman" panose="02020603050405020304" pitchFamily="18" charset="0"/>
                        </a:rPr>
                        <a:t>1 điểm </a:t>
                      </a:r>
                    </a:p>
                    <a:p>
                      <a:pPr algn="just">
                        <a:spcAft>
                          <a:spcPts val="0"/>
                        </a:spcAft>
                      </a:pPr>
                      <a:r>
                        <a:rPr lang="en-US" sz="1600">
                          <a:effectLst/>
                          <a:latin typeface="Times New Roman" panose="02020603050405020304" pitchFamily="18" charset="0"/>
                          <a:cs typeface="Times New Roman" panose="02020603050405020304" pitchFamily="18" charset="0"/>
                        </a:rPr>
                        <a:t>Hoạt động tương đối gắn kết, có tranh luận nhưng vẫn đi đến thống nhất </a:t>
                      </a:r>
                    </a:p>
                    <a:p>
                      <a:pPr algn="just">
                        <a:spcAft>
                          <a:spcPts val="0"/>
                        </a:spcAft>
                      </a:pPr>
                      <a:r>
                        <a:rPr lang="en-US" sz="1600">
                          <a:effectLst/>
                          <a:latin typeface="Times New Roman" panose="02020603050405020304" pitchFamily="18" charset="0"/>
                          <a:cs typeface="Times New Roman" panose="02020603050405020304" pitchFamily="18" charset="0"/>
                        </a:rPr>
                        <a:t>Vẫn còn 1 thành viên không tham gia hoạt động </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2 </a:t>
                      </a:r>
                      <a:r>
                        <a:rPr lang="en-US" sz="1600" dirty="0" err="1">
                          <a:effectLst/>
                          <a:latin typeface="Times New Roman" panose="02020603050405020304" pitchFamily="18" charset="0"/>
                          <a:cs typeface="Times New Roman" panose="02020603050405020304" pitchFamily="18" charset="0"/>
                        </a:rPr>
                        <a:t>điểm</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Hoạt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động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gắn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kết</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sự</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đồng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thuận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và</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nhiều</a:t>
                      </a:r>
                      <a:r>
                        <a:rPr lang="en-US" sz="1600" dirty="0">
                          <a:effectLst/>
                          <a:latin typeface="Times New Roman" panose="02020603050405020304" pitchFamily="18" charset="0"/>
                          <a:cs typeface="Times New Roman" panose="02020603050405020304" pitchFamily="18" charset="0"/>
                        </a:rPr>
                        <a:t> ý </a:t>
                      </a:r>
                      <a:r>
                        <a:rPr lang="en-US" sz="1600" dirty="0" err="1">
                          <a:effectLst/>
                          <a:latin typeface="Times New Roman" panose="02020603050405020304" pitchFamily="18" charset="0"/>
                          <a:cs typeface="Times New Roman" panose="02020603050405020304" pitchFamily="18" charset="0"/>
                        </a:rPr>
                        <a:t>tưởng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khác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biệt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sáng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tạo</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Toàn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bộ</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thành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viên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đều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tham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gia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hoạt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động</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r>
              <a:tr h="232016">
                <a:tc>
                  <a:txBody>
                    <a:bodyPr/>
                    <a:lstStyle/>
                    <a:p>
                      <a:pPr>
                        <a:spcAft>
                          <a:spcPts val="0"/>
                        </a:spcAft>
                      </a:pPr>
                      <a:r>
                        <a:rPr lang="en-US" sz="1600" dirty="0" err="1">
                          <a:solidFill>
                            <a:schemeClr val="tx1"/>
                          </a:solidFill>
                          <a:effectLst/>
                          <a:latin typeface="Times New Roman" panose="02020603050405020304" pitchFamily="18" charset="0"/>
                          <a:cs typeface="Times New Roman" panose="02020603050405020304" pitchFamily="18" charset="0"/>
                        </a:rPr>
                        <a:t>Điểm</a:t>
                      </a:r>
                      <a:r>
                        <a:rPr lang="en-US" sz="1600" dirty="0">
                          <a:solidFill>
                            <a:schemeClr val="tx1"/>
                          </a:solidFill>
                          <a:effectLst/>
                          <a:latin typeface="Times New Roman" panose="02020603050405020304" pitchFamily="18" charset="0"/>
                          <a:cs typeface="Times New Roman" panose="02020603050405020304" pitchFamily="18" charset="0"/>
                        </a:rPr>
                        <a:t>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spcAft>
                          <a:spcPts val="0"/>
                        </a:spcAft>
                      </a:pPr>
                      <a:r>
                        <a:rPr lang="en-US" sz="1600">
                          <a:effectLst/>
                          <a:latin typeface="Times New Roman" panose="02020603050405020304" pitchFamily="18" charset="0"/>
                          <a:cs typeface="Times New Roman" panose="02020603050405020304" pitchFamily="18" charset="0"/>
                        </a:rPr>
                        <a:t> </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spcAft>
                          <a:spcPts val="0"/>
                        </a:spcAft>
                      </a:pPr>
                      <a:r>
                        <a:rPr lang="en-US" sz="1600">
                          <a:effectLst/>
                          <a:latin typeface="Times New Roman" panose="02020603050405020304" pitchFamily="18" charset="0"/>
                          <a:cs typeface="Times New Roman" panose="02020603050405020304" pitchFamily="18" charset="0"/>
                        </a:rPr>
                        <a:t> </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r>
              <a:tr h="232016">
                <a:tc>
                  <a:txBody>
                    <a:bodyPr/>
                    <a:lstStyle/>
                    <a:p>
                      <a:pPr>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TỔNG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gridSpan="3">
                  <a:txBody>
                    <a:bodyPr/>
                    <a:lstStyle/>
                    <a:p>
                      <a:pPr>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hMerge="1">
                  <a:txBody>
                    <a:bodyPr/>
                    <a:lstStyle/>
                    <a:p>
                      <a:endParaRPr lang="en-US"/>
                    </a:p>
                  </a:txBody>
                  <a:tcPr/>
                </a:tc>
                <a:tc hMerge="1">
                  <a:txBody>
                    <a:bodyPr/>
                    <a:lstStyle/>
                    <a:p>
                      <a:endParaRPr lang="en-US"/>
                    </a:p>
                  </a:txBody>
                  <a:tcPr/>
                </a:tc>
              </a:tr>
            </a:tbl>
          </a:graphicData>
        </a:graphic>
      </p:graphicFrame>
      <p:sp>
        <p:nvSpPr>
          <p:cNvPr id="10" name="Rectangle 9"/>
          <p:cNvSpPr/>
          <p:nvPr/>
        </p:nvSpPr>
        <p:spPr>
          <a:xfrm>
            <a:off x="1547664" y="260648"/>
            <a:ext cx="4406014" cy="369332"/>
          </a:xfrm>
          <a:prstGeom prst="rect">
            <a:avLst/>
          </a:prstGeom>
        </p:spPr>
        <p:txBody>
          <a:bodyPr wrap="none">
            <a:spAutoFit/>
          </a:bodyPr>
          <a:lstStyle/>
          <a:p>
            <a:pPr algn="ctr"/>
            <a:r>
              <a:rPr lang="en-US" altLang="en-US" b="1" dirty="0">
                <a:solidFill>
                  <a:srgbClr val="0000CC"/>
                </a:solidFill>
                <a:latin typeface="Times New Roman" panose="02020603050405020304" pitchFamily="18" charset="0"/>
                <a:cs typeface="Times New Roman" panose="02020603050405020304" pitchFamily="18" charset="0"/>
              </a:rPr>
              <a:t>RUBIC ĐÁNH GIÁ THẢO LUẬN NHÓM</a:t>
            </a:r>
          </a:p>
        </p:txBody>
      </p:sp>
    </p:spTree>
    <p:extLst>
      <p:ext uri="{BB962C8B-B14F-4D97-AF65-F5344CB8AC3E}">
        <p14:creationId xmlns:p14="http://schemas.microsoft.com/office/powerpoint/2010/main" val="3078262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752" y="1009966"/>
            <a:ext cx="4279678" cy="331816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990600"/>
            <a:ext cx="3115733" cy="3657600"/>
          </a:xfrm>
          <a:prstGeom prst="rect">
            <a:avLst/>
          </a:prstGeom>
        </p:spPr>
      </p:pic>
      <p:sp>
        <p:nvSpPr>
          <p:cNvPr id="6" name="TextBox 5"/>
          <p:cNvSpPr txBox="1"/>
          <p:nvPr/>
        </p:nvSpPr>
        <p:spPr>
          <a:xfrm>
            <a:off x="4683833" y="1623030"/>
            <a:ext cx="878767" cy="1569660"/>
          </a:xfrm>
          <a:prstGeom prst="rect">
            <a:avLst/>
          </a:prstGeom>
          <a:noFill/>
        </p:spPr>
        <p:txBody>
          <a:bodyPr wrap="none" rtlCol="0">
            <a:spAutoFit/>
          </a:bodyPr>
          <a:lstStyle/>
          <a:p>
            <a:r>
              <a:rPr lang="en-US" sz="9600" dirty="0" smtClean="0">
                <a:latin typeface="Times New Roman" pitchFamily="18" charset="0"/>
                <a:cs typeface="Times New Roman" pitchFamily="18" charset="0"/>
              </a:rPr>
              <a:t>+</a:t>
            </a:r>
            <a:endParaRPr lang="en-US" sz="9600" dirty="0">
              <a:latin typeface="Times New Roman" pitchFamily="18" charset="0"/>
              <a:cs typeface="Times New Roman" pitchFamily="18" charset="0"/>
            </a:endParaRPr>
          </a:p>
        </p:txBody>
      </p:sp>
      <p:sp>
        <p:nvSpPr>
          <p:cNvPr id="7" name="TextBox 6"/>
          <p:cNvSpPr txBox="1"/>
          <p:nvPr/>
        </p:nvSpPr>
        <p:spPr>
          <a:xfrm>
            <a:off x="1524000" y="5334000"/>
            <a:ext cx="6090129" cy="923330"/>
          </a:xfrm>
          <a:prstGeom prst="rect">
            <a:avLst/>
          </a:prstGeom>
          <a:noFill/>
        </p:spPr>
        <p:txBody>
          <a:bodyPr wrap="none" rtlCol="0">
            <a:spAutoFit/>
          </a:bodyPr>
          <a:lstStyle/>
          <a:p>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Đáp</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án</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 </a:t>
            </a:r>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Nguyễn</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Du </a:t>
            </a:r>
            <a:endPar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7431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r>
              <a:rPr lang="en-US" b="1" dirty="0" smtClean="0">
                <a:solidFill>
                  <a:srgbClr val="FF0000"/>
                </a:solidFill>
                <a:latin typeface="Times New Roman" pitchFamily="18" charset="0"/>
                <a:cs typeface="Times New Roman" pitchFamily="18" charset="0"/>
              </a:rPr>
              <a:t>II. ĐỌC – HIỂU VĂN BẢN</a:t>
            </a:r>
            <a:endParaRPr lang="en-US" dirty="0" smtClean="0">
              <a:solidFill>
                <a:srgbClr val="FF0000"/>
              </a:solidFill>
              <a:latin typeface="Times New Roman" pitchFamily="18" charset="0"/>
              <a:cs typeface="Times New Roman" pitchFamily="18" charset="0"/>
            </a:endParaRPr>
          </a:p>
          <a:p>
            <a:pPr>
              <a:buNone/>
            </a:pPr>
            <a:r>
              <a:rPr lang="vi-VN" sz="2400" b="1" dirty="0" smtClean="0">
                <a:solidFill>
                  <a:srgbClr val="0000CC"/>
                </a:solidFill>
                <a:latin typeface="Times New Roman" pitchFamily="18" charset="0"/>
                <a:cs typeface="Times New Roman" pitchFamily="18" charset="0"/>
              </a:rPr>
              <a:t>1. </a:t>
            </a:r>
            <a:r>
              <a:rPr lang="en-US" sz="2400" b="1" dirty="0" err="1">
                <a:solidFill>
                  <a:srgbClr val="0000CC"/>
                </a:solidFill>
                <a:latin typeface="Times New Roman" panose="02020603050405020304" pitchFamily="18" charset="0"/>
                <a:cs typeface="Times New Roman" panose="02020603050405020304" pitchFamily="18" charset="0"/>
              </a:rPr>
              <a:t>Thúy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Kiều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giãi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bày</a:t>
            </a:r>
            <a:r>
              <a:rPr lang="en-US" sz="2400" b="1" dirty="0">
                <a:solidFill>
                  <a:srgbClr val="0000CC"/>
                </a:solidFill>
                <a:latin typeface="Times New Roman" panose="02020603050405020304" pitchFamily="18" charset="0"/>
                <a:cs typeface="Times New Roman" panose="02020603050405020304" pitchFamily="18" charset="0"/>
              </a:rPr>
              <a:t> lí do, </a:t>
            </a:r>
            <a:r>
              <a:rPr lang="en-US" sz="2400" b="1" dirty="0" err="1">
                <a:solidFill>
                  <a:srgbClr val="0000CC"/>
                </a:solidFill>
                <a:latin typeface="Times New Roman" panose="02020603050405020304" pitchFamily="18" charset="0"/>
                <a:cs typeface="Times New Roman" panose="02020603050405020304" pitchFamily="18" charset="0"/>
              </a:rPr>
              <a:t>tìm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cách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thuyết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phục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đê</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duyên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Thúy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Vân</a:t>
            </a:r>
            <a:r>
              <a:rPr lang="vi-VN" sz="2400" b="1" dirty="0">
                <a:solidFill>
                  <a:srgbClr val="0000CC"/>
                </a:solidFill>
                <a:latin typeface="Times New Roman" panose="02020603050405020304" pitchFamily="18" charset="0"/>
                <a:cs typeface="Times New Roman" panose="02020603050405020304" pitchFamily="18" charset="0"/>
              </a:rPr>
              <a:t> (12 câu thơ đầu)</a:t>
            </a:r>
            <a:endParaRPr lang="en-US" sz="2400" dirty="0">
              <a:solidFill>
                <a:srgbClr val="0000CC"/>
              </a:solidFill>
              <a:latin typeface="Times New Roman" panose="02020603050405020304" pitchFamily="18" charset="0"/>
              <a:cs typeface="Times New Roman" panose="02020603050405020304" pitchFamily="18" charset="0"/>
            </a:endParaRPr>
          </a:p>
          <a:p>
            <a:pPr marL="914400" lvl="1" indent="-514350">
              <a:buAutoNum type="alphaLcPeriod"/>
            </a:pPr>
            <a:r>
              <a:rPr lang="en-US" sz="2400" b="1" dirty="0" err="1" smtClean="0">
                <a:solidFill>
                  <a:srgbClr val="CC0066"/>
                </a:solidFill>
                <a:latin typeface="Times New Roman" pitchFamily="18" charset="0"/>
                <a:cs typeface="Times New Roman" pitchFamily="18" charset="0"/>
              </a:rPr>
              <a:t>Lời</a:t>
            </a:r>
            <a:r>
              <a:rPr lang="en-US" sz="2400" b="1" dirty="0" smtClean="0">
                <a:solidFill>
                  <a:srgbClr val="CC0066"/>
                </a:solidFill>
                <a:latin typeface="Times New Roman" pitchFamily="18" charset="0"/>
                <a:cs typeface="Times New Roman" pitchFamily="18" charset="0"/>
              </a:rPr>
              <a:t> </a:t>
            </a:r>
            <a:r>
              <a:rPr lang="en-US" sz="2400" b="1" dirty="0" err="1" smtClean="0">
                <a:solidFill>
                  <a:srgbClr val="CC0066"/>
                </a:solidFill>
                <a:latin typeface="Times New Roman" pitchFamily="18" charset="0"/>
                <a:cs typeface="Times New Roman" pitchFamily="18" charset="0"/>
              </a:rPr>
              <a:t>nhờ</a:t>
            </a:r>
            <a:r>
              <a:rPr lang="en-US" sz="2400" b="1" dirty="0" smtClean="0">
                <a:solidFill>
                  <a:srgbClr val="CC0066"/>
                </a:solidFill>
                <a:latin typeface="Times New Roman" pitchFamily="18" charset="0"/>
                <a:cs typeface="Times New Roman" pitchFamily="18" charset="0"/>
              </a:rPr>
              <a:t> </a:t>
            </a:r>
            <a:r>
              <a:rPr lang="en-US" sz="2400" b="1" dirty="0" err="1" smtClean="0">
                <a:solidFill>
                  <a:srgbClr val="CC0066"/>
                </a:solidFill>
                <a:latin typeface="Times New Roman" pitchFamily="18" charset="0"/>
                <a:cs typeface="Times New Roman" pitchFamily="18" charset="0"/>
              </a:rPr>
              <a:t>cậy</a:t>
            </a:r>
            <a:r>
              <a:rPr lang="en-US" sz="2400" b="1" dirty="0" smtClean="0">
                <a:solidFill>
                  <a:srgbClr val="CC0066"/>
                </a:solidFill>
                <a:latin typeface="Times New Roman" pitchFamily="18" charset="0"/>
                <a:cs typeface="Times New Roman" pitchFamily="18" charset="0"/>
              </a:rPr>
              <a:t> (2 </a:t>
            </a:r>
            <a:r>
              <a:rPr lang="en-US" sz="2400" b="1" dirty="0" err="1" smtClean="0">
                <a:solidFill>
                  <a:srgbClr val="CC0066"/>
                </a:solidFill>
                <a:latin typeface="Times New Roman" pitchFamily="18" charset="0"/>
                <a:cs typeface="Times New Roman" pitchFamily="18" charset="0"/>
              </a:rPr>
              <a:t>câu</a:t>
            </a:r>
            <a:r>
              <a:rPr lang="en-US" sz="2400" b="1" dirty="0" smtClean="0">
                <a:solidFill>
                  <a:srgbClr val="CC0066"/>
                </a:solidFill>
                <a:latin typeface="Times New Roman" pitchFamily="18" charset="0"/>
                <a:cs typeface="Times New Roman" pitchFamily="18" charset="0"/>
              </a:rPr>
              <a:t> </a:t>
            </a:r>
            <a:r>
              <a:rPr lang="en-US" sz="2400" b="1" dirty="0" err="1" smtClean="0">
                <a:solidFill>
                  <a:srgbClr val="CC0066"/>
                </a:solidFill>
                <a:latin typeface="Times New Roman" pitchFamily="18" charset="0"/>
                <a:cs typeface="Times New Roman" pitchFamily="18" charset="0"/>
              </a:rPr>
              <a:t>đầu</a:t>
            </a:r>
            <a:r>
              <a:rPr lang="en-US" sz="2400" b="1" dirty="0" smtClean="0">
                <a:solidFill>
                  <a:srgbClr val="CC0066"/>
                </a:solidFill>
                <a:latin typeface="Times New Roman" pitchFamily="18" charset="0"/>
                <a:cs typeface="Times New Roman" pitchFamily="18" charset="0"/>
              </a:rPr>
              <a:t>)</a:t>
            </a:r>
          </a:p>
        </p:txBody>
      </p:sp>
      <p:sp>
        <p:nvSpPr>
          <p:cNvPr id="5" name="TextBox 4"/>
          <p:cNvSpPr txBox="1"/>
          <p:nvPr/>
        </p:nvSpPr>
        <p:spPr>
          <a:xfrm>
            <a:off x="2051720" y="1844824"/>
            <a:ext cx="4392488" cy="892552"/>
          </a:xfrm>
          <a:prstGeom prst="rect">
            <a:avLst/>
          </a:prstGeom>
          <a:noFill/>
        </p:spPr>
        <p:txBody>
          <a:bodyPr wrap="square" rtlCol="0">
            <a:spAutoFit/>
          </a:bodyPr>
          <a:lstStyle/>
          <a:p>
            <a:pPr algn="ctr"/>
            <a:r>
              <a:rPr lang="en-US" sz="2400" b="1" i="1" dirty="0" smtClean="0">
                <a:solidFill>
                  <a:srgbClr val="660033"/>
                </a:solidFill>
                <a:latin typeface="Times New Roman" pitchFamily="18" charset="0"/>
                <a:cs typeface="Times New Roman" pitchFamily="18" charset="0"/>
              </a:rPr>
              <a:t>“</a:t>
            </a:r>
            <a:r>
              <a:rPr lang="en-US" sz="2400" b="1" i="1" dirty="0" err="1" smtClean="0">
                <a:solidFill>
                  <a:srgbClr val="660033"/>
                </a:solidFill>
                <a:latin typeface="Times New Roman" pitchFamily="18" charset="0"/>
                <a:cs typeface="Times New Roman" pitchFamily="18" charset="0"/>
              </a:rPr>
              <a:t>Cậy</a:t>
            </a:r>
            <a:r>
              <a:rPr lang="en-US" sz="2400" b="1" i="1" dirty="0" smtClean="0">
                <a:solidFill>
                  <a:srgbClr val="660033"/>
                </a:solidFill>
                <a:latin typeface="Times New Roman" pitchFamily="18" charset="0"/>
                <a:cs typeface="Times New Roman" pitchFamily="18" charset="0"/>
              </a:rPr>
              <a:t> </a:t>
            </a:r>
            <a:r>
              <a:rPr lang="en-US" sz="2400" b="1" i="1" dirty="0" err="1" smtClean="0">
                <a:solidFill>
                  <a:srgbClr val="660033"/>
                </a:solidFill>
                <a:latin typeface="Times New Roman" pitchFamily="18" charset="0"/>
                <a:cs typeface="Times New Roman" pitchFamily="18" charset="0"/>
              </a:rPr>
              <a:t>em</a:t>
            </a:r>
            <a:r>
              <a:rPr lang="en-US" sz="2400" b="1" i="1" dirty="0" smtClean="0">
                <a:solidFill>
                  <a:srgbClr val="660033"/>
                </a:solidFill>
                <a:latin typeface="Times New Roman" pitchFamily="18" charset="0"/>
                <a:cs typeface="Times New Roman" pitchFamily="18" charset="0"/>
              </a:rPr>
              <a:t> </a:t>
            </a:r>
            <a:r>
              <a:rPr lang="en-US" sz="2400" b="1" i="1" dirty="0" err="1" smtClean="0">
                <a:solidFill>
                  <a:srgbClr val="660033"/>
                </a:solidFill>
                <a:latin typeface="Times New Roman" pitchFamily="18" charset="0"/>
                <a:cs typeface="Times New Roman" pitchFamily="18" charset="0"/>
              </a:rPr>
              <a:t>em</a:t>
            </a:r>
            <a:r>
              <a:rPr lang="en-US" sz="2400" b="1" i="1" dirty="0" smtClean="0">
                <a:solidFill>
                  <a:srgbClr val="660033"/>
                </a:solidFill>
                <a:latin typeface="Times New Roman" pitchFamily="18" charset="0"/>
                <a:cs typeface="Times New Roman" pitchFamily="18" charset="0"/>
              </a:rPr>
              <a:t> </a:t>
            </a:r>
            <a:r>
              <a:rPr lang="en-US" sz="2400" b="1" i="1" dirty="0" err="1" smtClean="0">
                <a:solidFill>
                  <a:srgbClr val="660033"/>
                </a:solidFill>
                <a:latin typeface="Times New Roman" pitchFamily="18" charset="0"/>
                <a:cs typeface="Times New Roman" pitchFamily="18" charset="0"/>
              </a:rPr>
              <a:t>có</a:t>
            </a:r>
            <a:r>
              <a:rPr lang="en-US" sz="2400" b="1" i="1" dirty="0" smtClean="0">
                <a:solidFill>
                  <a:srgbClr val="660033"/>
                </a:solidFill>
                <a:latin typeface="Times New Roman" pitchFamily="18" charset="0"/>
                <a:cs typeface="Times New Roman" pitchFamily="18" charset="0"/>
              </a:rPr>
              <a:t> </a:t>
            </a:r>
            <a:r>
              <a:rPr lang="en-US" sz="2400" b="1" i="1" dirty="0" err="1" smtClean="0">
                <a:solidFill>
                  <a:srgbClr val="660033"/>
                </a:solidFill>
                <a:latin typeface="Times New Roman" pitchFamily="18" charset="0"/>
                <a:cs typeface="Times New Roman" pitchFamily="18" charset="0"/>
              </a:rPr>
              <a:t>chịu</a:t>
            </a:r>
            <a:r>
              <a:rPr lang="en-US" sz="2400" b="1" i="1" dirty="0" smtClean="0">
                <a:solidFill>
                  <a:srgbClr val="660033"/>
                </a:solidFill>
                <a:latin typeface="Times New Roman" pitchFamily="18" charset="0"/>
                <a:cs typeface="Times New Roman" pitchFamily="18" charset="0"/>
              </a:rPr>
              <a:t> </a:t>
            </a:r>
            <a:r>
              <a:rPr lang="en-US" sz="2400" b="1" i="1" dirty="0" err="1" smtClean="0">
                <a:solidFill>
                  <a:srgbClr val="660033"/>
                </a:solidFill>
                <a:latin typeface="Times New Roman" pitchFamily="18" charset="0"/>
                <a:cs typeface="Times New Roman" pitchFamily="18" charset="0"/>
              </a:rPr>
              <a:t>lời</a:t>
            </a:r>
            <a:endParaRPr lang="en-US" sz="2400" b="1" i="1" dirty="0" smtClean="0">
              <a:solidFill>
                <a:srgbClr val="660033"/>
              </a:solidFill>
              <a:latin typeface="Times New Roman" pitchFamily="18" charset="0"/>
              <a:cs typeface="Times New Roman" pitchFamily="18" charset="0"/>
            </a:endParaRPr>
          </a:p>
          <a:p>
            <a:r>
              <a:rPr lang="en-US" sz="2400" b="1" i="1" dirty="0" err="1" smtClean="0">
                <a:solidFill>
                  <a:srgbClr val="660033"/>
                </a:solidFill>
                <a:latin typeface="Times New Roman" pitchFamily="18" charset="0"/>
                <a:cs typeface="Times New Roman" pitchFamily="18" charset="0"/>
              </a:rPr>
              <a:t>Ngồi</a:t>
            </a:r>
            <a:r>
              <a:rPr lang="en-US" sz="2400" b="1" i="1" dirty="0" smtClean="0">
                <a:solidFill>
                  <a:srgbClr val="660033"/>
                </a:solidFill>
                <a:latin typeface="Times New Roman" pitchFamily="18" charset="0"/>
                <a:cs typeface="Times New Roman" pitchFamily="18" charset="0"/>
              </a:rPr>
              <a:t> </a:t>
            </a:r>
            <a:r>
              <a:rPr lang="en-US" sz="2400" b="1" i="1" dirty="0" err="1" smtClean="0">
                <a:solidFill>
                  <a:srgbClr val="660033"/>
                </a:solidFill>
                <a:latin typeface="Times New Roman" pitchFamily="18" charset="0"/>
                <a:cs typeface="Times New Roman" pitchFamily="18" charset="0"/>
              </a:rPr>
              <a:t>lên</a:t>
            </a:r>
            <a:r>
              <a:rPr lang="en-US" sz="2400" b="1" i="1" dirty="0" smtClean="0">
                <a:solidFill>
                  <a:srgbClr val="660033"/>
                </a:solidFill>
                <a:latin typeface="Times New Roman" pitchFamily="18" charset="0"/>
                <a:cs typeface="Times New Roman" pitchFamily="18" charset="0"/>
              </a:rPr>
              <a:t> </a:t>
            </a:r>
            <a:r>
              <a:rPr lang="en-US" sz="2400" b="1" i="1" dirty="0" err="1" smtClean="0">
                <a:solidFill>
                  <a:srgbClr val="660033"/>
                </a:solidFill>
                <a:latin typeface="Times New Roman" pitchFamily="18" charset="0"/>
                <a:cs typeface="Times New Roman" pitchFamily="18" charset="0"/>
              </a:rPr>
              <a:t>cho</a:t>
            </a:r>
            <a:r>
              <a:rPr lang="en-US" sz="2400" b="1" i="1" dirty="0" smtClean="0">
                <a:solidFill>
                  <a:srgbClr val="660033"/>
                </a:solidFill>
                <a:latin typeface="Times New Roman" pitchFamily="18" charset="0"/>
                <a:cs typeface="Times New Roman" pitchFamily="18" charset="0"/>
              </a:rPr>
              <a:t> </a:t>
            </a:r>
            <a:r>
              <a:rPr lang="en-US" sz="2400" b="1" i="1" dirty="0" err="1" smtClean="0">
                <a:solidFill>
                  <a:srgbClr val="660033"/>
                </a:solidFill>
                <a:latin typeface="Times New Roman" pitchFamily="18" charset="0"/>
                <a:cs typeface="Times New Roman" pitchFamily="18" charset="0"/>
              </a:rPr>
              <a:t>chị</a:t>
            </a:r>
            <a:r>
              <a:rPr lang="en-US" sz="2400" b="1" i="1" dirty="0" smtClean="0">
                <a:solidFill>
                  <a:srgbClr val="660033"/>
                </a:solidFill>
                <a:latin typeface="Times New Roman" pitchFamily="18" charset="0"/>
                <a:cs typeface="Times New Roman" pitchFamily="18" charset="0"/>
              </a:rPr>
              <a:t> </a:t>
            </a:r>
            <a:r>
              <a:rPr lang="en-US" sz="2400" b="1" i="1" dirty="0" err="1" smtClean="0">
                <a:solidFill>
                  <a:srgbClr val="660033"/>
                </a:solidFill>
                <a:latin typeface="Times New Roman" pitchFamily="18" charset="0"/>
                <a:cs typeface="Times New Roman" pitchFamily="18" charset="0"/>
              </a:rPr>
              <a:t>lạy</a:t>
            </a:r>
            <a:r>
              <a:rPr lang="en-US" sz="2400" b="1" i="1" dirty="0" smtClean="0">
                <a:solidFill>
                  <a:srgbClr val="660033"/>
                </a:solidFill>
                <a:latin typeface="Times New Roman" pitchFamily="18" charset="0"/>
                <a:cs typeface="Times New Roman" pitchFamily="18" charset="0"/>
              </a:rPr>
              <a:t> </a:t>
            </a:r>
            <a:r>
              <a:rPr lang="en-US" sz="2400" b="1" i="1" dirty="0" err="1" smtClean="0">
                <a:solidFill>
                  <a:srgbClr val="660033"/>
                </a:solidFill>
                <a:latin typeface="Times New Roman" pitchFamily="18" charset="0"/>
                <a:cs typeface="Times New Roman" pitchFamily="18" charset="0"/>
              </a:rPr>
              <a:t>rồi</a:t>
            </a:r>
            <a:r>
              <a:rPr lang="en-US" sz="2400" b="1" i="1" dirty="0" smtClean="0">
                <a:solidFill>
                  <a:srgbClr val="660033"/>
                </a:solidFill>
                <a:latin typeface="Times New Roman" pitchFamily="18" charset="0"/>
                <a:cs typeface="Times New Roman" pitchFamily="18" charset="0"/>
              </a:rPr>
              <a:t> </a:t>
            </a:r>
            <a:r>
              <a:rPr lang="en-US" sz="2400" b="1" i="1" dirty="0" err="1" smtClean="0">
                <a:solidFill>
                  <a:srgbClr val="660033"/>
                </a:solidFill>
                <a:latin typeface="Times New Roman" pitchFamily="18" charset="0"/>
                <a:cs typeface="Times New Roman" pitchFamily="18" charset="0"/>
              </a:rPr>
              <a:t>sẽ</a:t>
            </a:r>
            <a:r>
              <a:rPr lang="en-US" sz="2400" b="1" i="1" dirty="0" smtClean="0">
                <a:solidFill>
                  <a:srgbClr val="660033"/>
                </a:solidFill>
                <a:latin typeface="Times New Roman" pitchFamily="18" charset="0"/>
                <a:cs typeface="Times New Roman" pitchFamily="18" charset="0"/>
              </a:rPr>
              <a:t> </a:t>
            </a:r>
            <a:r>
              <a:rPr lang="en-US" sz="2400" b="1" i="1" dirty="0" err="1" smtClean="0">
                <a:solidFill>
                  <a:srgbClr val="660033"/>
                </a:solidFill>
                <a:latin typeface="Times New Roman" pitchFamily="18" charset="0"/>
                <a:cs typeface="Times New Roman" pitchFamily="18" charset="0"/>
              </a:rPr>
              <a:t>thưa</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2" name="Rectangle 1"/>
          <p:cNvSpPr/>
          <p:nvPr/>
        </p:nvSpPr>
        <p:spPr>
          <a:xfrm>
            <a:off x="395536" y="2718505"/>
            <a:ext cx="8352928" cy="3785652"/>
          </a:xfrm>
          <a:prstGeom prst="rect">
            <a:avLst/>
          </a:prstGeom>
        </p:spPr>
        <p:txBody>
          <a:bodyPr wrap="square">
            <a:spAutoFit/>
          </a:bodyPr>
          <a:lstStyle/>
          <a:p>
            <a:pPr marL="514350" indent="-514350" algn="just">
              <a:buNone/>
            </a:pPr>
            <a:r>
              <a:rPr lang="en-US" sz="2400" b="1" dirty="0">
                <a:solidFill>
                  <a:srgbClr val="990099"/>
                </a:solidFill>
                <a:latin typeface="Times New Roman" pitchFamily="18" charset="0"/>
                <a:cs typeface="Times New Roman" pitchFamily="18" charset="0"/>
              </a:rPr>
              <a:t>- </a:t>
            </a:r>
            <a:r>
              <a:rPr lang="en-US" sz="2400" b="1" dirty="0" err="1">
                <a:solidFill>
                  <a:srgbClr val="990099"/>
                </a:solidFill>
                <a:latin typeface="Times New Roman" pitchFamily="18" charset="0"/>
                <a:cs typeface="Times New Roman" pitchFamily="18" charset="0"/>
              </a:rPr>
              <a:t>Lời</a:t>
            </a:r>
            <a:r>
              <a:rPr lang="en-US" sz="2400" b="1" dirty="0">
                <a:solidFill>
                  <a:srgbClr val="990099"/>
                </a:solidFill>
                <a:latin typeface="Times New Roman" pitchFamily="18" charset="0"/>
                <a:cs typeface="Times New Roman" pitchFamily="18" charset="0"/>
              </a:rPr>
              <a:t> </a:t>
            </a:r>
            <a:r>
              <a:rPr lang="vi-VN" sz="2400" b="1" dirty="0">
                <a:solidFill>
                  <a:srgbClr val="990099"/>
                </a:solidFill>
                <a:latin typeface="Times New Roman" pitchFamily="18" charset="0"/>
                <a:cs typeface="Times New Roman" pitchFamily="18" charset="0"/>
              </a:rPr>
              <a:t>n</a:t>
            </a:r>
            <a:r>
              <a:rPr lang="vi-VN" sz="2400" b="1" dirty="0" smtClean="0">
                <a:solidFill>
                  <a:srgbClr val="990099"/>
                </a:solidFill>
                <a:latin typeface="Times New Roman" pitchFamily="18" charset="0"/>
                <a:cs typeface="Times New Roman" pitchFamily="18" charset="0"/>
              </a:rPr>
              <a:t>ói</a:t>
            </a:r>
            <a:endParaRPr lang="en-US" sz="2400" b="1" dirty="0">
              <a:solidFill>
                <a:srgbClr val="990099"/>
              </a:solidFill>
              <a:latin typeface="Times New Roman" pitchFamily="18" charset="0"/>
              <a:cs typeface="Times New Roman" pitchFamily="18" charset="0"/>
            </a:endParaRPr>
          </a:p>
          <a:p>
            <a:pPr marL="514350" indent="-514350" algn="just">
              <a:buNone/>
            </a:pPr>
            <a:r>
              <a:rPr lang="en-US" sz="2400" dirty="0">
                <a:latin typeface="Times New Roman" pitchFamily="18" charset="0"/>
                <a:cs typeface="Times New Roman" pitchFamily="18" charset="0"/>
              </a:rPr>
              <a:t>    + </a:t>
            </a:r>
            <a:r>
              <a:rPr lang="en-US" sz="2400" i="1" dirty="0" err="1">
                <a:latin typeface="Times New Roman" pitchFamily="18" charset="0"/>
                <a:cs typeface="Times New Roman" pitchFamily="18" charset="0"/>
              </a:rPr>
              <a:t>C</a:t>
            </a:r>
            <a:r>
              <a:rPr lang="en-US" sz="2400" i="1" dirty="0" err="1" smtClean="0">
                <a:latin typeface="Times New Roman" pitchFamily="18" charset="0"/>
                <a:cs typeface="Times New Roman" pitchFamily="18" charset="0"/>
              </a:rPr>
              <a:t>ậy</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trắc</a:t>
            </a:r>
            <a:r>
              <a:rPr lang="en-US" sz="2400" dirty="0" smtClean="0">
                <a:latin typeface="Times New Roman" pitchFamily="18" charset="0"/>
                <a:cs typeface="Times New Roman" pitchFamily="18" charset="0"/>
              </a:rPr>
              <a:t> -&gt;</a:t>
            </a:r>
            <a:r>
              <a:rPr lang="en-US" sz="2400" dirty="0" err="1" smtClean="0">
                <a:latin typeface="Times New Roman" pitchFamily="18" charset="0"/>
                <a:cs typeface="Times New Roman" pitchFamily="18" charset="0"/>
              </a:rPr>
              <a:t>nhờ</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vả</a:t>
            </a:r>
            <a:r>
              <a:rPr lang="en-US"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trông mong</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tin </a:t>
            </a:r>
            <a:r>
              <a:rPr lang="en-US" sz="2400" dirty="0" err="1">
                <a:latin typeface="Times New Roman" pitchFamily="18" charset="0"/>
                <a:cs typeface="Times New Roman" pitchFamily="18" charset="0"/>
              </a:rPr>
              <a:t>tưởng</a:t>
            </a:r>
            <a:r>
              <a:rPr lang="en-US" sz="2400" dirty="0">
                <a:latin typeface="Times New Roman" pitchFamily="18" charset="0"/>
                <a:cs typeface="Times New Roman" pitchFamily="18" charset="0"/>
              </a:rPr>
              <a:t>.</a:t>
            </a:r>
          </a:p>
          <a:p>
            <a:pPr marL="514350" indent="-514350" algn="just">
              <a:buNone/>
            </a:pPr>
            <a:r>
              <a:rPr lang="en-US" sz="2400" dirty="0">
                <a:latin typeface="Times New Roman" pitchFamily="18" charset="0"/>
                <a:cs typeface="Times New Roman" pitchFamily="18" charset="0"/>
              </a:rPr>
              <a:t>    + </a:t>
            </a:r>
            <a:r>
              <a:rPr lang="en-US" sz="2400" i="1" dirty="0" err="1">
                <a:latin typeface="Times New Roman" pitchFamily="18" charset="0"/>
                <a:cs typeface="Times New Roman" pitchFamily="18" charset="0"/>
              </a:rPr>
              <a:t>C</a:t>
            </a:r>
            <a:r>
              <a:rPr lang="en-US" sz="2400" i="1" dirty="0" err="1" smtClean="0">
                <a:latin typeface="Times New Roman" pitchFamily="18" charset="0"/>
                <a:cs typeface="Times New Roman" pitchFamily="18" charset="0"/>
              </a:rPr>
              <a:t>hịu</a:t>
            </a:r>
            <a:r>
              <a:rPr lang="en-US" sz="2400" i="1" dirty="0" smtClean="0">
                <a:latin typeface="Times New Roman" pitchFamily="18" charset="0"/>
                <a:cs typeface="Times New Roman" pitchFamily="18" charset="0"/>
              </a:rPr>
              <a:t> </a:t>
            </a:r>
            <a:r>
              <a:rPr lang="en-US" sz="2400" i="1" dirty="0" err="1">
                <a:latin typeface="Times New Roman" pitchFamily="18" charset="0"/>
                <a:cs typeface="Times New Roman" pitchFamily="18" charset="0"/>
              </a:rPr>
              <a:t>lời</a:t>
            </a:r>
            <a:r>
              <a:rPr lang="en-US" sz="2400" dirty="0" smtClean="0">
                <a:latin typeface="Times New Roman" pitchFamily="18" charset="0"/>
                <a:cs typeface="Times New Roman"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a:t>
            </a:r>
          </a:p>
          <a:p>
            <a:pPr marL="514350" indent="-514350" algn="just">
              <a:buNone/>
            </a:pPr>
            <a:r>
              <a:rPr lang="en-US" sz="2400" b="1" dirty="0">
                <a:solidFill>
                  <a:srgbClr val="990099"/>
                </a:solidFill>
                <a:latin typeface="Times New Roman" pitchFamily="18" charset="0"/>
                <a:cs typeface="Times New Roman" pitchFamily="18" charset="0"/>
              </a:rPr>
              <a:t>- </a:t>
            </a:r>
            <a:r>
              <a:rPr lang="en-US" sz="2400" b="1" dirty="0" err="1">
                <a:solidFill>
                  <a:srgbClr val="990099"/>
                </a:solidFill>
                <a:latin typeface="Times New Roman" pitchFamily="18" charset="0"/>
                <a:cs typeface="Times New Roman" pitchFamily="18" charset="0"/>
              </a:rPr>
              <a:t>Hành</a:t>
            </a:r>
            <a:r>
              <a:rPr lang="en-US" sz="2400" b="1" dirty="0">
                <a:solidFill>
                  <a:srgbClr val="990099"/>
                </a:solidFill>
                <a:latin typeface="Times New Roman" pitchFamily="18" charset="0"/>
                <a:cs typeface="Times New Roman" pitchFamily="18" charset="0"/>
              </a:rPr>
              <a:t> </a:t>
            </a:r>
            <a:r>
              <a:rPr lang="en-US" sz="2400" b="1" dirty="0" err="1">
                <a:solidFill>
                  <a:srgbClr val="990099"/>
                </a:solidFill>
                <a:latin typeface="Times New Roman" pitchFamily="18" charset="0"/>
                <a:cs typeface="Times New Roman" pitchFamily="18" charset="0"/>
              </a:rPr>
              <a:t>động</a:t>
            </a:r>
            <a:r>
              <a:rPr lang="en-US" sz="2400" b="1" dirty="0">
                <a:solidFill>
                  <a:srgbClr val="990099"/>
                </a:solidFill>
                <a:latin typeface="Times New Roman" pitchFamily="18" charset="0"/>
                <a:cs typeface="Times New Roman" pitchFamily="18" charset="0"/>
              </a:rPr>
              <a:t>: </a:t>
            </a:r>
          </a:p>
          <a:p>
            <a:r>
              <a:rPr lang="en-US" sz="2400" b="1" dirty="0">
                <a:latin typeface="Times New Roman" pitchFamily="18" charset="0"/>
                <a:cs typeface="Times New Roman" pitchFamily="18" charset="0"/>
              </a:rPr>
              <a:t> </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thưa</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-&gt;</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vi-VN" sz="2400" b="1" dirty="0" smtClean="0">
                <a:solidFill>
                  <a:srgbClr val="FF0000"/>
                </a:solidFill>
                <a:latin typeface="Times New Roman" pitchFamily="18" charset="0"/>
                <a:cs typeface="Times New Roman" pitchFamily="18" charset="0"/>
              </a:rPr>
              <a:t>=&gt;</a:t>
            </a:r>
            <a:r>
              <a:rPr lang="en-US" sz="2400" dirty="0" smtClean="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Nguyễn</a:t>
            </a:r>
            <a:r>
              <a:rPr lang="en-US" sz="2400" dirty="0">
                <a:solidFill>
                  <a:srgbClr val="FF0000"/>
                </a:solidFill>
                <a:latin typeface="Times New Roman" panose="02020603050405020304" pitchFamily="18" charset="0"/>
                <a:cs typeface="Times New Roman" panose="02020603050405020304" pitchFamily="18" charset="0"/>
              </a:rPr>
              <a:t> Du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chính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đúng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khẩn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khoản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sắp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nói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tỏ</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trọng</a:t>
            </a:r>
            <a:endParaRPr lang="en-US" sz="2400" dirty="0">
              <a:solidFill>
                <a:srgbClr val="FF0000"/>
              </a:solidFill>
              <a:latin typeface="Times New Roman" panose="02020603050405020304" pitchFamily="18" charset="0"/>
              <a:cs typeface="Times New Roman" panose="02020603050405020304" pitchFamily="18" charset="0"/>
            </a:endParaRPr>
          </a:p>
          <a:p>
            <a:pPr algn="just">
              <a:buNone/>
            </a:pP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1000"/>
                                        <p:tgtEl>
                                          <p:spTgt spid="2">
                                            <p:txEl>
                                              <p:pRg st="0" end="0"/>
                                            </p:txEl>
                                          </p:spTgt>
                                        </p:tgtEl>
                                      </p:cBhvr>
                                    </p:animEffect>
                                    <p:anim calcmode="lin" valueType="num">
                                      <p:cBhvr>
                                        <p:cTn id="2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1000"/>
                                        <p:tgtEl>
                                          <p:spTgt spid="2">
                                            <p:txEl>
                                              <p:pRg st="1" end="1"/>
                                            </p:txEl>
                                          </p:spTgt>
                                        </p:tgtEl>
                                      </p:cBhvr>
                                    </p:animEffect>
                                    <p:anim calcmode="lin" valueType="num">
                                      <p:cBhvr>
                                        <p:cTn id="2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1000"/>
                                        <p:tgtEl>
                                          <p:spTgt spid="2">
                                            <p:txEl>
                                              <p:pRg st="2" end="2"/>
                                            </p:txEl>
                                          </p:spTgt>
                                        </p:tgtEl>
                                      </p:cBhvr>
                                    </p:animEffect>
                                    <p:anim calcmode="lin" valueType="num">
                                      <p:cBhvr>
                                        <p:cTn id="3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wipe(down)">
                                      <p:cBhvr>
                                        <p:cTn id="39" dur="500"/>
                                        <p:tgtEl>
                                          <p:spTgt spid="2">
                                            <p:txEl>
                                              <p:pRg st="3" end="3"/>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wipe(down)">
                                      <p:cBhvr>
                                        <p:cTn id="42" dur="5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wheel(1)">
                                      <p:cBhvr>
                                        <p:cTn id="47"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r>
              <a:rPr lang="en-US" b="1" dirty="0" smtClean="0">
                <a:solidFill>
                  <a:srgbClr val="FF0000"/>
                </a:solidFill>
                <a:latin typeface="Times New Roman" pitchFamily="18" charset="0"/>
                <a:cs typeface="Times New Roman" pitchFamily="18" charset="0"/>
              </a:rPr>
              <a:t>II. ĐỌC – HIỂU VĂN BẢN</a:t>
            </a:r>
            <a:endParaRPr lang="en-US" dirty="0" smtClean="0">
              <a:solidFill>
                <a:srgbClr val="FF0000"/>
              </a:solidFill>
              <a:latin typeface="Times New Roman" pitchFamily="18" charset="0"/>
              <a:cs typeface="Times New Roman" pitchFamily="18" charset="0"/>
            </a:endParaRPr>
          </a:p>
          <a:p>
            <a:pPr>
              <a:buNone/>
            </a:pPr>
            <a:r>
              <a:rPr lang="en-US" sz="2400" b="1" dirty="0">
                <a:solidFill>
                  <a:srgbClr val="0000CC"/>
                </a:solidFill>
                <a:latin typeface="Times New Roman" pitchFamily="18" charset="0"/>
                <a:cs typeface="Times New Roman" pitchFamily="18" charset="0"/>
              </a:rPr>
              <a:t>b</a:t>
            </a:r>
            <a:r>
              <a:rPr lang="vi-VN"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Lời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giãi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bày</a:t>
            </a: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smtClean="0">
                <a:solidFill>
                  <a:srgbClr val="0000CC"/>
                </a:solidFill>
                <a:latin typeface="Times New Roman" panose="02020603050405020304" pitchFamily="18" charset="0"/>
                <a:cs typeface="Times New Roman" panose="02020603050405020304" pitchFamily="18" charset="0"/>
              </a:rPr>
              <a:t>và</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thuyết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phục</a:t>
            </a:r>
            <a:r>
              <a:rPr lang="vi-VN" sz="2400" b="1" dirty="0" smtClean="0">
                <a:solidFill>
                  <a:srgbClr val="0000CC"/>
                </a:solidFill>
                <a:latin typeface="Times New Roman" panose="02020603050405020304" pitchFamily="18" charset="0"/>
                <a:cs typeface="Times New Roman" panose="02020603050405020304" pitchFamily="18" charset="0"/>
              </a:rPr>
              <a:t> (10 câu tiếp)</a:t>
            </a:r>
            <a:endParaRPr lang="en-US" sz="2400" dirty="0" smtClean="0">
              <a:solidFill>
                <a:srgbClr val="0000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5536" y="1124744"/>
            <a:ext cx="8352928" cy="3046988"/>
          </a:xfrm>
          <a:prstGeom prst="rect">
            <a:avLst/>
          </a:prstGeom>
        </p:spPr>
        <p:txBody>
          <a:bodyPr wrap="square">
            <a:spAutoFit/>
          </a:bodyPr>
          <a:lstStyle/>
          <a:p>
            <a:pPr marL="342900" indent="-342900">
              <a:buFontTx/>
              <a:buChar char="-"/>
            </a:pPr>
            <a:r>
              <a:rPr lang="en-US" sz="2400" b="1" dirty="0" err="1" smtClean="0">
                <a:latin typeface="Times New Roman" panose="02020603050405020304" pitchFamily="18" charset="0"/>
                <a:cs typeface="Times New Roman" panose="02020603050405020304" pitchFamily="18" charset="0"/>
              </a:rPr>
              <a:t>Cảnh</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Kiều</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gánh</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hiếu</a:t>
            </a:r>
            <a:r>
              <a:rPr lang="en-US" sz="2400" dirty="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mối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thừa</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Kiều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hiểu</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rõ</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mặc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phó </a:t>
            </a:r>
            <a:r>
              <a:rPr lang="en-US" sz="2400" dirty="0" err="1">
                <a:latin typeface="Times New Roman" panose="02020603050405020304" pitchFamily="18" charset="0"/>
                <a:cs typeface="Times New Roman" panose="02020603050405020304" pitchFamily="18" charset="0"/>
              </a:rPr>
              <a:t>mặc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thác</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vừa</a:t>
            </a:r>
            <a:r>
              <a:rPr lang="en-US" sz="2400" dirty="0">
                <a:latin typeface="Times New Roman" panose="02020603050405020304" pitchFamily="18" charset="0"/>
                <a:cs typeface="Times New Roman" panose="02020603050405020304" pitchFamily="18" charset="0"/>
              </a:rPr>
              <a:t> có ý </a:t>
            </a:r>
            <a:r>
              <a:rPr lang="en-US" sz="2400" dirty="0" err="1">
                <a:latin typeface="Times New Roman" panose="02020603050405020304" pitchFamily="18" charset="0"/>
                <a:cs typeface="Times New Roman" panose="02020603050405020304" pitchFamily="18" charset="0"/>
              </a:rPr>
              <a:t>mong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vừa</a:t>
            </a:r>
            <a:r>
              <a:rPr lang="en-US" sz="2400" dirty="0">
                <a:latin typeface="Times New Roman" panose="02020603050405020304" pitchFamily="18" charset="0"/>
                <a:cs typeface="Times New Roman" panose="02020603050405020304" pitchFamily="18" charset="0"/>
              </a:rPr>
              <a:t> có ý </a:t>
            </a:r>
            <a:r>
              <a:rPr lang="en-US" sz="2400" dirty="0" err="1">
                <a:latin typeface="Times New Roman" panose="02020603050405020304" pitchFamily="18" charset="0"/>
                <a:cs typeface="Times New Roman" panose="02020603050405020304" pitchFamily="18" charset="0"/>
              </a:rPr>
              <a:t>ép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lời</a:t>
            </a:r>
            <a:r>
              <a:rPr lang="en-US" sz="2400" dirty="0" smtClean="0">
                <a:latin typeface="Times New Roman" panose="02020603050405020304" pitchFamily="18" charset="0"/>
                <a:cs typeface="Times New Roman" panose="02020603050405020304" pitchFamily="18" charset="0"/>
              </a:rPr>
              <a:t>.</a:t>
            </a:r>
            <a:endParaRPr lang="vi-VN" sz="2400" dirty="0" smtClean="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1E123E51-9055-4B76-B2D4-88ACCB01EE85}"/>
              </a:ext>
            </a:extLst>
          </p:cNvPr>
          <p:cNvSpPr/>
          <p:nvPr/>
        </p:nvSpPr>
        <p:spPr>
          <a:xfrm>
            <a:off x="539552" y="4177272"/>
            <a:ext cx="7809951" cy="738664"/>
          </a:xfrm>
          <a:prstGeom prst="rect">
            <a:avLst/>
          </a:prstGeom>
        </p:spPr>
        <p:txBody>
          <a:bodyPr wrap="square">
            <a:spAutoFit/>
          </a:bodyPr>
          <a:lstStyle/>
          <a:p>
            <a:pPr lvl="0" algn="just">
              <a:lnSpc>
                <a:spcPct val="150000"/>
              </a:lnSpc>
              <a:spcAft>
                <a:spcPts val="1000"/>
              </a:spcAft>
            </a:pP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ngộ</a:t>
            </a:r>
            <a:r>
              <a:rPr lang="en-US"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dang </a:t>
            </a:r>
            <a:r>
              <a:rPr lang="en-US" alt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dở</a:t>
            </a:r>
            <a:r>
              <a:rPr lang="en-US"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éo</a:t>
            </a:r>
            <a:r>
              <a:rPr lang="en-US"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le, </a:t>
            </a:r>
            <a:r>
              <a:rPr lang="en-US" alt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đau</a:t>
            </a:r>
            <a:r>
              <a:rPr lang="en-US"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đớn</a:t>
            </a:r>
            <a:endParaRPr lang="vi-VN" altLang="en-US" sz="2400" dirty="0">
              <a:solidFill>
                <a:srgbClr val="FF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991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r>
              <a:rPr lang="en-US" b="1" dirty="0" smtClean="0">
                <a:solidFill>
                  <a:srgbClr val="FF0000"/>
                </a:solidFill>
                <a:latin typeface="Times New Roman" pitchFamily="18" charset="0"/>
                <a:cs typeface="Times New Roman" pitchFamily="18" charset="0"/>
              </a:rPr>
              <a:t>II. ĐỌC – HIỂU VĂN BẢN</a:t>
            </a:r>
            <a:endParaRPr lang="en-US" dirty="0" smtClean="0">
              <a:solidFill>
                <a:srgbClr val="FF0000"/>
              </a:solidFill>
              <a:latin typeface="Times New Roman" pitchFamily="18" charset="0"/>
              <a:cs typeface="Times New Roman" pitchFamily="18" charset="0"/>
            </a:endParaRPr>
          </a:p>
          <a:p>
            <a:pPr>
              <a:buNone/>
            </a:pPr>
            <a:r>
              <a:rPr lang="en-US" sz="2400" b="1" dirty="0">
                <a:solidFill>
                  <a:srgbClr val="0000CC"/>
                </a:solidFill>
                <a:latin typeface="Times New Roman" pitchFamily="18" charset="0"/>
                <a:cs typeface="Times New Roman" pitchFamily="18" charset="0"/>
              </a:rPr>
              <a:t>b</a:t>
            </a:r>
            <a:r>
              <a:rPr lang="vi-VN"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Lời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giãi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bày</a:t>
            </a: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smtClean="0">
                <a:solidFill>
                  <a:srgbClr val="0000CC"/>
                </a:solidFill>
                <a:latin typeface="Times New Roman" panose="02020603050405020304" pitchFamily="18" charset="0"/>
                <a:cs typeface="Times New Roman" panose="02020603050405020304" pitchFamily="18" charset="0"/>
              </a:rPr>
              <a:t>và</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thuyết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phục</a:t>
            </a:r>
            <a:r>
              <a:rPr lang="vi-VN" sz="2400" b="1" dirty="0" smtClean="0">
                <a:solidFill>
                  <a:srgbClr val="0000CC"/>
                </a:solidFill>
                <a:latin typeface="Times New Roman" panose="02020603050405020304" pitchFamily="18" charset="0"/>
                <a:cs typeface="Times New Roman" panose="02020603050405020304" pitchFamily="18" charset="0"/>
              </a:rPr>
              <a:t> (10 câu tiếp)</a:t>
            </a:r>
            <a:endParaRPr lang="en-US" sz="2400" dirty="0" smtClean="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FFB8A36A-D977-4B02-8046-96BCC8A6A121}"/>
              </a:ext>
            </a:extLst>
          </p:cNvPr>
          <p:cNvSpPr txBox="1">
            <a:spLocks noChangeArrowheads="1"/>
          </p:cNvSpPr>
          <p:nvPr/>
        </p:nvSpPr>
        <p:spPr bwMode="auto">
          <a:xfrm>
            <a:off x="4191616" y="1718834"/>
            <a:ext cx="3766531" cy="14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just" eaLnBrk="1" fontAlgn="base" hangingPunct="1">
              <a:spcBef>
                <a:spcPct val="0"/>
              </a:spcBef>
              <a:spcAft>
                <a:spcPts val="1000"/>
              </a:spcAft>
            </a:pP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alt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gặp</a:t>
            </a:r>
            <a:r>
              <a:rPr lang="en-US" alt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chàng</a:t>
            </a:r>
            <a:r>
              <a:rPr lang="en-US" alt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Kim</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vi-VN" altLang="en-US" sz="2400" dirty="0">
              <a:solidFill>
                <a:prstClr val="black"/>
              </a:solidFill>
              <a:ea typeface="Calibri" panose="020F0502020204030204" pitchFamily="34" charset="0"/>
              <a:cs typeface="Times New Roman" panose="02020603050405020304" pitchFamily="18" charset="0"/>
            </a:endParaRPr>
          </a:p>
          <a:p>
            <a:pPr lvl="0" algn="just" eaLnBrk="1" fontAlgn="base" hangingPunct="1">
              <a:spcBef>
                <a:spcPct val="0"/>
              </a:spcBef>
              <a:spcAft>
                <a:spcPts val="1000"/>
              </a:spcAft>
            </a:pP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alt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ngày</a:t>
            </a:r>
            <a:r>
              <a:rPr lang="en-US" alt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quạt</a:t>
            </a:r>
            <a:r>
              <a:rPr lang="en-US" alt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ước</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en-US" sz="2400" dirty="0">
              <a:solidFill>
                <a:prstClr val="black"/>
              </a:solidFill>
              <a:ea typeface="Calibri" panose="020F0502020204030204" pitchFamily="34" charset="0"/>
              <a:cs typeface="Times New Roman" panose="02020603050405020304" pitchFamily="18" charset="0"/>
            </a:endParaRPr>
          </a:p>
          <a:p>
            <a:pPr lvl="0" algn="just" eaLnBrk="1" fontAlgn="base" hangingPunct="1">
              <a:spcBef>
                <a:spcPct val="0"/>
              </a:spcBef>
              <a:spcAft>
                <a:spcPts val="1000"/>
              </a:spcAft>
            </a:pP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alt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đêm</a:t>
            </a:r>
            <a:r>
              <a:rPr lang="en-US" alt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chén</a:t>
            </a:r>
            <a:r>
              <a:rPr lang="en-US" alt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thê</a:t>
            </a:r>
            <a:r>
              <a:rPr lang="en-US" alt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en-US" sz="2400" dirty="0">
              <a:solidFill>
                <a:prstClr val="black"/>
              </a:solidFill>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8EA32F2C-C799-4944-A46D-2E64DE5E6915}"/>
              </a:ext>
            </a:extLst>
          </p:cNvPr>
          <p:cNvSpPr/>
          <p:nvPr/>
        </p:nvSpPr>
        <p:spPr>
          <a:xfrm>
            <a:off x="3837124" y="3429000"/>
            <a:ext cx="5040560" cy="2308324"/>
          </a:xfrm>
          <a:prstGeom prst="rect">
            <a:avLst/>
          </a:prstGeom>
        </p:spPr>
        <p:txBody>
          <a:bodyPr wrap="square">
            <a:spAutoFit/>
          </a:bodyPr>
          <a:lstStyle/>
          <a:p>
            <a:pPr lvl="0" algn="just" fontAlgn="base">
              <a:lnSpc>
                <a:spcPct val="150000"/>
              </a:lnSpc>
              <a:spcBef>
                <a:spcPct val="0"/>
              </a:spcBef>
              <a:spcAft>
                <a:spcPct val="0"/>
              </a:spcAft>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dang </a:t>
            </a:r>
            <a:r>
              <a:rPr lang="en-US" sz="2400" dirty="0" err="1" smtClean="0">
                <a:latin typeface="Times New Roman" panose="02020603050405020304" pitchFamily="18" charset="0"/>
                <a:cs typeface="Times New Roman" panose="02020603050405020304" pitchFamily="18" charset="0"/>
              </a:rPr>
              <a:t>dở</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Kiều</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với</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Kim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điệp</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gắn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bó</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Kim-Kiều</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053D8382-70DE-4173-9BAD-58409811C8C4}"/>
              </a:ext>
            </a:extLst>
          </p:cNvPr>
          <p:cNvSpPr/>
          <p:nvPr/>
        </p:nvSpPr>
        <p:spPr>
          <a:xfrm>
            <a:off x="368352" y="977638"/>
            <a:ext cx="5257627" cy="523220"/>
          </a:xfrm>
          <a:prstGeom prst="rect">
            <a:avLst/>
          </a:prstGeom>
        </p:spPr>
        <p:txBody>
          <a:bodyPr wrap="square">
            <a:spAutoFit/>
          </a:bodyPr>
          <a:lstStyle/>
          <a:p>
            <a:pPr marR="0" lvl="0" defTabSz="914400" eaLnBrk="1" fontAlgn="auto" latinLnBrk="0" hangingPunct="1">
              <a:lnSpc>
                <a:spcPct val="100000"/>
              </a:lnSpc>
              <a:spcBef>
                <a:spcPct val="20000"/>
              </a:spcBef>
              <a:spcAft>
                <a:spcPts val="0"/>
              </a:spcAft>
              <a:buClrTx/>
              <a:buSzTx/>
              <a:tabLst/>
              <a:defRPr/>
            </a:pPr>
            <a:r>
              <a:rPr lang="vi-VN" sz="2800" b="1" kern="0" dirty="0">
                <a:solidFill>
                  <a:prstClr val="black"/>
                </a:solidFill>
                <a:latin typeface="Times New Roman" panose="02020603050405020304" pitchFamily="18" charset="0"/>
                <a:cs typeface="Times New Roman" pitchFamily="18" charset="0"/>
              </a:rPr>
              <a:t>-</a:t>
            </a:r>
            <a:r>
              <a:rPr lang="en-US" sz="2800" b="1" kern="0" dirty="0" smtClean="0">
                <a:solidFill>
                  <a:prstClr val="black"/>
                </a:solidFill>
                <a:latin typeface="Times New Roman" panose="02020603050405020304" pitchFamily="18" charset="0"/>
                <a:cs typeface="Times New Roman" pitchFamily="18" charset="0"/>
              </a:rPr>
              <a:t> </a:t>
            </a:r>
            <a:r>
              <a:rPr lang="en-US" sz="2400" b="1" kern="0" dirty="0" err="1">
                <a:latin typeface="Times New Roman" panose="02020603050405020304" pitchFamily="18" charset="0"/>
                <a:cs typeface="Times New Roman" pitchFamily="18" charset="0"/>
              </a:rPr>
              <a:t>Mối</a:t>
            </a:r>
            <a:r>
              <a:rPr lang="en-US" sz="2400" b="1" kern="0" dirty="0">
                <a:latin typeface="Times New Roman" panose="02020603050405020304" pitchFamily="18" charset="0"/>
                <a:cs typeface="Times New Roman" pitchFamily="18" charset="0"/>
              </a:rPr>
              <a:t> </a:t>
            </a:r>
            <a:r>
              <a:rPr lang="en-US" sz="2400" b="1" kern="0" dirty="0" err="1">
                <a:latin typeface="Times New Roman" panose="02020603050405020304" pitchFamily="18" charset="0"/>
                <a:cs typeface="Times New Roman" pitchFamily="18" charset="0"/>
              </a:rPr>
              <a:t>tình</a:t>
            </a:r>
            <a:r>
              <a:rPr lang="en-US" sz="2400" b="1" kern="0" dirty="0">
                <a:latin typeface="Times New Roman" panose="02020603050405020304" pitchFamily="18" charset="0"/>
                <a:cs typeface="Times New Roman" pitchFamily="18" charset="0"/>
              </a:rPr>
              <a:t> </a:t>
            </a:r>
            <a:r>
              <a:rPr lang="en-US" sz="2400" b="1" kern="0" dirty="0" err="1">
                <a:latin typeface="Times New Roman" panose="02020603050405020304" pitchFamily="18" charset="0"/>
                <a:cs typeface="Times New Roman" pitchFamily="18" charset="0"/>
              </a:rPr>
              <a:t>với</a:t>
            </a:r>
            <a:r>
              <a:rPr lang="en-US" sz="2400" b="1" kern="0" dirty="0">
                <a:latin typeface="Times New Roman" panose="02020603050405020304" pitchFamily="18" charset="0"/>
                <a:cs typeface="Times New Roman" pitchFamily="18" charset="0"/>
              </a:rPr>
              <a:t> Kim </a:t>
            </a:r>
            <a:r>
              <a:rPr lang="en-US" sz="2400" b="1" kern="0" dirty="0" err="1">
                <a:latin typeface="Times New Roman" panose="02020603050405020304" pitchFamily="18" charset="0"/>
                <a:cs typeface="Times New Roman" pitchFamily="18" charset="0"/>
              </a:rPr>
              <a:t>Trọng</a:t>
            </a:r>
            <a:r>
              <a:rPr kumimoji="0" lang="en-US" sz="2800" b="1" i="0" u="none" strike="noStrike" kern="0" cap="none" spc="0" normalizeH="0" noProof="0" dirty="0">
                <a:ln>
                  <a:noFill/>
                </a:ln>
                <a:solidFill>
                  <a:prstClr val="black"/>
                </a:solidFill>
                <a:effectLst/>
                <a:uLnTx/>
                <a:uFillTx/>
                <a:latin typeface="Times New Roman" panose="02020603050405020304" pitchFamily="18" charset="0"/>
                <a:cs typeface="Times New Roman" pitchFamily="18" charset="0"/>
              </a:rPr>
              <a:t>:</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8" name="Picture 7" descr="du-luan-it-nham-vao-dan-ong-ngoai-tinh-phu-nu-nen-hoc-hoan-thu-Showbizvn-03032016a1.jpg"/>
          <p:cNvPicPr>
            <a:picLocks noChangeAspect="1"/>
          </p:cNvPicPr>
          <p:nvPr/>
        </p:nvPicPr>
        <p:blipFill>
          <a:blip r:embed="rId2"/>
          <a:stretch>
            <a:fillRect/>
          </a:stretch>
        </p:blipFill>
        <p:spPr>
          <a:xfrm>
            <a:off x="564143" y="1628800"/>
            <a:ext cx="3071753"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875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400" b="1" dirty="0" smtClean="0">
                <a:solidFill>
                  <a:srgbClr val="FF0000"/>
                </a:solidFill>
                <a:latin typeface="Times New Roman" pitchFamily="18" charset="0"/>
                <a:cs typeface="Times New Roman" pitchFamily="18" charset="0"/>
              </a:rPr>
              <a:t>II. ĐỌC – HIỂU VĂN BẢN</a:t>
            </a:r>
            <a:endParaRPr lang="en-US" sz="2400" dirty="0" smtClean="0">
              <a:solidFill>
                <a:srgbClr val="FF0000"/>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xmlns="" id="{053D8382-70DE-4173-9BAD-58409811C8C4}"/>
              </a:ext>
            </a:extLst>
          </p:cNvPr>
          <p:cNvSpPr/>
          <p:nvPr/>
        </p:nvSpPr>
        <p:spPr>
          <a:xfrm>
            <a:off x="179512" y="530834"/>
            <a:ext cx="5642638" cy="461665"/>
          </a:xfrm>
          <a:prstGeom prst="rect">
            <a:avLst/>
          </a:prstGeom>
        </p:spPr>
        <p:txBody>
          <a:bodyPr wrap="square">
            <a:spAutoFit/>
          </a:bodyPr>
          <a:lstStyle/>
          <a:p>
            <a:pPr lvl="0" fontAlgn="base">
              <a:spcBef>
                <a:spcPct val="0"/>
              </a:spcBef>
              <a:spcAft>
                <a:spcPct val="0"/>
              </a:spcAft>
            </a:pPr>
            <a:r>
              <a:rPr lang="en-US" sz="2400" b="1" kern="0" dirty="0" smtClean="0">
                <a:solidFill>
                  <a:prstClr val="black"/>
                </a:solidFill>
                <a:latin typeface="Times New Roman" panose="02020603050405020304" pitchFamily="18" charset="0"/>
                <a:cs typeface="Times New Roman" pitchFamily="18" charset="0"/>
              </a:rPr>
              <a:t>c. </a:t>
            </a:r>
            <a:r>
              <a:rPr lang="en-US" altLang="en-US" sz="2400" b="1" dirty="0" err="1" smtClean="0">
                <a:solidFill>
                  <a:prstClr val="black"/>
                </a:solidFill>
                <a:latin typeface="Times New Roman" panose="02020603050405020304" pitchFamily="18" charset="0"/>
                <a:cs typeface="Times New Roman" panose="02020603050405020304" pitchFamily="18" charset="0"/>
              </a:rPr>
              <a:t>Lí</a:t>
            </a:r>
            <a:r>
              <a:rPr lang="en-US" altLang="en-US" sz="2400" b="1" dirty="0" smtClean="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lẽ</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để</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thuyết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phục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Thúy</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Vân</a:t>
            </a:r>
            <a:r>
              <a:rPr lang="en-US" altLang="en-US" sz="2400" b="1" dirty="0">
                <a:solidFill>
                  <a:prstClr val="black"/>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FFB8A36A-D977-4B02-8046-96BCC8A6A121}"/>
              </a:ext>
            </a:extLst>
          </p:cNvPr>
          <p:cNvSpPr txBox="1">
            <a:spLocks noChangeArrowheads="1"/>
          </p:cNvSpPr>
          <p:nvPr/>
        </p:nvSpPr>
        <p:spPr bwMode="auto">
          <a:xfrm>
            <a:off x="390523" y="1153254"/>
            <a:ext cx="836295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a:t>
            </a:r>
            <a:r>
              <a:rPr lang="en-US" altLang="en-US" sz="2400" i="1" dirty="0" err="1" smtClean="0">
                <a:latin typeface="Times New Roman" panose="02020603050405020304" pitchFamily="18" charset="0"/>
                <a:cs typeface="Times New Roman" panose="02020603050405020304" pitchFamily="18" charset="0"/>
              </a:rPr>
              <a:t>Ngày</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xuân</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còn</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dài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Thúy</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vẫn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còn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trẻ</a:t>
            </a:r>
            <a:endParaRPr lang="en-US" altLang="en-US" sz="2400" dirty="0">
              <a:latin typeface="Times New Roman" panose="02020603050405020304" pitchFamily="18" charset="0"/>
              <a:cs typeface="Times New Roman" panose="02020603050405020304" pitchFamily="18" charset="0"/>
            </a:endParaRPr>
          </a:p>
          <a:p>
            <a:pPr algn="just" eaLnBrk="1" hangingPunct="1"/>
            <a:r>
              <a:rPr lang="en-US" altLang="en-US" sz="2400"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Xót</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tình</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máu</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mủ</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Tình</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chị</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em</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ruột</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thịt</a:t>
            </a:r>
            <a:r>
              <a:rPr lang="en-US" altLang="en-US" sz="2400" dirty="0" smtClean="0">
                <a:latin typeface="Times New Roman" panose="02020603050405020304" pitchFamily="18" charset="0"/>
                <a:cs typeface="Times New Roman" panose="02020603050405020304" pitchFamily="18" charset="0"/>
              </a:rPr>
              <a:t> </a:t>
            </a:r>
          </a:p>
          <a:p>
            <a:pPr algn="just" eaLnBrk="1" hangingPunct="1"/>
            <a:r>
              <a:rPr lang="en-US" altLang="en-US" sz="2400"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Thịt</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nát</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xương</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mòn</a:t>
            </a:r>
            <a:r>
              <a:rPr lang="en-US" altLang="en-US" sz="2400"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ngậm</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cười</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chín</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suối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Nàng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tưởng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tượng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đến</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cái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chết</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để</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gợi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sự</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thương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cảm</a:t>
            </a:r>
            <a:r>
              <a:rPr lang="en-US" altLang="en-US" sz="2400" dirty="0" smtClean="0">
                <a:latin typeface="Times New Roman" panose="02020603050405020304" pitchFamily="18" charset="0"/>
                <a:cs typeface="Times New Roman" panose="02020603050405020304" pitchFamily="18" charset="0"/>
              </a:rPr>
              <a:t> ở </a:t>
            </a:r>
            <a:r>
              <a:rPr lang="en-US" altLang="en-US" sz="2400" dirty="0" err="1" smtClean="0">
                <a:latin typeface="Times New Roman" panose="02020603050405020304" pitchFamily="18" charset="0"/>
                <a:cs typeface="Times New Roman" panose="02020603050405020304" pitchFamily="18" charset="0"/>
              </a:rPr>
              <a:t>Thúy</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Vân</a:t>
            </a:r>
            <a:r>
              <a:rPr lang="en-US" altLang="en-US" sz="2400" dirty="0" smtClean="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1E123E51-9055-4B76-B2D4-88ACCB01EE85}"/>
              </a:ext>
            </a:extLst>
          </p:cNvPr>
          <p:cNvSpPr/>
          <p:nvPr/>
        </p:nvSpPr>
        <p:spPr>
          <a:xfrm>
            <a:off x="409731" y="3756840"/>
            <a:ext cx="8122278" cy="2067233"/>
          </a:xfrm>
          <a:prstGeom prst="rect">
            <a:avLst/>
          </a:prstGeom>
        </p:spPr>
        <p:txBody>
          <a:bodyPr wrap="square">
            <a:spAutoFit/>
          </a:bodyPr>
          <a:lstStyle/>
          <a:p>
            <a:pPr algn="just">
              <a:spcAft>
                <a:spcPts val="1000"/>
              </a:spcAft>
            </a:pPr>
            <a:r>
              <a:rPr lang="en-US" sz="2400" dirty="0" err="1" smtClean="0">
                <a:solidFill>
                  <a:srgbClr val="FF0000"/>
                </a:solidFill>
                <a:latin typeface="Times New Roman" panose="02020603050405020304" pitchFamily="18" charset="0"/>
                <a:cs typeface="Times New Roman" panose="02020603050405020304" pitchFamily="18" charset="0"/>
              </a:rPr>
              <a:t>Với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12 </a:t>
            </a: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đầu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ngôn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phục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lời</a:t>
            </a:r>
            <a:r>
              <a:rPr lang="en-US" sz="2400" dirty="0">
                <a:solidFill>
                  <a:srgbClr val="FF0000"/>
                </a:solidFill>
                <a:latin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cs typeface="Times New Roman" panose="02020603050405020304" pitchFamily="18" charset="0"/>
              </a:rPr>
              <a:t>Thúy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Kiều</a:t>
            </a:r>
            <a:r>
              <a:rPr lang="en-US" sz="2400" dirty="0">
                <a:solidFill>
                  <a:srgbClr val="FF0000"/>
                </a:solidFill>
                <a:latin typeface="Times New Roman" panose="02020603050405020304" pitchFamily="18" charset="0"/>
                <a:cs typeface="Times New Roman" panose="02020603050405020304" pitchFamily="18" charset="0"/>
              </a:rPr>
              <a:t> là </a:t>
            </a:r>
            <a:r>
              <a:rPr lang="en-US" sz="2400" dirty="0" err="1">
                <a:solidFill>
                  <a:srgbClr val="FF0000"/>
                </a:solidFill>
                <a:latin typeface="Times New Roman" panose="02020603050405020304" pitchFamily="18" charset="0"/>
                <a:cs typeface="Times New Roman" panose="02020603050405020304" pitchFamily="18" charset="0"/>
              </a:rPr>
              <a:t>người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sắc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thông</a:t>
            </a:r>
            <a:r>
              <a:rPr lang="en-US" sz="2400" dirty="0">
                <a:solidFill>
                  <a:srgbClr val="FF0000"/>
                </a:solidFill>
                <a:latin typeface="Times New Roman" panose="02020603050405020304" pitchFamily="18" charset="0"/>
                <a:cs typeface="Times New Roman" panose="02020603050405020304" pitchFamily="18" charset="0"/>
              </a:rPr>
              <a:t> minh, </a:t>
            </a:r>
            <a:r>
              <a:rPr lang="en-US" sz="2400" dirty="0" err="1">
                <a:solidFill>
                  <a:srgbClr val="FF0000"/>
                </a:solidFill>
                <a:latin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qua </a:t>
            </a:r>
            <a:r>
              <a:rPr lang="en-US" sz="2400" dirty="0" err="1">
                <a:solidFill>
                  <a:srgbClr val="FF0000"/>
                </a:solidFill>
                <a:latin typeface="Times New Roman" panose="02020603050405020304" pitchFamily="18" charset="0"/>
                <a:cs typeface="Times New Roman" panose="02020603050405020304" pitchFamily="18" charset="0"/>
              </a:rPr>
              <a:t>đó</a:t>
            </a:r>
            <a:r>
              <a:rPr lang="en-US" sz="2400" dirty="0">
                <a:solidFill>
                  <a:srgbClr val="FF0000"/>
                </a:solidFill>
                <a:latin typeface="Times New Roman" panose="02020603050405020304" pitchFamily="18" charset="0"/>
                <a:cs typeface="Times New Roman" panose="02020603050405020304" pitchFamily="18" charset="0"/>
              </a:rPr>
              <a:t> ta </a:t>
            </a:r>
            <a:r>
              <a:rPr lang="en-US" sz="2400" dirty="0" err="1">
                <a:solidFill>
                  <a:srgbClr val="FF0000"/>
                </a:solidFill>
                <a:latin typeface="Times New Roman" panose="02020603050405020304" pitchFamily="18" charset="0"/>
                <a:cs typeface="Times New Roman" panose="02020603050405020304" pitchFamily="18" charset="0"/>
              </a:rPr>
              <a:t>thấy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sư</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xác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cách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sư</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ngôn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của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Du.</a:t>
            </a:r>
            <a:endParaRPr lang="en-US" sz="2400" dirty="0">
              <a:solidFill>
                <a:srgbClr val="FF0000"/>
              </a:solidFill>
              <a:latin typeface="Times New Roman" panose="02020603050405020304" pitchFamily="18" charset="0"/>
              <a:cs typeface="Times New Roman" panose="02020603050405020304" pitchFamily="18" charset="0"/>
            </a:endParaRPr>
          </a:p>
          <a:p>
            <a:pPr lvl="0" algn="just">
              <a:spcAft>
                <a:spcPts val="1000"/>
              </a:spcAft>
            </a:pPr>
            <a:r>
              <a:rPr lang="en-US" sz="2400" dirty="0" smtClean="0">
                <a:latin typeface="Times New Roman" panose="02020603050405020304" pitchFamily="18" charset="0"/>
                <a:cs typeface="Times New Roman" panose="02020603050405020304" pitchFamily="18" charset="0"/>
              </a:rPr>
              <a:t> </a:t>
            </a:r>
            <a:endParaRPr lang="vi-VN" alt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2A337437-B338-4D5D-963A-07E999BAB9E5}"/>
              </a:ext>
            </a:extLst>
          </p:cNvPr>
          <p:cNvSpPr/>
          <p:nvPr/>
        </p:nvSpPr>
        <p:spPr>
          <a:xfrm>
            <a:off x="435379" y="2928833"/>
            <a:ext cx="6878806" cy="545149"/>
          </a:xfrm>
          <a:prstGeom prst="rect">
            <a:avLst/>
          </a:prstGeom>
        </p:spPr>
        <p:txBody>
          <a:bodyPr wrap="none">
            <a:spAutoFit/>
          </a:bodyPr>
          <a:lstStyle/>
          <a:p>
            <a:pPr algn="just">
              <a:lnSpc>
                <a:spcPct val="135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dụng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ngôn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bình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bác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học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Curved Right Arrow 6"/>
          <p:cNvSpPr/>
          <p:nvPr/>
        </p:nvSpPr>
        <p:spPr>
          <a:xfrm>
            <a:off x="181650" y="3876168"/>
            <a:ext cx="309979" cy="298184"/>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5800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6"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400" b="1" dirty="0" smtClean="0">
                <a:solidFill>
                  <a:srgbClr val="FF0000"/>
                </a:solidFill>
                <a:latin typeface="Times New Roman" pitchFamily="18" charset="0"/>
                <a:cs typeface="Times New Roman" pitchFamily="18" charset="0"/>
              </a:rPr>
              <a:t>II. ĐỌC – HIỂU VĂN BẢN</a:t>
            </a:r>
          </a:p>
          <a:p>
            <a:pPr>
              <a:buNone/>
            </a:pPr>
            <a:r>
              <a:rPr lang="vi-VN" sz="2400" b="1" dirty="0" smtClean="0">
                <a:solidFill>
                  <a:srgbClr val="0000CC"/>
                </a:solidFill>
                <a:latin typeface="Times New Roman" pitchFamily="18" charset="0"/>
                <a:cs typeface="Times New Roman" pitchFamily="18" charset="0"/>
              </a:rPr>
              <a:t>1. </a:t>
            </a:r>
            <a:r>
              <a:rPr lang="en-US" sz="2400" b="1" dirty="0" err="1" smtClean="0">
                <a:solidFill>
                  <a:srgbClr val="0000CC"/>
                </a:solidFill>
                <a:latin typeface="Times New Roman" panose="02020603050405020304" pitchFamily="18" charset="0"/>
                <a:cs typeface="Times New Roman" panose="02020603050405020304" pitchFamily="18" charset="0"/>
              </a:rPr>
              <a:t>Lời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giãi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bày</a:t>
            </a:r>
            <a:r>
              <a:rPr lang="en-US" sz="2400" b="1" dirty="0" smtClean="0">
                <a:solidFill>
                  <a:srgbClr val="0000CC"/>
                </a:solidFill>
                <a:latin typeface="Times New Roman" panose="02020603050405020304" pitchFamily="18" charset="0"/>
                <a:cs typeface="Times New Roman" panose="02020603050405020304" pitchFamily="18" charset="0"/>
              </a:rPr>
              <a:t> </a:t>
            </a:r>
            <a:r>
              <a:rPr lang="vi-VN" sz="2400" b="1" dirty="0" smtClean="0">
                <a:solidFill>
                  <a:srgbClr val="0000CC"/>
                </a:solidFill>
                <a:latin typeface="Times New Roman" panose="02020603050405020304" pitchFamily="18" charset="0"/>
                <a:cs typeface="Times New Roman" panose="02020603050405020304" pitchFamily="18" charset="0"/>
              </a:rPr>
              <a:t>và</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thuyết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phục</a:t>
            </a:r>
            <a:r>
              <a:rPr lang="vi-VN" sz="2400" b="1" dirty="0" smtClean="0">
                <a:solidFill>
                  <a:srgbClr val="0000CC"/>
                </a:solidFill>
                <a:latin typeface="Times New Roman" panose="02020603050405020304" pitchFamily="18" charset="0"/>
                <a:cs typeface="Times New Roman" panose="02020603050405020304" pitchFamily="18" charset="0"/>
              </a:rPr>
              <a:t> (10 câu tiếp)</a:t>
            </a:r>
            <a:endParaRPr lang="en-US" sz="2400" dirty="0" smtClean="0">
              <a:solidFill>
                <a:srgbClr val="0000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1E123E51-9055-4B76-B2D4-88ACCB01EE85}"/>
              </a:ext>
            </a:extLst>
          </p:cNvPr>
          <p:cNvSpPr/>
          <p:nvPr/>
        </p:nvSpPr>
        <p:spPr>
          <a:xfrm>
            <a:off x="4355976" y="2106708"/>
            <a:ext cx="4426440" cy="3544560"/>
          </a:xfrm>
          <a:prstGeom prst="rect">
            <a:avLst/>
          </a:prstGeom>
        </p:spPr>
        <p:txBody>
          <a:bodyPr wrap="square">
            <a:spAutoFit/>
          </a:bodyPr>
          <a:lstStyle/>
          <a:p>
            <a:pPr algn="just">
              <a:spcAft>
                <a:spcPts val="1000"/>
              </a:spcAft>
            </a:pPr>
            <a:r>
              <a:rPr lang="en-US" sz="2400" dirty="0" smtClean="0">
                <a:solidFill>
                  <a:srgbClr val="FF0000"/>
                </a:solidFill>
                <a:latin typeface="Times New Roman" panose="02020603050405020304" pitchFamily="18" charset="0"/>
                <a:cs typeface="Times New Roman" panose="02020603050405020304" pitchFamily="18" charset="0"/>
              </a:rPr>
              <a:t>Sau</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khi nhờ cậy Vân thay mình trả nghĩa cho Kim Trọng bi kịch của Thúy Kiều lại càng tăng bỡi lẽ </a:t>
            </a:r>
            <a:r>
              <a:rPr lang="vi-VN" sz="2400" b="1" i="1" dirty="0" smtClean="0">
                <a:solidFill>
                  <a:srgbClr val="FF0000"/>
                </a:solidFill>
                <a:latin typeface="Times New Roman" panose="02020603050405020304" pitchFamily="18" charset="0"/>
                <a:cs typeface="Times New Roman" panose="02020603050405020304" pitchFamily="18" charset="0"/>
              </a:rPr>
              <a:t>chỉ khi mọi sự “đối với người” đều xong xuôi, bây giờ mới nhìn lại tấm lòng mình, tình cảnh mình, </a:t>
            </a:r>
            <a:r>
              <a:rPr lang="vi-VN" sz="2400" b="1" i="1" dirty="0">
                <a:solidFill>
                  <a:srgbClr val="FF0000"/>
                </a:solidFill>
                <a:latin typeface="Times New Roman" panose="02020603050405020304" pitchFamily="18" charset="0"/>
                <a:cs typeface="Times New Roman" panose="02020603050405020304" pitchFamily="18" charset="0"/>
              </a:rPr>
              <a:t>nỗi đau của </a:t>
            </a:r>
            <a:r>
              <a:rPr lang="vi-VN" sz="2400" b="1" i="1" dirty="0" smtClean="0">
                <a:solidFill>
                  <a:srgbClr val="FF0000"/>
                </a:solidFill>
                <a:latin typeface="Times New Roman" panose="02020603050405020304" pitchFamily="18" charset="0"/>
                <a:cs typeface="Times New Roman" panose="02020603050405020304" pitchFamily="18" charset="0"/>
              </a:rPr>
              <a:t>nàng sâu </a:t>
            </a:r>
            <a:r>
              <a:rPr lang="vi-VN" sz="2400" b="1" i="1" dirty="0">
                <a:solidFill>
                  <a:srgbClr val="FF0000"/>
                </a:solidFill>
                <a:latin typeface="Times New Roman" panose="02020603050405020304" pitchFamily="18" charset="0"/>
                <a:cs typeface="Times New Roman" panose="02020603050405020304" pitchFamily="18" charset="0"/>
              </a:rPr>
              <a:t>nặng biết </a:t>
            </a:r>
            <a:r>
              <a:rPr lang="vi-VN" sz="2400" b="1" i="1" dirty="0" smtClean="0">
                <a:solidFill>
                  <a:srgbClr val="FF0000"/>
                </a:solidFill>
                <a:latin typeface="Times New Roman" panose="02020603050405020304" pitchFamily="18" charset="0"/>
                <a:cs typeface="Times New Roman" panose="02020603050405020304" pitchFamily="18" charset="0"/>
              </a:rPr>
              <a:t>bao.(Lê Trí Viễn)</a:t>
            </a:r>
            <a:endParaRPr lang="en-US" sz="2400" dirty="0">
              <a:solidFill>
                <a:srgbClr val="FF0000"/>
              </a:solidFill>
              <a:latin typeface="Times New Roman" panose="02020603050405020304" pitchFamily="18" charset="0"/>
              <a:cs typeface="Times New Roman" panose="02020603050405020304" pitchFamily="18" charset="0"/>
            </a:endParaRPr>
          </a:p>
          <a:p>
            <a:pPr lvl="0" algn="just">
              <a:spcAft>
                <a:spcPts val="1000"/>
              </a:spcAft>
            </a:pPr>
            <a:endParaRPr lang="vi-VN" alt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ight Arrow 1"/>
          <p:cNvSpPr/>
          <p:nvPr/>
        </p:nvSpPr>
        <p:spPr>
          <a:xfrm>
            <a:off x="229573" y="5373216"/>
            <a:ext cx="385447"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KIEU TRAO DUYEN.jpg"/>
          <p:cNvPicPr>
            <a:picLocks noChangeAspect="1"/>
          </p:cNvPicPr>
          <p:nvPr/>
        </p:nvPicPr>
        <p:blipFill>
          <a:blip r:embed="rId2"/>
          <a:stretch>
            <a:fillRect/>
          </a:stretch>
        </p:blipFill>
        <p:spPr>
          <a:xfrm>
            <a:off x="323528" y="1358812"/>
            <a:ext cx="3886199" cy="5112568"/>
          </a:xfrm>
          <a:prstGeom prst="rect">
            <a:avLst/>
          </a:prstGeom>
        </p:spPr>
      </p:pic>
    </p:spTree>
    <p:extLst>
      <p:ext uri="{BB962C8B-B14F-4D97-AF65-F5344CB8AC3E}">
        <p14:creationId xmlns:p14="http://schemas.microsoft.com/office/powerpoint/2010/main" val="385865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701883180"/>
              </p:ext>
            </p:extLst>
          </p:nvPr>
        </p:nvGraphicFramePr>
        <p:xfrm>
          <a:off x="3563888" y="1367056"/>
          <a:ext cx="3304812" cy="5014272"/>
        </p:xfrm>
        <a:graphic>
          <a:graphicData uri="http://schemas.openxmlformats.org/drawingml/2006/table">
            <a:tbl>
              <a:tblPr firstRow="1" firstCol="1" bandRow="1"/>
              <a:tblGrid>
                <a:gridCol w="3304812"/>
              </a:tblGrid>
              <a:tr h="1096288">
                <a:tc>
                  <a:txBody>
                    <a:bodyPr/>
                    <a:lstStyle/>
                    <a:p>
                      <a:pPr algn="ctr">
                        <a:lnSpc>
                          <a:spcPct val="115000"/>
                        </a:lnSpc>
                        <a:spcAft>
                          <a:spcPts val="0"/>
                        </a:spcAft>
                      </a:pPr>
                      <a:r>
                        <a:rPr lang="en-US" sz="2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PHT SÔ</a:t>
                      </a:r>
                      <a:r>
                        <a:rPr lang="en-US" sz="20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a:t>
                      </a:r>
                      <a:r>
                        <a:rPr lang="vi-VN" sz="2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3,4</a:t>
                      </a:r>
                    </a:p>
                    <a:p>
                      <a:pPr algn="ctr">
                        <a:lnSpc>
                          <a:spcPct val="115000"/>
                        </a:lnSpc>
                        <a:spcAft>
                          <a:spcPts val="0"/>
                        </a:spcAft>
                      </a:pPr>
                      <a:r>
                        <a:rPr lang="en-US" sz="2000" b="1" i="0" kern="1200" dirty="0" err="1" smtClean="0">
                          <a:solidFill>
                            <a:schemeClr val="tx1"/>
                          </a:solidFill>
                          <a:effectLst/>
                          <a:latin typeface="Times New Roman" panose="02020603050405020304" pitchFamily="18" charset="0"/>
                          <a:ea typeface="+mn-ea"/>
                          <a:cs typeface="Times New Roman" panose="02020603050405020304" pitchFamily="18" charset="0"/>
                        </a:rPr>
                        <a:t>Kiều</a:t>
                      </a:r>
                      <a:r>
                        <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i="0" kern="1200" dirty="0" err="1" smtClean="0">
                          <a:solidFill>
                            <a:schemeClr val="tx1"/>
                          </a:solidFill>
                          <a:effectLst/>
                          <a:latin typeface="Times New Roman" panose="02020603050405020304" pitchFamily="18" charset="0"/>
                          <a:ea typeface="+mn-ea"/>
                          <a:cs typeface="Times New Roman" panose="02020603050405020304" pitchFamily="18" charset="0"/>
                        </a:rPr>
                        <a:t>đối</a:t>
                      </a:r>
                      <a:r>
                        <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i="0" kern="1200" dirty="0" err="1" smtClean="0">
                          <a:solidFill>
                            <a:schemeClr val="tx1"/>
                          </a:solidFill>
                          <a:effectLst/>
                          <a:latin typeface="Times New Roman" panose="02020603050405020304" pitchFamily="18" charset="0"/>
                          <a:ea typeface="+mn-ea"/>
                          <a:cs typeface="Times New Roman" panose="02020603050405020304" pitchFamily="18" charset="0"/>
                        </a:rPr>
                        <a:t>diện</a:t>
                      </a:r>
                      <a:r>
                        <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i="0" kern="1200" dirty="0" err="1" smtClean="0">
                          <a:solidFill>
                            <a:schemeClr val="tx1"/>
                          </a:solidFill>
                          <a:effectLst/>
                          <a:latin typeface="Times New Roman" panose="02020603050405020304" pitchFamily="18" charset="0"/>
                          <a:ea typeface="+mn-ea"/>
                          <a:cs typeface="Times New Roman" panose="02020603050405020304" pitchFamily="18" charset="0"/>
                        </a:rPr>
                        <a:t>với</a:t>
                      </a:r>
                      <a:r>
                        <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i="0" kern="1200" dirty="0" err="1" smtClean="0">
                          <a:solidFill>
                            <a:schemeClr val="tx1"/>
                          </a:solidFill>
                          <a:effectLst/>
                          <a:latin typeface="Times New Roman" panose="02020603050405020304" pitchFamily="18" charset="0"/>
                          <a:ea typeface="+mn-ea"/>
                          <a:cs typeface="Times New Roman" panose="02020603050405020304" pitchFamily="18" charset="0"/>
                        </a:rPr>
                        <a:t>thực</a:t>
                      </a:r>
                      <a:r>
                        <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i="0" kern="1200" dirty="0" err="1" smtClean="0">
                          <a:solidFill>
                            <a:schemeClr val="tx1"/>
                          </a:solidFill>
                          <a:effectLst/>
                          <a:latin typeface="Times New Roman" panose="02020603050405020304" pitchFamily="18" charset="0"/>
                          <a:ea typeface="+mn-ea"/>
                          <a:cs typeface="Times New Roman" panose="02020603050405020304" pitchFamily="18" charset="0"/>
                        </a:rPr>
                        <a:t>tại</a:t>
                      </a:r>
                      <a:r>
                        <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i="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i="0" kern="1200" dirty="0" err="1" smtClean="0">
                          <a:solidFill>
                            <a:schemeClr val="tx1"/>
                          </a:solidFill>
                          <a:effectLst/>
                          <a:latin typeface="Times New Roman" panose="02020603050405020304" pitchFamily="18" charset="0"/>
                          <a:ea typeface="+mn-ea"/>
                          <a:cs typeface="Times New Roman" panose="02020603050405020304" pitchFamily="18" charset="0"/>
                        </a:rPr>
                        <a:t>lời</a:t>
                      </a:r>
                      <a:r>
                        <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i="0" kern="1200" dirty="0" err="1" smtClean="0">
                          <a:solidFill>
                            <a:schemeClr val="tx1"/>
                          </a:solidFill>
                          <a:effectLst/>
                          <a:latin typeface="Times New Roman" panose="02020603050405020304" pitchFamily="18" charset="0"/>
                          <a:ea typeface="+mn-ea"/>
                          <a:cs typeface="Times New Roman" panose="02020603050405020304" pitchFamily="18" charset="0"/>
                        </a:rPr>
                        <a:t>nhắn</a:t>
                      </a:r>
                      <a:r>
                        <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i="0" kern="1200" dirty="0" err="1" smtClean="0">
                          <a:solidFill>
                            <a:schemeClr val="tx1"/>
                          </a:solidFill>
                          <a:effectLst/>
                          <a:latin typeface="Times New Roman" panose="02020603050405020304" pitchFamily="18" charset="0"/>
                          <a:ea typeface="+mn-ea"/>
                          <a:cs typeface="Times New Roman" panose="02020603050405020304" pitchFamily="18" charset="0"/>
                        </a:rPr>
                        <a:t>gứi</a:t>
                      </a:r>
                      <a:r>
                        <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i="0" kern="1200" dirty="0" err="1" smtClean="0">
                          <a:solidFill>
                            <a:schemeClr val="tx1"/>
                          </a:solidFill>
                          <a:effectLst/>
                          <a:latin typeface="Times New Roman" panose="02020603050405020304" pitchFamily="18" charset="0"/>
                          <a:ea typeface="+mn-ea"/>
                          <a:cs typeface="Times New Roman" panose="02020603050405020304" pitchFamily="18" charset="0"/>
                        </a:rPr>
                        <a:t>đến</a:t>
                      </a:r>
                      <a:r>
                        <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rPr>
                        <a:t> Kim </a:t>
                      </a:r>
                      <a:r>
                        <a:rPr lang="en-US" sz="2000" b="1" i="0" kern="1200" dirty="0" err="1" smtClean="0">
                          <a:solidFill>
                            <a:schemeClr val="tx1"/>
                          </a:solidFill>
                          <a:effectLst/>
                          <a:latin typeface="Times New Roman" panose="02020603050405020304" pitchFamily="18" charset="0"/>
                          <a:ea typeface="+mn-ea"/>
                          <a:cs typeface="Times New Roman" panose="02020603050405020304" pitchFamily="18" charset="0"/>
                        </a:rPr>
                        <a:t>Trọng</a:t>
                      </a:r>
                      <a:endParaRPr lang="en-US" sz="20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17984">
                <a:tc>
                  <a:txBody>
                    <a:bodyPr/>
                    <a:lstStyle/>
                    <a:p>
                      <a:pPr lvl="0"/>
                      <a:r>
                        <a:rPr lang="en-US" sz="2000" b="0"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000" b="0"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Đoạn </a:t>
                      </a:r>
                      <a:r>
                        <a:rPr lang="vi-VN" sz="2000" b="0" i="1"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Trao duyên</a:t>
                      </a:r>
                      <a:r>
                        <a:rPr lang="vi-VN" sz="2000" b="0"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 là lời của Thuý Kiều nói với những ai?</a:t>
                      </a:r>
                      <a:endParaRPr lang="en-US" sz="2000" kern="1200" dirty="0" smtClean="0">
                        <a:solidFill>
                          <a:schemeClr val="tx1"/>
                        </a:solidFill>
                        <a:effectLst/>
                        <a:latin typeface="Times New Roman" panose="02020603050405020304" pitchFamily="18" charset="0"/>
                        <a:ea typeface="+mn-ea"/>
                        <a:cs typeface="Times New Roman" panose="02020603050405020304" pitchFamily="18" charset="0"/>
                      </a:endParaRPr>
                    </a:p>
                    <a:p>
                      <a:pPr lvl="0"/>
                      <a:r>
                        <a:rPr lang="en-US" sz="2000" b="0"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000" b="0"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Diễn biến tâm trạng của Thuý Kiều qua sự chuyển đổi lời thoại</a:t>
                      </a:r>
                      <a:r>
                        <a:rPr lang="en-US" sz="2000" b="0"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 qua 8 </a:t>
                      </a:r>
                      <a:r>
                        <a:rPr lang="en-US" sz="2000" b="0" i="0" u="none" strike="noStrike" kern="1200" dirty="0" err="1" smtClean="0">
                          <a:solidFill>
                            <a:schemeClr val="tx1"/>
                          </a:solidFill>
                          <a:effectLst/>
                          <a:latin typeface="Times New Roman" panose="02020603050405020304" pitchFamily="18" charset="0"/>
                          <a:ea typeface="+mn-ea"/>
                          <a:cs typeface="Times New Roman" panose="02020603050405020304" pitchFamily="18" charset="0"/>
                        </a:rPr>
                        <a:t>câu</a:t>
                      </a:r>
                      <a:r>
                        <a:rPr lang="en-US" sz="2000" b="0"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0" i="0" u="none" strike="noStrike" kern="1200" dirty="0" err="1" smtClean="0">
                          <a:solidFill>
                            <a:schemeClr val="tx1"/>
                          </a:solidFill>
                          <a:effectLst/>
                          <a:latin typeface="Times New Roman" panose="02020603050405020304" pitchFamily="18" charset="0"/>
                          <a:ea typeface="+mn-ea"/>
                          <a:cs typeface="Times New Roman" panose="02020603050405020304" pitchFamily="18" charset="0"/>
                        </a:rPr>
                        <a:t>thơ</a:t>
                      </a:r>
                      <a:r>
                        <a:rPr lang="en-US" sz="2000" b="0"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0" i="0" u="none" strike="noStrike" kern="1200" dirty="0" err="1" smtClean="0">
                          <a:solidFill>
                            <a:schemeClr val="tx1"/>
                          </a:solidFill>
                          <a:effectLst/>
                          <a:latin typeface="Times New Roman" panose="02020603050405020304" pitchFamily="18" charset="0"/>
                          <a:ea typeface="+mn-ea"/>
                          <a:cs typeface="Times New Roman" panose="02020603050405020304" pitchFamily="18" charset="0"/>
                        </a:rPr>
                        <a:t>cuối</a:t>
                      </a:r>
                      <a:endParaRPr lang="en-US" sz="20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000" b="0"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a:t>
                      </a:r>
                      <a:r>
                        <a:rPr lang="vi-VN" sz="2000" kern="1200" dirty="0" smtClean="0">
                          <a:solidFill>
                            <a:schemeClr val="tx1"/>
                          </a:solidFill>
                          <a:effectLst/>
                          <a:latin typeface="Times New Roman" panose="02020603050405020304" pitchFamily="18" charset="0"/>
                          <a:ea typeface="+mn-ea"/>
                          <a:cs typeface="Times New Roman" panose="02020603050405020304" pitchFamily="18" charset="0"/>
                        </a:rPr>
                        <a:t> Thực tại mất mát, đổ vỡ đau đớn thể hiện qua từ ngữ, hình ảnh nào</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a:t>
                      </a:r>
                    </a:p>
                    <a:p>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vi-VN" sz="2000" kern="1200" dirty="0" smtClean="0">
                          <a:solidFill>
                            <a:schemeClr val="tx1"/>
                          </a:solidFill>
                          <a:effectLst/>
                          <a:latin typeface="Times New Roman" panose="02020603050405020304" pitchFamily="18" charset="0"/>
                          <a:ea typeface="+mn-ea"/>
                          <a:cs typeface="Times New Roman" panose="02020603050405020304" pitchFamily="18" charset="0"/>
                        </a:rPr>
                        <a:t>Trong tột cùng của tiếng kêu đau đớn, thảng thốt “Ôi ...từ đây</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vi-VN" sz="2000" kern="1200" dirty="0" smtClean="0">
                          <a:solidFill>
                            <a:schemeClr val="tx1"/>
                          </a:solidFill>
                          <a:effectLst/>
                          <a:latin typeface="Times New Roman" panose="02020603050405020304" pitchFamily="18" charset="0"/>
                          <a:ea typeface="+mn-ea"/>
                          <a:cs typeface="Times New Roman" panose="02020603050405020304" pitchFamily="18" charset="0"/>
                        </a:rPr>
                        <a:t> anh chị nhận ra vẻ đẹp gì của nhân vật?</a:t>
                      </a:r>
                      <a:endParaRPr lang="en-US" sz="20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498881819"/>
              </p:ext>
            </p:extLst>
          </p:nvPr>
        </p:nvGraphicFramePr>
        <p:xfrm>
          <a:off x="318214" y="1412776"/>
          <a:ext cx="3029650" cy="5013960"/>
        </p:xfrm>
        <a:graphic>
          <a:graphicData uri="http://schemas.openxmlformats.org/drawingml/2006/table">
            <a:tbl>
              <a:tblPr firstRow="1" firstCol="1" bandRow="1"/>
              <a:tblGrid>
                <a:gridCol w="3029650"/>
              </a:tblGrid>
              <a:tr h="525780">
                <a:tc>
                  <a:txBody>
                    <a:bodyPr/>
                    <a:lstStyle/>
                    <a:p>
                      <a:pPr algn="ctr">
                        <a:lnSpc>
                          <a:spcPct val="115000"/>
                        </a:lnSpc>
                        <a:spcAft>
                          <a:spcPts val="0"/>
                        </a:spcAft>
                      </a:pPr>
                      <a:r>
                        <a:rPr lang="en-US" sz="2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0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vi-VN" sz="2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1,2</a:t>
                      </a:r>
                      <a:endParaRPr lang="en-US" sz="2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Thúy</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Kiều</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trao</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ki</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vật</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va</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dặn</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dò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em</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(14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câu</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tiếp</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8359">
                <a:tc>
                  <a:txBody>
                    <a:bodyPr/>
                    <a:lstStyle/>
                    <a:p>
                      <a:pPr lvl="0"/>
                      <a:r>
                        <a:rPr lang="vi-VN"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000" kern="1200" dirty="0" smtClean="0">
                          <a:solidFill>
                            <a:schemeClr val="tx1"/>
                          </a:solidFill>
                          <a:effectLst/>
                          <a:latin typeface="Times New Roman" panose="02020603050405020304" pitchFamily="18" charset="0"/>
                          <a:ea typeface="+mn-ea"/>
                          <a:cs typeface="Times New Roman" panose="02020603050405020304" pitchFamily="18" charset="0"/>
                        </a:rPr>
                        <a:t>Thúy Kiều để lại những kỉ vật nào của tình yêu</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a:t>
                      </a:r>
                    </a:p>
                    <a:p>
                      <a:pPr lvl="0"/>
                      <a:r>
                        <a:rPr lang="vi-VN"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000" kern="1200" dirty="0" smtClean="0">
                          <a:solidFill>
                            <a:schemeClr val="tx1"/>
                          </a:solidFill>
                          <a:effectLst/>
                          <a:latin typeface="Times New Roman" panose="02020603050405020304" pitchFamily="18" charset="0"/>
                          <a:ea typeface="+mn-ea"/>
                          <a:cs typeface="Times New Roman" panose="02020603050405020304" pitchFamily="18" charset="0"/>
                        </a:rPr>
                        <a:t>Đã trao duyên, trao kỉ vật, tại sao nàng lại nói vật này </a:t>
                      </a:r>
                      <a:r>
                        <a:rPr lang="vi-VN" sz="2000" i="1" kern="1200" dirty="0" smtClean="0">
                          <a:solidFill>
                            <a:schemeClr val="tx1"/>
                          </a:solidFill>
                          <a:effectLst/>
                          <a:latin typeface="Times New Roman" panose="02020603050405020304" pitchFamily="18" charset="0"/>
                          <a:ea typeface="+mn-ea"/>
                          <a:cs typeface="Times New Roman" panose="02020603050405020304" pitchFamily="18" charset="0"/>
                        </a:rPr>
                        <a:t>của chung</a:t>
                      </a:r>
                      <a:endParaRPr lang="en-US" sz="2000" kern="1200" dirty="0" smtClean="0">
                        <a:solidFill>
                          <a:schemeClr val="tx1"/>
                        </a:solidFill>
                        <a:effectLst/>
                        <a:latin typeface="Times New Roman" panose="02020603050405020304" pitchFamily="18" charset="0"/>
                        <a:ea typeface="+mn-ea"/>
                        <a:cs typeface="Times New Roman" panose="02020603050405020304" pitchFamily="18" charset="0"/>
                      </a:endParaRPr>
                    </a:p>
                    <a:p>
                      <a:pPr lvl="0"/>
                      <a:r>
                        <a:rPr lang="en-US" sz="2000" b="0"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000" b="0"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Việc Thuý Kiều để lại những kỉ vật trong tình yêu có ý nghĩa gì?</a:t>
                      </a:r>
                      <a:endParaRPr lang="en-US" sz="20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Sau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trao</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kỉ</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Thúy</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Kiều</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tưởng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tượng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như</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thế</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nào</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về</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tương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lai</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mình</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Nhận</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xét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nghệ</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thuật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thể</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hiện</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diễn</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biến</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nỗi</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tâm</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nhân</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2000" i="1"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n-US" sz="20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496929687"/>
              </p:ext>
            </p:extLst>
          </p:nvPr>
        </p:nvGraphicFramePr>
        <p:xfrm>
          <a:off x="7020272" y="1377609"/>
          <a:ext cx="1932710" cy="3181605"/>
        </p:xfrm>
        <a:graphic>
          <a:graphicData uri="http://schemas.openxmlformats.org/drawingml/2006/table">
            <a:tbl>
              <a:tblPr firstRow="1" firstCol="1" bandRow="1"/>
              <a:tblGrid>
                <a:gridCol w="1932710"/>
              </a:tblGrid>
              <a:tr h="840533">
                <a:tc>
                  <a:txBody>
                    <a:bodyPr/>
                    <a:lstStyle/>
                    <a:p>
                      <a:pPr algn="ctr">
                        <a:lnSpc>
                          <a:spcPct val="115000"/>
                        </a:lnSpc>
                        <a:spcAft>
                          <a:spcPts val="0"/>
                        </a:spcAft>
                      </a:pPr>
                      <a:r>
                        <a:rPr lang="en-US" sz="2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0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 NHÓM 5,6</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1072">
                <a:tc>
                  <a:txBody>
                    <a:bodyPr/>
                    <a:lstStyle/>
                    <a:p>
                      <a:pPr algn="just">
                        <a:lnSpc>
                          <a:spcPct val="115000"/>
                        </a:lnSpc>
                        <a:spcAft>
                          <a:spcPts val="0"/>
                        </a:spcAft>
                      </a:pPr>
                      <a:r>
                        <a:rPr lang="pt-BR" sz="2000" b="0" i="0" kern="1200" dirty="0" smtClean="0">
                          <a:solidFill>
                            <a:schemeClr val="tx1"/>
                          </a:solidFill>
                          <a:effectLst/>
                          <a:latin typeface="Times New Roman" panose="02020603050405020304" pitchFamily="18" charset="0"/>
                          <a:ea typeface="+mn-ea"/>
                          <a:cs typeface="Times New Roman" panose="02020603050405020304" pitchFamily="18" charset="0"/>
                        </a:rPr>
                        <a:t>Xây dựng kịch bản và sân khấu hóa đoạn trích “Trao duyên” </a:t>
                      </a:r>
                      <a:endParaRPr lang="en-US" sz="20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Hình ảnh 7">
            <a:extLst>
              <a:ext uri="{FF2B5EF4-FFF2-40B4-BE49-F238E27FC236}">
                <a16:creationId xmlns:a16="http://schemas.microsoft.com/office/drawing/2014/main" xmlns="" id="{B3A812B5-8CB8-7142-9182-546ABE330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4734400"/>
            <a:ext cx="2195736" cy="1714110"/>
          </a:xfrm>
          <a:prstGeom prst="rect">
            <a:avLst/>
          </a:prstGeom>
        </p:spPr>
      </p:pic>
      <p:sp>
        <p:nvSpPr>
          <p:cNvPr id="14" name="Oval 13"/>
          <p:cNvSpPr/>
          <p:nvPr/>
        </p:nvSpPr>
        <p:spPr>
          <a:xfrm>
            <a:off x="4868657" y="476672"/>
            <a:ext cx="4224097" cy="725751"/>
          </a:xfrm>
          <a:prstGeom prst="ellipse">
            <a:avLst/>
          </a:prstGeom>
          <a:solidFill>
            <a:srgbClr val="FFFFFF"/>
          </a:solidFill>
          <a:ln w="25400" cap="flat" cmpd="sng" algn="ctr">
            <a:solidFill>
              <a:srgbClr val="BBE0E3">
                <a:shade val="50000"/>
              </a:srgbClr>
            </a:solidFill>
            <a:prstDash val="solid"/>
          </a:ln>
          <a:effectLst/>
        </p:spPr>
        <p:txBody>
          <a:bodyPr anchor="ctr"/>
          <a:lstStyle/>
          <a:p>
            <a:pPr algn="ctr" eaLnBrk="0" fontAlgn="auto" hangingPunct="0">
              <a:spcBef>
                <a:spcPts val="0"/>
              </a:spcBef>
              <a:spcAft>
                <a:spcPts val="0"/>
              </a:spcAft>
              <a:defRPr/>
            </a:pPr>
            <a:r>
              <a:rPr lang="en-US" sz="2400" b="1" kern="0" dirty="0">
                <a:solidFill>
                  <a:srgbClr val="FF0000"/>
                </a:solidFill>
                <a:latin typeface="Times New Roman" pitchFamily="18" charset="0"/>
                <a:cs typeface="Times New Roman" pitchFamily="18" charset="0"/>
              </a:rPr>
              <a:t>THẢO LUẬN NHÓM</a:t>
            </a:r>
          </a:p>
        </p:txBody>
      </p:sp>
      <p:sp>
        <p:nvSpPr>
          <p:cNvPr id="4" name="Rectangle 3"/>
          <p:cNvSpPr/>
          <p:nvPr/>
        </p:nvSpPr>
        <p:spPr>
          <a:xfrm>
            <a:off x="341522" y="332656"/>
            <a:ext cx="3825919" cy="461665"/>
          </a:xfrm>
          <a:prstGeom prst="rect">
            <a:avLst/>
          </a:prstGeom>
        </p:spPr>
        <p:txBody>
          <a:bodyPr wrap="none">
            <a:spAutoFit/>
          </a:bodyPr>
          <a:lstStyle/>
          <a:p>
            <a:pPr>
              <a:buNone/>
            </a:pPr>
            <a:r>
              <a:rPr lang="en-US" sz="2400" b="1" dirty="0">
                <a:solidFill>
                  <a:srgbClr val="FF0000"/>
                </a:solidFill>
                <a:latin typeface="Times New Roman" pitchFamily="18" charset="0"/>
                <a:cs typeface="Times New Roman" pitchFamily="18" charset="0"/>
              </a:rPr>
              <a:t>II. ĐỌC – HIỂU VĂN BẢN</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9341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303764024"/>
              </p:ext>
            </p:extLst>
          </p:nvPr>
        </p:nvGraphicFramePr>
        <p:xfrm>
          <a:off x="539552" y="908719"/>
          <a:ext cx="7776864" cy="5911922"/>
        </p:xfrm>
        <a:graphic>
          <a:graphicData uri="http://schemas.openxmlformats.org/drawingml/2006/table">
            <a:tbl>
              <a:tblPr firstRow="1" firstCol="1" bandRow="1">
                <a:tableStyleId>{5C22544A-7EE6-4342-B048-85BDC9FD1C3A}</a:tableStyleId>
              </a:tblPr>
              <a:tblGrid>
                <a:gridCol w="1041728"/>
                <a:gridCol w="1943356"/>
                <a:gridCol w="2427262"/>
                <a:gridCol w="2364518"/>
              </a:tblGrid>
              <a:tr h="329308">
                <a:tc>
                  <a:txBody>
                    <a:bodyPr/>
                    <a:lstStyle/>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TIÊU CHÍ</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CẦN CỐ GẮNG</a:t>
                      </a:r>
                    </a:p>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(0 – 4 </a:t>
                      </a:r>
                      <a:r>
                        <a:rPr lang="en-US" sz="1600" b="1" dirty="0" err="1">
                          <a:solidFill>
                            <a:schemeClr val="tx1"/>
                          </a:solidFill>
                          <a:effectLst/>
                          <a:latin typeface="Times New Roman" panose="02020603050405020304" pitchFamily="18" charset="0"/>
                          <a:cs typeface="Times New Roman" panose="02020603050405020304" pitchFamily="18" charset="0"/>
                        </a:rPr>
                        <a:t>điểm</a:t>
                      </a:r>
                      <a:r>
                        <a:rPr lang="en-US" sz="1600" b="1" dirty="0">
                          <a:solidFill>
                            <a:schemeClr val="tx1"/>
                          </a:solidFill>
                          <a:effectLst/>
                          <a:latin typeface="Times New Roman" panose="02020603050405020304" pitchFamily="18" charset="0"/>
                          <a:cs typeface="Times New Roman" panose="02020603050405020304" pitchFamily="18" charset="0"/>
                        </a:rPr>
                        <a:t>)</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ĐÃ LÀM TỐT</a:t>
                      </a:r>
                    </a:p>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(5 – 7 </a:t>
                      </a:r>
                      <a:r>
                        <a:rPr lang="en-US" sz="1600" b="1" dirty="0" err="1">
                          <a:solidFill>
                            <a:schemeClr val="tx1"/>
                          </a:solidFill>
                          <a:effectLst/>
                          <a:latin typeface="Times New Roman" panose="02020603050405020304" pitchFamily="18" charset="0"/>
                          <a:cs typeface="Times New Roman" panose="02020603050405020304" pitchFamily="18" charset="0"/>
                        </a:rPr>
                        <a:t>điểm</a:t>
                      </a:r>
                      <a:r>
                        <a:rPr lang="en-US" sz="1600" b="1" dirty="0">
                          <a:solidFill>
                            <a:schemeClr val="tx1"/>
                          </a:solidFill>
                          <a:effectLst/>
                          <a:latin typeface="Times New Roman" panose="02020603050405020304" pitchFamily="18" charset="0"/>
                          <a:cs typeface="Times New Roman" panose="02020603050405020304" pitchFamily="18" charset="0"/>
                        </a:rPr>
                        <a:t>)</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RẤT XUẤT SẮC</a:t>
                      </a:r>
                    </a:p>
                    <a:p>
                      <a:pPr algn="just">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(8 – 10 </a:t>
                      </a:r>
                      <a:r>
                        <a:rPr lang="en-US" sz="1600" b="1" dirty="0" err="1">
                          <a:solidFill>
                            <a:schemeClr val="tx1"/>
                          </a:solidFill>
                          <a:effectLst/>
                          <a:latin typeface="Times New Roman" panose="02020603050405020304" pitchFamily="18" charset="0"/>
                          <a:cs typeface="Times New Roman" panose="02020603050405020304" pitchFamily="18" charset="0"/>
                        </a:rPr>
                        <a:t>điểm</a:t>
                      </a:r>
                      <a:r>
                        <a:rPr lang="en-US" sz="1600" b="1" dirty="0">
                          <a:solidFill>
                            <a:schemeClr val="tx1"/>
                          </a:solidFill>
                          <a:effectLst/>
                          <a:latin typeface="Times New Roman" panose="02020603050405020304" pitchFamily="18" charset="0"/>
                          <a:cs typeface="Times New Roman" panose="02020603050405020304" pitchFamily="18" charset="0"/>
                        </a:rPr>
                        <a:t>)</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r>
              <a:tr h="1378080">
                <a:tc>
                  <a:txBody>
                    <a:bodyPr/>
                    <a:lstStyle/>
                    <a:p>
                      <a:pPr algn="just">
                        <a:spcAft>
                          <a:spcPts val="0"/>
                        </a:spcAft>
                      </a:pPr>
                      <a:r>
                        <a:rPr lang="en-US" sz="1600" dirty="0" err="1">
                          <a:solidFill>
                            <a:schemeClr val="tx1"/>
                          </a:solidFill>
                          <a:effectLst/>
                          <a:latin typeface="Times New Roman" panose="02020603050405020304" pitchFamily="18" charset="0"/>
                          <a:cs typeface="Times New Roman" panose="02020603050405020304" pitchFamily="18" charset="0"/>
                        </a:rPr>
                        <a:t>Hình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thức</a:t>
                      </a:r>
                      <a:endParaRPr lang="en-US" sz="1600" dirty="0">
                        <a:solidFill>
                          <a:schemeClr val="tx1"/>
                        </a:solidFill>
                        <a:effectLst/>
                        <a:latin typeface="Times New Roman" panose="02020603050405020304" pitchFamily="18" charset="0"/>
                        <a:cs typeface="Times New Roman" panose="02020603050405020304" pitchFamily="18" charset="0"/>
                      </a:endParaRPr>
                    </a:p>
                    <a:p>
                      <a:pPr algn="just">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 </a:t>
                      </a:r>
                      <a:r>
                        <a:rPr lang="en-US" sz="1600" dirty="0" err="1">
                          <a:solidFill>
                            <a:schemeClr val="tx1"/>
                          </a:solidFill>
                          <a:effectLst/>
                          <a:latin typeface="Times New Roman" panose="02020603050405020304" pitchFamily="18" charset="0"/>
                          <a:cs typeface="Times New Roman" panose="02020603050405020304" pitchFamily="18" charset="0"/>
                        </a:rPr>
                        <a:t>điểm</a:t>
                      </a: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0 </a:t>
                      </a:r>
                      <a:r>
                        <a:rPr lang="en-US" sz="1600" dirty="0" err="1">
                          <a:effectLst/>
                          <a:latin typeface="Times New Roman" panose="02020603050405020304" pitchFamily="18" charset="0"/>
                          <a:cs typeface="Times New Roman" panose="02020603050405020304" pitchFamily="18" charset="0"/>
                        </a:rPr>
                        <a:t>điểm</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Bài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làm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còn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sơ</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sài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trình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bày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cẩu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thả</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a:effectLst/>
                          <a:latin typeface="Times New Roman" panose="02020603050405020304" pitchFamily="18" charset="0"/>
                          <a:cs typeface="Times New Roman" panose="02020603050405020304" pitchFamily="18" charset="0"/>
                        </a:rPr>
                        <a:t>Sai </a:t>
                      </a:r>
                      <a:r>
                        <a:rPr lang="en-US" sz="1600" dirty="0" err="1">
                          <a:effectLst/>
                          <a:latin typeface="Times New Roman" panose="02020603050405020304" pitchFamily="18" charset="0"/>
                          <a:cs typeface="Times New Roman" panose="02020603050405020304" pitchFamily="18" charset="0"/>
                        </a:rPr>
                        <a:t>lỗi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chính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tả</a:t>
                      </a: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1 </a:t>
                      </a:r>
                      <a:r>
                        <a:rPr lang="en-US" sz="1600" dirty="0" err="1">
                          <a:effectLst/>
                          <a:latin typeface="Times New Roman" panose="02020603050405020304" pitchFamily="18" charset="0"/>
                          <a:cs typeface="Times New Roman" panose="02020603050405020304" pitchFamily="18" charset="0"/>
                        </a:rPr>
                        <a:t>điểm</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Bài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làm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tương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đối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đẩy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đủ</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chỉn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chu</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Trình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bày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cẩn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thận</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Không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lỗi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chính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tả</a:t>
                      </a: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2 </a:t>
                      </a:r>
                      <a:r>
                        <a:rPr lang="en-US" sz="1600" dirty="0" err="1">
                          <a:effectLst/>
                          <a:latin typeface="Times New Roman" panose="02020603050405020304" pitchFamily="18" charset="0"/>
                          <a:cs typeface="Times New Roman" panose="02020603050405020304" pitchFamily="18" charset="0"/>
                        </a:rPr>
                        <a:t>điểm</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Bài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làm</a:t>
                      </a:r>
                      <a:r>
                        <a:rPr lang="en-US" sz="1600" dirty="0">
                          <a:effectLst/>
                          <a:latin typeface="Times New Roman" panose="02020603050405020304" pitchFamily="18" charset="0"/>
                          <a:cs typeface="Times New Roman" panose="02020603050405020304" pitchFamily="18" charset="0"/>
                        </a:rPr>
                        <a:t> </a:t>
                      </a:r>
                      <a:r>
                        <a:rPr lang="en-US" sz="1600" dirty="0" err="1" smtClean="0">
                          <a:effectLst/>
                          <a:latin typeface="Times New Roman" panose="02020603050405020304" pitchFamily="18" charset="0"/>
                          <a:cs typeface="Times New Roman" panose="02020603050405020304" pitchFamily="18" charset="0"/>
                        </a:rPr>
                        <a:t>đẩy</a:t>
                      </a:r>
                      <a:r>
                        <a:rPr lang="en-US" sz="1600" dirty="0" smtClean="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đủ</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chỉn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chu</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Trình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bày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cẩn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thận</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Không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lỗi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chính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tả</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sự</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sáng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tạo</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r>
              <a:tr h="1837441">
                <a:tc>
                  <a:txBody>
                    <a:bodyPr/>
                    <a:lstStyle/>
                    <a:p>
                      <a:pPr algn="just">
                        <a:spcAft>
                          <a:spcPts val="0"/>
                        </a:spcAft>
                      </a:pPr>
                      <a:r>
                        <a:rPr lang="en-US" sz="1600" dirty="0" err="1">
                          <a:solidFill>
                            <a:schemeClr val="tx1"/>
                          </a:solidFill>
                          <a:effectLst/>
                          <a:latin typeface="Times New Roman" panose="02020603050405020304" pitchFamily="18" charset="0"/>
                          <a:cs typeface="Times New Roman" panose="02020603050405020304" pitchFamily="18" charset="0"/>
                        </a:rPr>
                        <a:t>Nội</a:t>
                      </a:r>
                      <a:r>
                        <a:rPr lang="en-US" sz="1600" dirty="0">
                          <a:solidFill>
                            <a:schemeClr val="tx1"/>
                          </a:solidFill>
                          <a:effectLst/>
                          <a:latin typeface="Times New Roman" panose="02020603050405020304" pitchFamily="18" charset="0"/>
                          <a:cs typeface="Times New Roman" panose="02020603050405020304" pitchFamily="18" charset="0"/>
                        </a:rPr>
                        <a:t> dung</a:t>
                      </a:r>
                    </a:p>
                    <a:p>
                      <a:pPr algn="just">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(6 </a:t>
                      </a:r>
                      <a:r>
                        <a:rPr lang="en-US" sz="1600" dirty="0" err="1">
                          <a:solidFill>
                            <a:schemeClr val="tx1"/>
                          </a:solidFill>
                          <a:effectLst/>
                          <a:latin typeface="Times New Roman" panose="02020603050405020304" pitchFamily="18" charset="0"/>
                          <a:cs typeface="Times New Roman" panose="02020603050405020304" pitchFamily="18" charset="0"/>
                        </a:rPr>
                        <a:t>điểm</a:t>
                      </a: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1 - 3 </a:t>
                      </a:r>
                      <a:r>
                        <a:rPr lang="en-US" sz="1600" dirty="0" err="1">
                          <a:effectLst/>
                          <a:latin typeface="Times New Roman" panose="02020603050405020304" pitchFamily="18" charset="0"/>
                          <a:cs typeface="Times New Roman" panose="02020603050405020304" pitchFamily="18" charset="0"/>
                        </a:rPr>
                        <a:t>điểm</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Chưa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lơi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đúng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câu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hỏi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trọng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tâm</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Không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đủ</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hết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câu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hỏi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gợi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dẫn</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Nội</a:t>
                      </a:r>
                      <a:r>
                        <a:rPr lang="en-US" sz="1600" dirty="0">
                          <a:effectLst/>
                          <a:latin typeface="Times New Roman" panose="02020603050405020304" pitchFamily="18" charset="0"/>
                          <a:cs typeface="Times New Roman" panose="02020603050405020304" pitchFamily="18" charset="0"/>
                        </a:rPr>
                        <a:t> dung </a:t>
                      </a:r>
                      <a:r>
                        <a:rPr lang="en-US" sz="1600" dirty="0" err="1">
                          <a:effectLst/>
                          <a:latin typeface="Times New Roman" panose="02020603050405020304" pitchFamily="18" charset="0"/>
                          <a:cs typeface="Times New Roman" panose="02020603050405020304" pitchFamily="18" charset="0"/>
                        </a:rPr>
                        <a:t>sơ</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sài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mới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dừng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lại</a:t>
                      </a:r>
                      <a:r>
                        <a:rPr lang="en-US" sz="1600" dirty="0">
                          <a:effectLst/>
                          <a:latin typeface="Times New Roman" panose="02020603050405020304" pitchFamily="18" charset="0"/>
                          <a:cs typeface="Times New Roman" panose="02020603050405020304" pitchFamily="18" charset="0"/>
                        </a:rPr>
                        <a:t> ở </a:t>
                      </a:r>
                      <a:r>
                        <a:rPr lang="en-US" sz="1600" dirty="0" err="1">
                          <a:effectLst/>
                          <a:latin typeface="Times New Roman" panose="02020603050405020304" pitchFamily="18" charset="0"/>
                          <a:cs typeface="Times New Roman" panose="02020603050405020304" pitchFamily="18" charset="0"/>
                        </a:rPr>
                        <a:t>mức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độ</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biết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và</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nhận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diện</a:t>
                      </a: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4 – 5 </a:t>
                      </a:r>
                      <a:r>
                        <a:rPr lang="en-US" sz="1600" dirty="0" err="1">
                          <a:effectLst/>
                          <a:latin typeface="Times New Roman" panose="02020603050405020304" pitchFamily="18" charset="0"/>
                          <a:cs typeface="Times New Roman" panose="02020603050405020304" pitchFamily="18" charset="0"/>
                        </a:rPr>
                        <a:t>điểm</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Trả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tương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đối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đầy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đủ</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câu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hỏi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gợi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dẫn</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Trả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đúng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trọng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tâm</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ít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nhất</a:t>
                      </a:r>
                      <a:r>
                        <a:rPr lang="en-US" sz="1600" dirty="0">
                          <a:effectLst/>
                          <a:latin typeface="Times New Roman" panose="02020603050405020304" pitchFamily="18" charset="0"/>
                          <a:cs typeface="Times New Roman" panose="02020603050405020304" pitchFamily="18" charset="0"/>
                        </a:rPr>
                        <a:t> 1 – 2 ý </a:t>
                      </a:r>
                      <a:r>
                        <a:rPr lang="en-US" sz="1600" dirty="0" err="1">
                          <a:effectLst/>
                          <a:latin typeface="Times New Roman" panose="02020603050405020304" pitchFamily="18" charset="0"/>
                          <a:cs typeface="Times New Roman" panose="02020603050405020304" pitchFamily="18" charset="0"/>
                        </a:rPr>
                        <a:t>mở</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rộng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nâng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cao</a:t>
                      </a: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6 </a:t>
                      </a:r>
                      <a:r>
                        <a:rPr lang="en-US" sz="1600" dirty="0" err="1">
                          <a:effectLst/>
                          <a:latin typeface="Times New Roman" panose="02020603050405020304" pitchFamily="18" charset="0"/>
                          <a:cs typeface="Times New Roman" panose="02020603050405020304" pitchFamily="18" charset="0"/>
                        </a:rPr>
                        <a:t>điểm</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Trả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lời</a:t>
                      </a:r>
                      <a:r>
                        <a:rPr lang="en-US" sz="1600" dirty="0">
                          <a:effectLst/>
                          <a:latin typeface="Times New Roman" panose="02020603050405020304" pitchFamily="18" charset="0"/>
                          <a:cs typeface="Times New Roman" panose="02020603050405020304" pitchFamily="18" charset="0"/>
                        </a:rPr>
                        <a:t> </a:t>
                      </a:r>
                      <a:r>
                        <a:rPr lang="en-US" sz="1600" dirty="0" err="1" smtClean="0">
                          <a:effectLst/>
                          <a:latin typeface="Times New Roman" panose="02020603050405020304" pitchFamily="18" charset="0"/>
                          <a:cs typeface="Times New Roman" panose="02020603050405020304" pitchFamily="18" charset="0"/>
                        </a:rPr>
                        <a:t>đầy</a:t>
                      </a:r>
                      <a:r>
                        <a:rPr lang="en-US" sz="1600" dirty="0" smtClean="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đủ</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câu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hỏi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gợi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dẫn</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Trả</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đúng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trọng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tâm</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nhiều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hơn</a:t>
                      </a:r>
                      <a:r>
                        <a:rPr lang="en-US" sz="1600" dirty="0">
                          <a:effectLst/>
                          <a:latin typeface="Times New Roman" panose="02020603050405020304" pitchFamily="18" charset="0"/>
                          <a:cs typeface="Times New Roman" panose="02020603050405020304" pitchFamily="18" charset="0"/>
                        </a:rPr>
                        <a:t> 2 ý </a:t>
                      </a:r>
                      <a:r>
                        <a:rPr lang="en-US" sz="1600" dirty="0" err="1">
                          <a:effectLst/>
                          <a:latin typeface="Times New Roman" panose="02020603050405020304" pitchFamily="18" charset="0"/>
                          <a:cs typeface="Times New Roman" panose="02020603050405020304" pitchFamily="18" charset="0"/>
                        </a:rPr>
                        <a:t>mở</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rộng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nâng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cao</a:t>
                      </a:r>
                      <a:endParaRPr lang="en-US" sz="1600" dirty="0">
                        <a:effectLst/>
                        <a:latin typeface="Times New Roman" panose="02020603050405020304" pitchFamily="18" charset="0"/>
                        <a:cs typeface="Times New Roman" panose="02020603050405020304" pitchFamily="18" charset="0"/>
                      </a:endParaRPr>
                    </a:p>
                    <a:p>
                      <a:pPr algn="just">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sự</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sáng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tạo</a:t>
                      </a: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r>
              <a:tr h="1607762">
                <a:tc>
                  <a:txBody>
                    <a:bodyPr/>
                    <a:lstStyle/>
                    <a:p>
                      <a:pPr algn="just">
                        <a:spcAft>
                          <a:spcPts val="0"/>
                        </a:spcAft>
                      </a:pPr>
                      <a:r>
                        <a:rPr lang="en-US" sz="1600" dirty="0" err="1">
                          <a:solidFill>
                            <a:schemeClr val="tx1"/>
                          </a:solidFill>
                          <a:effectLst/>
                          <a:latin typeface="Times New Roman" panose="02020603050405020304" pitchFamily="18" charset="0"/>
                          <a:cs typeface="Times New Roman" panose="02020603050405020304" pitchFamily="18" charset="0"/>
                        </a:rPr>
                        <a:t>Hiệu</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quả</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nhóm</a:t>
                      </a:r>
                      <a:endParaRPr lang="en-US" sz="1600" dirty="0">
                        <a:solidFill>
                          <a:schemeClr val="tx1"/>
                        </a:solidFill>
                        <a:effectLst/>
                        <a:latin typeface="Times New Roman" panose="02020603050405020304" pitchFamily="18" charset="0"/>
                        <a:cs typeface="Times New Roman" panose="02020603050405020304" pitchFamily="18" charset="0"/>
                      </a:endParaRPr>
                    </a:p>
                    <a:p>
                      <a:pPr algn="just">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 </a:t>
                      </a:r>
                      <a:r>
                        <a:rPr lang="en-US" sz="1600" dirty="0" err="1">
                          <a:solidFill>
                            <a:schemeClr val="tx1"/>
                          </a:solidFill>
                          <a:effectLst/>
                          <a:latin typeface="Times New Roman" panose="02020603050405020304" pitchFamily="18" charset="0"/>
                          <a:cs typeface="Times New Roman" panose="02020603050405020304" pitchFamily="18" charset="0"/>
                        </a:rPr>
                        <a:t>điểm</a:t>
                      </a: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a:effectLst/>
                          <a:latin typeface="Times New Roman" panose="02020603050405020304" pitchFamily="18" charset="0"/>
                          <a:cs typeface="Times New Roman" panose="02020603050405020304" pitchFamily="18" charset="0"/>
                        </a:rPr>
                        <a:t>0 điểm </a:t>
                      </a:r>
                    </a:p>
                    <a:p>
                      <a:pPr algn="just">
                        <a:spcAft>
                          <a:spcPts val="0"/>
                        </a:spcAft>
                      </a:pPr>
                      <a:r>
                        <a:rPr lang="en-US" sz="1600">
                          <a:effectLst/>
                          <a:latin typeface="Times New Roman" panose="02020603050405020304" pitchFamily="18" charset="0"/>
                          <a:cs typeface="Times New Roman" panose="02020603050405020304" pitchFamily="18" charset="0"/>
                        </a:rPr>
                        <a:t>Các thành viên chưa gắn kết chặt chẽ </a:t>
                      </a:r>
                    </a:p>
                    <a:p>
                      <a:pPr algn="just">
                        <a:spcAft>
                          <a:spcPts val="0"/>
                        </a:spcAft>
                      </a:pPr>
                      <a:r>
                        <a:rPr lang="en-US" sz="1600">
                          <a:effectLst/>
                          <a:latin typeface="Times New Roman" panose="02020603050405020304" pitchFamily="18" charset="0"/>
                          <a:cs typeface="Times New Roman" panose="02020603050405020304" pitchFamily="18" charset="0"/>
                        </a:rPr>
                        <a:t>Vẫn còn trên 2 thành viên không tham gia hoạt động </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a:effectLst/>
                          <a:latin typeface="Times New Roman" panose="02020603050405020304" pitchFamily="18" charset="0"/>
                          <a:cs typeface="Times New Roman" panose="02020603050405020304" pitchFamily="18" charset="0"/>
                        </a:rPr>
                        <a:t>1 điểm </a:t>
                      </a:r>
                    </a:p>
                    <a:p>
                      <a:pPr algn="just">
                        <a:spcAft>
                          <a:spcPts val="0"/>
                        </a:spcAft>
                      </a:pPr>
                      <a:r>
                        <a:rPr lang="en-US" sz="1600">
                          <a:effectLst/>
                          <a:latin typeface="Times New Roman" panose="02020603050405020304" pitchFamily="18" charset="0"/>
                          <a:cs typeface="Times New Roman" panose="02020603050405020304" pitchFamily="18" charset="0"/>
                        </a:rPr>
                        <a:t>Hoạt động tương đối gắn kết, có tranh luận nhưng vẫn đi đến thống nhất </a:t>
                      </a:r>
                    </a:p>
                    <a:p>
                      <a:pPr algn="just">
                        <a:spcAft>
                          <a:spcPts val="0"/>
                        </a:spcAft>
                      </a:pPr>
                      <a:r>
                        <a:rPr lang="en-US" sz="1600">
                          <a:effectLst/>
                          <a:latin typeface="Times New Roman" panose="02020603050405020304" pitchFamily="18" charset="0"/>
                          <a:cs typeface="Times New Roman" panose="02020603050405020304" pitchFamily="18" charset="0"/>
                        </a:rPr>
                        <a:t>Vẫn còn 1 thành viên không tham gia hoạt động </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lgn="just">
                        <a:spcAft>
                          <a:spcPts val="0"/>
                        </a:spcAft>
                      </a:pPr>
                      <a:r>
                        <a:rPr lang="en-US" sz="1600" dirty="0">
                          <a:effectLst/>
                          <a:latin typeface="Times New Roman" panose="02020603050405020304" pitchFamily="18" charset="0"/>
                          <a:cs typeface="Times New Roman" panose="02020603050405020304" pitchFamily="18" charset="0"/>
                        </a:rPr>
                        <a:t>2 </a:t>
                      </a:r>
                      <a:r>
                        <a:rPr lang="en-US" sz="1600" dirty="0" err="1">
                          <a:effectLst/>
                          <a:latin typeface="Times New Roman" panose="02020603050405020304" pitchFamily="18" charset="0"/>
                          <a:cs typeface="Times New Roman" panose="02020603050405020304" pitchFamily="18" charset="0"/>
                        </a:rPr>
                        <a:t>điểm</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Hoạt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động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gắn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kết</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sự</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đồng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thuận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và</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nhiều</a:t>
                      </a:r>
                      <a:r>
                        <a:rPr lang="en-US" sz="1600" dirty="0">
                          <a:effectLst/>
                          <a:latin typeface="Times New Roman" panose="02020603050405020304" pitchFamily="18" charset="0"/>
                          <a:cs typeface="Times New Roman" panose="02020603050405020304" pitchFamily="18" charset="0"/>
                        </a:rPr>
                        <a:t> ý </a:t>
                      </a:r>
                      <a:r>
                        <a:rPr lang="en-US" sz="1600" dirty="0" err="1">
                          <a:effectLst/>
                          <a:latin typeface="Times New Roman" panose="02020603050405020304" pitchFamily="18" charset="0"/>
                          <a:cs typeface="Times New Roman" panose="02020603050405020304" pitchFamily="18" charset="0"/>
                        </a:rPr>
                        <a:t>tưởng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khác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biệt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sáng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tạo</a:t>
                      </a:r>
                      <a:r>
                        <a:rPr lang="en-US" sz="1600" dirty="0">
                          <a:effectLst/>
                          <a:latin typeface="Times New Roman" panose="02020603050405020304" pitchFamily="18" charset="0"/>
                          <a:cs typeface="Times New Roman" panose="02020603050405020304" pitchFamily="18" charset="0"/>
                        </a:rPr>
                        <a:t> </a:t>
                      </a:r>
                    </a:p>
                    <a:p>
                      <a:pPr algn="just">
                        <a:spcAft>
                          <a:spcPts val="0"/>
                        </a:spcAft>
                      </a:pPr>
                      <a:r>
                        <a:rPr lang="en-US" sz="1600" dirty="0" err="1">
                          <a:effectLst/>
                          <a:latin typeface="Times New Roman" panose="02020603050405020304" pitchFamily="18" charset="0"/>
                          <a:cs typeface="Times New Roman" panose="02020603050405020304" pitchFamily="18" charset="0"/>
                        </a:rPr>
                        <a:t>Toàn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bộ</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thành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viên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đều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tham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gia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hoạt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động</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r>
              <a:tr h="232016">
                <a:tc>
                  <a:txBody>
                    <a:bodyPr/>
                    <a:lstStyle/>
                    <a:p>
                      <a:pPr>
                        <a:spcAft>
                          <a:spcPts val="0"/>
                        </a:spcAft>
                      </a:pPr>
                      <a:r>
                        <a:rPr lang="en-US" sz="1600" dirty="0" err="1">
                          <a:solidFill>
                            <a:schemeClr val="tx1"/>
                          </a:solidFill>
                          <a:effectLst/>
                          <a:latin typeface="Times New Roman" panose="02020603050405020304" pitchFamily="18" charset="0"/>
                          <a:cs typeface="Times New Roman" panose="02020603050405020304" pitchFamily="18" charset="0"/>
                        </a:rPr>
                        <a:t>Điểm</a:t>
                      </a:r>
                      <a:r>
                        <a:rPr lang="en-US" sz="1600" dirty="0">
                          <a:solidFill>
                            <a:schemeClr val="tx1"/>
                          </a:solidFill>
                          <a:effectLst/>
                          <a:latin typeface="Times New Roman" panose="02020603050405020304" pitchFamily="18" charset="0"/>
                          <a:cs typeface="Times New Roman" panose="02020603050405020304" pitchFamily="18" charset="0"/>
                        </a:rPr>
                        <a:t>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spcAft>
                          <a:spcPts val="0"/>
                        </a:spcAft>
                      </a:pPr>
                      <a:r>
                        <a:rPr lang="en-US" sz="1600">
                          <a:effectLst/>
                          <a:latin typeface="Times New Roman" panose="02020603050405020304" pitchFamily="18" charset="0"/>
                          <a:cs typeface="Times New Roman" panose="02020603050405020304" pitchFamily="18" charset="0"/>
                        </a:rPr>
                        <a:t> </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spcAft>
                          <a:spcPts val="0"/>
                        </a:spcAft>
                      </a:pPr>
                      <a:r>
                        <a:rPr lang="en-US" sz="1600">
                          <a:effectLst/>
                          <a:latin typeface="Times New Roman" panose="02020603050405020304" pitchFamily="18" charset="0"/>
                          <a:cs typeface="Times New Roman" panose="02020603050405020304" pitchFamily="18" charset="0"/>
                        </a:rPr>
                        <a:t> </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a:txBody>
                    <a:bodyPr/>
                    <a:lstStyle/>
                    <a:p>
                      <a:pPr>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r>
              <a:tr h="232016">
                <a:tc>
                  <a:txBody>
                    <a:bodyPr/>
                    <a:lstStyle/>
                    <a:p>
                      <a:pPr>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TỔNG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gridSpan="3">
                  <a:txBody>
                    <a:bodyPr/>
                    <a:lstStyle/>
                    <a:p>
                      <a:pPr>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889" marR="67889" marT="0" marB="0">
                    <a:solidFill>
                      <a:schemeClr val="accent2">
                        <a:lumMod val="20000"/>
                        <a:lumOff val="80000"/>
                      </a:schemeClr>
                    </a:solidFill>
                  </a:tcPr>
                </a:tc>
                <a:tc hMerge="1">
                  <a:txBody>
                    <a:bodyPr/>
                    <a:lstStyle/>
                    <a:p>
                      <a:endParaRPr lang="en-US"/>
                    </a:p>
                  </a:txBody>
                  <a:tcPr/>
                </a:tc>
                <a:tc hMerge="1">
                  <a:txBody>
                    <a:bodyPr/>
                    <a:lstStyle/>
                    <a:p>
                      <a:endParaRPr lang="en-US"/>
                    </a:p>
                  </a:txBody>
                  <a:tcPr/>
                </a:tc>
              </a:tr>
            </a:tbl>
          </a:graphicData>
        </a:graphic>
      </p:graphicFrame>
      <p:sp>
        <p:nvSpPr>
          <p:cNvPr id="10" name="Rectangle 9"/>
          <p:cNvSpPr/>
          <p:nvPr/>
        </p:nvSpPr>
        <p:spPr>
          <a:xfrm>
            <a:off x="1547664" y="260648"/>
            <a:ext cx="4406014" cy="369332"/>
          </a:xfrm>
          <a:prstGeom prst="rect">
            <a:avLst/>
          </a:prstGeom>
        </p:spPr>
        <p:txBody>
          <a:bodyPr wrap="none">
            <a:spAutoFit/>
          </a:bodyPr>
          <a:lstStyle/>
          <a:p>
            <a:pPr algn="ctr"/>
            <a:r>
              <a:rPr lang="en-US" altLang="en-US" b="1" dirty="0">
                <a:solidFill>
                  <a:srgbClr val="0000CC"/>
                </a:solidFill>
                <a:latin typeface="Times New Roman" panose="02020603050405020304" pitchFamily="18" charset="0"/>
                <a:cs typeface="Times New Roman" panose="02020603050405020304" pitchFamily="18" charset="0"/>
              </a:rPr>
              <a:t>RUBIC ĐÁNH GIÁ THẢO LUẬN NHÓM</a:t>
            </a:r>
          </a:p>
        </p:txBody>
      </p:sp>
    </p:spTree>
    <p:extLst>
      <p:ext uri="{BB962C8B-B14F-4D97-AF65-F5344CB8AC3E}">
        <p14:creationId xmlns:p14="http://schemas.microsoft.com/office/powerpoint/2010/main" val="697309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400" b="1" dirty="0" smtClean="0">
                <a:solidFill>
                  <a:srgbClr val="FF0000"/>
                </a:solidFill>
                <a:latin typeface="Times New Roman" pitchFamily="18" charset="0"/>
                <a:cs typeface="Times New Roman" pitchFamily="18" charset="0"/>
              </a:rPr>
              <a:t>II. ĐỌC – HIỂU VĂN BẢN</a:t>
            </a:r>
            <a:endParaRPr lang="en-US" sz="2400" dirty="0" smtClean="0">
              <a:solidFill>
                <a:srgbClr val="FF0000"/>
              </a:solidFill>
              <a:latin typeface="Times New Roman" pitchFamily="18" charset="0"/>
              <a:cs typeface="Times New Roman" pitchFamily="18" charset="0"/>
            </a:endParaRPr>
          </a:p>
          <a:p>
            <a:pPr>
              <a:buNone/>
            </a:pPr>
            <a:r>
              <a:rPr lang="vi-VN" sz="2400" b="1" dirty="0" smtClean="0">
                <a:solidFill>
                  <a:srgbClr val="0000CC"/>
                </a:solidFill>
                <a:latin typeface="Times New Roman" pitchFamily="18" charset="0"/>
                <a:cs typeface="Times New Roman" pitchFamily="18" charset="0"/>
              </a:rPr>
              <a:t>1. </a:t>
            </a:r>
            <a:r>
              <a:rPr lang="en-US" sz="2400" b="1" dirty="0" err="1">
                <a:solidFill>
                  <a:srgbClr val="0000CC"/>
                </a:solidFill>
                <a:latin typeface="Times New Roman" panose="02020603050405020304" pitchFamily="18" charset="0"/>
                <a:cs typeface="Times New Roman" panose="02020603050405020304" pitchFamily="18" charset="0"/>
              </a:rPr>
              <a:t>Thúy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Kiều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vật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dặn</a:t>
            </a:r>
            <a:r>
              <a:rPr lang="en-US" sz="2400" b="1" dirty="0">
                <a:solidFill>
                  <a:srgbClr val="0000CC"/>
                </a:solidFill>
                <a:latin typeface="Times New Roman" panose="02020603050405020304" pitchFamily="18" charset="0"/>
                <a:cs typeface="Times New Roman" panose="02020603050405020304" pitchFamily="18" charset="0"/>
              </a:rPr>
              <a:t> dò </a:t>
            </a:r>
            <a:r>
              <a:rPr lang="en-US" sz="2400" b="1" dirty="0" err="1">
                <a:solidFill>
                  <a:srgbClr val="0000CC"/>
                </a:solidFill>
                <a:latin typeface="Times New Roman" panose="02020603050405020304" pitchFamily="18" charset="0"/>
                <a:cs typeface="Times New Roman" panose="02020603050405020304" pitchFamily="18" charset="0"/>
              </a:rPr>
              <a:t>em</a:t>
            </a:r>
            <a:r>
              <a:rPr lang="en-US" sz="2400" b="1" dirty="0" smtClean="0">
                <a:solidFill>
                  <a:srgbClr val="0000CC"/>
                </a:solidFill>
                <a:latin typeface="Times New Roman" panose="02020603050405020304" pitchFamily="18" charset="0"/>
                <a:cs typeface="Times New Roman" panose="02020603050405020304" pitchFamily="18" charset="0"/>
              </a:rPr>
              <a:t>. (14 </a:t>
            </a:r>
            <a:r>
              <a:rPr lang="en-US" sz="2400" b="1" dirty="0" err="1" smtClean="0">
                <a:solidFill>
                  <a:srgbClr val="0000CC"/>
                </a:solidFill>
                <a:latin typeface="Times New Roman" panose="02020603050405020304" pitchFamily="18" charset="0"/>
                <a:cs typeface="Times New Roman" panose="02020603050405020304" pitchFamily="18" charset="0"/>
              </a:rPr>
              <a:t>câu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tiếp</a:t>
            </a: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dirty="0">
              <a:solidFill>
                <a:srgbClr val="0000CC"/>
              </a:solidFill>
              <a:latin typeface="Times New Roman" panose="02020603050405020304" pitchFamily="18" charset="0"/>
              <a:cs typeface="Times New Roman" panose="02020603050405020304" pitchFamily="18" charset="0"/>
            </a:endParaRPr>
          </a:p>
          <a:p>
            <a:pPr>
              <a:buNone/>
            </a:pPr>
            <a:endParaRPr lang="en-US" sz="2400" dirty="0" smtClean="0">
              <a:solidFill>
                <a:srgbClr val="0000CC"/>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FFB8A36A-D977-4B02-8046-96BCC8A6A121}"/>
              </a:ext>
            </a:extLst>
          </p:cNvPr>
          <p:cNvSpPr txBox="1">
            <a:spLocks noChangeArrowheads="1"/>
          </p:cNvSpPr>
          <p:nvPr/>
        </p:nvSpPr>
        <p:spPr bwMode="auto">
          <a:xfrm>
            <a:off x="319666" y="908720"/>
            <a:ext cx="836295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900" indent="-342900">
              <a:buFontTx/>
              <a:buChar char="-"/>
            </a:pPr>
            <a:r>
              <a:rPr lang="en-US" sz="2400" b="1" dirty="0" err="1" smtClean="0">
                <a:latin typeface="Times New Roman" panose="02020603050405020304" pitchFamily="18" charset="0"/>
                <a:cs typeface="Times New Roman" panose="02020603050405020304" pitchFamily="18" charset="0"/>
              </a:rPr>
              <a:t>Kiều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vật</a:t>
            </a:r>
            <a:r>
              <a:rPr lang="en-US" sz="2400" b="1"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Chiếc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bức</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tờ</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phím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vật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dặn</a:t>
            </a:r>
            <a:r>
              <a:rPr lang="en-US" sz="2400" b="1" dirty="0">
                <a:latin typeface="Times New Roman" panose="02020603050405020304" pitchFamily="18" charset="0"/>
                <a:cs typeface="Times New Roman" panose="02020603050405020304" pitchFamily="18" charset="0"/>
              </a:rPr>
              <a:t> dò </a:t>
            </a:r>
            <a:r>
              <a:rPr lang="en-US" sz="2400"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Duyên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thi</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giữ</a:t>
            </a:r>
            <a:r>
              <a:rPr lang="en-US" sz="2400" i="1" dirty="0" smtClean="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&gt;&lt; “</a:t>
            </a:r>
            <a:r>
              <a:rPr lang="en-US" sz="2400" i="1" dirty="0" err="1">
                <a:latin typeface="Times New Roman" panose="02020603050405020304" pitchFamily="18" charset="0"/>
                <a:cs typeface="Times New Roman" panose="02020603050405020304" pitchFamily="18" charset="0"/>
              </a:rPr>
              <a:t>vật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của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chung</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Duyên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này</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với</a:t>
            </a:r>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Của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chung</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của</a:t>
            </a:r>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Kiều</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còn</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của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Vân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níu</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vật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xmlns="" id="{1E123E51-9055-4B76-B2D4-88ACCB01EE85}"/>
              </a:ext>
            </a:extLst>
          </p:cNvPr>
          <p:cNvSpPr/>
          <p:nvPr/>
        </p:nvSpPr>
        <p:spPr>
          <a:xfrm>
            <a:off x="510861" y="4437112"/>
            <a:ext cx="8122278" cy="1569660"/>
          </a:xfrm>
          <a:prstGeom prst="rect">
            <a:avLst/>
          </a:prstGeom>
        </p:spPr>
        <p:txBody>
          <a:bodyPr wrap="square">
            <a:spAutoFit/>
          </a:bodyPr>
          <a:lstStyle/>
          <a:p>
            <a:pPr lvl="0"/>
            <a:r>
              <a:rPr lang="en-US" sz="2400" dirty="0">
                <a:solidFill>
                  <a:srgbClr val="FF0000"/>
                </a:solidFill>
                <a:latin typeface="Times New Roman" panose="02020603050405020304" pitchFamily="18" charset="0"/>
                <a:cs typeface="Times New Roman" panose="02020603050405020304" pitchFamily="18" charset="0"/>
              </a:rPr>
              <a:t>Ý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kỉ</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Thúy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muốn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trở</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đồng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Kim </a:t>
            </a:r>
            <a:r>
              <a:rPr lang="en-US" sz="2400" dirty="0" err="1">
                <a:solidFill>
                  <a:srgbClr val="FF0000"/>
                </a:solidFill>
                <a:latin typeface="Times New Roman" panose="02020603050405020304" pitchFamily="18" charset="0"/>
                <a:cs typeface="Times New Roman" panose="02020603050405020304" pitchFamily="18" charset="0"/>
              </a:rPr>
              <a:t>Trọng</a:t>
            </a:r>
            <a:r>
              <a:rPr lang="en-US" sz="2400" dirty="0">
                <a:solidFill>
                  <a:srgbClr val="FF0000"/>
                </a:solidFill>
                <a:latin typeface="Times New Roman" panose="02020603050405020304" pitchFamily="18" charset="0"/>
                <a:cs typeface="Times New Roman" panose="02020603050405020304" pitchFamily="18" charset="0"/>
              </a:rPr>
              <a:t>. </a:t>
            </a:r>
          </a:p>
          <a:p>
            <a:pPr lvl="0" algn="just">
              <a:spcAft>
                <a:spcPts val="1000"/>
              </a:spcAft>
            </a:pPr>
            <a:endParaRPr lang="vi-VN" alt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Curved Right Arrow 1"/>
          <p:cNvSpPr/>
          <p:nvPr/>
        </p:nvSpPr>
        <p:spPr>
          <a:xfrm>
            <a:off x="237182" y="4959387"/>
            <a:ext cx="309979" cy="298184"/>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9946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barn(inVertical)">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barn(inVertical)">
                                      <p:cBhvr>
                                        <p:cTn id="30" dur="500"/>
                                        <p:tgtEl>
                                          <p:spTgt spid="9">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arn(inVertical)">
                                      <p:cBhvr>
                                        <p:cTn id="33" dur="500"/>
                                        <p:tgtEl>
                                          <p:spTgt spid="9">
                                            <p:txEl>
                                              <p:pRg st="2" end="2"/>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barn(inVertical)">
                                      <p:cBhvr>
                                        <p:cTn id="36" dur="500"/>
                                        <p:tgtEl>
                                          <p:spTgt spid="9">
                                            <p:txEl>
                                              <p:pRg st="3" end="3"/>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barn(inVertical)">
                                      <p:cBhvr>
                                        <p:cTn id="39" dur="500"/>
                                        <p:tgtEl>
                                          <p:spTgt spid="9">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1000"/>
                                        <p:tgtEl>
                                          <p:spTgt spid="7">
                                            <p:txEl>
                                              <p:pRg st="0" end="0"/>
                                            </p:txEl>
                                          </p:spTgt>
                                        </p:tgtEl>
                                      </p:cBhvr>
                                    </p:animEffect>
                                    <p:anim calcmode="lin" valueType="num">
                                      <p:cBhvr>
                                        <p:cTn id="5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400" b="1" dirty="0" smtClean="0">
                <a:solidFill>
                  <a:srgbClr val="FF0000"/>
                </a:solidFill>
                <a:latin typeface="Times New Roman" pitchFamily="18" charset="0"/>
                <a:cs typeface="Times New Roman" pitchFamily="18" charset="0"/>
              </a:rPr>
              <a:t>II. ĐỌC – HIỂU VĂN BẢN</a:t>
            </a:r>
            <a:endParaRPr lang="en-US" sz="2400" dirty="0" smtClean="0">
              <a:solidFill>
                <a:srgbClr val="FF0000"/>
              </a:solidFill>
              <a:latin typeface="Times New Roman" pitchFamily="18" charset="0"/>
              <a:cs typeface="Times New Roman" pitchFamily="18" charset="0"/>
            </a:endParaRPr>
          </a:p>
          <a:p>
            <a:pPr>
              <a:buNone/>
            </a:pPr>
            <a:r>
              <a:rPr lang="en-US" sz="2400" b="1" dirty="0">
                <a:solidFill>
                  <a:srgbClr val="0000CC"/>
                </a:solidFill>
                <a:latin typeface="Times New Roman" pitchFamily="18" charset="0"/>
                <a:cs typeface="Times New Roman" pitchFamily="18" charset="0"/>
              </a:rPr>
              <a:t>2</a:t>
            </a:r>
            <a:r>
              <a:rPr lang="vi-VN" sz="2400" b="1" dirty="0" smtClean="0">
                <a:solidFill>
                  <a:srgbClr val="0000CC"/>
                </a:solidFill>
                <a:latin typeface="Times New Roman" pitchFamily="18" charset="0"/>
                <a:cs typeface="Times New Roman"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Thúy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Kiều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trao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vật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dặn</a:t>
            </a:r>
            <a:r>
              <a:rPr lang="en-US" sz="2400" b="1" dirty="0">
                <a:solidFill>
                  <a:srgbClr val="0000CC"/>
                </a:solidFill>
                <a:latin typeface="Times New Roman" panose="02020603050405020304" pitchFamily="18" charset="0"/>
                <a:cs typeface="Times New Roman" panose="02020603050405020304" pitchFamily="18" charset="0"/>
              </a:rPr>
              <a:t> dò </a:t>
            </a:r>
            <a:r>
              <a:rPr lang="en-US" sz="2400" b="1" dirty="0" err="1">
                <a:solidFill>
                  <a:srgbClr val="0000CC"/>
                </a:solidFill>
                <a:latin typeface="Times New Roman" panose="02020603050405020304" pitchFamily="18" charset="0"/>
                <a:cs typeface="Times New Roman" panose="02020603050405020304" pitchFamily="18" charset="0"/>
              </a:rPr>
              <a:t>em</a:t>
            </a:r>
            <a:r>
              <a:rPr lang="en-US" sz="2400" b="1" dirty="0" smtClean="0">
                <a:solidFill>
                  <a:srgbClr val="0000CC"/>
                </a:solidFill>
                <a:latin typeface="Times New Roman" panose="02020603050405020304" pitchFamily="18" charset="0"/>
                <a:cs typeface="Times New Roman" panose="02020603050405020304" pitchFamily="18" charset="0"/>
              </a:rPr>
              <a:t>. (14 </a:t>
            </a:r>
            <a:r>
              <a:rPr lang="en-US" sz="2400" b="1" dirty="0" err="1" smtClean="0">
                <a:solidFill>
                  <a:srgbClr val="0000CC"/>
                </a:solidFill>
                <a:latin typeface="Times New Roman" panose="02020603050405020304" pitchFamily="18" charset="0"/>
                <a:cs typeface="Times New Roman" panose="02020603050405020304" pitchFamily="18" charset="0"/>
              </a:rPr>
              <a:t>câu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tiếp</a:t>
            </a:r>
            <a:r>
              <a:rPr lang="en-US" sz="2400" b="1" dirty="0" smtClean="0">
                <a:solidFill>
                  <a:srgbClr val="0000CC"/>
                </a:solidFill>
                <a:latin typeface="Times New Roman" panose="02020603050405020304" pitchFamily="18" charset="0"/>
                <a:cs typeface="Times New Roman" panose="02020603050405020304" pitchFamily="18" charset="0"/>
              </a:rPr>
              <a:t>)</a:t>
            </a:r>
          </a:p>
          <a:p>
            <a:pPr>
              <a:buNone/>
            </a:pPr>
            <a:endParaRPr lang="en-US" sz="2400" dirty="0" smtClean="0">
              <a:solidFill>
                <a:srgbClr val="0000CC"/>
              </a:solidFill>
              <a:latin typeface="Times New Roman" panose="02020603050405020304" pitchFamily="18" charset="0"/>
              <a:cs typeface="Times New Roman" panose="02020603050405020304" pitchFamily="18" charset="0"/>
            </a:endParaRPr>
          </a:p>
        </p:txBody>
      </p:sp>
      <p:sp>
        <p:nvSpPr>
          <p:cNvPr id="2" name="Curved Right Arrow 1"/>
          <p:cNvSpPr/>
          <p:nvPr/>
        </p:nvSpPr>
        <p:spPr>
          <a:xfrm>
            <a:off x="474362" y="4149080"/>
            <a:ext cx="309979" cy="298184"/>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xmlns="" id="{1E123E51-9055-4B76-B2D4-88ACCB01EE85}"/>
              </a:ext>
            </a:extLst>
          </p:cNvPr>
          <p:cNvSpPr/>
          <p:nvPr/>
        </p:nvSpPr>
        <p:spPr>
          <a:xfrm>
            <a:off x="625585" y="3835602"/>
            <a:ext cx="8122278" cy="1938992"/>
          </a:xfrm>
          <a:prstGeom prst="rect">
            <a:avLst/>
          </a:prstGeom>
        </p:spPr>
        <p:txBody>
          <a:bodyPr wrap="square">
            <a:spAutoFit/>
          </a:bodyPr>
          <a:lstStyle/>
          <a:p>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Nghê</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thuật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miêu</a:t>
            </a:r>
            <a:r>
              <a:rPr lang="en-US" sz="2400" i="1" dirty="0">
                <a:solidFill>
                  <a:srgbClr val="FF0000"/>
                </a:solidFill>
                <a:latin typeface="Times New Roman" panose="02020603050405020304" pitchFamily="18" charset="0"/>
                <a:cs typeface="Times New Roman" panose="02020603050405020304" pitchFamily="18" charset="0"/>
              </a:rPr>
              <a:t> tả </a:t>
            </a:r>
            <a:r>
              <a:rPr lang="en-US" sz="2400" i="1" dirty="0" err="1">
                <a:solidFill>
                  <a:srgbClr val="FF0000"/>
                </a:solidFill>
                <a:latin typeface="Times New Roman" panose="02020603050405020304" pitchFamily="18" charset="0"/>
                <a:cs typeface="Times New Roman" panose="02020603050405020304" pitchFamily="18" charset="0"/>
              </a:rPr>
              <a:t>độc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thoại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nội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bậc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thầy</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smtClean="0">
                <a:solidFill>
                  <a:srgbClr val="FF0000"/>
                </a:solidFill>
                <a:latin typeface="Times New Roman" panose="02020603050405020304" pitchFamily="18" charset="0"/>
                <a:cs typeface="Times New Roman" panose="02020603050405020304" pitchFamily="18" charset="0"/>
              </a:rPr>
              <a:t>Du.</a:t>
            </a:r>
            <a:endParaRPr lang="en-US" sz="2400" dirty="0" smtClean="0">
              <a:solidFill>
                <a:srgbClr val="FF0000"/>
              </a:solidFill>
              <a:latin typeface="Times New Roman" panose="02020603050405020304" pitchFamily="18" charset="0"/>
              <a:cs typeface="Times New Roman" panose="02020603050405020304" pitchFamily="18" charset="0"/>
            </a:endParaRPr>
          </a:p>
          <a:p>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Nỗi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đau</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đớn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xót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xa</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của</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Kiều</a:t>
            </a:r>
            <a:r>
              <a:rPr lang="en-US" sz="2400" b="1" i="1" dirty="0" smtClean="0">
                <a:solidFill>
                  <a:srgbClr val="FF0000"/>
                </a:solidFill>
                <a:latin typeface="Times New Roman" panose="02020603050405020304" pitchFamily="18" charset="0"/>
                <a:cs typeface="Times New Roman" panose="02020603050405020304" pitchFamily="18" charset="0"/>
              </a:rPr>
              <a:t>. Qua </a:t>
            </a:r>
            <a:r>
              <a:rPr lang="en-US" sz="2400" b="1" i="1" dirty="0" err="1" smtClean="0">
                <a:solidFill>
                  <a:srgbClr val="FF0000"/>
                </a:solidFill>
                <a:latin typeface="Times New Roman" panose="02020603050405020304" pitchFamily="18" charset="0"/>
                <a:cs typeface="Times New Roman" panose="02020603050405020304" pitchFamily="18" charset="0"/>
              </a:rPr>
              <a:t>đo</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thê</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hiện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tình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cảm</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bền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chặt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thủy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chung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mãnh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liệt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của</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Kiều</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đối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với</a:t>
            </a:r>
            <a:r>
              <a:rPr lang="en-US" sz="2400" b="1" i="1" dirty="0" smtClean="0">
                <a:solidFill>
                  <a:srgbClr val="FF0000"/>
                </a:solidFill>
                <a:latin typeface="Times New Roman" panose="02020603050405020304" pitchFamily="18" charset="0"/>
                <a:cs typeface="Times New Roman" panose="02020603050405020304" pitchFamily="18" charset="0"/>
              </a:rPr>
              <a:t> Kim </a:t>
            </a:r>
            <a:r>
              <a:rPr lang="en-US" sz="2400" b="1" i="1" dirty="0" err="1" smtClean="0">
                <a:solidFill>
                  <a:srgbClr val="FF0000"/>
                </a:solidFill>
                <a:latin typeface="Times New Roman" panose="02020603050405020304" pitchFamily="18" charset="0"/>
                <a:cs typeface="Times New Roman" panose="02020603050405020304" pitchFamily="18" charset="0"/>
              </a:rPr>
              <a:t>Trọng</a:t>
            </a:r>
            <a:r>
              <a:rPr lang="en-US" sz="2400" b="1" i="1" dirty="0" smtClean="0">
                <a:solidFill>
                  <a:srgbClr val="FF0000"/>
                </a:solidFill>
                <a:latin typeface="Times New Roman" panose="02020603050405020304" pitchFamily="18" charset="0"/>
                <a:cs typeface="Times New Roman" panose="02020603050405020304" pitchFamily="18" charset="0"/>
              </a:rPr>
              <a:t>.</a:t>
            </a:r>
            <a:endParaRPr lang="en-US" sz="2400" dirty="0" smtClean="0">
              <a:solidFill>
                <a:srgbClr val="FF0000"/>
              </a:solidFill>
              <a:latin typeface="Times New Roman" panose="02020603050405020304" pitchFamily="18" charset="0"/>
              <a:cs typeface="Times New Roman" panose="02020603050405020304" pitchFamily="18" charset="0"/>
            </a:endParaRPr>
          </a:p>
          <a:p>
            <a:pPr lvl="0" algn="just">
              <a:spcAft>
                <a:spcPts val="1000"/>
              </a:spcAft>
            </a:pPr>
            <a:endParaRPr lang="vi-VN" alt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2">
            <a:extLst>
              <a:ext uri="{FF2B5EF4-FFF2-40B4-BE49-F238E27FC236}">
                <a16:creationId xmlns="" xmlns:a16="http://schemas.microsoft.com/office/drawing/2014/main" id="{AD0478F4-12AA-7345-A6A1-1B2EC29DBA08}"/>
              </a:ext>
            </a:extLst>
          </p:cNvPr>
          <p:cNvSpPr txBox="1"/>
          <p:nvPr/>
        </p:nvSpPr>
        <p:spPr>
          <a:xfrm>
            <a:off x="899592" y="1251520"/>
            <a:ext cx="3626858" cy="461665"/>
          </a:xfrm>
          <a:prstGeom prst="rect">
            <a:avLst/>
          </a:prstGeom>
          <a:noFill/>
        </p:spPr>
        <p:txBody>
          <a:bodyPr wrap="square" rtlCol="0">
            <a:spAutoFit/>
          </a:bodyPr>
          <a:lstStyle/>
          <a:p>
            <a:pPr algn="l"/>
            <a:r>
              <a:rPr lang="vi-VN" sz="2400" dirty="0">
                <a:latin typeface="+mj-lt"/>
              </a:rPr>
              <a:t>+Sau khi trao kỉ vật:</a:t>
            </a:r>
          </a:p>
        </p:txBody>
      </p:sp>
      <p:sp>
        <p:nvSpPr>
          <p:cNvPr id="9" name="Hộp Văn bản 3">
            <a:extLst>
              <a:ext uri="{FF2B5EF4-FFF2-40B4-BE49-F238E27FC236}">
                <a16:creationId xmlns="" xmlns:a16="http://schemas.microsoft.com/office/drawing/2014/main" id="{38231A00-D69D-3E44-8720-8E3645334ACA}"/>
              </a:ext>
            </a:extLst>
          </p:cNvPr>
          <p:cNvSpPr txBox="1"/>
          <p:nvPr/>
        </p:nvSpPr>
        <p:spPr>
          <a:xfrm>
            <a:off x="788938" y="1851684"/>
            <a:ext cx="3626858" cy="1569660"/>
          </a:xfrm>
          <a:prstGeom prst="rect">
            <a:avLst/>
          </a:prstGeom>
          <a:noFill/>
        </p:spPr>
        <p:txBody>
          <a:bodyPr wrap="square" rtlCol="0">
            <a:spAutoFit/>
          </a:bodyPr>
          <a:lstStyle/>
          <a:p>
            <a:pPr algn="l"/>
            <a:r>
              <a:rPr lang="vi-VN" sz="2400" dirty="0">
                <a:latin typeface="+mj-lt"/>
              </a:rPr>
              <a:t>“Mất người”</a:t>
            </a:r>
          </a:p>
          <a:p>
            <a:pPr algn="l"/>
            <a:r>
              <a:rPr lang="vi-VN" sz="2400" dirty="0">
                <a:latin typeface="+mj-lt"/>
              </a:rPr>
              <a:t>“ Mệnh bạc”</a:t>
            </a:r>
          </a:p>
          <a:p>
            <a:pPr algn="l"/>
            <a:r>
              <a:rPr lang="vi-VN" sz="2400" dirty="0">
                <a:latin typeface="+mj-lt"/>
              </a:rPr>
              <a:t>“ Ắt lòng chẳng quên</a:t>
            </a:r>
            <a:r>
              <a:rPr lang="vi-VN" sz="2400" dirty="0" smtClean="0">
                <a:latin typeface="+mj-lt"/>
              </a:rPr>
              <a:t>”</a:t>
            </a:r>
            <a:endParaRPr lang="en-US" sz="2400" dirty="0" smtClean="0">
              <a:latin typeface="+mj-lt"/>
            </a:endParaRPr>
          </a:p>
          <a:p>
            <a:pPr algn="l"/>
            <a:r>
              <a:rPr lang="en-US" sz="2400" dirty="0" smtClean="0">
                <a:latin typeface="+mj-lt"/>
              </a:rPr>
              <a:t>“</a:t>
            </a:r>
            <a:r>
              <a:rPr lang="en-US" sz="2400" dirty="0" err="1" smtClean="0">
                <a:latin typeface="Times New Roman" panose="02020603050405020304" pitchFamily="18" charset="0"/>
                <a:cs typeface="Times New Roman" panose="02020603050405020304" pitchFamily="18" charset="0"/>
              </a:rPr>
              <a:t>Thác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oan</a:t>
            </a:r>
            <a:r>
              <a:rPr lang="en-US"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0" name="Hộp Văn bản 15">
            <a:extLst>
              <a:ext uri="{FF2B5EF4-FFF2-40B4-BE49-F238E27FC236}">
                <a16:creationId xmlns="" xmlns:a16="http://schemas.microsoft.com/office/drawing/2014/main" id="{1226D68A-1006-E648-9DC5-92517944D9D3}"/>
              </a:ext>
            </a:extLst>
          </p:cNvPr>
          <p:cNvSpPr txBox="1"/>
          <p:nvPr/>
        </p:nvSpPr>
        <p:spPr>
          <a:xfrm>
            <a:off x="4659265" y="1695223"/>
            <a:ext cx="4397469" cy="1569660"/>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chết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chết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hận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linh hồn cũng không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siêu thoát được vì vẫn mang nặng lời thề với Kim Trọng</a:t>
            </a:r>
          </a:p>
        </p:txBody>
      </p:sp>
      <p:sp>
        <p:nvSpPr>
          <p:cNvPr id="4" name="Right Arrow 3"/>
          <p:cNvSpPr/>
          <p:nvPr/>
        </p:nvSpPr>
        <p:spPr>
          <a:xfrm>
            <a:off x="3593592" y="220953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78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p:bldP spid="9" grpId="0"/>
      <p:bldP spid="10"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400" b="1" dirty="0" smtClean="0">
                <a:solidFill>
                  <a:srgbClr val="FF0000"/>
                </a:solidFill>
                <a:latin typeface="Times New Roman" pitchFamily="18" charset="0"/>
                <a:cs typeface="Times New Roman" pitchFamily="18" charset="0"/>
              </a:rPr>
              <a:t>II. ĐỌC – HIỂU VĂN BẢN</a:t>
            </a:r>
            <a:endParaRPr lang="en-US" sz="2400" dirty="0" smtClean="0">
              <a:solidFill>
                <a:srgbClr val="FF0000"/>
              </a:solidFill>
              <a:latin typeface="Times New Roman" pitchFamily="18" charset="0"/>
              <a:cs typeface="Times New Roman" pitchFamily="18" charset="0"/>
            </a:endParaRPr>
          </a:p>
          <a:p>
            <a:pPr marL="0" indent="0">
              <a:buNone/>
            </a:pPr>
            <a:r>
              <a:rPr lang="en-US" sz="2400" b="1" i="1" dirty="0" smtClean="0">
                <a:solidFill>
                  <a:srgbClr val="0000CC"/>
                </a:solidFill>
                <a:latin typeface="Times New Roman" panose="02020603050405020304" pitchFamily="18" charset="0"/>
                <a:cs typeface="Times New Roman" panose="02020603050405020304" pitchFamily="18" charset="0"/>
              </a:rPr>
              <a:t>3. </a:t>
            </a:r>
            <a:r>
              <a:rPr lang="en-US" sz="2400" b="1" i="1" dirty="0" err="1" smtClean="0">
                <a:solidFill>
                  <a:srgbClr val="0000CC"/>
                </a:solidFill>
                <a:latin typeface="Times New Roman" panose="02020603050405020304" pitchFamily="18" charset="0"/>
                <a:cs typeface="Times New Roman" panose="02020603050405020304" pitchFamily="18" charset="0"/>
              </a:rPr>
              <a:t>Tâm</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trạng</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của</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Kiều</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khi</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đối</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diện</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với</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thực</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tại</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và</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lời</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nhắn</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gứi</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đến</a:t>
            </a:r>
            <a:r>
              <a:rPr lang="en-US" sz="2400" b="1" i="1" dirty="0" smtClean="0">
                <a:solidFill>
                  <a:srgbClr val="0000CC"/>
                </a:solidFill>
                <a:latin typeface="Times New Roman" panose="02020603050405020304" pitchFamily="18" charset="0"/>
                <a:cs typeface="Times New Roman" panose="02020603050405020304" pitchFamily="18" charset="0"/>
              </a:rPr>
              <a:t> Kim </a:t>
            </a:r>
            <a:r>
              <a:rPr lang="en-US" sz="2400" b="1" i="1" dirty="0" err="1" smtClean="0">
                <a:solidFill>
                  <a:srgbClr val="0000CC"/>
                </a:solidFill>
                <a:latin typeface="Times New Roman" panose="02020603050405020304" pitchFamily="18" charset="0"/>
                <a:cs typeface="Times New Roman" panose="02020603050405020304" pitchFamily="18" charset="0"/>
              </a:rPr>
              <a:t>Trọng</a:t>
            </a:r>
            <a:r>
              <a:rPr lang="vi-VN" sz="2400" i="1" dirty="0" smtClean="0">
                <a:solidFill>
                  <a:srgbClr val="0000CC"/>
                </a:solidFill>
                <a:latin typeface="Times New Roman" panose="02020603050405020304" pitchFamily="18" charset="0"/>
                <a:cs typeface="Times New Roman" panose="02020603050405020304" pitchFamily="18" charset="0"/>
              </a:rPr>
              <a:t> (8 </a:t>
            </a:r>
            <a:r>
              <a:rPr lang="vi-VN" sz="2400" i="1" dirty="0">
                <a:solidFill>
                  <a:srgbClr val="0000CC"/>
                </a:solidFill>
                <a:latin typeface="Times New Roman" panose="02020603050405020304" pitchFamily="18" charset="0"/>
                <a:cs typeface="Times New Roman" panose="02020603050405020304" pitchFamily="18" charset="0"/>
              </a:rPr>
              <a:t>câu thơ cuối</a:t>
            </a:r>
            <a:r>
              <a:rPr lang="en-US" sz="2400" i="1" dirty="0" smtClean="0">
                <a:solidFill>
                  <a:srgbClr val="0000CC"/>
                </a:solidFill>
                <a:latin typeface="Times New Roman" panose="02020603050405020304" pitchFamily="18" charset="0"/>
                <a:cs typeface="Times New Roman" panose="02020603050405020304" pitchFamily="18" charset="0"/>
              </a:rPr>
              <a:t>)</a:t>
            </a:r>
          </a:p>
          <a:p>
            <a:pPr marL="457200" indent="-457200">
              <a:buAutoNum type="arabicPeriod"/>
            </a:pPr>
            <a:endParaRPr lang="en-US" sz="2400" dirty="0" smtClean="0">
              <a:solidFill>
                <a:srgbClr val="0000CC"/>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1E123E51-9055-4B76-B2D4-88ACCB01EE85}"/>
              </a:ext>
            </a:extLst>
          </p:cNvPr>
          <p:cNvSpPr/>
          <p:nvPr/>
        </p:nvSpPr>
        <p:spPr>
          <a:xfrm>
            <a:off x="237182" y="1340768"/>
            <a:ext cx="8122278" cy="830997"/>
          </a:xfrm>
          <a:prstGeom prst="rect">
            <a:avLst/>
          </a:prstGeom>
        </p:spPr>
        <p:txBody>
          <a:bodyPr wrap="square">
            <a:spAutoFit/>
          </a:bodyPr>
          <a:lstStyle/>
          <a:p>
            <a:pPr algn="just">
              <a:spcAft>
                <a:spcPts val="1000"/>
              </a:spcAft>
            </a:pP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Kim </a:t>
            </a:r>
            <a:r>
              <a:rPr lang="en-US" sz="2400" dirty="0" err="1" smtClean="0">
                <a:latin typeface="Times New Roman" panose="02020603050405020304" pitchFamily="18" charset="0"/>
                <a:cs typeface="Times New Roman" panose="02020603050405020304" pitchFamily="18" charset="0"/>
              </a:rPr>
              <a:t>Trọng</a:t>
            </a:r>
            <a:endParaRPr lang="en-US"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1E123E51-9055-4B76-B2D4-88ACCB01EE85}"/>
              </a:ext>
            </a:extLst>
          </p:cNvPr>
          <p:cNvSpPr/>
          <p:nvPr/>
        </p:nvSpPr>
        <p:spPr>
          <a:xfrm>
            <a:off x="237182" y="2171765"/>
            <a:ext cx="8122278" cy="830997"/>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Qua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nấc</a:t>
            </a:r>
            <a:r>
              <a:rPr lang="en-US" sz="2400" dirty="0">
                <a:latin typeface="Times New Roman" panose="02020603050405020304" pitchFamily="18" charset="0"/>
                <a:cs typeface="Times New Roman" panose="02020603050405020304" pitchFamily="18" charset="0"/>
              </a:rPr>
              <a:t> thang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xmlns="" id="{1E123E51-9055-4B76-B2D4-88ACCB01EE85}"/>
              </a:ext>
            </a:extLst>
          </p:cNvPr>
          <p:cNvSpPr/>
          <p:nvPr/>
        </p:nvSpPr>
        <p:spPr>
          <a:xfrm>
            <a:off x="392171" y="3268386"/>
            <a:ext cx="8122278" cy="120032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Vân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cậy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1E123E51-9055-4B76-B2D4-88ACCB01EE85}"/>
              </a:ext>
            </a:extLst>
          </p:cNvPr>
          <p:cNvSpPr/>
          <p:nvPr/>
        </p:nvSpPr>
        <p:spPr>
          <a:xfrm>
            <a:off x="547161" y="4274776"/>
            <a:ext cx="8122278" cy="1938992"/>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Vân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tan </a:t>
            </a:r>
            <a:r>
              <a:rPr lang="en-US" sz="2400" dirty="0" err="1">
                <a:latin typeface="Times New Roman" panose="02020603050405020304" pitchFamily="18" charset="0"/>
                <a:cs typeface="Times New Roman" panose="02020603050405020304" pitchFamily="18" charset="0"/>
              </a:rPr>
              <a:t>vỡ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bây</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giờ</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42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286" y="2514600"/>
            <a:ext cx="2667000" cy="1143000"/>
          </a:xfrm>
        </p:spPr>
        <p:txBody>
          <a:bodyPr>
            <a:noAutofit/>
          </a:bodyPr>
          <a:lstStyle/>
          <a:p>
            <a:r>
              <a:rPr lang="en-US" sz="9600" b="1" dirty="0">
                <a:latin typeface="Times New Roman" pitchFamily="18" charset="0"/>
                <a:cs typeface="Times New Roman" pitchFamily="18" charset="0"/>
              </a:rPr>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457200"/>
            <a:ext cx="3048000" cy="4648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18" y="533400"/>
            <a:ext cx="3983182" cy="4572000"/>
          </a:xfrm>
          <a:prstGeom prst="rect">
            <a:avLst/>
          </a:prstGeom>
        </p:spPr>
      </p:pic>
      <p:sp>
        <p:nvSpPr>
          <p:cNvPr id="10" name="TextBox 9"/>
          <p:cNvSpPr txBox="1"/>
          <p:nvPr/>
        </p:nvSpPr>
        <p:spPr>
          <a:xfrm>
            <a:off x="2133600" y="5867400"/>
            <a:ext cx="5638800" cy="634663"/>
          </a:xfrm>
          <a:prstGeom prst="rect">
            <a:avLst/>
          </a:prstGeom>
          <a:noFill/>
        </p:spPr>
        <p:txBody>
          <a:bodyPr wrap="square" rtlCol="0">
            <a:prstTxWarp prst="textPlain">
              <a:avLst/>
            </a:prstTxWarp>
            <a:spAutoFit/>
          </a:bodyPr>
          <a:lstStyle/>
          <a:p>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Đáp</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án</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 </a:t>
            </a:r>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Sóng</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gió</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61417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400" b="1" dirty="0" smtClean="0">
                <a:solidFill>
                  <a:srgbClr val="FF0000"/>
                </a:solidFill>
                <a:latin typeface="Times New Roman" pitchFamily="18" charset="0"/>
                <a:cs typeface="Times New Roman" pitchFamily="18" charset="0"/>
              </a:rPr>
              <a:t>II. ĐỌC – HIỂU VĂN BẢN</a:t>
            </a:r>
            <a:endParaRPr lang="en-US" sz="2400" dirty="0" smtClean="0">
              <a:solidFill>
                <a:srgbClr val="FF0000"/>
              </a:solidFill>
              <a:latin typeface="Times New Roman" pitchFamily="18" charset="0"/>
              <a:cs typeface="Times New Roman" pitchFamily="18" charset="0"/>
            </a:endParaRPr>
          </a:p>
          <a:p>
            <a:pPr marL="0" indent="0">
              <a:buNone/>
            </a:pPr>
            <a:r>
              <a:rPr lang="en-US" sz="2400" b="1" i="1" dirty="0" smtClean="0">
                <a:latin typeface="Times New Roman" panose="02020603050405020304" pitchFamily="18" charset="0"/>
                <a:cs typeface="Times New Roman" panose="02020603050405020304" pitchFamily="18" charset="0"/>
              </a:rPr>
              <a:t> </a:t>
            </a:r>
            <a:r>
              <a:rPr lang="en-US" sz="2400" b="1" i="1" dirty="0" smtClean="0">
                <a:solidFill>
                  <a:srgbClr val="0000CC"/>
                </a:solidFill>
                <a:latin typeface="Times New Roman" panose="02020603050405020304" pitchFamily="18" charset="0"/>
                <a:cs typeface="Times New Roman" panose="02020603050405020304" pitchFamily="18" charset="0"/>
              </a:rPr>
              <a:t>3. </a:t>
            </a:r>
            <a:r>
              <a:rPr lang="en-US" sz="2400" b="1" i="1" dirty="0" err="1" smtClean="0">
                <a:solidFill>
                  <a:srgbClr val="0000CC"/>
                </a:solidFill>
                <a:latin typeface="Times New Roman" panose="02020603050405020304" pitchFamily="18" charset="0"/>
                <a:cs typeface="Times New Roman" panose="02020603050405020304" pitchFamily="18" charset="0"/>
              </a:rPr>
              <a:t>Kiều</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đối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diện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với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thực</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tại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và</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lời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nhắn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gứi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đến</a:t>
            </a:r>
            <a:r>
              <a:rPr lang="en-US" sz="2400" b="1" i="1" dirty="0">
                <a:solidFill>
                  <a:srgbClr val="0000CC"/>
                </a:solidFill>
                <a:latin typeface="Times New Roman" panose="02020603050405020304" pitchFamily="18" charset="0"/>
                <a:cs typeface="Times New Roman" panose="02020603050405020304" pitchFamily="18" charset="0"/>
              </a:rPr>
              <a:t> Kim </a:t>
            </a:r>
            <a:r>
              <a:rPr lang="en-US" sz="2400" b="1" i="1" dirty="0" err="1">
                <a:solidFill>
                  <a:srgbClr val="0000CC"/>
                </a:solidFill>
                <a:latin typeface="Times New Roman" panose="02020603050405020304" pitchFamily="18" charset="0"/>
                <a:cs typeface="Times New Roman" panose="02020603050405020304" pitchFamily="18" charset="0"/>
              </a:rPr>
              <a:t>Trọng</a:t>
            </a:r>
            <a:r>
              <a:rPr lang="vi-VN" sz="2400" i="1" dirty="0">
                <a:solidFill>
                  <a:srgbClr val="0000CC"/>
                </a:solidFill>
                <a:latin typeface="Times New Roman" panose="02020603050405020304" pitchFamily="18" charset="0"/>
                <a:cs typeface="Times New Roman" panose="02020603050405020304" pitchFamily="18" charset="0"/>
              </a:rPr>
              <a:t> (8 câu thơ cuối</a:t>
            </a:r>
            <a:r>
              <a:rPr lang="en-US" sz="2400" i="1" dirty="0" smtClean="0">
                <a:solidFill>
                  <a:srgbClr val="0000CC"/>
                </a:solidFill>
                <a:latin typeface="Times New Roman" panose="02020603050405020304" pitchFamily="18" charset="0"/>
                <a:cs typeface="Times New Roman" panose="02020603050405020304" pitchFamily="18" charset="0"/>
              </a:rPr>
              <a:t>)</a:t>
            </a:r>
          </a:p>
          <a:p>
            <a:pPr marL="457200" indent="-457200">
              <a:buAutoNum type="arabicPeriod"/>
            </a:pPr>
            <a:endParaRPr lang="en-US" sz="2400" dirty="0" smtClean="0">
              <a:solidFill>
                <a:srgbClr val="0000CC"/>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1E123E51-9055-4B76-B2D4-88ACCB01EE85}"/>
              </a:ext>
            </a:extLst>
          </p:cNvPr>
          <p:cNvSpPr/>
          <p:nvPr/>
        </p:nvSpPr>
        <p:spPr>
          <a:xfrm>
            <a:off x="395536" y="1268760"/>
            <a:ext cx="8122278" cy="3416320"/>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tan </a:t>
            </a:r>
            <a:r>
              <a:rPr lang="en-US" sz="2400" dirty="0" err="1">
                <a:latin typeface="Times New Roman" panose="02020603050405020304" pitchFamily="18" charset="0"/>
                <a:cs typeface="Times New Roman" panose="02020603050405020304" pitchFamily="18" charset="0"/>
              </a:rPr>
              <a:t>vỡ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chàng</a:t>
            </a:r>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fontAlgn="base"/>
            <a:r>
              <a:rPr lang="en-US" sz="2400" i="1" dirty="0" err="1">
                <a:latin typeface="Times New Roman" panose="02020603050405020304" pitchFamily="18" charset="0"/>
                <a:cs typeface="Times New Roman" panose="02020603050405020304" pitchFamily="18" charset="0"/>
              </a:rPr>
              <a:t>Ôi</a:t>
            </a:r>
            <a:r>
              <a:rPr lang="en-US" sz="2400" i="1" dirty="0">
                <a:latin typeface="Times New Roman" panose="02020603050405020304" pitchFamily="18" charset="0"/>
                <a:cs typeface="Times New Roman" panose="02020603050405020304" pitchFamily="18" charset="0"/>
              </a:rPr>
              <a:t> Kim </a:t>
            </a:r>
            <a:r>
              <a:rPr lang="en-US" sz="2400" i="1" dirty="0" err="1">
                <a:latin typeface="Times New Roman" panose="02020603050405020304" pitchFamily="18" charset="0"/>
                <a:cs typeface="Times New Roman" panose="02020603050405020304" pitchFamily="18" charset="0"/>
              </a:rPr>
              <a:t>lang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hỡi</a:t>
            </a:r>
            <a:r>
              <a:rPr lang="en-US" sz="2400" i="1" dirty="0">
                <a:latin typeface="Times New Roman" panose="02020603050405020304" pitchFamily="18" charset="0"/>
                <a:cs typeface="Times New Roman" panose="02020603050405020304" pitchFamily="18" charset="0"/>
              </a:rPr>
              <a:t> Kim </a:t>
            </a:r>
            <a:r>
              <a:rPr lang="en-US" sz="2400" i="1" dirty="0" err="1">
                <a:latin typeface="Times New Roman" panose="02020603050405020304" pitchFamily="18" charset="0"/>
                <a:cs typeface="Times New Roman" panose="02020603050405020304" pitchFamily="18" charset="0"/>
              </a:rPr>
              <a:t>lang</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fontAlgn="base"/>
            <a:r>
              <a:rPr lang="en-US" sz="2400" i="1" dirty="0" err="1">
                <a:latin typeface="Times New Roman" panose="02020603050405020304" pitchFamily="18" charset="0"/>
                <a:cs typeface="Times New Roman" panose="02020603050405020304" pitchFamily="18" charset="0"/>
              </a:rPr>
              <a:t>Thôi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thiếp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phụ</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đây</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sự</a:t>
            </a:r>
            <a:r>
              <a:rPr lang="en-US" sz="2400"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nhịp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3/3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nghẹn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ngào</a:t>
            </a:r>
            <a:r>
              <a:rPr lang="en-US" sz="2400"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Hai </a:t>
            </a:r>
            <a:r>
              <a:rPr lang="fr-FR" sz="2400" dirty="0" err="1">
                <a:latin typeface="Times New Roman" panose="02020603050405020304" pitchFamily="18" charset="0"/>
                <a:cs typeface="Times New Roman" panose="02020603050405020304" pitchFamily="18" charset="0"/>
              </a:rPr>
              <a:t>lần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gọi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tên</a:t>
            </a:r>
            <a:r>
              <a:rPr lang="fr-FR" sz="2400" dirty="0">
                <a:latin typeface="Times New Roman" panose="02020603050405020304" pitchFamily="18" charset="0"/>
                <a:cs typeface="Times New Roman" panose="02020603050405020304" pitchFamily="18" charset="0"/>
              </a:rPr>
              <a:t> Kim </a:t>
            </a:r>
            <a:r>
              <a:rPr lang="fr-FR"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sym typeface="Wingdings 3" panose="05040102010807070707" pitchFamily="18" charset="2"/>
              </a:rPr>
              <a: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tức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tưởi</a:t>
            </a:r>
            <a:r>
              <a:rPr lang="fr-FR" sz="2400" dirty="0">
                <a:latin typeface="Times New Roman" panose="02020603050405020304" pitchFamily="18" charset="0"/>
                <a:cs typeface="Times New Roman" panose="02020603050405020304" pitchFamily="18" charset="0"/>
              </a:rPr>
              <a:t>, </a:t>
            </a:r>
            <a:r>
              <a:rPr lang="fr-FR" sz="2400" dirty="0" err="1" smtClean="0">
                <a:latin typeface="Times New Roman" panose="02020603050405020304" pitchFamily="18" charset="0"/>
                <a:cs typeface="Times New Roman" panose="02020603050405020304" pitchFamily="18" charset="0"/>
              </a:rPr>
              <a:t>đớn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đau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mê</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sảng</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611560" y="4509120"/>
            <a:ext cx="7330190" cy="1200329"/>
          </a:xfrm>
          <a:prstGeom prst="rect">
            <a:avLst/>
          </a:prstGeom>
        </p:spPr>
        <p:txBody>
          <a:bodyPr wrap="square">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=&gt; </a:t>
            </a:r>
            <a:r>
              <a:rPr lang="fr-FR" sz="2400" dirty="0" err="1">
                <a:solidFill>
                  <a:srgbClr val="FF0000"/>
                </a:solidFill>
                <a:latin typeface="Times New Roman" panose="02020603050405020304" pitchFamily="18" charset="0"/>
                <a:cs typeface="Times New Roman" panose="02020603050405020304" pitchFamily="18" charset="0"/>
              </a:rPr>
              <a:t>Tình</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cảm</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lấn</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át</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lí</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trí</a:t>
            </a:r>
            <a:r>
              <a:rPr lang="fr-FR" sz="2400" dirty="0">
                <a:solidFill>
                  <a:srgbClr val="FF0000"/>
                </a:solidFill>
                <a:latin typeface="Times New Roman" panose="02020603050405020304" pitchFamily="18" charset="0"/>
                <a:cs typeface="Times New Roman" panose="02020603050405020304" pitchFamily="18" charset="0"/>
              </a:rPr>
              <a:t> =&gt;</a:t>
            </a:r>
            <a:r>
              <a:rPr lang="fr-FR" sz="2400" dirty="0" err="1">
                <a:solidFill>
                  <a:srgbClr val="FF0000"/>
                </a:solidFill>
                <a:latin typeface="Times New Roman" panose="02020603050405020304" pitchFamily="18" charset="0"/>
                <a:cs typeface="Times New Roman" panose="02020603050405020304" pitchFamily="18" charset="0"/>
              </a:rPr>
              <a:t>Đoạn</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thơ</a:t>
            </a:r>
            <a:r>
              <a:rPr lang="fr-FR" sz="2400" dirty="0">
                <a:solidFill>
                  <a:srgbClr val="FF0000"/>
                </a:solidFill>
                <a:latin typeface="Times New Roman" panose="02020603050405020304" pitchFamily="18" charset="0"/>
                <a:cs typeface="Times New Roman" panose="02020603050405020304" pitchFamily="18" charset="0"/>
              </a:rPr>
              <a:t> là </a:t>
            </a:r>
            <a:r>
              <a:rPr lang="fr-FR" sz="2400" dirty="0" err="1">
                <a:solidFill>
                  <a:srgbClr val="FF0000"/>
                </a:solidFill>
                <a:latin typeface="Times New Roman" panose="02020603050405020304" pitchFamily="18" charset="0"/>
                <a:cs typeface="Times New Roman" panose="02020603050405020304" pitchFamily="18" charset="0"/>
              </a:rPr>
              <a:t>lời</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độc</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thoại</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nội</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tâm</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thể</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smtClean="0">
                <a:solidFill>
                  <a:srgbClr val="FF0000"/>
                </a:solidFill>
                <a:latin typeface="Times New Roman" panose="02020603050405020304" pitchFamily="18" charset="0"/>
                <a:cs typeface="Times New Roman" panose="02020603050405020304" pitchFamily="18" charset="0"/>
              </a:rPr>
              <a:t>hiện</a:t>
            </a:r>
            <a:r>
              <a:rPr lang="fr-FR" sz="2400" dirty="0" smtClean="0">
                <a:solidFill>
                  <a:srgbClr val="FF0000"/>
                </a:solidFill>
                <a:latin typeface="Times New Roman" panose="02020603050405020304" pitchFamily="18" charset="0"/>
                <a:cs typeface="Times New Roman" panose="02020603050405020304" pitchFamily="18" charset="0"/>
              </a:rPr>
              <a:t> </a:t>
            </a:r>
            <a:r>
              <a:rPr lang="fr-FR" sz="2400" dirty="0" err="1" smtClean="0">
                <a:solidFill>
                  <a:srgbClr val="FF0000"/>
                </a:solidFill>
                <a:latin typeface="Times New Roman" panose="02020603050405020304" pitchFamily="18" charset="0"/>
                <a:cs typeface="Times New Roman" panose="02020603050405020304" pitchFamily="18" charset="0"/>
              </a:rPr>
              <a:t>nỗi</a:t>
            </a:r>
            <a:r>
              <a:rPr lang="fr-FR" sz="2400" dirty="0" smtClean="0">
                <a:solidFill>
                  <a:srgbClr val="FF0000"/>
                </a:solidFill>
                <a:latin typeface="Times New Roman" panose="02020603050405020304" pitchFamily="18" charset="0"/>
                <a:cs typeface="Times New Roman" panose="02020603050405020304" pitchFamily="18" charset="0"/>
              </a:rPr>
              <a:t> </a:t>
            </a:r>
            <a:r>
              <a:rPr lang="fr-FR" sz="2400" dirty="0" err="1" smtClean="0">
                <a:solidFill>
                  <a:srgbClr val="FF0000"/>
                </a:solidFill>
                <a:latin typeface="Times New Roman" panose="02020603050405020304" pitchFamily="18" charset="0"/>
                <a:cs typeface="Times New Roman" panose="02020603050405020304" pitchFamily="18" charset="0"/>
              </a:rPr>
              <a:t>đau</a:t>
            </a:r>
            <a:r>
              <a:rPr lang="fr-FR" sz="2400" smtClean="0">
                <a:solidFill>
                  <a:srgbClr val="FF0000"/>
                </a:solidFill>
                <a:latin typeface="Times New Roman" panose="02020603050405020304" pitchFamily="18" charset="0"/>
                <a:cs typeface="Times New Roman" panose="02020603050405020304" pitchFamily="18" charset="0"/>
              </a:rPr>
              <a:t>, </a:t>
            </a:r>
            <a:r>
              <a:rPr lang="fr-FR" sz="2400" dirty="0">
                <a:solidFill>
                  <a:srgbClr val="FF0000"/>
                </a:solidFill>
                <a:latin typeface="Times New Roman" panose="02020603050405020304" pitchFamily="18" charset="0"/>
                <a:cs typeface="Times New Roman" panose="02020603050405020304" pitchFamily="18" charset="0"/>
              </a:rPr>
              <a:t>bi </a:t>
            </a:r>
            <a:r>
              <a:rPr lang="fr-FR" sz="2400" dirty="0" err="1">
                <a:solidFill>
                  <a:srgbClr val="FF0000"/>
                </a:solidFill>
                <a:latin typeface="Times New Roman" panose="02020603050405020304" pitchFamily="18" charset="0"/>
                <a:cs typeface="Times New Roman" panose="02020603050405020304" pitchFamily="18" charset="0"/>
              </a:rPr>
              <a:t>kịch</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của</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Kiều</a:t>
            </a:r>
            <a:r>
              <a:rPr lang="fr-FR" sz="2400" dirty="0">
                <a:solidFill>
                  <a:srgbClr val="FF0000"/>
                </a:solidFill>
                <a:latin typeface="Times New Roman" panose="02020603050405020304" pitchFamily="18" charset="0"/>
                <a:cs typeface="Times New Roman" panose="02020603050405020304" pitchFamily="18" charset="0"/>
              </a:rPr>
              <a:t> khi </a:t>
            </a:r>
            <a:r>
              <a:rPr lang="fr-FR" sz="2400" dirty="0" err="1">
                <a:solidFill>
                  <a:srgbClr val="FF0000"/>
                </a:solidFill>
                <a:latin typeface="Times New Roman" panose="02020603050405020304" pitchFamily="18" charset="0"/>
                <a:cs typeface="Times New Roman" panose="02020603050405020304" pitchFamily="18" charset="0"/>
              </a:rPr>
              <a:t>tình</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yêu</a:t>
            </a:r>
            <a:r>
              <a:rPr lang="fr-FR" sz="2400" dirty="0">
                <a:solidFill>
                  <a:srgbClr val="FF0000"/>
                </a:solidFill>
                <a:latin typeface="Times New Roman" panose="02020603050405020304" pitchFamily="18" charset="0"/>
                <a:cs typeface="Times New Roman" panose="02020603050405020304" pitchFamily="18" charset="0"/>
              </a:rPr>
              <a:t> tan </a:t>
            </a:r>
            <a:r>
              <a:rPr lang="fr-FR" sz="2400" dirty="0" err="1">
                <a:solidFill>
                  <a:srgbClr val="FF0000"/>
                </a:solidFill>
                <a:latin typeface="Times New Roman" panose="02020603050405020304" pitchFamily="18" charset="0"/>
                <a:cs typeface="Times New Roman" panose="02020603050405020304" pitchFamily="18" charset="0"/>
              </a:rPr>
              <a:t>vỡ</a:t>
            </a:r>
            <a:r>
              <a:rPr lang="fr-FR"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89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p:txBody>
          <a:bodyPr/>
          <a:lstStyle/>
          <a:p>
            <a:fld id="{429A0844-B04C-4333-A8FF-BC10765CA8B5}" type="slidenum">
              <a:rPr lang="en-US" altLang="en-US"/>
              <a:pPr/>
              <a:t>41</a:t>
            </a:fld>
            <a:endParaRPr lang="en-US" altLang="en-US"/>
          </a:p>
        </p:txBody>
      </p:sp>
      <p:sp>
        <p:nvSpPr>
          <p:cNvPr id="24580" name="Rectangle 4"/>
          <p:cNvSpPr>
            <a:spLocks noGrp="1" noChangeArrowheads="1"/>
          </p:cNvSpPr>
          <p:nvPr>
            <p:ph type="title"/>
          </p:nvPr>
        </p:nvSpPr>
        <p:spPr bwMode="auto">
          <a:xfrm>
            <a:off x="1652155" y="380969"/>
            <a:ext cx="4999856" cy="533400"/>
          </a:xfrm>
          <a:solidFill>
            <a:schemeClr val="accent6">
              <a:lumMod val="40000"/>
              <a:lumOff val="60000"/>
            </a:schemeClr>
          </a:solidFill>
          <a:ln/>
        </p:spPr>
        <p:txBody>
          <a:bodyPr vert="horz" wrap="square" lIns="91440" tIns="45720" rIns="91440" bIns="45720" numCol="1" anchor="ctr" anchorCtr="0" compatLnSpc="1">
            <a:prstTxWarp prst="textNoShape">
              <a:avLst/>
            </a:prstTxWarp>
            <a:normAutofit fontScale="90000"/>
          </a:bodyPr>
          <a:lstStyle/>
          <a:p>
            <a:r>
              <a:rPr lang="en-US" altLang="en-US" sz="3200" b="1" dirty="0" smtClean="0">
                <a:solidFill>
                  <a:srgbClr val="FF0000"/>
                </a:solidFill>
              </a:rPr>
              <a:t>SƠ ĐỒ TƯ DUY</a:t>
            </a:r>
            <a:endParaRPr lang="en-US" altLang="en-US" sz="3200" b="1" dirty="0">
              <a:solidFill>
                <a:srgbClr val="FF0000"/>
              </a:solidFill>
            </a:endParaRPr>
          </a:p>
        </p:txBody>
      </p:sp>
      <p:sp>
        <p:nvSpPr>
          <p:cNvPr id="24581" name="Text Box 5"/>
          <p:cNvSpPr txBox="1">
            <a:spLocks noChangeArrowheads="1"/>
          </p:cNvSpPr>
          <p:nvPr/>
        </p:nvSpPr>
        <p:spPr bwMode="auto">
          <a:xfrm>
            <a:off x="1238358" y="1186805"/>
            <a:ext cx="7078058" cy="461665"/>
          </a:xfrm>
          <a:prstGeom prst="rect">
            <a:avLst/>
          </a:prstGeom>
          <a:solidFill>
            <a:schemeClr val="accent6"/>
          </a:solidFill>
          <a:ln>
            <a:noFill/>
          </a:ln>
          <a:effectLst/>
          <a:extLst/>
        </p:spPr>
        <p:txBody>
          <a:bodyPr wrap="square">
            <a:spAutoFit/>
          </a:bodyPr>
          <a:lstStyle/>
          <a:p>
            <a:pPr>
              <a:spcBef>
                <a:spcPct val="50000"/>
              </a:spcBef>
            </a:pPr>
            <a:r>
              <a:rPr lang="en-US" altLang="en-US" sz="2400" b="1" dirty="0" err="1" smtClean="0">
                <a:latin typeface="Times New Roman" panose="02020603050405020304" pitchFamily="18" charset="0"/>
                <a:cs typeface="Times New Roman" panose="02020603050405020304" pitchFamily="18" charset="0"/>
              </a:rPr>
              <a:t>Diễn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biến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tâm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trạng</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của</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Kiều</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trong</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đêm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trao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duyên</a:t>
            </a:r>
            <a:endParaRPr lang="en-US" altLang="en-US" sz="2400" b="1" dirty="0">
              <a:latin typeface="Times New Roman" panose="02020603050405020304" pitchFamily="18" charset="0"/>
              <a:cs typeface="Times New Roman" panose="02020603050405020304" pitchFamily="18" charset="0"/>
            </a:endParaRPr>
          </a:p>
        </p:txBody>
      </p:sp>
      <p:sp>
        <p:nvSpPr>
          <p:cNvPr id="24582" name="AutoShape 6"/>
          <p:cNvSpPr>
            <a:spLocks noChangeArrowheads="1"/>
          </p:cNvSpPr>
          <p:nvPr/>
        </p:nvSpPr>
        <p:spPr bwMode="auto">
          <a:xfrm>
            <a:off x="304800" y="4191000"/>
            <a:ext cx="2438400" cy="914400"/>
          </a:xfrm>
          <a:prstGeom prst="flowChartAlternateProcess">
            <a:avLst/>
          </a:prstGeom>
          <a:noFill/>
          <a:ln w="38100" cmpd="dbl">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400" dirty="0" err="1">
                <a:latin typeface="Times New Roman" panose="02020603050405020304" pitchFamily="18" charset="0"/>
                <a:cs typeface="Times New Roman" panose="02020603050405020304" pitchFamily="18" charset="0"/>
              </a:rPr>
              <a:t>Ngôn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khéo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nhị</a:t>
            </a:r>
            <a:endParaRPr lang="en-US" altLang="en-US" sz="2400" dirty="0">
              <a:latin typeface="Times New Roman" panose="02020603050405020304" pitchFamily="18" charset="0"/>
              <a:cs typeface="Times New Roman" panose="02020603050405020304" pitchFamily="18" charset="0"/>
            </a:endParaRPr>
          </a:p>
        </p:txBody>
      </p:sp>
      <p:sp>
        <p:nvSpPr>
          <p:cNvPr id="24584" name="AutoShape 8"/>
          <p:cNvSpPr>
            <a:spLocks noChangeArrowheads="1"/>
          </p:cNvSpPr>
          <p:nvPr/>
        </p:nvSpPr>
        <p:spPr bwMode="auto">
          <a:xfrm>
            <a:off x="6858000" y="4191000"/>
            <a:ext cx="2057400" cy="914400"/>
          </a:xfrm>
          <a:prstGeom prst="flowChartAlternateProcess">
            <a:avLst/>
          </a:prstGeom>
          <a:noFill/>
          <a:ln w="38100" cmpd="dbl">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400">
                <a:latin typeface="Times New Roman" panose="02020603050405020304" pitchFamily="18" charset="0"/>
                <a:cs typeface="Times New Roman" panose="02020603050405020304" pitchFamily="18" charset="0"/>
              </a:rPr>
              <a:t>đau đớn, tuyệt vọng vô cùng</a:t>
            </a:r>
          </a:p>
        </p:txBody>
      </p:sp>
      <p:sp>
        <p:nvSpPr>
          <p:cNvPr id="24585" name="AutoShape 9"/>
          <p:cNvSpPr>
            <a:spLocks noChangeArrowheads="1"/>
          </p:cNvSpPr>
          <p:nvPr/>
        </p:nvSpPr>
        <p:spPr bwMode="auto">
          <a:xfrm>
            <a:off x="3276600" y="4191000"/>
            <a:ext cx="3124200" cy="990600"/>
          </a:xfrm>
          <a:prstGeom prst="flowChartAlternateProcess">
            <a:avLst/>
          </a:prstGeom>
          <a:noFill/>
          <a:ln w="38100" cmpd="dbl">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400">
                <a:latin typeface="Times New Roman" panose="02020603050405020304" pitchFamily="18" charset="0"/>
                <a:cs typeface="Times New Roman" panose="02020603050405020304" pitchFamily="18" charset="0"/>
              </a:rPr>
              <a:t>Sự mâu thuẫn, đan xen giữa lý trí và tình cảm</a:t>
            </a:r>
          </a:p>
        </p:txBody>
      </p:sp>
      <p:sp>
        <p:nvSpPr>
          <p:cNvPr id="24586" name="Text Box 10"/>
          <p:cNvSpPr txBox="1">
            <a:spLocks noChangeArrowheads="1"/>
          </p:cNvSpPr>
          <p:nvPr/>
        </p:nvSpPr>
        <p:spPr bwMode="auto">
          <a:xfrm>
            <a:off x="762000" y="2438400"/>
            <a:ext cx="1752600" cy="83099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chemeClr val="bg1"/>
                </a:solidFill>
                <a:latin typeface="Times New Roman" panose="02020603050405020304" pitchFamily="18" charset="0"/>
                <a:cs typeface="Times New Roman" panose="02020603050405020304" pitchFamily="18" charset="0"/>
              </a:rPr>
              <a:t>Giãi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bày</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thuyết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phục</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24587" name="Text Box 11"/>
          <p:cNvSpPr txBox="1">
            <a:spLocks noChangeArrowheads="1"/>
          </p:cNvSpPr>
          <p:nvPr/>
        </p:nvSpPr>
        <p:spPr bwMode="auto">
          <a:xfrm>
            <a:off x="3733800" y="2590800"/>
            <a:ext cx="1752600" cy="45720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chemeClr val="bg1"/>
                </a:solidFill>
                <a:latin typeface="Times New Roman" panose="02020603050405020304" pitchFamily="18" charset="0"/>
                <a:cs typeface="Times New Roman" panose="02020603050405020304" pitchFamily="18" charset="0"/>
              </a:rPr>
              <a:t>Trao</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kỉ</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vật</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24588" name="Text Box 12"/>
          <p:cNvSpPr txBox="1">
            <a:spLocks noChangeArrowheads="1"/>
          </p:cNvSpPr>
          <p:nvPr/>
        </p:nvSpPr>
        <p:spPr bwMode="auto">
          <a:xfrm>
            <a:off x="6324600" y="2438400"/>
            <a:ext cx="2438400" cy="83099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bg1"/>
                </a:solidFill>
                <a:latin typeface="Times New Roman" panose="02020603050405020304" pitchFamily="18" charset="0"/>
                <a:cs typeface="Times New Roman" panose="02020603050405020304" pitchFamily="18" charset="0"/>
              </a:rPr>
              <a:t>Hướng về tình yêu Kim Trọng</a:t>
            </a:r>
          </a:p>
        </p:txBody>
      </p:sp>
      <p:sp>
        <p:nvSpPr>
          <p:cNvPr id="24589" name="Text Box 13"/>
          <p:cNvSpPr txBox="1">
            <a:spLocks noChangeArrowheads="1"/>
          </p:cNvSpPr>
          <p:nvPr/>
        </p:nvSpPr>
        <p:spPr bwMode="auto">
          <a:xfrm>
            <a:off x="2743200" y="43434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solidFill>
                  <a:srgbClr val="FF0000"/>
                </a:solidFill>
                <a:sym typeface="Wingdings" panose="05000000000000000000" pitchFamily="2" charset="2"/>
              </a:rPr>
              <a:t></a:t>
            </a:r>
          </a:p>
        </p:txBody>
      </p:sp>
      <p:sp>
        <p:nvSpPr>
          <p:cNvPr id="24590" name="Text Box 14"/>
          <p:cNvSpPr txBox="1">
            <a:spLocks noChangeArrowheads="1"/>
          </p:cNvSpPr>
          <p:nvPr/>
        </p:nvSpPr>
        <p:spPr bwMode="auto">
          <a:xfrm>
            <a:off x="2971800" y="2544763"/>
            <a:ext cx="533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solidFill>
                  <a:srgbClr val="FF0000"/>
                </a:solidFill>
                <a:sym typeface="Wingdings" panose="05000000000000000000" pitchFamily="2" charset="2"/>
              </a:rPr>
              <a:t></a:t>
            </a:r>
          </a:p>
        </p:txBody>
      </p:sp>
      <p:sp>
        <p:nvSpPr>
          <p:cNvPr id="24591" name="Text Box 15"/>
          <p:cNvSpPr txBox="1">
            <a:spLocks noChangeArrowheads="1"/>
          </p:cNvSpPr>
          <p:nvPr/>
        </p:nvSpPr>
        <p:spPr bwMode="auto">
          <a:xfrm>
            <a:off x="5638800" y="25146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solidFill>
                  <a:srgbClr val="FF0000"/>
                </a:solidFill>
                <a:sym typeface="Wingdings" panose="05000000000000000000" pitchFamily="2" charset="2"/>
              </a:rPr>
              <a:t></a:t>
            </a:r>
          </a:p>
        </p:txBody>
      </p:sp>
      <p:sp>
        <p:nvSpPr>
          <p:cNvPr id="24592" name="Text Box 16"/>
          <p:cNvSpPr txBox="1">
            <a:spLocks noChangeArrowheads="1"/>
          </p:cNvSpPr>
          <p:nvPr/>
        </p:nvSpPr>
        <p:spPr bwMode="auto">
          <a:xfrm>
            <a:off x="6362700" y="43434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solidFill>
                  <a:srgbClr val="FF0000"/>
                </a:solidFill>
                <a:sym typeface="Wingdings" panose="05000000000000000000" pitchFamily="2" charset="2"/>
              </a:rPr>
              <a:t></a:t>
            </a:r>
          </a:p>
        </p:txBody>
      </p:sp>
      <p:sp>
        <p:nvSpPr>
          <p:cNvPr id="24593" name="AutoShape 17"/>
          <p:cNvSpPr>
            <a:spLocks noChangeArrowheads="1"/>
          </p:cNvSpPr>
          <p:nvPr/>
        </p:nvSpPr>
        <p:spPr bwMode="auto">
          <a:xfrm>
            <a:off x="1371600" y="3429000"/>
            <a:ext cx="457200" cy="533400"/>
          </a:xfrm>
          <a:prstGeom prst="downArrow">
            <a:avLst>
              <a:gd name="adj1" fmla="val 50000"/>
              <a:gd name="adj2" fmla="val 29167"/>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4" name="AutoShape 18"/>
          <p:cNvSpPr>
            <a:spLocks noChangeArrowheads="1"/>
          </p:cNvSpPr>
          <p:nvPr/>
        </p:nvSpPr>
        <p:spPr bwMode="auto">
          <a:xfrm>
            <a:off x="7391400" y="3429000"/>
            <a:ext cx="457200" cy="533400"/>
          </a:xfrm>
          <a:prstGeom prst="downArrow">
            <a:avLst>
              <a:gd name="adj1" fmla="val 50000"/>
              <a:gd name="adj2" fmla="val 29167"/>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5" name="AutoShape 19"/>
          <p:cNvSpPr>
            <a:spLocks noChangeArrowheads="1"/>
          </p:cNvSpPr>
          <p:nvPr/>
        </p:nvSpPr>
        <p:spPr bwMode="auto">
          <a:xfrm>
            <a:off x="4419600" y="3276600"/>
            <a:ext cx="457200" cy="533400"/>
          </a:xfrm>
          <a:prstGeom prst="downArrow">
            <a:avLst>
              <a:gd name="adj1" fmla="val 50000"/>
              <a:gd name="adj2" fmla="val 29167"/>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8" name="Freeform 22"/>
          <p:cNvSpPr>
            <a:spLocks/>
          </p:cNvSpPr>
          <p:nvPr/>
        </p:nvSpPr>
        <p:spPr bwMode="gray">
          <a:xfrm rot="170803" flipH="1">
            <a:off x="304800" y="5105400"/>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w="0">
            <a:solidFill>
              <a:srgbClr val="FF0000"/>
            </a:solidFill>
            <a:prstDash val="solid"/>
            <a:round/>
            <a:headEnd/>
            <a:tailEnd/>
          </a:ln>
        </p:spPr>
        <p:txBody>
          <a:bodyPr/>
          <a:lstStyle/>
          <a:p>
            <a:endParaRPr lang="en-US"/>
          </a:p>
        </p:txBody>
      </p:sp>
      <p:sp>
        <p:nvSpPr>
          <p:cNvPr id="24599" name="Rectangle 23"/>
          <p:cNvSpPr>
            <a:spLocks noChangeArrowheads="1"/>
          </p:cNvSpPr>
          <p:nvPr/>
        </p:nvSpPr>
        <p:spPr bwMode="auto">
          <a:xfrm>
            <a:off x="1295400" y="5676900"/>
            <a:ext cx="7710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2400" b="1" i="1" dirty="0" err="1">
                <a:solidFill>
                  <a:srgbClr val="000099"/>
                </a:solidFill>
              </a:rPr>
              <a:t>Bút</a:t>
            </a:r>
            <a:r>
              <a:rPr lang="en-US" altLang="en-US" sz="2400" b="1" i="1" dirty="0">
                <a:solidFill>
                  <a:srgbClr val="000099"/>
                </a:solidFill>
              </a:rPr>
              <a:t> </a:t>
            </a:r>
            <a:r>
              <a:rPr lang="en-US" altLang="en-US" sz="2400" b="1" i="1" dirty="0" err="1">
                <a:solidFill>
                  <a:srgbClr val="000099"/>
                </a:solidFill>
              </a:rPr>
              <a:t>pháp</a:t>
            </a:r>
            <a:r>
              <a:rPr lang="en-US" altLang="en-US" sz="2400" b="1" i="1" dirty="0">
                <a:solidFill>
                  <a:srgbClr val="000099"/>
                </a:solidFill>
              </a:rPr>
              <a:t> </a:t>
            </a:r>
            <a:r>
              <a:rPr lang="en-US" altLang="en-US" sz="2400" b="1" i="1" dirty="0" err="1">
                <a:solidFill>
                  <a:srgbClr val="000099"/>
                </a:solidFill>
              </a:rPr>
              <a:t>miêu</a:t>
            </a:r>
            <a:r>
              <a:rPr lang="en-US" altLang="en-US" sz="2400" b="1" i="1" dirty="0">
                <a:solidFill>
                  <a:srgbClr val="000099"/>
                </a:solidFill>
              </a:rPr>
              <a:t> </a:t>
            </a:r>
            <a:r>
              <a:rPr lang="en-US" altLang="en-US" sz="2400" b="1" i="1" dirty="0" err="1">
                <a:solidFill>
                  <a:srgbClr val="000099"/>
                </a:solidFill>
              </a:rPr>
              <a:t>tả</a:t>
            </a:r>
            <a:r>
              <a:rPr lang="en-US" altLang="en-US" sz="2400" b="1" i="1" dirty="0">
                <a:solidFill>
                  <a:srgbClr val="000099"/>
                </a:solidFill>
              </a:rPr>
              <a:t> </a:t>
            </a:r>
            <a:r>
              <a:rPr lang="en-US" altLang="en-US" sz="2400" b="1" i="1" dirty="0" err="1">
                <a:solidFill>
                  <a:srgbClr val="000099"/>
                </a:solidFill>
              </a:rPr>
              <a:t>nội</a:t>
            </a:r>
            <a:r>
              <a:rPr lang="en-US" altLang="en-US" sz="2400" b="1" i="1" dirty="0">
                <a:solidFill>
                  <a:srgbClr val="000099"/>
                </a:solidFill>
              </a:rPr>
              <a:t> </a:t>
            </a:r>
            <a:r>
              <a:rPr lang="en-US" altLang="en-US" sz="2400" b="1" i="1" dirty="0" err="1">
                <a:solidFill>
                  <a:srgbClr val="000099"/>
                </a:solidFill>
              </a:rPr>
              <a:t>tâm</a:t>
            </a:r>
            <a:r>
              <a:rPr lang="en-US" altLang="en-US" sz="2400" b="1" i="1" dirty="0">
                <a:solidFill>
                  <a:srgbClr val="000099"/>
                </a:solidFill>
              </a:rPr>
              <a:t> </a:t>
            </a:r>
            <a:r>
              <a:rPr lang="en-US" altLang="en-US" sz="2400" b="1" i="1" dirty="0" err="1">
                <a:solidFill>
                  <a:srgbClr val="000099"/>
                </a:solidFill>
              </a:rPr>
              <a:t>nhân</a:t>
            </a:r>
            <a:r>
              <a:rPr lang="en-US" altLang="en-US" sz="2400" b="1" i="1" dirty="0">
                <a:solidFill>
                  <a:srgbClr val="000099"/>
                </a:solidFill>
              </a:rPr>
              <a:t> </a:t>
            </a:r>
            <a:r>
              <a:rPr lang="en-US" altLang="en-US" sz="2400" b="1" i="1" dirty="0" err="1">
                <a:solidFill>
                  <a:srgbClr val="000099"/>
                </a:solidFill>
              </a:rPr>
              <a:t>vật</a:t>
            </a:r>
            <a:r>
              <a:rPr lang="en-US" altLang="en-US" sz="2400" b="1" i="1" dirty="0">
                <a:solidFill>
                  <a:srgbClr val="000099"/>
                </a:solidFill>
              </a:rPr>
              <a:t> </a:t>
            </a:r>
            <a:r>
              <a:rPr lang="en-US" altLang="en-US" sz="2400" b="1" i="1" dirty="0" err="1">
                <a:solidFill>
                  <a:srgbClr val="000099"/>
                </a:solidFill>
              </a:rPr>
              <a:t>đặc</a:t>
            </a:r>
            <a:r>
              <a:rPr lang="en-US" altLang="en-US" sz="2400" b="1" i="1" dirty="0">
                <a:solidFill>
                  <a:srgbClr val="000099"/>
                </a:solidFill>
              </a:rPr>
              <a:t> </a:t>
            </a:r>
            <a:r>
              <a:rPr lang="en-US" altLang="en-US" sz="2400" b="1" i="1" dirty="0" err="1">
                <a:solidFill>
                  <a:srgbClr val="000099"/>
                </a:solidFill>
              </a:rPr>
              <a:t>sắc</a:t>
            </a:r>
            <a:r>
              <a:rPr lang="en-US" altLang="en-US" sz="2400" b="1" i="1" dirty="0">
                <a:solidFill>
                  <a:srgbClr val="000099"/>
                </a:solidFill>
              </a:rPr>
              <a:t> </a:t>
            </a:r>
            <a:r>
              <a:rPr lang="en-US" altLang="en-US" sz="2400" b="1" i="1" dirty="0" err="1">
                <a:solidFill>
                  <a:srgbClr val="000099"/>
                </a:solidFill>
              </a:rPr>
              <a:t>của</a:t>
            </a:r>
            <a:r>
              <a:rPr lang="en-US" altLang="en-US" sz="2400" b="1" i="1" dirty="0">
                <a:solidFill>
                  <a:srgbClr val="000099"/>
                </a:solidFill>
              </a:rPr>
              <a:t> </a:t>
            </a:r>
            <a:r>
              <a:rPr lang="en-US" altLang="en-US" sz="2400" b="1" i="1" dirty="0" err="1">
                <a:solidFill>
                  <a:srgbClr val="000099"/>
                </a:solidFill>
              </a:rPr>
              <a:t>Nguyễn</a:t>
            </a:r>
            <a:r>
              <a:rPr lang="en-US" altLang="en-US" sz="2400" b="1" i="1" dirty="0">
                <a:solidFill>
                  <a:srgbClr val="000099"/>
                </a:solidFill>
              </a:rPr>
              <a:t> Du </a:t>
            </a:r>
          </a:p>
        </p:txBody>
      </p:sp>
    </p:spTree>
    <p:extLst>
      <p:ext uri="{BB962C8B-B14F-4D97-AF65-F5344CB8AC3E}">
        <p14:creationId xmlns:p14="http://schemas.microsoft.com/office/powerpoint/2010/main" val="1711537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wipe(left)">
                                      <p:cBhvr>
                                        <p:cTn id="7" dur="500"/>
                                        <p:tgtEl>
                                          <p:spTgt spid="24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transition="in" filter="wheel(4)">
                                      <p:cBhvr>
                                        <p:cTn id="12" dur="500"/>
                                        <p:tgtEl>
                                          <p:spTgt spid="245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593"/>
                                        </p:tgtEl>
                                        <p:attrNameLst>
                                          <p:attrName>style.visibility</p:attrName>
                                        </p:attrNameLst>
                                      </p:cBhvr>
                                      <p:to>
                                        <p:strVal val="visible"/>
                                      </p:to>
                                    </p:set>
                                    <p:animEffect transition="in" filter="wipe(up)">
                                      <p:cBhvr>
                                        <p:cTn id="17" dur="500"/>
                                        <p:tgtEl>
                                          <p:spTgt spid="2459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4582"/>
                                        </p:tgtEl>
                                        <p:attrNameLst>
                                          <p:attrName>style.visibility</p:attrName>
                                        </p:attrNameLst>
                                      </p:cBhvr>
                                      <p:to>
                                        <p:strVal val="visible"/>
                                      </p:to>
                                    </p:set>
                                    <p:animEffect transition="in" filter="wipe(left)">
                                      <p:cBhvr>
                                        <p:cTn id="20" dur="500"/>
                                        <p:tgtEl>
                                          <p:spTgt spid="2458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590"/>
                                        </p:tgtEl>
                                        <p:attrNameLst>
                                          <p:attrName>style.visibility</p:attrName>
                                        </p:attrNameLst>
                                      </p:cBhvr>
                                      <p:to>
                                        <p:strVal val="visible"/>
                                      </p:to>
                                    </p:set>
                                    <p:animEffect transition="in" filter="wipe(left)">
                                      <p:cBhvr>
                                        <p:cTn id="25" dur="500"/>
                                        <p:tgtEl>
                                          <p:spTgt spid="24590"/>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24587"/>
                                        </p:tgtEl>
                                        <p:attrNameLst>
                                          <p:attrName>style.visibility</p:attrName>
                                        </p:attrNameLst>
                                      </p:cBhvr>
                                      <p:to>
                                        <p:strVal val="visible"/>
                                      </p:to>
                                    </p:set>
                                    <p:animEffect transition="in" filter="wheel(4)">
                                      <p:cBhvr>
                                        <p:cTn id="28" dur="500"/>
                                        <p:tgtEl>
                                          <p:spTgt spid="2458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4595"/>
                                        </p:tgtEl>
                                        <p:attrNameLst>
                                          <p:attrName>style.visibility</p:attrName>
                                        </p:attrNameLst>
                                      </p:cBhvr>
                                      <p:to>
                                        <p:strVal val="visible"/>
                                      </p:to>
                                    </p:set>
                                    <p:animEffect transition="in" filter="wipe(up)">
                                      <p:cBhvr>
                                        <p:cTn id="33" dur="500"/>
                                        <p:tgtEl>
                                          <p:spTgt spid="2459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4589"/>
                                        </p:tgtEl>
                                        <p:attrNameLst>
                                          <p:attrName>style.visibility</p:attrName>
                                        </p:attrNameLst>
                                      </p:cBhvr>
                                      <p:to>
                                        <p:strVal val="visible"/>
                                      </p:to>
                                    </p:set>
                                    <p:animEffect transition="in" filter="wipe(left)">
                                      <p:cBhvr>
                                        <p:cTn id="36" dur="500"/>
                                        <p:tgtEl>
                                          <p:spTgt spid="2458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4585"/>
                                        </p:tgtEl>
                                        <p:attrNameLst>
                                          <p:attrName>style.visibility</p:attrName>
                                        </p:attrNameLst>
                                      </p:cBhvr>
                                      <p:to>
                                        <p:strVal val="visible"/>
                                      </p:to>
                                    </p:set>
                                    <p:animEffect transition="in" filter="wipe(left)">
                                      <p:cBhvr>
                                        <p:cTn id="39" dur="500"/>
                                        <p:tgtEl>
                                          <p:spTgt spid="2458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4591"/>
                                        </p:tgtEl>
                                        <p:attrNameLst>
                                          <p:attrName>style.visibility</p:attrName>
                                        </p:attrNameLst>
                                      </p:cBhvr>
                                      <p:to>
                                        <p:strVal val="visible"/>
                                      </p:to>
                                    </p:set>
                                    <p:animEffect transition="in" filter="wipe(left)">
                                      <p:cBhvr>
                                        <p:cTn id="44" dur="500"/>
                                        <p:tgtEl>
                                          <p:spTgt spid="24591"/>
                                        </p:tgtEl>
                                      </p:cBhvr>
                                    </p:animEffect>
                                  </p:childTnLst>
                                </p:cTn>
                              </p:par>
                              <p:par>
                                <p:cTn id="45" presetID="21" presetClass="entr" presetSubtype="4" fill="hold" grpId="0" nodeType="withEffect">
                                  <p:stCondLst>
                                    <p:cond delay="0"/>
                                  </p:stCondLst>
                                  <p:childTnLst>
                                    <p:set>
                                      <p:cBhvr>
                                        <p:cTn id="46" dur="1" fill="hold">
                                          <p:stCondLst>
                                            <p:cond delay="0"/>
                                          </p:stCondLst>
                                        </p:cTn>
                                        <p:tgtEl>
                                          <p:spTgt spid="24588"/>
                                        </p:tgtEl>
                                        <p:attrNameLst>
                                          <p:attrName>style.visibility</p:attrName>
                                        </p:attrNameLst>
                                      </p:cBhvr>
                                      <p:to>
                                        <p:strVal val="visible"/>
                                      </p:to>
                                    </p:set>
                                    <p:animEffect transition="in" filter="wheel(4)">
                                      <p:cBhvr>
                                        <p:cTn id="47" dur="500"/>
                                        <p:tgtEl>
                                          <p:spTgt spid="245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4594"/>
                                        </p:tgtEl>
                                        <p:attrNameLst>
                                          <p:attrName>style.visibility</p:attrName>
                                        </p:attrNameLst>
                                      </p:cBhvr>
                                      <p:to>
                                        <p:strVal val="visible"/>
                                      </p:to>
                                    </p:set>
                                    <p:animEffect transition="in" filter="wipe(up)">
                                      <p:cBhvr>
                                        <p:cTn id="52" dur="500"/>
                                        <p:tgtEl>
                                          <p:spTgt spid="2459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4592"/>
                                        </p:tgtEl>
                                        <p:attrNameLst>
                                          <p:attrName>style.visibility</p:attrName>
                                        </p:attrNameLst>
                                      </p:cBhvr>
                                      <p:to>
                                        <p:strVal val="visible"/>
                                      </p:to>
                                    </p:set>
                                    <p:animEffect transition="in" filter="wipe(left)">
                                      <p:cBhvr>
                                        <p:cTn id="55" dur="500"/>
                                        <p:tgtEl>
                                          <p:spTgt spid="2459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4584"/>
                                        </p:tgtEl>
                                        <p:attrNameLst>
                                          <p:attrName>style.visibility</p:attrName>
                                        </p:attrNameLst>
                                      </p:cBhvr>
                                      <p:to>
                                        <p:strVal val="visible"/>
                                      </p:to>
                                    </p:set>
                                    <p:animEffect transition="in" filter="wipe(left)">
                                      <p:cBhvr>
                                        <p:cTn id="58" dur="500"/>
                                        <p:tgtEl>
                                          <p:spTgt spid="2458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1" fill="hold" grpId="0" nodeType="clickEffect">
                                  <p:stCondLst>
                                    <p:cond delay="0"/>
                                  </p:stCondLst>
                                  <p:childTnLst>
                                    <p:set>
                                      <p:cBhvr>
                                        <p:cTn id="62" dur="1" fill="hold">
                                          <p:stCondLst>
                                            <p:cond delay="0"/>
                                          </p:stCondLst>
                                        </p:cTn>
                                        <p:tgtEl>
                                          <p:spTgt spid="24598"/>
                                        </p:tgtEl>
                                        <p:attrNameLst>
                                          <p:attrName>style.visibility</p:attrName>
                                        </p:attrNameLst>
                                      </p:cBhvr>
                                      <p:to>
                                        <p:strVal val="visible"/>
                                      </p:to>
                                    </p:set>
                                    <p:animEffect transition="in" filter="slide(fromTop)">
                                      <p:cBhvr>
                                        <p:cTn id="63" dur="500"/>
                                        <p:tgtEl>
                                          <p:spTgt spid="24598"/>
                                        </p:tgtEl>
                                      </p:cBhvr>
                                    </p:animEffect>
                                  </p:childTnLst>
                                </p:cTn>
                              </p:par>
                              <p:par>
                                <p:cTn id="64" presetID="21" presetClass="entr" presetSubtype="4" fill="hold" grpId="0" nodeType="withEffect">
                                  <p:stCondLst>
                                    <p:cond delay="0"/>
                                  </p:stCondLst>
                                  <p:childTnLst>
                                    <p:set>
                                      <p:cBhvr>
                                        <p:cTn id="65" dur="1" fill="hold">
                                          <p:stCondLst>
                                            <p:cond delay="0"/>
                                          </p:stCondLst>
                                        </p:cTn>
                                        <p:tgtEl>
                                          <p:spTgt spid="24599"/>
                                        </p:tgtEl>
                                        <p:attrNameLst>
                                          <p:attrName>style.visibility</p:attrName>
                                        </p:attrNameLst>
                                      </p:cBhvr>
                                      <p:to>
                                        <p:strVal val="visible"/>
                                      </p:to>
                                    </p:set>
                                    <p:animEffect transition="in" filter="wheel(4)">
                                      <p:cBhvr>
                                        <p:cTn id="66" dur="5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nimBg="1"/>
      <p:bldP spid="24582" grpId="0" animBg="1"/>
      <p:bldP spid="24584" grpId="0" animBg="1"/>
      <p:bldP spid="24585" grpId="0" animBg="1"/>
      <p:bldP spid="24586" grpId="0" animBg="1"/>
      <p:bldP spid="24587" grpId="0" animBg="1"/>
      <p:bldP spid="24588" grpId="0" animBg="1"/>
      <p:bldP spid="24589" grpId="0"/>
      <p:bldP spid="24590" grpId="0"/>
      <p:bldP spid="24591" grpId="0"/>
      <p:bldP spid="24592" grpId="0"/>
      <p:bldP spid="24593" grpId="0" animBg="1"/>
      <p:bldP spid="24594" grpId="0" animBg="1"/>
      <p:bldP spid="24595" grpId="0" animBg="1"/>
      <p:bldP spid="24598" grpId="0" animBg="1"/>
      <p:bldP spid="2459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44624"/>
            <a:ext cx="9144000" cy="6480719"/>
          </a:xfrm>
          <a:prstGeom prst="rect">
            <a:avLst/>
          </a:prstGeom>
        </p:spPr>
      </p:pic>
      <p:sp>
        <p:nvSpPr>
          <p:cNvPr id="5" name="Google Shape;1082;p51"/>
          <p:cNvSpPr txBox="1">
            <a:spLocks noGrp="1"/>
          </p:cNvSpPr>
          <p:nvPr>
            <p:ph type="title"/>
          </p:nvPr>
        </p:nvSpPr>
        <p:spPr>
          <a:xfrm>
            <a:off x="899592" y="2708920"/>
            <a:ext cx="8064896" cy="1728192"/>
          </a:xfrm>
          <a:prstGeom prst="rect">
            <a:avLst/>
          </a:prstGeom>
          <a:solidFill>
            <a:schemeClr val="accent6">
              <a:lumMod val="40000"/>
              <a:lumOff val="60000"/>
            </a:schemeClr>
          </a:solidFill>
        </p:spPr>
        <p:txBody>
          <a:bodyPr spcFirstLastPara="1" vert="horz" wrap="square" lIns="91425" tIns="91425" rIns="91425" bIns="91425" rtlCol="0" anchor="t" anchorCtr="0">
            <a:noAutofit/>
          </a:bodyPr>
          <a:lstStyle/>
          <a:p>
            <a:r>
              <a:rPr lang="en-US" sz="2800" b="1" dirty="0" smtClean="0">
                <a:latin typeface="Times New Roman" pitchFamily="18" charset="0"/>
                <a:cs typeface="Times New Roman" pitchFamily="18" charset="0"/>
              </a:rPr>
              <a:t>HS </a:t>
            </a:r>
            <a:r>
              <a:rPr lang="en-US" sz="2800" b="1" dirty="0" err="1" smtClean="0">
                <a:latin typeface="Times New Roman" pitchFamily="18" charset="0"/>
                <a:cs typeface="Times New Roman" pitchFamily="18" charset="0"/>
              </a:rPr>
              <a:t>thực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diễn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sân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khấu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hóa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đoạn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trích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duyên</a:t>
            </a:r>
            <a:r>
              <a:rPr lang="en-US" sz="2800" b="1" dirty="0" smtClean="0">
                <a:latin typeface="Times New Roman" pitchFamily="18" charset="0"/>
                <a:cs typeface="Times New Roman" pitchFamily="18" charset="0"/>
              </a:rPr>
              <a:t>”</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sz="27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2235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85377475"/>
              </p:ext>
            </p:extLst>
          </p:nvPr>
        </p:nvGraphicFramePr>
        <p:xfrm>
          <a:off x="251520" y="188640"/>
          <a:ext cx="8640960" cy="6459315"/>
        </p:xfrm>
        <a:graphic>
          <a:graphicData uri="http://schemas.openxmlformats.org/drawingml/2006/table">
            <a:tbl>
              <a:tblPr>
                <a:tableStyleId>{5C22544A-7EE6-4342-B048-85BDC9FD1C3A}</a:tableStyleId>
              </a:tblPr>
              <a:tblGrid>
                <a:gridCol w="2160240"/>
                <a:gridCol w="2160240"/>
                <a:gridCol w="2160240"/>
                <a:gridCol w="2160240"/>
              </a:tblGrid>
              <a:tr h="337682">
                <a:tc>
                  <a:txBody>
                    <a:bodyPr/>
                    <a:lstStyle/>
                    <a:p>
                      <a:pPr marL="453390" indent="-226695" algn="ctr">
                        <a:lnSpc>
                          <a:spcPct val="130000"/>
                        </a:lnSpc>
                        <a:spcAft>
                          <a:spcPts val="0"/>
                        </a:spcAft>
                      </a:pPr>
                      <a:r>
                        <a:rPr lang="en-US" sz="1600" kern="100" dirty="0" err="1">
                          <a:effectLst/>
                        </a:rPr>
                        <a:t>Tiêu</a:t>
                      </a:r>
                      <a:r>
                        <a:rPr lang="en-US" sz="1600" kern="100" dirty="0">
                          <a:effectLst/>
                        </a:rPr>
                        <a:t> </a:t>
                      </a:r>
                      <a:r>
                        <a:rPr lang="en-US" sz="1600" kern="100" dirty="0" err="1">
                          <a:effectLst/>
                        </a:rPr>
                        <a:t>chí</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1"/>
                    </a:solidFill>
                  </a:tcPr>
                </a:tc>
                <a:tc>
                  <a:txBody>
                    <a:bodyPr/>
                    <a:lstStyle/>
                    <a:p>
                      <a:pPr marL="453390" indent="-226695" algn="ctr">
                        <a:lnSpc>
                          <a:spcPct val="130000"/>
                        </a:lnSpc>
                        <a:spcAft>
                          <a:spcPts val="0"/>
                        </a:spcAft>
                      </a:pPr>
                      <a:r>
                        <a:rPr lang="en-US" sz="1600" kern="100" dirty="0" err="1">
                          <a:effectLst/>
                        </a:rPr>
                        <a:t>Mức</a:t>
                      </a:r>
                      <a:r>
                        <a:rPr lang="en-US" sz="1600" kern="100" dirty="0">
                          <a:effectLst/>
                        </a:rPr>
                        <a:t> 1</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1"/>
                    </a:solidFill>
                  </a:tcPr>
                </a:tc>
                <a:tc>
                  <a:txBody>
                    <a:bodyPr/>
                    <a:lstStyle/>
                    <a:p>
                      <a:pPr marL="453390" indent="-226695" algn="ctr">
                        <a:lnSpc>
                          <a:spcPct val="130000"/>
                        </a:lnSpc>
                        <a:spcAft>
                          <a:spcPts val="0"/>
                        </a:spcAft>
                      </a:pPr>
                      <a:r>
                        <a:rPr lang="en-US" sz="1600" kern="100" dirty="0" err="1">
                          <a:effectLst/>
                        </a:rPr>
                        <a:t>Mức</a:t>
                      </a:r>
                      <a:r>
                        <a:rPr lang="en-US" sz="1600" kern="100" dirty="0">
                          <a:effectLst/>
                        </a:rPr>
                        <a:t> 2</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1"/>
                    </a:solidFill>
                  </a:tcPr>
                </a:tc>
                <a:tc>
                  <a:txBody>
                    <a:bodyPr/>
                    <a:lstStyle/>
                    <a:p>
                      <a:pPr marL="453390" indent="-226695" algn="ctr">
                        <a:lnSpc>
                          <a:spcPct val="130000"/>
                        </a:lnSpc>
                        <a:spcAft>
                          <a:spcPts val="0"/>
                        </a:spcAft>
                      </a:pPr>
                      <a:r>
                        <a:rPr lang="en-US" sz="1600" kern="100" dirty="0" err="1">
                          <a:effectLst/>
                        </a:rPr>
                        <a:t>Mức</a:t>
                      </a:r>
                      <a:r>
                        <a:rPr lang="en-US" sz="1600" kern="100" dirty="0">
                          <a:effectLst/>
                        </a:rPr>
                        <a:t> 3</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1"/>
                    </a:solidFill>
                  </a:tcPr>
                </a:tc>
              </a:tr>
              <a:tr h="706705">
                <a:tc>
                  <a:txBody>
                    <a:bodyPr/>
                    <a:lstStyle/>
                    <a:p>
                      <a:pPr marL="453390" indent="-226695">
                        <a:lnSpc>
                          <a:spcPct val="130000"/>
                        </a:lnSpc>
                        <a:spcAft>
                          <a:spcPts val="0"/>
                        </a:spcAft>
                      </a:pPr>
                      <a:r>
                        <a:rPr lang="en-US" sz="1600" kern="100" dirty="0" err="1">
                          <a:effectLst/>
                        </a:rPr>
                        <a:t>Thông</a:t>
                      </a:r>
                      <a:r>
                        <a:rPr lang="en-US" sz="1600" kern="100" dirty="0">
                          <a:effectLst/>
                        </a:rPr>
                        <a:t> </a:t>
                      </a:r>
                      <a:r>
                        <a:rPr lang="en-US" sz="1600" kern="100" dirty="0" err="1">
                          <a:effectLst/>
                        </a:rPr>
                        <a:t>điệp</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rgbClr val="FF66CC"/>
                    </a:solidFill>
                  </a:tcPr>
                </a:tc>
                <a:tc>
                  <a:txBody>
                    <a:bodyPr/>
                    <a:lstStyle/>
                    <a:p>
                      <a:pPr marL="453390" indent="-226695" algn="ctr">
                        <a:lnSpc>
                          <a:spcPct val="130000"/>
                        </a:lnSpc>
                        <a:spcAft>
                          <a:spcPts val="0"/>
                        </a:spcAft>
                      </a:pPr>
                      <a:r>
                        <a:rPr lang="en-US" sz="1600" kern="100">
                          <a:effectLst/>
                        </a:rPr>
                        <a:t>Thông điệp thể hiện rõ ràng, sâu sắc</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c>
                  <a:txBody>
                    <a:bodyPr/>
                    <a:lstStyle/>
                    <a:p>
                      <a:pPr marL="453390" indent="-226695" algn="ctr">
                        <a:lnSpc>
                          <a:spcPct val="130000"/>
                        </a:lnSpc>
                        <a:spcAft>
                          <a:spcPts val="0"/>
                        </a:spcAft>
                      </a:pPr>
                      <a:r>
                        <a:rPr lang="en-US" sz="1600" kern="100" dirty="0" err="1">
                          <a:effectLst/>
                        </a:rPr>
                        <a:t>Có</a:t>
                      </a:r>
                      <a:r>
                        <a:rPr lang="en-US" sz="1600" kern="100" dirty="0">
                          <a:effectLst/>
                        </a:rPr>
                        <a:t> </a:t>
                      </a:r>
                      <a:r>
                        <a:rPr lang="en-US" sz="1600" kern="100" dirty="0" err="1">
                          <a:effectLst/>
                        </a:rPr>
                        <a:t>thông</a:t>
                      </a:r>
                      <a:r>
                        <a:rPr lang="en-US" sz="1600" kern="100" dirty="0">
                          <a:effectLst/>
                        </a:rPr>
                        <a:t> </a:t>
                      </a:r>
                      <a:r>
                        <a:rPr lang="en-US" sz="1600" kern="100" dirty="0" err="1">
                          <a:effectLst/>
                        </a:rPr>
                        <a:t>điệp</a:t>
                      </a:r>
                      <a:r>
                        <a:rPr lang="en-US" sz="1600" kern="100" dirty="0">
                          <a:effectLst/>
                        </a:rPr>
                        <a:t> </a:t>
                      </a:r>
                      <a:r>
                        <a:rPr lang="en-US" sz="1600" kern="100" dirty="0" err="1">
                          <a:effectLst/>
                        </a:rPr>
                        <a:t>nhưng</a:t>
                      </a:r>
                      <a:r>
                        <a:rPr lang="en-US" sz="1600" kern="100" dirty="0">
                          <a:effectLst/>
                        </a:rPr>
                        <a:t> </a:t>
                      </a:r>
                      <a:r>
                        <a:rPr lang="en-US" sz="1600" kern="100" dirty="0" err="1">
                          <a:effectLst/>
                        </a:rPr>
                        <a:t>chưa</a:t>
                      </a:r>
                      <a:r>
                        <a:rPr lang="en-US" sz="1600" kern="100" dirty="0">
                          <a:effectLst/>
                        </a:rPr>
                        <a:t> </a:t>
                      </a:r>
                      <a:r>
                        <a:rPr lang="en-US" sz="1600" kern="100" dirty="0" err="1">
                          <a:effectLst/>
                        </a:rPr>
                        <a:t>sâu</a:t>
                      </a:r>
                      <a:r>
                        <a:rPr lang="en-US" sz="1600" kern="100" dirty="0">
                          <a:effectLst/>
                        </a:rPr>
                        <a:t> </a:t>
                      </a:r>
                      <a:r>
                        <a:rPr lang="en-US" sz="1600" kern="100" dirty="0" err="1">
                          <a:effectLst/>
                        </a:rPr>
                        <a:t>sắc</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c>
                  <a:txBody>
                    <a:bodyPr/>
                    <a:lstStyle/>
                    <a:p>
                      <a:pPr marL="453390" indent="-226695" algn="ctr">
                        <a:lnSpc>
                          <a:spcPct val="130000"/>
                        </a:lnSpc>
                        <a:spcAft>
                          <a:spcPts val="0"/>
                        </a:spcAft>
                      </a:pPr>
                      <a:r>
                        <a:rPr lang="en-US" sz="1600" kern="100" dirty="0" err="1">
                          <a:effectLst/>
                        </a:rPr>
                        <a:t>Không</a:t>
                      </a:r>
                      <a:r>
                        <a:rPr lang="en-US" sz="1600" kern="100" dirty="0">
                          <a:effectLst/>
                        </a:rPr>
                        <a:t> </a:t>
                      </a:r>
                      <a:r>
                        <a:rPr lang="en-US" sz="1600" kern="100" dirty="0" err="1">
                          <a:effectLst/>
                        </a:rPr>
                        <a:t>có</a:t>
                      </a:r>
                      <a:r>
                        <a:rPr lang="en-US" sz="1600" kern="100" dirty="0">
                          <a:effectLst/>
                        </a:rPr>
                        <a:t> </a:t>
                      </a:r>
                      <a:r>
                        <a:rPr lang="en-US" sz="1600" kern="100" dirty="0" err="1">
                          <a:effectLst/>
                        </a:rPr>
                        <a:t>thông</a:t>
                      </a:r>
                      <a:r>
                        <a:rPr lang="en-US" sz="1600" kern="100" dirty="0">
                          <a:effectLst/>
                        </a:rPr>
                        <a:t> </a:t>
                      </a:r>
                      <a:r>
                        <a:rPr lang="en-US" sz="1600" kern="100" dirty="0" err="1">
                          <a:effectLst/>
                        </a:rPr>
                        <a:t>điệp</a:t>
                      </a:r>
                      <a:r>
                        <a:rPr lang="en-US" sz="1600" kern="100" dirty="0">
                          <a:effectLst/>
                        </a:rPr>
                        <a:t> </a:t>
                      </a:r>
                      <a:r>
                        <a:rPr lang="en-US" sz="1600" kern="100" dirty="0" err="1">
                          <a:effectLst/>
                        </a:rPr>
                        <a:t>rõ</a:t>
                      </a:r>
                      <a:r>
                        <a:rPr lang="en-US" sz="1600" kern="100" dirty="0">
                          <a:effectLst/>
                        </a:rPr>
                        <a:t> </a:t>
                      </a:r>
                      <a:r>
                        <a:rPr lang="en-US" sz="1600" kern="100" dirty="0" err="1">
                          <a:effectLst/>
                        </a:rPr>
                        <a:t>ràng</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r>
              <a:tr h="405298">
                <a:tc>
                  <a:txBody>
                    <a:bodyPr/>
                    <a:lstStyle/>
                    <a:p>
                      <a:pPr marL="453390" marR="36195" indent="-226695">
                        <a:lnSpc>
                          <a:spcPct val="130000"/>
                        </a:lnSpc>
                        <a:spcAft>
                          <a:spcPts val="0"/>
                        </a:spcAft>
                      </a:pPr>
                      <a:r>
                        <a:rPr lang="en-US" sz="1600" kern="100" dirty="0" err="1">
                          <a:effectLst/>
                        </a:rPr>
                        <a:t>Bố</a:t>
                      </a:r>
                      <a:r>
                        <a:rPr lang="en-US" sz="1600" kern="100" dirty="0">
                          <a:effectLst/>
                        </a:rPr>
                        <a:t> </a:t>
                      </a:r>
                      <a:r>
                        <a:rPr lang="en-US" sz="1600" kern="100" dirty="0" err="1">
                          <a:effectLst/>
                        </a:rPr>
                        <a:t>cục</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rgbClr val="FF66CC"/>
                    </a:solidFill>
                  </a:tcPr>
                </a:tc>
                <a:tc>
                  <a:txBody>
                    <a:bodyPr/>
                    <a:lstStyle/>
                    <a:p>
                      <a:pPr marL="453390" indent="-226695" algn="ctr">
                        <a:lnSpc>
                          <a:spcPct val="130000"/>
                        </a:lnSpc>
                        <a:spcAft>
                          <a:spcPts val="0"/>
                        </a:spcAft>
                      </a:pPr>
                      <a:r>
                        <a:rPr lang="en-US" sz="1600" kern="100" dirty="0" err="1">
                          <a:effectLst/>
                        </a:rPr>
                        <a:t>bố</a:t>
                      </a:r>
                      <a:r>
                        <a:rPr lang="en-US" sz="1600" kern="100" dirty="0">
                          <a:effectLst/>
                        </a:rPr>
                        <a:t> </a:t>
                      </a:r>
                      <a:r>
                        <a:rPr lang="en-US" sz="1600" kern="100" dirty="0" err="1">
                          <a:effectLst/>
                        </a:rPr>
                        <a:t>cục</a:t>
                      </a:r>
                      <a:r>
                        <a:rPr lang="en-US" sz="1600" kern="100" dirty="0">
                          <a:effectLst/>
                        </a:rPr>
                        <a:t> </a:t>
                      </a:r>
                      <a:r>
                        <a:rPr lang="en-US" sz="1600" kern="100" dirty="0" err="1">
                          <a:effectLst/>
                        </a:rPr>
                        <a:t>chặt</a:t>
                      </a:r>
                      <a:r>
                        <a:rPr lang="en-US" sz="1600" kern="100" dirty="0">
                          <a:effectLst/>
                        </a:rPr>
                        <a:t> </a:t>
                      </a:r>
                      <a:r>
                        <a:rPr lang="en-US" sz="1600" kern="100" dirty="0" err="1">
                          <a:effectLst/>
                        </a:rPr>
                        <a:t>chẽ</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c>
                  <a:txBody>
                    <a:bodyPr/>
                    <a:lstStyle/>
                    <a:p>
                      <a:pPr marL="453390" indent="-226695" algn="ctr">
                        <a:lnSpc>
                          <a:spcPct val="130000"/>
                        </a:lnSpc>
                        <a:spcAft>
                          <a:spcPts val="0"/>
                        </a:spcAft>
                      </a:pPr>
                      <a:r>
                        <a:rPr lang="en-US" sz="1600" kern="100">
                          <a:effectLst/>
                        </a:rPr>
                        <a:t>bố cục chưa chặt chẽ</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c>
                  <a:txBody>
                    <a:bodyPr/>
                    <a:lstStyle/>
                    <a:p>
                      <a:pPr marL="453390" indent="-226695" algn="ctr">
                        <a:lnSpc>
                          <a:spcPct val="130000"/>
                        </a:lnSpc>
                        <a:spcAft>
                          <a:spcPts val="0"/>
                        </a:spcAft>
                      </a:pPr>
                      <a:r>
                        <a:rPr lang="en-US" sz="1600" kern="100">
                          <a:effectLst/>
                        </a:rPr>
                        <a:t>bố cục chưa  chặt chẽ</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r>
              <a:tr h="1444755">
                <a:tc>
                  <a:txBody>
                    <a:bodyPr/>
                    <a:lstStyle/>
                    <a:p>
                      <a:pPr marL="453390" indent="-226695">
                        <a:lnSpc>
                          <a:spcPct val="130000"/>
                        </a:lnSpc>
                        <a:spcAft>
                          <a:spcPts val="0"/>
                        </a:spcAft>
                      </a:pPr>
                      <a:r>
                        <a:rPr lang="en-US" sz="1600" kern="100" dirty="0" err="1">
                          <a:effectLst/>
                        </a:rPr>
                        <a:t>Nhân</a:t>
                      </a:r>
                      <a:r>
                        <a:rPr lang="en-US" sz="1600" kern="100" dirty="0">
                          <a:effectLst/>
                        </a:rPr>
                        <a:t> </a:t>
                      </a:r>
                      <a:r>
                        <a:rPr lang="en-US" sz="1600" kern="100" dirty="0" err="1">
                          <a:effectLst/>
                        </a:rPr>
                        <a:t>vật</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rgbClr val="FF66CC"/>
                    </a:solidFill>
                  </a:tcPr>
                </a:tc>
                <a:tc>
                  <a:txBody>
                    <a:bodyPr/>
                    <a:lstStyle/>
                    <a:p>
                      <a:pPr marL="453390" indent="-226695" algn="ctr">
                        <a:lnSpc>
                          <a:spcPct val="130000"/>
                        </a:lnSpc>
                        <a:spcAft>
                          <a:spcPts val="0"/>
                        </a:spcAft>
                      </a:pPr>
                      <a:r>
                        <a:rPr lang="en-US" sz="1600" kern="100" dirty="0" err="1">
                          <a:effectLst/>
                        </a:rPr>
                        <a:t>Tiếp</a:t>
                      </a:r>
                      <a:r>
                        <a:rPr lang="en-US" sz="1600" kern="100" dirty="0">
                          <a:effectLst/>
                        </a:rPr>
                        <a:t> </a:t>
                      </a:r>
                      <a:r>
                        <a:rPr lang="en-US" sz="1600" kern="100" dirty="0" err="1">
                          <a:effectLst/>
                        </a:rPr>
                        <a:t>thu</a:t>
                      </a:r>
                      <a:r>
                        <a:rPr lang="en-US" sz="1600" kern="100" dirty="0">
                          <a:effectLst/>
                        </a:rPr>
                        <a:t> </a:t>
                      </a:r>
                      <a:r>
                        <a:rPr lang="en-US" sz="1600" kern="100" dirty="0" err="1">
                          <a:effectLst/>
                        </a:rPr>
                        <a:t>và</a:t>
                      </a:r>
                      <a:r>
                        <a:rPr lang="en-US" sz="1600" kern="100" dirty="0">
                          <a:effectLst/>
                        </a:rPr>
                        <a:t> </a:t>
                      </a:r>
                      <a:r>
                        <a:rPr lang="en-US" sz="1600" kern="100" dirty="0" err="1">
                          <a:effectLst/>
                        </a:rPr>
                        <a:t>cải</a:t>
                      </a:r>
                      <a:r>
                        <a:rPr lang="en-US" sz="1600" kern="100" dirty="0">
                          <a:effectLst/>
                        </a:rPr>
                        <a:t> </a:t>
                      </a:r>
                      <a:r>
                        <a:rPr lang="en-US" sz="1600" kern="100" dirty="0" err="1">
                          <a:effectLst/>
                        </a:rPr>
                        <a:t>biên</a:t>
                      </a:r>
                      <a:r>
                        <a:rPr lang="en-US" sz="1600" kern="100" dirty="0">
                          <a:effectLst/>
                        </a:rPr>
                        <a:t> </a:t>
                      </a:r>
                      <a:r>
                        <a:rPr lang="en-US" sz="1600" kern="100" dirty="0" err="1">
                          <a:effectLst/>
                        </a:rPr>
                        <a:t>hình</a:t>
                      </a:r>
                      <a:r>
                        <a:rPr lang="en-US" sz="1600" kern="100" dirty="0">
                          <a:effectLst/>
                        </a:rPr>
                        <a:t> </a:t>
                      </a:r>
                      <a:r>
                        <a:rPr lang="en-US" sz="1600" kern="100" dirty="0" err="1">
                          <a:effectLst/>
                        </a:rPr>
                        <a:t>tượng</a:t>
                      </a:r>
                      <a:r>
                        <a:rPr lang="en-US" sz="1600" kern="100" dirty="0">
                          <a:effectLst/>
                        </a:rPr>
                        <a:t> </a:t>
                      </a:r>
                      <a:r>
                        <a:rPr lang="en-US" sz="1600" kern="100" dirty="0" err="1">
                          <a:effectLst/>
                        </a:rPr>
                        <a:t>nhân</a:t>
                      </a:r>
                      <a:r>
                        <a:rPr lang="en-US" sz="1600" kern="100" dirty="0">
                          <a:effectLst/>
                        </a:rPr>
                        <a:t> </a:t>
                      </a:r>
                      <a:r>
                        <a:rPr lang="en-US" sz="1600" kern="100" dirty="0" err="1">
                          <a:effectLst/>
                        </a:rPr>
                        <a:t>vật</a:t>
                      </a:r>
                      <a:r>
                        <a:rPr lang="en-US" sz="1600" kern="100" dirty="0">
                          <a:effectLst/>
                        </a:rPr>
                        <a:t> </a:t>
                      </a:r>
                      <a:r>
                        <a:rPr lang="en-US" sz="1600" kern="100" dirty="0" err="1">
                          <a:effectLst/>
                        </a:rPr>
                        <a:t>hoàn</a:t>
                      </a:r>
                      <a:r>
                        <a:rPr lang="en-US" sz="1600" kern="100" dirty="0">
                          <a:effectLst/>
                        </a:rPr>
                        <a:t> </a:t>
                      </a:r>
                      <a:r>
                        <a:rPr lang="en-US" sz="1600" kern="100" dirty="0" err="1">
                          <a:effectLst/>
                        </a:rPr>
                        <a:t>toàn</a:t>
                      </a:r>
                      <a:r>
                        <a:rPr lang="en-US" sz="1600" kern="100" dirty="0">
                          <a:effectLst/>
                        </a:rPr>
                        <a:t> </a:t>
                      </a:r>
                      <a:r>
                        <a:rPr lang="en-US" sz="1600" kern="100" dirty="0" err="1">
                          <a:effectLst/>
                        </a:rPr>
                        <a:t>thuyết</a:t>
                      </a:r>
                      <a:r>
                        <a:rPr lang="en-US" sz="1600" kern="100" dirty="0">
                          <a:effectLst/>
                        </a:rPr>
                        <a:t> </a:t>
                      </a:r>
                      <a:r>
                        <a:rPr lang="en-US" sz="1600" kern="100" dirty="0" err="1">
                          <a:effectLst/>
                        </a:rPr>
                        <a:t>phục</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c>
                  <a:txBody>
                    <a:bodyPr/>
                    <a:lstStyle/>
                    <a:p>
                      <a:pPr marL="453390" indent="-226695" algn="ctr">
                        <a:lnSpc>
                          <a:spcPct val="130000"/>
                        </a:lnSpc>
                        <a:spcAft>
                          <a:spcPts val="0"/>
                        </a:spcAft>
                      </a:pPr>
                      <a:r>
                        <a:rPr lang="en-US" sz="1600" kern="100" dirty="0" err="1">
                          <a:effectLst/>
                        </a:rPr>
                        <a:t>Tiếp</a:t>
                      </a:r>
                      <a:r>
                        <a:rPr lang="en-US" sz="1600" kern="100" dirty="0">
                          <a:effectLst/>
                        </a:rPr>
                        <a:t> </a:t>
                      </a:r>
                      <a:r>
                        <a:rPr lang="en-US" sz="1600" kern="100" dirty="0" err="1">
                          <a:effectLst/>
                        </a:rPr>
                        <a:t>thu</a:t>
                      </a:r>
                      <a:r>
                        <a:rPr lang="en-US" sz="1600" kern="100" dirty="0">
                          <a:effectLst/>
                        </a:rPr>
                        <a:t> </a:t>
                      </a:r>
                      <a:r>
                        <a:rPr lang="en-US" sz="1600" kern="100" dirty="0" err="1">
                          <a:effectLst/>
                        </a:rPr>
                        <a:t>và</a:t>
                      </a:r>
                      <a:r>
                        <a:rPr lang="en-US" sz="1600" kern="100" dirty="0">
                          <a:effectLst/>
                        </a:rPr>
                        <a:t> </a:t>
                      </a:r>
                      <a:r>
                        <a:rPr lang="en-US" sz="1600" kern="100" dirty="0" err="1">
                          <a:effectLst/>
                        </a:rPr>
                        <a:t>cải</a:t>
                      </a:r>
                      <a:r>
                        <a:rPr lang="en-US" sz="1600" kern="100" dirty="0">
                          <a:effectLst/>
                        </a:rPr>
                        <a:t> </a:t>
                      </a:r>
                      <a:r>
                        <a:rPr lang="en-US" sz="1600" kern="100" dirty="0" err="1">
                          <a:effectLst/>
                        </a:rPr>
                        <a:t>biên</a:t>
                      </a:r>
                      <a:r>
                        <a:rPr lang="en-US" sz="1600" kern="100" dirty="0">
                          <a:effectLst/>
                        </a:rPr>
                        <a:t> </a:t>
                      </a:r>
                      <a:r>
                        <a:rPr lang="en-US" sz="1600" kern="100" dirty="0" err="1">
                          <a:effectLst/>
                        </a:rPr>
                        <a:t>hình</a:t>
                      </a:r>
                      <a:r>
                        <a:rPr lang="en-US" sz="1600" kern="100" dirty="0">
                          <a:effectLst/>
                        </a:rPr>
                        <a:t> </a:t>
                      </a:r>
                      <a:r>
                        <a:rPr lang="en-US" sz="1600" kern="100" dirty="0" err="1">
                          <a:effectLst/>
                        </a:rPr>
                        <a:t>tượng</a:t>
                      </a:r>
                      <a:r>
                        <a:rPr lang="en-US" sz="1600" kern="100" dirty="0">
                          <a:effectLst/>
                        </a:rPr>
                        <a:t> </a:t>
                      </a:r>
                      <a:r>
                        <a:rPr lang="en-US" sz="1600" kern="100" dirty="0" err="1">
                          <a:effectLst/>
                        </a:rPr>
                        <a:t>nhân</a:t>
                      </a:r>
                      <a:r>
                        <a:rPr lang="en-US" sz="1600" kern="100" dirty="0">
                          <a:effectLst/>
                        </a:rPr>
                        <a:t> </a:t>
                      </a:r>
                      <a:r>
                        <a:rPr lang="en-US" sz="1600" kern="100" dirty="0" err="1">
                          <a:effectLst/>
                        </a:rPr>
                        <a:t>vật</a:t>
                      </a:r>
                      <a:r>
                        <a:rPr lang="en-US" sz="1600" kern="100" dirty="0">
                          <a:effectLst/>
                        </a:rPr>
                        <a:t> </a:t>
                      </a:r>
                      <a:r>
                        <a:rPr lang="en-US" sz="1600" kern="100" dirty="0" err="1">
                          <a:effectLst/>
                        </a:rPr>
                        <a:t>đôi</a:t>
                      </a:r>
                      <a:r>
                        <a:rPr lang="en-US" sz="1600" kern="100" dirty="0">
                          <a:effectLst/>
                        </a:rPr>
                        <a:t> </a:t>
                      </a:r>
                      <a:r>
                        <a:rPr lang="en-US" sz="1600" kern="100" dirty="0" err="1">
                          <a:effectLst/>
                        </a:rPr>
                        <a:t>chỗ</a:t>
                      </a:r>
                      <a:r>
                        <a:rPr lang="en-US" sz="1600" kern="100" dirty="0">
                          <a:effectLst/>
                        </a:rPr>
                        <a:t> </a:t>
                      </a:r>
                      <a:r>
                        <a:rPr lang="en-US" sz="1600" kern="100" dirty="0" err="1">
                          <a:effectLst/>
                        </a:rPr>
                        <a:t>chưa</a:t>
                      </a:r>
                      <a:r>
                        <a:rPr lang="en-US" sz="1600" kern="100" dirty="0">
                          <a:effectLst/>
                        </a:rPr>
                        <a:t> </a:t>
                      </a:r>
                      <a:r>
                        <a:rPr lang="en-US" sz="1600" kern="100" dirty="0" err="1">
                          <a:effectLst/>
                        </a:rPr>
                        <a:t>thuyết</a:t>
                      </a:r>
                      <a:r>
                        <a:rPr lang="en-US" sz="1600" kern="100" dirty="0">
                          <a:effectLst/>
                        </a:rPr>
                        <a:t> </a:t>
                      </a:r>
                      <a:r>
                        <a:rPr lang="en-US" sz="1600" kern="100" dirty="0" err="1">
                          <a:effectLst/>
                        </a:rPr>
                        <a:t>phục</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c>
                  <a:txBody>
                    <a:bodyPr/>
                    <a:lstStyle/>
                    <a:p>
                      <a:pPr marL="453390" indent="-226695" algn="ctr">
                        <a:lnSpc>
                          <a:spcPct val="130000"/>
                        </a:lnSpc>
                        <a:spcAft>
                          <a:spcPts val="0"/>
                        </a:spcAft>
                      </a:pPr>
                      <a:r>
                        <a:rPr lang="en-US" sz="1600" kern="100">
                          <a:effectLst/>
                        </a:rPr>
                        <a:t>Tiếp thu và cải biên hình tượng nhân vật chưa thuyết phục</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r>
              <a:tr h="1813780">
                <a:tc>
                  <a:txBody>
                    <a:bodyPr/>
                    <a:lstStyle/>
                    <a:p>
                      <a:pPr marL="453390" indent="-226695">
                        <a:lnSpc>
                          <a:spcPct val="130000"/>
                        </a:lnSpc>
                        <a:spcAft>
                          <a:spcPts val="0"/>
                        </a:spcAft>
                      </a:pPr>
                      <a:r>
                        <a:rPr lang="en-US" sz="1600" kern="100" dirty="0" err="1">
                          <a:effectLst/>
                        </a:rPr>
                        <a:t>Lời</a:t>
                      </a:r>
                      <a:r>
                        <a:rPr lang="en-US" sz="1600" kern="100" dirty="0">
                          <a:effectLst/>
                        </a:rPr>
                        <a:t> </a:t>
                      </a:r>
                      <a:r>
                        <a:rPr lang="en-US" sz="1600" kern="100" dirty="0" err="1">
                          <a:effectLst/>
                        </a:rPr>
                        <a:t>thoại</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rgbClr val="FF66CC"/>
                    </a:solidFill>
                  </a:tcPr>
                </a:tc>
                <a:tc>
                  <a:txBody>
                    <a:bodyPr/>
                    <a:lstStyle/>
                    <a:p>
                      <a:pPr marL="453390" indent="-226695">
                        <a:lnSpc>
                          <a:spcPct val="130000"/>
                        </a:lnSpc>
                        <a:spcAft>
                          <a:spcPts val="0"/>
                        </a:spcAft>
                      </a:pPr>
                      <a:r>
                        <a:rPr lang="en-US" sz="1600" kern="100" dirty="0" err="1">
                          <a:effectLst/>
                        </a:rPr>
                        <a:t>Lời</a:t>
                      </a:r>
                      <a:r>
                        <a:rPr lang="en-US" sz="1600" kern="100" dirty="0">
                          <a:effectLst/>
                        </a:rPr>
                        <a:t> </a:t>
                      </a:r>
                      <a:r>
                        <a:rPr lang="en-US" sz="1600" kern="100" dirty="0" err="1">
                          <a:effectLst/>
                        </a:rPr>
                        <a:t>thoại</a:t>
                      </a:r>
                      <a:r>
                        <a:rPr lang="en-US" sz="1600" kern="100" dirty="0">
                          <a:effectLst/>
                        </a:rPr>
                        <a:t> </a:t>
                      </a:r>
                      <a:r>
                        <a:rPr lang="en-US" sz="1600" kern="100" dirty="0" err="1">
                          <a:effectLst/>
                        </a:rPr>
                        <a:t>thể</a:t>
                      </a:r>
                      <a:r>
                        <a:rPr lang="en-US" sz="1600" kern="100" dirty="0">
                          <a:effectLst/>
                        </a:rPr>
                        <a:t> </a:t>
                      </a:r>
                      <a:r>
                        <a:rPr lang="en-US" sz="1600" kern="100" dirty="0" err="1">
                          <a:effectLst/>
                        </a:rPr>
                        <a:t>hiện</a:t>
                      </a:r>
                      <a:r>
                        <a:rPr lang="en-US" sz="1600" kern="100" dirty="0">
                          <a:effectLst/>
                        </a:rPr>
                        <a:t> </a:t>
                      </a:r>
                      <a:r>
                        <a:rPr lang="en-US" sz="1600" kern="100" dirty="0" err="1">
                          <a:effectLst/>
                        </a:rPr>
                        <a:t>rõ</a:t>
                      </a:r>
                      <a:r>
                        <a:rPr lang="en-US" sz="1600" kern="100" dirty="0">
                          <a:effectLst/>
                        </a:rPr>
                        <a:t> </a:t>
                      </a:r>
                      <a:r>
                        <a:rPr lang="en-US" sz="1600" kern="100" dirty="0" err="1">
                          <a:effectLst/>
                        </a:rPr>
                        <a:t>quan</a:t>
                      </a:r>
                      <a:r>
                        <a:rPr lang="en-US" sz="1600" kern="100" dirty="0">
                          <a:effectLst/>
                        </a:rPr>
                        <a:t> </a:t>
                      </a:r>
                      <a:r>
                        <a:rPr lang="en-US" sz="1600" kern="100" dirty="0" err="1">
                          <a:effectLst/>
                        </a:rPr>
                        <a:t>điểm</a:t>
                      </a:r>
                      <a:r>
                        <a:rPr lang="en-US" sz="1600" kern="100" dirty="0">
                          <a:effectLst/>
                        </a:rPr>
                        <a:t>, </a:t>
                      </a:r>
                      <a:r>
                        <a:rPr lang="en-US" sz="1600" kern="100" dirty="0" err="1">
                          <a:effectLst/>
                        </a:rPr>
                        <a:t>suy</a:t>
                      </a:r>
                      <a:r>
                        <a:rPr lang="en-US" sz="1600" kern="100" dirty="0">
                          <a:effectLst/>
                        </a:rPr>
                        <a:t> </a:t>
                      </a:r>
                      <a:r>
                        <a:rPr lang="en-US" sz="1600" kern="100" dirty="0" err="1">
                          <a:effectLst/>
                        </a:rPr>
                        <a:t>nghĩ</a:t>
                      </a:r>
                      <a:r>
                        <a:rPr lang="en-US" sz="1600" kern="100" dirty="0">
                          <a:effectLst/>
                        </a:rPr>
                        <a:t>, </a:t>
                      </a:r>
                      <a:r>
                        <a:rPr lang="en-US" sz="1600" kern="100" dirty="0" err="1">
                          <a:effectLst/>
                        </a:rPr>
                        <a:t>cảm</a:t>
                      </a:r>
                      <a:r>
                        <a:rPr lang="en-US" sz="1600" kern="100" dirty="0">
                          <a:effectLst/>
                        </a:rPr>
                        <a:t> </a:t>
                      </a:r>
                      <a:r>
                        <a:rPr lang="en-US" sz="1600" kern="100" dirty="0" err="1">
                          <a:effectLst/>
                        </a:rPr>
                        <a:t>xúc</a:t>
                      </a:r>
                      <a:r>
                        <a:rPr lang="en-US" sz="1600" kern="100" dirty="0">
                          <a:effectLst/>
                        </a:rPr>
                        <a:t>, </a:t>
                      </a:r>
                      <a:r>
                        <a:rPr lang="en-US" sz="1600" kern="100" dirty="0" err="1">
                          <a:effectLst/>
                        </a:rPr>
                        <a:t>tính</a:t>
                      </a:r>
                      <a:r>
                        <a:rPr lang="en-US" sz="1600" kern="100" dirty="0">
                          <a:effectLst/>
                        </a:rPr>
                        <a:t> </a:t>
                      </a:r>
                      <a:r>
                        <a:rPr lang="en-US" sz="1600" kern="100" dirty="0" err="1">
                          <a:effectLst/>
                        </a:rPr>
                        <a:t>cách</a:t>
                      </a:r>
                      <a:r>
                        <a:rPr lang="en-US" sz="1600" kern="100" dirty="0">
                          <a:effectLst/>
                        </a:rPr>
                        <a:t> </a:t>
                      </a:r>
                      <a:r>
                        <a:rPr lang="en-US" sz="1600" kern="100" dirty="0" err="1">
                          <a:effectLst/>
                        </a:rPr>
                        <a:t>nhân</a:t>
                      </a:r>
                      <a:r>
                        <a:rPr lang="en-US" sz="1600" kern="100" dirty="0">
                          <a:effectLst/>
                        </a:rPr>
                        <a:t> </a:t>
                      </a:r>
                      <a:r>
                        <a:rPr lang="en-US" sz="1600" kern="100" dirty="0" err="1">
                          <a:effectLst/>
                        </a:rPr>
                        <a:t>vật</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c>
                  <a:txBody>
                    <a:bodyPr/>
                    <a:lstStyle/>
                    <a:p>
                      <a:pPr marL="453390" indent="-226695" algn="ctr">
                        <a:lnSpc>
                          <a:spcPct val="130000"/>
                        </a:lnSpc>
                        <a:spcAft>
                          <a:spcPts val="0"/>
                        </a:spcAft>
                      </a:pPr>
                      <a:r>
                        <a:rPr lang="en-US" sz="1600" kern="100" dirty="0" err="1">
                          <a:effectLst/>
                        </a:rPr>
                        <a:t>Lời</a:t>
                      </a:r>
                      <a:r>
                        <a:rPr lang="en-US" sz="1600" kern="100" dirty="0">
                          <a:effectLst/>
                        </a:rPr>
                        <a:t> </a:t>
                      </a:r>
                      <a:r>
                        <a:rPr lang="en-US" sz="1600" kern="100" dirty="0" err="1">
                          <a:effectLst/>
                        </a:rPr>
                        <a:t>thoại</a:t>
                      </a:r>
                      <a:r>
                        <a:rPr lang="en-US" sz="1600" kern="100" dirty="0">
                          <a:effectLst/>
                        </a:rPr>
                        <a:t> </a:t>
                      </a:r>
                      <a:r>
                        <a:rPr lang="en-US" sz="1600" kern="100" dirty="0" err="1">
                          <a:effectLst/>
                        </a:rPr>
                        <a:t>đôi</a:t>
                      </a:r>
                      <a:r>
                        <a:rPr lang="en-US" sz="1600" kern="100" dirty="0">
                          <a:effectLst/>
                        </a:rPr>
                        <a:t> </a:t>
                      </a:r>
                      <a:r>
                        <a:rPr lang="en-US" sz="1600" kern="100" dirty="0" err="1">
                          <a:effectLst/>
                        </a:rPr>
                        <a:t>chỗ</a:t>
                      </a:r>
                      <a:r>
                        <a:rPr lang="en-US" sz="1600" kern="100" dirty="0">
                          <a:effectLst/>
                        </a:rPr>
                        <a:t> </a:t>
                      </a:r>
                      <a:r>
                        <a:rPr lang="en-US" sz="1600" kern="100" dirty="0" err="1">
                          <a:effectLst/>
                        </a:rPr>
                        <a:t>chưa</a:t>
                      </a:r>
                      <a:r>
                        <a:rPr lang="en-US" sz="1600" kern="100" dirty="0">
                          <a:effectLst/>
                        </a:rPr>
                        <a:t> </a:t>
                      </a:r>
                      <a:r>
                        <a:rPr lang="en-US" sz="1600" kern="100" dirty="0" err="1">
                          <a:effectLst/>
                        </a:rPr>
                        <a:t>thể</a:t>
                      </a:r>
                      <a:r>
                        <a:rPr lang="en-US" sz="1600" kern="100" dirty="0">
                          <a:effectLst/>
                        </a:rPr>
                        <a:t> </a:t>
                      </a:r>
                      <a:r>
                        <a:rPr lang="en-US" sz="1600" kern="100" dirty="0" err="1">
                          <a:effectLst/>
                        </a:rPr>
                        <a:t>hiện</a:t>
                      </a:r>
                      <a:r>
                        <a:rPr lang="en-US" sz="1600" kern="100" dirty="0">
                          <a:effectLst/>
                        </a:rPr>
                        <a:t> </a:t>
                      </a:r>
                      <a:r>
                        <a:rPr lang="en-US" sz="1600" kern="100" dirty="0" err="1">
                          <a:effectLst/>
                        </a:rPr>
                        <a:t>rõ</a:t>
                      </a:r>
                      <a:r>
                        <a:rPr lang="en-US" sz="1600" kern="100" dirty="0">
                          <a:effectLst/>
                        </a:rPr>
                        <a:t> </a:t>
                      </a:r>
                      <a:r>
                        <a:rPr lang="en-US" sz="1600" kern="100" dirty="0" err="1">
                          <a:effectLst/>
                        </a:rPr>
                        <a:t>quan</a:t>
                      </a:r>
                      <a:r>
                        <a:rPr lang="en-US" sz="1600" kern="100" dirty="0">
                          <a:effectLst/>
                        </a:rPr>
                        <a:t> </a:t>
                      </a:r>
                      <a:r>
                        <a:rPr lang="en-US" sz="1600" kern="100" dirty="0" err="1">
                          <a:effectLst/>
                        </a:rPr>
                        <a:t>điểm</a:t>
                      </a:r>
                      <a:r>
                        <a:rPr lang="en-US" sz="1600" kern="100" dirty="0">
                          <a:effectLst/>
                        </a:rPr>
                        <a:t>, </a:t>
                      </a:r>
                      <a:r>
                        <a:rPr lang="en-US" sz="1600" kern="100" dirty="0" err="1">
                          <a:effectLst/>
                        </a:rPr>
                        <a:t>suy</a:t>
                      </a:r>
                      <a:r>
                        <a:rPr lang="en-US" sz="1600" kern="100" dirty="0">
                          <a:effectLst/>
                        </a:rPr>
                        <a:t> </a:t>
                      </a:r>
                      <a:r>
                        <a:rPr lang="en-US" sz="1600" kern="100" dirty="0" err="1">
                          <a:effectLst/>
                        </a:rPr>
                        <a:t>nghĩ</a:t>
                      </a:r>
                      <a:r>
                        <a:rPr lang="en-US" sz="1600" kern="100" dirty="0">
                          <a:effectLst/>
                        </a:rPr>
                        <a:t>, </a:t>
                      </a:r>
                      <a:r>
                        <a:rPr lang="en-US" sz="1600" kern="100" dirty="0" err="1">
                          <a:effectLst/>
                        </a:rPr>
                        <a:t>cảm</a:t>
                      </a:r>
                      <a:r>
                        <a:rPr lang="en-US" sz="1600" kern="100" dirty="0">
                          <a:effectLst/>
                        </a:rPr>
                        <a:t> </a:t>
                      </a:r>
                      <a:r>
                        <a:rPr lang="en-US" sz="1600" kern="100" dirty="0" err="1">
                          <a:effectLst/>
                        </a:rPr>
                        <a:t>xúc</a:t>
                      </a:r>
                      <a:r>
                        <a:rPr lang="en-US" sz="1600" kern="100" dirty="0">
                          <a:effectLst/>
                        </a:rPr>
                        <a:t>, </a:t>
                      </a:r>
                      <a:r>
                        <a:rPr lang="en-US" sz="1600" kern="100" dirty="0" err="1">
                          <a:effectLst/>
                        </a:rPr>
                        <a:t>tính</a:t>
                      </a:r>
                      <a:r>
                        <a:rPr lang="en-US" sz="1600" kern="100" dirty="0">
                          <a:effectLst/>
                        </a:rPr>
                        <a:t> </a:t>
                      </a:r>
                      <a:r>
                        <a:rPr lang="en-US" sz="1600" kern="100" dirty="0" err="1">
                          <a:effectLst/>
                        </a:rPr>
                        <a:t>cách</a:t>
                      </a:r>
                      <a:r>
                        <a:rPr lang="en-US" sz="1600" kern="100" dirty="0">
                          <a:effectLst/>
                        </a:rPr>
                        <a:t> </a:t>
                      </a:r>
                      <a:r>
                        <a:rPr lang="en-US" sz="1600" kern="100" dirty="0" err="1">
                          <a:effectLst/>
                        </a:rPr>
                        <a:t>nhân</a:t>
                      </a:r>
                      <a:r>
                        <a:rPr lang="en-US" sz="1600" kern="100" dirty="0">
                          <a:effectLst/>
                        </a:rPr>
                        <a:t> </a:t>
                      </a:r>
                      <a:r>
                        <a:rPr lang="en-US" sz="1600" kern="100" dirty="0" err="1">
                          <a:effectLst/>
                        </a:rPr>
                        <a:t>vật</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c>
                  <a:txBody>
                    <a:bodyPr/>
                    <a:lstStyle/>
                    <a:p>
                      <a:pPr marL="453390" indent="-226695" algn="ctr">
                        <a:lnSpc>
                          <a:spcPct val="130000"/>
                        </a:lnSpc>
                        <a:spcAft>
                          <a:spcPts val="0"/>
                        </a:spcAft>
                      </a:pPr>
                      <a:r>
                        <a:rPr lang="en-US" sz="1600" kern="100">
                          <a:effectLst/>
                        </a:rPr>
                        <a:t>Lời thoại chưa thể hiện rõ quan điểm, suy nghĩ, cảm xúc, tính cách nhân vật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r>
              <a:tr h="1075731">
                <a:tc>
                  <a:txBody>
                    <a:bodyPr/>
                    <a:lstStyle/>
                    <a:p>
                      <a:pPr marL="453390" indent="-226695">
                        <a:lnSpc>
                          <a:spcPct val="130000"/>
                        </a:lnSpc>
                        <a:spcAft>
                          <a:spcPts val="0"/>
                        </a:spcAft>
                      </a:pPr>
                      <a:r>
                        <a:rPr lang="en-US" sz="1600" kern="100" dirty="0" err="1">
                          <a:effectLst/>
                        </a:rPr>
                        <a:t>Chỉ</a:t>
                      </a:r>
                      <a:r>
                        <a:rPr lang="en-US" sz="1600" kern="100" dirty="0">
                          <a:effectLst/>
                        </a:rPr>
                        <a:t> </a:t>
                      </a:r>
                      <a:r>
                        <a:rPr lang="en-US" sz="1600" kern="100" dirty="0" err="1">
                          <a:effectLst/>
                        </a:rPr>
                        <a:t>dẫn</a:t>
                      </a:r>
                      <a:r>
                        <a:rPr lang="en-US" sz="1600" kern="100" dirty="0">
                          <a:effectLst/>
                        </a:rPr>
                        <a:t> </a:t>
                      </a:r>
                      <a:r>
                        <a:rPr lang="en-US" sz="1600" kern="100" dirty="0" err="1">
                          <a:effectLst/>
                        </a:rPr>
                        <a:t>diễn</a:t>
                      </a:r>
                      <a:r>
                        <a:rPr lang="en-US" sz="1600" kern="100" dirty="0">
                          <a:effectLst/>
                        </a:rPr>
                        <a:t> </a:t>
                      </a:r>
                      <a:r>
                        <a:rPr lang="en-US" sz="1600" kern="100" dirty="0" err="1">
                          <a:effectLst/>
                        </a:rPr>
                        <a:t>xuất</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rgbClr val="FF66CC"/>
                    </a:solidFill>
                  </a:tcPr>
                </a:tc>
                <a:tc>
                  <a:txBody>
                    <a:bodyPr/>
                    <a:lstStyle/>
                    <a:p>
                      <a:pPr marL="453390" indent="-226695" algn="ctr">
                        <a:lnSpc>
                          <a:spcPct val="130000"/>
                        </a:lnSpc>
                        <a:spcAft>
                          <a:spcPts val="0"/>
                        </a:spcAft>
                      </a:pPr>
                      <a:r>
                        <a:rPr lang="en-US" sz="1600" kern="100">
                          <a:effectLst/>
                        </a:rPr>
                        <a:t>Chỉ dẫn diễn xuất hợp lí, rõ ràng</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c>
                  <a:txBody>
                    <a:bodyPr/>
                    <a:lstStyle/>
                    <a:p>
                      <a:pPr marL="453390" indent="-226695" algn="ctr">
                        <a:lnSpc>
                          <a:spcPct val="130000"/>
                        </a:lnSpc>
                        <a:spcAft>
                          <a:spcPts val="0"/>
                        </a:spcAft>
                      </a:pPr>
                      <a:r>
                        <a:rPr lang="en-US" sz="1600" kern="100" dirty="0" err="1">
                          <a:effectLst/>
                        </a:rPr>
                        <a:t>Chỉ</a:t>
                      </a:r>
                      <a:r>
                        <a:rPr lang="en-US" sz="1600" kern="100" dirty="0">
                          <a:effectLst/>
                        </a:rPr>
                        <a:t> </a:t>
                      </a:r>
                      <a:r>
                        <a:rPr lang="en-US" sz="1600" kern="100" dirty="0" err="1">
                          <a:effectLst/>
                        </a:rPr>
                        <a:t>dẫn</a:t>
                      </a:r>
                      <a:r>
                        <a:rPr lang="en-US" sz="1600" kern="100" dirty="0">
                          <a:effectLst/>
                        </a:rPr>
                        <a:t> </a:t>
                      </a:r>
                      <a:r>
                        <a:rPr lang="en-US" sz="1600" kern="100" dirty="0" err="1">
                          <a:effectLst/>
                        </a:rPr>
                        <a:t>diễn</a:t>
                      </a:r>
                      <a:r>
                        <a:rPr lang="en-US" sz="1600" kern="100" dirty="0">
                          <a:effectLst/>
                        </a:rPr>
                        <a:t> </a:t>
                      </a:r>
                      <a:r>
                        <a:rPr lang="en-US" sz="1600" kern="100" dirty="0" err="1">
                          <a:effectLst/>
                        </a:rPr>
                        <a:t>xuất</a:t>
                      </a:r>
                      <a:r>
                        <a:rPr lang="en-US" sz="1600" kern="100" dirty="0">
                          <a:effectLst/>
                        </a:rPr>
                        <a:t> </a:t>
                      </a:r>
                      <a:r>
                        <a:rPr lang="en-US" sz="1600" kern="100" dirty="0" err="1">
                          <a:effectLst/>
                        </a:rPr>
                        <a:t>đôi</a:t>
                      </a:r>
                      <a:r>
                        <a:rPr lang="en-US" sz="1600" kern="100" dirty="0">
                          <a:effectLst/>
                        </a:rPr>
                        <a:t> </a:t>
                      </a:r>
                      <a:r>
                        <a:rPr lang="en-US" sz="1600" kern="100" dirty="0" err="1">
                          <a:effectLst/>
                        </a:rPr>
                        <a:t>khi</a:t>
                      </a:r>
                      <a:r>
                        <a:rPr lang="en-US" sz="1600" kern="100" dirty="0">
                          <a:effectLst/>
                        </a:rPr>
                        <a:t> </a:t>
                      </a:r>
                      <a:r>
                        <a:rPr lang="en-US" sz="1600" kern="100" dirty="0" err="1">
                          <a:effectLst/>
                        </a:rPr>
                        <a:t>chưa</a:t>
                      </a:r>
                      <a:r>
                        <a:rPr lang="en-US" sz="1600" kern="100" dirty="0">
                          <a:effectLst/>
                        </a:rPr>
                        <a:t> </a:t>
                      </a:r>
                      <a:r>
                        <a:rPr lang="en-US" sz="1600" kern="100" dirty="0" err="1">
                          <a:effectLst/>
                        </a:rPr>
                        <a:t>hợp</a:t>
                      </a:r>
                      <a:r>
                        <a:rPr lang="en-US" sz="1600" kern="100" dirty="0">
                          <a:effectLst/>
                        </a:rPr>
                        <a:t> </a:t>
                      </a:r>
                      <a:r>
                        <a:rPr lang="en-US" sz="1600" kern="100" dirty="0" err="1">
                          <a:effectLst/>
                        </a:rPr>
                        <a:t>lí</a:t>
                      </a:r>
                      <a:r>
                        <a:rPr lang="en-US" sz="1600" kern="100" dirty="0">
                          <a:effectLst/>
                        </a:rPr>
                        <a:t>, </a:t>
                      </a:r>
                      <a:r>
                        <a:rPr lang="en-US" sz="1600" kern="100" dirty="0" err="1">
                          <a:effectLst/>
                        </a:rPr>
                        <a:t>rõ</a:t>
                      </a:r>
                      <a:r>
                        <a:rPr lang="en-US" sz="1600" kern="100" dirty="0">
                          <a:effectLst/>
                        </a:rPr>
                        <a:t> </a:t>
                      </a:r>
                      <a:r>
                        <a:rPr lang="en-US" sz="1600" kern="100" dirty="0" err="1">
                          <a:effectLst/>
                        </a:rPr>
                        <a:t>ràng</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c>
                  <a:txBody>
                    <a:bodyPr/>
                    <a:lstStyle/>
                    <a:p>
                      <a:pPr marL="453390" indent="-226695" algn="ctr">
                        <a:lnSpc>
                          <a:spcPct val="130000"/>
                        </a:lnSpc>
                        <a:spcAft>
                          <a:spcPts val="0"/>
                        </a:spcAft>
                      </a:pPr>
                      <a:r>
                        <a:rPr lang="en-US" sz="1600" kern="100" dirty="0" err="1">
                          <a:effectLst/>
                        </a:rPr>
                        <a:t>Không</a:t>
                      </a:r>
                      <a:r>
                        <a:rPr lang="en-US" sz="1600" kern="100" dirty="0">
                          <a:effectLst/>
                        </a:rPr>
                        <a:t> </a:t>
                      </a:r>
                      <a:r>
                        <a:rPr lang="en-US" sz="1600" kern="100" dirty="0" err="1">
                          <a:effectLst/>
                        </a:rPr>
                        <a:t>có</a:t>
                      </a:r>
                      <a:r>
                        <a:rPr lang="en-US" sz="1600" kern="100" dirty="0">
                          <a:effectLst/>
                        </a:rPr>
                        <a:t> </a:t>
                      </a:r>
                      <a:r>
                        <a:rPr lang="en-US" sz="1600" kern="100" dirty="0" err="1">
                          <a:effectLst/>
                        </a:rPr>
                        <a:t>chỉ</a:t>
                      </a:r>
                      <a:r>
                        <a:rPr lang="en-US" sz="1600" kern="100" dirty="0">
                          <a:effectLst/>
                        </a:rPr>
                        <a:t> </a:t>
                      </a:r>
                      <a:r>
                        <a:rPr lang="en-US" sz="1600" kern="100" dirty="0" err="1">
                          <a:effectLst/>
                        </a:rPr>
                        <a:t>dẫn</a:t>
                      </a:r>
                      <a:r>
                        <a:rPr lang="en-US" sz="1600" kern="100" dirty="0">
                          <a:effectLst/>
                        </a:rPr>
                        <a:t> </a:t>
                      </a:r>
                      <a:r>
                        <a:rPr lang="en-US" sz="1600" kern="100" dirty="0" err="1">
                          <a:effectLst/>
                        </a:rPr>
                        <a:t>diễn</a:t>
                      </a:r>
                      <a:r>
                        <a:rPr lang="en-US" sz="1600" kern="100" dirty="0">
                          <a:effectLst/>
                        </a:rPr>
                        <a:t> </a:t>
                      </a:r>
                      <a:r>
                        <a:rPr lang="en-US" sz="1600" kern="100" dirty="0" err="1">
                          <a:effectLst/>
                        </a:rPr>
                        <a:t>xuất</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6">
                        <a:lumMod val="60000"/>
                        <a:lumOff val="40000"/>
                      </a:schemeClr>
                    </a:solidFill>
                  </a:tcPr>
                </a:tc>
              </a:tr>
              <a:tr h="337682">
                <a:tc>
                  <a:txBody>
                    <a:bodyPr/>
                    <a:lstStyle/>
                    <a:p>
                      <a:pPr marL="453390" indent="-226695">
                        <a:lnSpc>
                          <a:spcPct val="130000"/>
                        </a:lnSpc>
                        <a:spcAft>
                          <a:spcPts val="0"/>
                        </a:spcAft>
                      </a:pPr>
                      <a:r>
                        <a:rPr lang="en-US" sz="1600" kern="100" dirty="0" err="1">
                          <a:effectLst/>
                        </a:rPr>
                        <a:t>Điểm</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1"/>
                    </a:solidFill>
                  </a:tcPr>
                </a:tc>
                <a:tc>
                  <a:txBody>
                    <a:bodyPr/>
                    <a:lstStyle/>
                    <a:p>
                      <a:pPr marL="453390" indent="-226695" algn="ctr">
                        <a:lnSpc>
                          <a:spcPct val="130000"/>
                        </a:lnSpc>
                        <a:spcAft>
                          <a:spcPts val="0"/>
                        </a:spcAft>
                      </a:pPr>
                      <a:r>
                        <a:rPr lang="en-US" sz="1600" kern="100" dirty="0">
                          <a:effectLst/>
                        </a:rPr>
                        <a:t>9-10</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1"/>
                    </a:solidFill>
                  </a:tcPr>
                </a:tc>
                <a:tc>
                  <a:txBody>
                    <a:bodyPr/>
                    <a:lstStyle/>
                    <a:p>
                      <a:pPr marL="453390" indent="-226695" algn="ctr">
                        <a:lnSpc>
                          <a:spcPct val="130000"/>
                        </a:lnSpc>
                        <a:spcAft>
                          <a:spcPts val="0"/>
                        </a:spcAft>
                      </a:pPr>
                      <a:r>
                        <a:rPr lang="en-US" sz="1600" kern="100" dirty="0">
                          <a:effectLst/>
                        </a:rPr>
                        <a:t>7-8</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1"/>
                    </a:solidFill>
                  </a:tcPr>
                </a:tc>
                <a:tc>
                  <a:txBody>
                    <a:bodyPr/>
                    <a:lstStyle/>
                    <a:p>
                      <a:pPr marL="453390" indent="-226695" algn="ctr">
                        <a:lnSpc>
                          <a:spcPct val="130000"/>
                        </a:lnSpc>
                        <a:spcAft>
                          <a:spcPts val="0"/>
                        </a:spcAft>
                      </a:pPr>
                      <a:r>
                        <a:rPr lang="en-US" sz="1600" kern="100" dirty="0">
                          <a:effectLst/>
                        </a:rPr>
                        <a:t>5-6</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1"/>
                    </a:solidFill>
                  </a:tcPr>
                </a:tc>
              </a:tr>
              <a:tr h="337682">
                <a:tc>
                  <a:txBody>
                    <a:bodyPr/>
                    <a:lstStyle/>
                    <a:p>
                      <a:pPr marL="453390" indent="-226695" algn="ctr">
                        <a:lnSpc>
                          <a:spcPct val="130000"/>
                        </a:lnSpc>
                        <a:spcAft>
                          <a:spcPts val="0"/>
                        </a:spcAft>
                      </a:pPr>
                      <a:r>
                        <a:rPr lang="en-US" sz="1600" kern="100" dirty="0" err="1">
                          <a:effectLst/>
                        </a:rPr>
                        <a:t>Xếp</a:t>
                      </a:r>
                      <a:r>
                        <a:rPr lang="en-US" sz="1600" kern="100" dirty="0">
                          <a:effectLst/>
                        </a:rPr>
                        <a:t> </a:t>
                      </a:r>
                      <a:r>
                        <a:rPr lang="en-US" sz="1600" kern="100" dirty="0" err="1">
                          <a:effectLst/>
                        </a:rPr>
                        <a:t>loại</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1"/>
                    </a:solidFill>
                  </a:tcPr>
                </a:tc>
                <a:tc>
                  <a:txBody>
                    <a:bodyPr/>
                    <a:lstStyle/>
                    <a:p>
                      <a:pPr marL="453390" indent="-226695" algn="ctr">
                        <a:lnSpc>
                          <a:spcPct val="130000"/>
                        </a:lnSpc>
                        <a:spcAft>
                          <a:spcPts val="0"/>
                        </a:spcAft>
                      </a:pPr>
                      <a:r>
                        <a:rPr lang="en-US" sz="1600" kern="100" dirty="0" err="1">
                          <a:effectLst/>
                        </a:rPr>
                        <a:t>Tốt</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1"/>
                    </a:solidFill>
                  </a:tcPr>
                </a:tc>
                <a:tc>
                  <a:txBody>
                    <a:bodyPr/>
                    <a:lstStyle/>
                    <a:p>
                      <a:pPr marL="453390" indent="-226695" algn="ctr">
                        <a:lnSpc>
                          <a:spcPct val="130000"/>
                        </a:lnSpc>
                        <a:spcAft>
                          <a:spcPts val="0"/>
                        </a:spcAft>
                      </a:pPr>
                      <a:r>
                        <a:rPr lang="en-US" sz="1600" kern="100" dirty="0" err="1">
                          <a:effectLst/>
                        </a:rPr>
                        <a:t>Khá</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1"/>
                    </a:solidFill>
                  </a:tcPr>
                </a:tc>
                <a:tc>
                  <a:txBody>
                    <a:bodyPr/>
                    <a:lstStyle/>
                    <a:p>
                      <a:pPr marL="453390" indent="-226695" algn="ctr">
                        <a:lnSpc>
                          <a:spcPct val="130000"/>
                        </a:lnSpc>
                        <a:spcAft>
                          <a:spcPts val="0"/>
                        </a:spcAft>
                      </a:pPr>
                      <a:r>
                        <a:rPr lang="en-US" sz="1600" kern="100" dirty="0" err="1">
                          <a:effectLst/>
                        </a:rPr>
                        <a:t>Trung</a:t>
                      </a:r>
                      <a:r>
                        <a:rPr lang="en-US" sz="1600" kern="100" dirty="0">
                          <a:effectLst/>
                        </a:rPr>
                        <a:t> </a:t>
                      </a:r>
                      <a:r>
                        <a:rPr lang="en-US" sz="1600" kern="100" dirty="0" err="1">
                          <a:effectLst/>
                        </a:rPr>
                        <a:t>bình</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solidFill>
                      <a:schemeClr val="accent1"/>
                    </a:solidFill>
                  </a:tcPr>
                </a:tc>
              </a:tr>
            </a:tbl>
          </a:graphicData>
        </a:graphic>
      </p:graphicFrame>
    </p:spTree>
    <p:extLst>
      <p:ext uri="{BB962C8B-B14F-4D97-AF65-F5344CB8AC3E}">
        <p14:creationId xmlns:p14="http://schemas.microsoft.com/office/powerpoint/2010/main" val="8808008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2400" b="1" dirty="0" smtClean="0">
                <a:solidFill>
                  <a:srgbClr val="FF0000"/>
                </a:solidFill>
                <a:latin typeface="Times New Roman" pitchFamily="18" charset="0"/>
                <a:cs typeface="Times New Roman" pitchFamily="18" charset="0"/>
              </a:rPr>
              <a:t>II. ĐỌC – HIỂU VĂN BẢN</a:t>
            </a:r>
            <a:endParaRPr lang="en-US" sz="2400" dirty="0" smtClean="0">
              <a:solidFill>
                <a:srgbClr val="FF0000"/>
              </a:solidFill>
              <a:latin typeface="Times New Roman" pitchFamily="18" charset="0"/>
              <a:cs typeface="Times New Roman" pitchFamily="18" charset="0"/>
            </a:endParaRPr>
          </a:p>
          <a:p>
            <a:pPr marL="0" indent="0">
              <a:buNone/>
            </a:pPr>
            <a:endParaRPr lang="en-US" sz="2400" i="1" dirty="0" smtClean="0">
              <a:latin typeface="Times New Roman" panose="02020603050405020304" pitchFamily="18" charset="0"/>
              <a:cs typeface="Times New Roman" panose="02020603050405020304" pitchFamily="18" charset="0"/>
            </a:endParaRPr>
          </a:p>
          <a:p>
            <a:pPr marL="457200" indent="-457200">
              <a:buAutoNum type="arabicPeriod"/>
            </a:pPr>
            <a:endParaRPr lang="en-US" sz="2400" dirty="0" smtClean="0">
              <a:solidFill>
                <a:srgbClr val="0000CC"/>
              </a:solidFill>
              <a:latin typeface="Times New Roman" panose="02020603050405020304" pitchFamily="18" charset="0"/>
              <a:cs typeface="Times New Roman" panose="02020603050405020304" pitchFamily="18" charset="0"/>
            </a:endParaRPr>
          </a:p>
        </p:txBody>
      </p:sp>
      <p:sp>
        <p:nvSpPr>
          <p:cNvPr id="6" name="Google Shape;1082;p51"/>
          <p:cNvSpPr txBox="1">
            <a:spLocks noGrp="1"/>
          </p:cNvSpPr>
          <p:nvPr>
            <p:ph type="title"/>
          </p:nvPr>
        </p:nvSpPr>
        <p:spPr>
          <a:xfrm>
            <a:off x="467544" y="548680"/>
            <a:ext cx="7992888" cy="810631"/>
          </a:xfrm>
          <a:prstGeom prst="rect">
            <a:avLst/>
          </a:prstGeom>
          <a:solidFill>
            <a:schemeClr val="accent6">
              <a:lumMod val="40000"/>
              <a:lumOff val="60000"/>
            </a:schemeClr>
          </a:solidFill>
        </p:spPr>
        <p:txBody>
          <a:bodyPr spcFirstLastPara="1" vert="horz" wrap="square" lIns="91425" tIns="91425" rIns="91425" bIns="91425" rtlCol="0" anchor="t" anchorCtr="0">
            <a:noAutofit/>
          </a:bodyPr>
          <a:lstStyle/>
          <a:p>
            <a:r>
              <a:rPr lang="en-US" sz="2800" b="1" dirty="0" smtClean="0">
                <a:latin typeface="Times New Roman" pitchFamily="18" charset="0"/>
                <a:cs typeface="Times New Roman" pitchFamily="18" charset="0"/>
              </a:rPr>
              <a:t>4</a:t>
            </a:r>
            <a:r>
              <a:rPr lang="en-US" sz="2800" b="1" dirty="0" smtClean="0">
                <a:solidFill>
                  <a:srgbClr val="FF0000"/>
                </a:solidFill>
                <a:latin typeface="Times New Roman" pitchFamily="18" charset="0"/>
                <a:cs typeface="Times New Roman"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sz="2700" i="1" dirty="0">
              <a:latin typeface="Times New Roman" panose="02020603050405020304" pitchFamily="18" charset="0"/>
              <a:cs typeface="Times New Roman" panose="02020603050405020304" pitchFamily="18" charset="0"/>
            </a:endParaRPr>
          </a:p>
        </p:txBody>
      </p:sp>
      <p:sp>
        <p:nvSpPr>
          <p:cNvPr id="4" name="Cloud Callout 3"/>
          <p:cNvSpPr/>
          <p:nvPr/>
        </p:nvSpPr>
        <p:spPr>
          <a:xfrm>
            <a:off x="2305430" y="1451150"/>
            <a:ext cx="4589188" cy="2999259"/>
          </a:xfrm>
          <a:prstGeom prst="cloud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dirty="0">
                <a:solidFill>
                  <a:schemeClr val="tx1"/>
                </a:solidFill>
                <a:latin typeface="Times New Roman" panose="02020603050405020304" pitchFamily="18" charset="0"/>
                <a:cs typeface="Times New Roman" panose="02020603050405020304" pitchFamily="18" charset="0"/>
              </a:rPr>
              <a:t>Phân tích một số biện pháp nghệ thuật miêu tả nội tâm nhân vật trong đoạn trích </a:t>
            </a:r>
            <a:r>
              <a:rPr lang="vi-VN" i="1" dirty="0">
                <a:solidFill>
                  <a:schemeClr val="tx1"/>
                </a:solidFill>
                <a:latin typeface="Times New Roman" panose="02020603050405020304" pitchFamily="18" charset="0"/>
                <a:cs typeface="Times New Roman" panose="02020603050405020304" pitchFamily="18" charset="0"/>
              </a:rPr>
              <a:t>Trao duyên</a:t>
            </a:r>
            <a:r>
              <a:rPr lang="vi-VN" dirty="0">
                <a:solidFill>
                  <a:schemeClr val="tx1"/>
                </a:solidFill>
                <a:latin typeface="Times New Roman" panose="02020603050405020304" pitchFamily="18" charset="0"/>
                <a:cs typeface="Times New Roman" panose="02020603050405020304" pitchFamily="18" charset="0"/>
              </a:rPr>
              <a:t> (biện pháp ẩn dụ, cách dùng thành ngữ, độc thoại nội tâm,...).</a:t>
            </a:r>
            <a:endParaRPr lang="en-US" dirty="0">
              <a:solidFill>
                <a:schemeClr val="tx1"/>
              </a:solidFill>
              <a:latin typeface="Times New Roman" panose="02020603050405020304" pitchFamily="18" charset="0"/>
              <a:cs typeface="Times New Roman" panose="02020603050405020304" pitchFamily="18" charset="0"/>
            </a:endParaRPr>
          </a:p>
          <a:p>
            <a:pPr algn="ct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88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1"/>
          <p:cNvSpPr txBox="1">
            <a:spLocks noGrp="1"/>
          </p:cNvSpPr>
          <p:nvPr>
            <p:ph type="title"/>
          </p:nvPr>
        </p:nvSpPr>
        <p:spPr>
          <a:xfrm>
            <a:off x="255208" y="576442"/>
            <a:ext cx="8466764" cy="810631"/>
          </a:xfrm>
          <a:prstGeom prst="rect">
            <a:avLst/>
          </a:prstGeom>
          <a:solidFill>
            <a:schemeClr val="accent6">
              <a:lumMod val="40000"/>
              <a:lumOff val="60000"/>
            </a:schemeClr>
          </a:solidFill>
        </p:spPr>
        <p:txBody>
          <a:bodyPr spcFirstLastPara="1" vert="horz" wrap="square" lIns="91425" tIns="91425" rIns="91425" bIns="91425" rtlCol="0" anchor="t" anchorCtr="0">
            <a:noAutofit/>
          </a:bodyPr>
          <a:lstStyle/>
          <a:p>
            <a:r>
              <a:rPr lang="en-US" sz="2800" b="1" dirty="0" smtClean="0">
                <a:latin typeface="Times New Roman" pitchFamily="18" charset="0"/>
                <a:cs typeface="Times New Roman" pitchFamily="18" charset="0"/>
              </a:rPr>
              <a:t>4.</a:t>
            </a:r>
            <a:r>
              <a:rPr lang="en-US" sz="2800" b="1" dirty="0" smtClean="0">
                <a:solidFill>
                  <a:srgbClr val="FF0000"/>
                </a:solidFill>
                <a:latin typeface="Times New Roman" pitchFamily="18" charset="0"/>
                <a:cs typeface="Times New Roman"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sz="2700" i="1" dirty="0">
              <a:latin typeface="Times New Roman" panose="02020603050405020304" pitchFamily="18" charset="0"/>
              <a:cs typeface="Times New Roman" panose="02020603050405020304" pitchFamily="18" charset="0"/>
            </a:endParaRPr>
          </a:p>
        </p:txBody>
      </p:sp>
      <p:grpSp>
        <p:nvGrpSpPr>
          <p:cNvPr id="1083" name="Google Shape;1083;p51"/>
          <p:cNvGrpSpPr/>
          <p:nvPr/>
        </p:nvGrpSpPr>
        <p:grpSpPr>
          <a:xfrm>
            <a:off x="2902188" y="2279944"/>
            <a:ext cx="3189658" cy="3035007"/>
            <a:chOff x="3360073" y="1577785"/>
            <a:chExt cx="2429971" cy="2420448"/>
          </a:xfrm>
        </p:grpSpPr>
        <p:grpSp>
          <p:nvGrpSpPr>
            <p:cNvPr id="1095" name="Google Shape;1095;p51"/>
            <p:cNvGrpSpPr/>
            <p:nvPr/>
          </p:nvGrpSpPr>
          <p:grpSpPr>
            <a:xfrm>
              <a:off x="4854485" y="1586339"/>
              <a:ext cx="935559" cy="930169"/>
              <a:chOff x="4854485" y="1586339"/>
              <a:chExt cx="935559" cy="930169"/>
            </a:xfrm>
          </p:grpSpPr>
          <p:sp>
            <p:nvSpPr>
              <p:cNvPr id="1096" name="Google Shape;1096;p51"/>
              <p:cNvSpPr/>
              <p:nvPr/>
            </p:nvSpPr>
            <p:spPr>
              <a:xfrm>
                <a:off x="4854485" y="1586339"/>
                <a:ext cx="860475" cy="761150"/>
              </a:xfrm>
              <a:custGeom>
                <a:avLst/>
                <a:gdLst/>
                <a:ahLst/>
                <a:cxnLst/>
                <a:rect l="l" t="t" r="r" b="b"/>
                <a:pathLst>
                  <a:path w="62263" h="55076" extrusionOk="0">
                    <a:moveTo>
                      <a:pt x="1467" y="0"/>
                    </a:moveTo>
                    <a:lnTo>
                      <a:pt x="0" y="5743"/>
                    </a:lnTo>
                    <a:cubicBezTo>
                      <a:pt x="12895" y="9021"/>
                      <a:pt x="24598" y="15291"/>
                      <a:pt x="34329" y="23773"/>
                    </a:cubicBezTo>
                    <a:cubicBezTo>
                      <a:pt x="44049" y="32266"/>
                      <a:pt x="51797" y="42960"/>
                      <a:pt x="56795" y="55076"/>
                    </a:cubicBezTo>
                    <a:lnTo>
                      <a:pt x="62262" y="52817"/>
                    </a:lnTo>
                    <a:cubicBezTo>
                      <a:pt x="56921" y="39842"/>
                      <a:pt x="48634" y="28392"/>
                      <a:pt x="38215" y="19314"/>
                    </a:cubicBezTo>
                    <a:cubicBezTo>
                      <a:pt x="27807" y="10236"/>
                      <a:pt x="15279" y="3519"/>
                      <a:pt x="146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97" name="Google Shape;1097;p51"/>
              <p:cNvSpPr/>
              <p:nvPr/>
            </p:nvSpPr>
            <p:spPr>
              <a:xfrm>
                <a:off x="5534512" y="2252588"/>
                <a:ext cx="255532" cy="263921"/>
              </a:xfrm>
              <a:custGeom>
                <a:avLst/>
                <a:gdLst/>
                <a:ahLst/>
                <a:cxnLst/>
                <a:rect l="l" t="t" r="r" b="b"/>
                <a:pathLst>
                  <a:path w="18490" h="19097" extrusionOk="0">
                    <a:moveTo>
                      <a:pt x="18489" y="1"/>
                    </a:moveTo>
                    <a:lnTo>
                      <a:pt x="1" y="6167"/>
                    </a:lnTo>
                    <a:lnTo>
                      <a:pt x="14592" y="19097"/>
                    </a:lnTo>
                    <a:lnTo>
                      <a:pt x="18489" y="1"/>
                    </a:ln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1098" name="Google Shape;1098;p51"/>
            <p:cNvGrpSpPr/>
            <p:nvPr/>
          </p:nvGrpSpPr>
          <p:grpSpPr>
            <a:xfrm>
              <a:off x="3360073" y="1577785"/>
              <a:ext cx="911332" cy="947914"/>
              <a:chOff x="3360073" y="1577785"/>
              <a:chExt cx="911332" cy="947914"/>
            </a:xfrm>
          </p:grpSpPr>
          <p:sp>
            <p:nvSpPr>
              <p:cNvPr id="1099" name="Google Shape;1099;p51"/>
              <p:cNvSpPr/>
              <p:nvPr/>
            </p:nvSpPr>
            <p:spPr>
              <a:xfrm>
                <a:off x="3360073" y="1651445"/>
                <a:ext cx="744373" cy="874253"/>
              </a:xfrm>
              <a:custGeom>
                <a:avLst/>
                <a:gdLst/>
                <a:ahLst/>
                <a:cxnLst/>
                <a:rect l="l" t="t" r="r" b="b"/>
                <a:pathLst>
                  <a:path w="53862" h="63260" extrusionOk="0">
                    <a:moveTo>
                      <a:pt x="51488" y="0"/>
                    </a:moveTo>
                    <a:cubicBezTo>
                      <a:pt x="38662" y="5617"/>
                      <a:pt x="27395" y="14133"/>
                      <a:pt x="18535" y="24735"/>
                    </a:cubicBezTo>
                    <a:cubicBezTo>
                      <a:pt x="9686" y="35326"/>
                      <a:pt x="3221" y="48003"/>
                      <a:pt x="1" y="61930"/>
                    </a:cubicBezTo>
                    <a:lnTo>
                      <a:pt x="5766" y="63259"/>
                    </a:lnTo>
                    <a:cubicBezTo>
                      <a:pt x="8769" y="50273"/>
                      <a:pt x="14810" y="38432"/>
                      <a:pt x="23085" y="28529"/>
                    </a:cubicBezTo>
                    <a:cubicBezTo>
                      <a:pt x="31361" y="18626"/>
                      <a:pt x="41883" y="10660"/>
                      <a:pt x="53861" y="5422"/>
                    </a:cubicBezTo>
                    <a:lnTo>
                      <a:pt x="51488" y="0"/>
                    </a:lnTo>
                    <a:close/>
                  </a:path>
                </a:pathLst>
              </a:custGeom>
              <a:solidFill>
                <a:srgbClr val="F77C36"/>
              </a:solidFill>
              <a:ln>
                <a:noFill/>
              </a:ln>
            </p:spPr>
            <p:txBody>
              <a:bodyPr spcFirstLastPara="1" wrap="square" lIns="91425" tIns="91425" rIns="91425" bIns="91425" anchor="ctr" anchorCtr="0">
                <a:noAutofit/>
              </a:bodyPr>
              <a:lstStyle/>
              <a:p>
                <a:endParaRPr/>
              </a:p>
            </p:txBody>
          </p:sp>
          <p:sp>
            <p:nvSpPr>
              <p:cNvPr id="1100" name="Google Shape;1100;p51"/>
              <p:cNvSpPr/>
              <p:nvPr/>
            </p:nvSpPr>
            <p:spPr>
              <a:xfrm>
                <a:off x="4006365" y="1577785"/>
                <a:ext cx="265040" cy="253625"/>
              </a:xfrm>
              <a:custGeom>
                <a:avLst/>
                <a:gdLst/>
                <a:ahLst/>
                <a:cxnLst/>
                <a:rect l="l" t="t" r="r" b="b"/>
                <a:pathLst>
                  <a:path w="19178" h="18352" extrusionOk="0">
                    <a:moveTo>
                      <a:pt x="1" y="0"/>
                    </a:moveTo>
                    <a:lnTo>
                      <a:pt x="6569" y="18351"/>
                    </a:lnTo>
                    <a:lnTo>
                      <a:pt x="19177" y="3485"/>
                    </a:lnTo>
                    <a:lnTo>
                      <a:pt x="1" y="0"/>
                    </a:lnTo>
                    <a:close/>
                  </a:path>
                </a:pathLst>
              </a:custGeom>
              <a:solidFill>
                <a:srgbClr val="F77C36"/>
              </a:solidFill>
              <a:ln>
                <a:noFill/>
              </a:ln>
            </p:spPr>
            <p:txBody>
              <a:bodyPr spcFirstLastPara="1" wrap="square" lIns="91425" tIns="91425" rIns="91425" bIns="91425" anchor="ctr" anchorCtr="0">
                <a:noAutofit/>
              </a:bodyPr>
              <a:lstStyle/>
              <a:p>
                <a:endParaRPr/>
              </a:p>
            </p:txBody>
          </p:sp>
        </p:grpSp>
        <p:grpSp>
          <p:nvGrpSpPr>
            <p:cNvPr id="1101" name="Google Shape;1101;p51"/>
            <p:cNvGrpSpPr/>
            <p:nvPr/>
          </p:nvGrpSpPr>
          <p:grpSpPr>
            <a:xfrm>
              <a:off x="3370217" y="3109732"/>
              <a:ext cx="911318" cy="879961"/>
              <a:chOff x="3370217" y="3109732"/>
              <a:chExt cx="911318" cy="879961"/>
            </a:xfrm>
          </p:grpSpPr>
          <p:sp>
            <p:nvSpPr>
              <p:cNvPr id="1102" name="Google Shape;1102;p51"/>
              <p:cNvSpPr/>
              <p:nvPr/>
            </p:nvSpPr>
            <p:spPr>
              <a:xfrm>
                <a:off x="3442440" y="3274466"/>
                <a:ext cx="839095" cy="715226"/>
              </a:xfrm>
              <a:custGeom>
                <a:avLst/>
                <a:gdLst/>
                <a:ahLst/>
                <a:cxnLst/>
                <a:rect l="l" t="t" r="r" b="b"/>
                <a:pathLst>
                  <a:path w="60716" h="51753" extrusionOk="0">
                    <a:moveTo>
                      <a:pt x="5377" y="1"/>
                    </a:moveTo>
                    <a:lnTo>
                      <a:pt x="1" y="2488"/>
                    </a:lnTo>
                    <a:cubicBezTo>
                      <a:pt x="5606" y="14592"/>
                      <a:pt x="13836" y="25229"/>
                      <a:pt x="23945" y="33676"/>
                    </a:cubicBezTo>
                    <a:cubicBezTo>
                      <a:pt x="34066" y="42135"/>
                      <a:pt x="46079" y="48405"/>
                      <a:pt x="59248" y="51752"/>
                    </a:cubicBezTo>
                    <a:lnTo>
                      <a:pt x="60716" y="46021"/>
                    </a:lnTo>
                    <a:cubicBezTo>
                      <a:pt x="48417" y="42880"/>
                      <a:pt x="37195" y="37035"/>
                      <a:pt x="27751" y="29137"/>
                    </a:cubicBezTo>
                    <a:cubicBezTo>
                      <a:pt x="18294" y="21240"/>
                      <a:pt x="10615" y="11302"/>
                      <a:pt x="5377" y="1"/>
                    </a:cubicBezTo>
                    <a:close/>
                  </a:path>
                </a:pathLst>
              </a:custGeom>
              <a:solidFill>
                <a:srgbClr val="788F75"/>
              </a:solidFill>
              <a:ln>
                <a:noFill/>
              </a:ln>
            </p:spPr>
            <p:txBody>
              <a:bodyPr spcFirstLastPara="1" wrap="square" lIns="91425" tIns="91425" rIns="91425" bIns="91425" anchor="ctr" anchorCtr="0">
                <a:noAutofit/>
              </a:bodyPr>
              <a:lstStyle/>
              <a:p>
                <a:endParaRPr/>
              </a:p>
            </p:txBody>
          </p:sp>
          <p:sp>
            <p:nvSpPr>
              <p:cNvPr id="1103" name="Google Shape;1103;p51"/>
              <p:cNvSpPr/>
              <p:nvPr/>
            </p:nvSpPr>
            <p:spPr>
              <a:xfrm>
                <a:off x="3370217" y="3109732"/>
                <a:ext cx="251565" cy="265966"/>
              </a:xfrm>
              <a:custGeom>
                <a:avLst/>
                <a:gdLst/>
                <a:ahLst/>
                <a:cxnLst/>
                <a:rect l="l" t="t" r="r" b="b"/>
                <a:pathLst>
                  <a:path w="18203" h="19245" extrusionOk="0">
                    <a:moveTo>
                      <a:pt x="3072" y="0"/>
                    </a:moveTo>
                    <a:lnTo>
                      <a:pt x="0" y="19245"/>
                    </a:lnTo>
                    <a:lnTo>
                      <a:pt x="18202" y="12276"/>
                    </a:lnTo>
                    <a:lnTo>
                      <a:pt x="3072" y="0"/>
                    </a:lnTo>
                    <a:close/>
                  </a:path>
                </a:pathLst>
              </a:custGeom>
              <a:solidFill>
                <a:srgbClr val="788F75"/>
              </a:solidFill>
              <a:ln>
                <a:noFill/>
              </a:ln>
            </p:spPr>
            <p:txBody>
              <a:bodyPr spcFirstLastPara="1" wrap="square" lIns="91425" tIns="91425" rIns="91425" bIns="91425" anchor="ctr" anchorCtr="0">
                <a:noAutofit/>
              </a:bodyPr>
              <a:lstStyle/>
              <a:p>
                <a:endParaRPr/>
              </a:p>
            </p:txBody>
          </p:sp>
        </p:grpSp>
        <p:grpSp>
          <p:nvGrpSpPr>
            <p:cNvPr id="1104" name="Google Shape;1104;p51"/>
            <p:cNvGrpSpPr/>
            <p:nvPr/>
          </p:nvGrpSpPr>
          <p:grpSpPr>
            <a:xfrm>
              <a:off x="4864615" y="3098800"/>
              <a:ext cx="898175" cy="899433"/>
              <a:chOff x="4864615" y="3098800"/>
              <a:chExt cx="898175" cy="899433"/>
            </a:xfrm>
          </p:grpSpPr>
          <p:sp>
            <p:nvSpPr>
              <p:cNvPr id="1105" name="Google Shape;1105;p51"/>
              <p:cNvSpPr/>
              <p:nvPr/>
            </p:nvSpPr>
            <p:spPr>
              <a:xfrm>
                <a:off x="5031574" y="3098800"/>
                <a:ext cx="731216" cy="825787"/>
              </a:xfrm>
              <a:custGeom>
                <a:avLst/>
                <a:gdLst/>
                <a:ahLst/>
                <a:cxnLst/>
                <a:rect l="l" t="t" r="r" b="b"/>
                <a:pathLst>
                  <a:path w="52910" h="59753" extrusionOk="0">
                    <a:moveTo>
                      <a:pt x="47202" y="0"/>
                    </a:moveTo>
                    <a:cubicBezTo>
                      <a:pt x="43809" y="12196"/>
                      <a:pt x="37734" y="23280"/>
                      <a:pt x="29642" y="32564"/>
                    </a:cubicBezTo>
                    <a:cubicBezTo>
                      <a:pt x="21538" y="41848"/>
                      <a:pt x="11428" y="49333"/>
                      <a:pt x="1" y="54331"/>
                    </a:cubicBezTo>
                    <a:lnTo>
                      <a:pt x="2373" y="59752"/>
                    </a:lnTo>
                    <a:cubicBezTo>
                      <a:pt x="14615" y="54399"/>
                      <a:pt x="25435" y="46387"/>
                      <a:pt x="34100" y="36450"/>
                    </a:cubicBezTo>
                    <a:cubicBezTo>
                      <a:pt x="42766" y="26512"/>
                      <a:pt x="49276" y="14649"/>
                      <a:pt x="52910" y="1582"/>
                    </a:cubicBezTo>
                    <a:lnTo>
                      <a:pt x="47202" y="0"/>
                    </a:lnTo>
                    <a:close/>
                  </a:path>
                </a:pathLst>
              </a:custGeom>
              <a:solidFill>
                <a:srgbClr val="F6759D"/>
              </a:solidFill>
              <a:ln>
                <a:noFill/>
              </a:ln>
            </p:spPr>
            <p:txBody>
              <a:bodyPr spcFirstLastPara="1" wrap="square" lIns="91425" tIns="91425" rIns="91425" bIns="91425" anchor="ctr" anchorCtr="0">
                <a:noAutofit/>
              </a:bodyPr>
              <a:lstStyle/>
              <a:p>
                <a:endParaRPr/>
              </a:p>
            </p:txBody>
          </p:sp>
          <p:sp>
            <p:nvSpPr>
              <p:cNvPr id="1106" name="Google Shape;1106;p51"/>
              <p:cNvSpPr/>
              <p:nvPr/>
            </p:nvSpPr>
            <p:spPr>
              <a:xfrm>
                <a:off x="4864615" y="3744622"/>
                <a:ext cx="265026" cy="253611"/>
              </a:xfrm>
              <a:custGeom>
                <a:avLst/>
                <a:gdLst/>
                <a:ahLst/>
                <a:cxnLst/>
                <a:rect l="l" t="t" r="r" b="b"/>
                <a:pathLst>
                  <a:path w="19177" h="18351" extrusionOk="0">
                    <a:moveTo>
                      <a:pt x="12609" y="0"/>
                    </a:moveTo>
                    <a:lnTo>
                      <a:pt x="1" y="14867"/>
                    </a:lnTo>
                    <a:lnTo>
                      <a:pt x="19177" y="18351"/>
                    </a:lnTo>
                    <a:lnTo>
                      <a:pt x="12609" y="0"/>
                    </a:lnTo>
                    <a:close/>
                  </a:path>
                </a:pathLst>
              </a:custGeom>
              <a:solidFill>
                <a:srgbClr val="F6759D"/>
              </a:solidFill>
              <a:ln>
                <a:noFill/>
              </a:ln>
            </p:spPr>
            <p:txBody>
              <a:bodyPr spcFirstLastPara="1" wrap="square" lIns="91425" tIns="91425" rIns="91425" bIns="91425" anchor="ctr" anchorCtr="0">
                <a:noAutofit/>
              </a:bodyPr>
              <a:lstStyle/>
              <a:p>
                <a:endParaRPr/>
              </a:p>
            </p:txBody>
          </p:sp>
        </p:grpSp>
      </p:grpSp>
      <p:sp>
        <p:nvSpPr>
          <p:cNvPr id="1107" name="Google Shape;1107;p51"/>
          <p:cNvSpPr txBox="1"/>
          <p:nvPr/>
        </p:nvSpPr>
        <p:spPr>
          <a:xfrm>
            <a:off x="255208" y="1694007"/>
            <a:ext cx="2548422" cy="2239049"/>
          </a:xfrm>
          <a:prstGeom prst="rect">
            <a:avLst/>
          </a:prstGeom>
          <a:solidFill>
            <a:schemeClr val="accent6">
              <a:lumMod val="75000"/>
            </a:schemeClr>
          </a:solidFill>
          <a:ln>
            <a:noFill/>
          </a:ln>
        </p:spPr>
        <p:txBody>
          <a:bodyPr spcFirstLastPara="1" wrap="square" lIns="91425" tIns="91425" rIns="91425" bIns="91425" anchor="t" anchorCtr="0">
            <a:noAutofit/>
          </a:bodyPr>
          <a:lstStyle>
            <a:defPPr>
              <a:defRPr lang="en-US"/>
            </a:defPPr>
            <a:lvl1pPr algn="r">
              <a:spcAft>
                <a:spcPts val="2133"/>
              </a:spcAft>
              <a:defRPr sz="2400" b="1">
                <a:solidFill>
                  <a:srgbClr val="83BCD9"/>
                </a:solidFill>
                <a:latin typeface="Constantia" panose="02030602050306030303" pitchFamily="18" charset="0"/>
                <a:ea typeface="Cairo"/>
                <a:cs typeface="Cairo"/>
              </a:defRPr>
            </a:lvl1pPr>
          </a:lstStyle>
          <a:p>
            <a:pPr algn="l"/>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Dùng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thành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ngữ</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Nửa</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đường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đứt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gánh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smtClean="0">
                <a:solidFill>
                  <a:schemeClr val="tx1"/>
                </a:solidFill>
                <a:latin typeface="Times New Roman" panose="02020603050405020304" pitchFamily="18" charset="0"/>
                <a:cs typeface="Times New Roman" panose="02020603050405020304" pitchFamily="18" charset="0"/>
              </a:rPr>
              <a:t>tình</a:t>
            </a:r>
            <a:r>
              <a:rPr lang="en-US" b="0" dirty="0" smtClean="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yêu</a:t>
            </a:r>
            <a:r>
              <a:rPr lang="en-US" b="0" dirty="0">
                <a:solidFill>
                  <a:schemeClr val="tx1"/>
                </a:solidFill>
                <a:latin typeface="Times New Roman" panose="02020603050405020304" pitchFamily="18" charset="0"/>
                <a:cs typeface="Times New Roman" panose="02020603050405020304" pitchFamily="18" charset="0"/>
              </a:rPr>
              <a:t> </a:t>
            </a:r>
            <a:r>
              <a:rPr lang="en-US" b="0" dirty="0" smtClean="0">
                <a:solidFill>
                  <a:schemeClr val="tx1"/>
                </a:solidFill>
                <a:latin typeface="Times New Roman" panose="02020603050405020304" pitchFamily="18" charset="0"/>
                <a:cs typeface="Times New Roman" panose="02020603050405020304" pitchFamily="18" charset="0"/>
              </a:rPr>
              <a:t>tan </a:t>
            </a:r>
            <a:r>
              <a:rPr lang="en-US" b="0" dirty="0" err="1">
                <a:solidFill>
                  <a:schemeClr val="tx1"/>
                </a:solidFill>
                <a:latin typeface="Times New Roman" panose="02020603050405020304" pitchFamily="18" charset="0"/>
                <a:cs typeface="Times New Roman" panose="02020603050405020304" pitchFamily="18" charset="0"/>
              </a:rPr>
              <a:t>vỡ</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thành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ngữ</a:t>
            </a:r>
            <a:r>
              <a:rPr lang="en-US" b="0" dirty="0">
                <a:solidFill>
                  <a:schemeClr val="tx1"/>
                </a:solidFill>
                <a:latin typeface="Times New Roman" panose="02020603050405020304" pitchFamily="18" charset="0"/>
                <a:cs typeface="Times New Roman" panose="02020603050405020304" pitchFamily="18" charset="0"/>
              </a:rPr>
              <a:t> : </a:t>
            </a:r>
            <a:r>
              <a:rPr lang="en-US" b="0" dirty="0" err="1">
                <a:solidFill>
                  <a:schemeClr val="tx1"/>
                </a:solidFill>
                <a:latin typeface="Times New Roman" panose="02020603050405020304" pitchFamily="18" charset="0"/>
                <a:cs typeface="Times New Roman" panose="02020603050405020304" pitchFamily="18" charset="0"/>
              </a:rPr>
              <a:t>thịt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nát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xương</a:t>
            </a:r>
            <a:r>
              <a:rPr lang="en-US" b="0" dirty="0">
                <a:solidFill>
                  <a:schemeClr val="tx1"/>
                </a:solidFill>
                <a:latin typeface="Times New Roman" panose="02020603050405020304" pitchFamily="18" charset="0"/>
                <a:cs typeface="Times New Roman" panose="02020603050405020304" pitchFamily="18" charset="0"/>
              </a:rPr>
              <a:t> </a:t>
            </a:r>
            <a:r>
              <a:rPr lang="vi-VN" b="0" dirty="0" smtClean="0">
                <a:solidFill>
                  <a:schemeClr val="tx1"/>
                </a:solidFill>
                <a:latin typeface="Times New Roman" panose="02020603050405020304" pitchFamily="18" charset="0"/>
                <a:cs typeface="Times New Roman" panose="02020603050405020304" pitchFamily="18" charset="0"/>
              </a:rPr>
              <a:t>mòn”-&gt;</a:t>
            </a:r>
            <a:r>
              <a:rPr lang="en-US" b="0" dirty="0" err="1" smtClean="0">
                <a:solidFill>
                  <a:schemeClr val="tx1"/>
                </a:solidFill>
                <a:latin typeface="Times New Roman" panose="02020603050405020304" pitchFamily="18" charset="0"/>
                <a:cs typeface="Times New Roman" panose="02020603050405020304" pitchFamily="18" charset="0"/>
              </a:rPr>
              <a:t>lòng</a:t>
            </a:r>
            <a:r>
              <a:rPr lang="en-US" b="0" dirty="0" smtClean="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biết</a:t>
            </a:r>
            <a:r>
              <a:rPr lang="en-US" b="0" dirty="0">
                <a:solidFill>
                  <a:schemeClr val="tx1"/>
                </a:solidFill>
                <a:latin typeface="Times New Roman" panose="02020603050405020304" pitchFamily="18" charset="0"/>
                <a:cs typeface="Times New Roman" panose="02020603050405020304" pitchFamily="18" charset="0"/>
              </a:rPr>
              <a:t> </a:t>
            </a:r>
            <a:r>
              <a:rPr lang="en-US" b="0" dirty="0" err="1" smtClean="0">
                <a:solidFill>
                  <a:schemeClr val="tx1"/>
                </a:solidFill>
                <a:latin typeface="Times New Roman" panose="02020603050405020304" pitchFamily="18" charset="0"/>
                <a:cs typeface="Times New Roman" panose="02020603050405020304" pitchFamily="18" charset="0"/>
              </a:rPr>
              <a:t>ơn</a:t>
            </a:r>
            <a:endParaRPr lang="en-US" b="0" dirty="0" smtClean="0">
              <a:solidFill>
                <a:schemeClr val="tx1"/>
              </a:solidFill>
              <a:latin typeface="Times New Roman" panose="02020603050405020304" pitchFamily="18" charset="0"/>
              <a:cs typeface="Times New Roman" panose="02020603050405020304" pitchFamily="18" charset="0"/>
            </a:endParaRPr>
          </a:p>
          <a:p>
            <a:endParaRPr sz="1800" dirty="0">
              <a:latin typeface="Dancing Script" pitchFamily="2" charset="0"/>
              <a:sym typeface="Cairo"/>
            </a:endParaRPr>
          </a:p>
        </p:txBody>
      </p:sp>
      <p:sp>
        <p:nvSpPr>
          <p:cNvPr id="1109" name="Google Shape;1109;p51"/>
          <p:cNvSpPr txBox="1"/>
          <p:nvPr/>
        </p:nvSpPr>
        <p:spPr>
          <a:xfrm>
            <a:off x="386419" y="4310614"/>
            <a:ext cx="2444584" cy="2213345"/>
          </a:xfrm>
          <a:prstGeom prst="rect">
            <a:avLst/>
          </a:prstGeom>
          <a:solidFill>
            <a:schemeClr val="accent3">
              <a:lumMod val="75000"/>
            </a:schemeClr>
          </a:solidFill>
          <a:ln>
            <a:noFill/>
          </a:ln>
        </p:spPr>
        <p:txBody>
          <a:bodyPr spcFirstLastPara="1" wrap="square" lIns="91425" tIns="91425" rIns="91425" bIns="91425" anchor="t" anchorCtr="0">
            <a:noAutofit/>
          </a:bodyPr>
          <a:lstStyle/>
          <a:p>
            <a:pPr algn="r">
              <a:spcAft>
                <a:spcPts val="1600"/>
              </a:spcAft>
            </a:pP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tan </a:t>
            </a:r>
            <a:r>
              <a:rPr lang="en-US" sz="2400" dirty="0" err="1" smtClean="0">
                <a:latin typeface="Times New Roman" panose="02020603050405020304" pitchFamily="18" charset="0"/>
                <a:cs typeface="Times New Roman" panose="02020603050405020304" pitchFamily="18" charset="0"/>
              </a:rPr>
              <a:t>vỡ</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trâm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gãy</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hương</a:t>
            </a:r>
            <a:r>
              <a:rPr lang="en-US" sz="2400" i="1" dirty="0" smtClean="0">
                <a:latin typeface="Times New Roman" panose="02020603050405020304" pitchFamily="18" charset="0"/>
                <a:cs typeface="Times New Roman" panose="02020603050405020304" pitchFamily="18" charset="0"/>
              </a:rPr>
              <a:t> tan, </a:t>
            </a:r>
            <a:r>
              <a:rPr lang="en-US" sz="2400" i="1" dirty="0" err="1" smtClean="0">
                <a:latin typeface="Times New Roman" panose="02020603050405020304" pitchFamily="18" charset="0"/>
                <a:cs typeface="Times New Roman" panose="02020603050405020304" pitchFamily="18" charset="0"/>
              </a:rPr>
              <a:t>nước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chảy</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hoa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trôi</a:t>
            </a:r>
            <a:r>
              <a:rPr lang="en-US" sz="2400" i="1" dirty="0" smtClean="0">
                <a:latin typeface="Times New Roman" panose="02020603050405020304" pitchFamily="18" charset="0"/>
                <a:cs typeface="Times New Roman" panose="02020603050405020304" pitchFamily="18" charset="0"/>
              </a:rPr>
              <a:t>”</a:t>
            </a:r>
            <a:endParaRPr sz="2400" b="1" dirty="0">
              <a:solidFill>
                <a:srgbClr val="83BCD9"/>
              </a:solidFill>
              <a:latin typeface="Times New Roman" panose="02020603050405020304" pitchFamily="18" charset="0"/>
              <a:ea typeface="Cairo"/>
              <a:cs typeface="Times New Roman" panose="02020603050405020304" pitchFamily="18" charset="0"/>
              <a:sym typeface="Cairo"/>
            </a:endParaRPr>
          </a:p>
        </p:txBody>
      </p:sp>
      <p:sp>
        <p:nvSpPr>
          <p:cNvPr id="1111" name="Google Shape;1111;p51"/>
          <p:cNvSpPr txBox="1"/>
          <p:nvPr/>
        </p:nvSpPr>
        <p:spPr>
          <a:xfrm>
            <a:off x="6091846" y="1694007"/>
            <a:ext cx="2799863" cy="2095274"/>
          </a:xfrm>
          <a:prstGeom prst="rect">
            <a:avLst/>
          </a:prstGeom>
          <a:solidFill>
            <a:schemeClr val="accent3"/>
          </a:solidFill>
          <a:ln>
            <a:noFill/>
          </a:ln>
        </p:spPr>
        <p:txBody>
          <a:bodyPr spcFirstLastPara="1" wrap="square" lIns="91425" tIns="91425" rIns="91425" bIns="91425" anchor="t" anchorCtr="0">
            <a:noAutofit/>
          </a:bodyPr>
          <a:lstStyle>
            <a:defPPr>
              <a:defRPr lang="en-US"/>
            </a:defPPr>
            <a:lvl1pPr algn="r">
              <a:spcAft>
                <a:spcPts val="2133"/>
              </a:spcAft>
              <a:defRPr sz="2400" b="1">
                <a:solidFill>
                  <a:srgbClr val="83BCD9"/>
                </a:solidFill>
                <a:latin typeface="Constantia" panose="02030602050306030303" pitchFamily="18" charset="0"/>
                <a:ea typeface="Cairo"/>
                <a:cs typeface="Cairo"/>
              </a:defRPr>
            </a:lvl1pPr>
          </a:lstStyle>
          <a:p>
            <a:pPr algn="l"/>
            <a:r>
              <a:rPr lang="en-US" dirty="0">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Dùng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nói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giảm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dùng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uyển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ngữ</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nói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về</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để</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bớt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nỗi</a:t>
            </a:r>
            <a:r>
              <a:rPr lang="en-US" dirty="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đau</a:t>
            </a:r>
            <a:endParaRPr lang="en-US" dirty="0">
              <a:solidFill>
                <a:schemeClr val="tx1"/>
              </a:solidFill>
              <a:latin typeface="Times New Roman" panose="02020603050405020304" pitchFamily="18" charset="0"/>
              <a:cs typeface="Times New Roman" panose="02020603050405020304" pitchFamily="18" charset="0"/>
            </a:endParaRPr>
          </a:p>
          <a:p>
            <a:pPr algn="l"/>
            <a:endParaRPr sz="1800" dirty="0">
              <a:latin typeface="Dancing Script" pitchFamily="2" charset="0"/>
              <a:sym typeface="Cairo"/>
            </a:endParaRPr>
          </a:p>
        </p:txBody>
      </p:sp>
      <p:sp>
        <p:nvSpPr>
          <p:cNvPr id="1113" name="Google Shape;1113;p51"/>
          <p:cNvSpPr txBox="1"/>
          <p:nvPr/>
        </p:nvSpPr>
        <p:spPr>
          <a:xfrm>
            <a:off x="6010636" y="4587499"/>
            <a:ext cx="2666391" cy="1852082"/>
          </a:xfrm>
          <a:prstGeom prst="rect">
            <a:avLst/>
          </a:prstGeom>
          <a:solidFill>
            <a:srgbClr val="FF66CC"/>
          </a:solidFill>
          <a:ln>
            <a:noFill/>
          </a:ln>
        </p:spPr>
        <p:txBody>
          <a:bodyPr spcFirstLastPara="1" wrap="square" lIns="91425" tIns="91425" rIns="91425" bIns="91425" anchor="t" anchorCtr="0">
            <a:noAutofit/>
          </a:bodyPr>
          <a:lstStyle>
            <a:defPPr>
              <a:defRPr lang="en-US"/>
            </a:defPPr>
            <a:lvl1pPr>
              <a:spcAft>
                <a:spcPts val="2133"/>
              </a:spcAft>
              <a:defRPr sz="2400" b="1">
                <a:solidFill>
                  <a:srgbClr val="83BCD9"/>
                </a:solidFill>
                <a:latin typeface="Constantia" panose="02030602050306030303" pitchFamily="18" charset="0"/>
                <a:ea typeface="Cairo"/>
                <a:cs typeface="Cairo"/>
              </a:defRPr>
            </a:lvl1pPr>
          </a:lstStyle>
          <a:p>
            <a:r>
              <a:rPr lang="en-US" dirty="0" err="1">
                <a:solidFill>
                  <a:schemeClr val="tx1"/>
                </a:solidFill>
                <a:latin typeface="Times New Roman" panose="02020603050405020304" pitchFamily="18" charset="0"/>
                <a:cs typeface="Times New Roman" panose="02020603050405020304" pitchFamily="18" charset="0"/>
              </a:rPr>
              <a:t>Sử</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dụng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độc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thoại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nội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tâm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để</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miêu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tả</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tâm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nhân</a:t>
            </a:r>
            <a:r>
              <a:rPr lang="en-US" dirty="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vật</a:t>
            </a:r>
            <a:r>
              <a:rPr lang="en-US" dirty="0">
                <a:solidFill>
                  <a:schemeClr val="tx1"/>
                </a:solidFill>
                <a:latin typeface="Times New Roman" panose="02020603050405020304" pitchFamily="18" charset="0"/>
                <a:cs typeface="Times New Roman" panose="02020603050405020304" pitchFamily="18" charset="0"/>
              </a:rPr>
              <a:t>.</a:t>
            </a:r>
            <a:endParaRPr dirty="0">
              <a:solidFill>
                <a:schemeClr val="tx1"/>
              </a:solidFill>
              <a:latin typeface="Times New Roman" panose="02020603050405020304" pitchFamily="18" charset="0"/>
              <a:cs typeface="Times New Roman" panose="02020603050405020304" pitchFamily="18" charset="0"/>
              <a:sym typeface="Cairo"/>
            </a:endParaRPr>
          </a:p>
        </p:txBody>
      </p:sp>
      <p:sp>
        <p:nvSpPr>
          <p:cNvPr id="22" name="Google Shape;1111;p51"/>
          <p:cNvSpPr txBox="1"/>
          <p:nvPr/>
        </p:nvSpPr>
        <p:spPr>
          <a:xfrm>
            <a:off x="3367845" y="2855404"/>
            <a:ext cx="2657397" cy="1639381"/>
          </a:xfrm>
          <a:prstGeom prst="rect">
            <a:avLst/>
          </a:prstGeom>
          <a:noFill/>
          <a:ln>
            <a:noFill/>
          </a:ln>
        </p:spPr>
        <p:txBody>
          <a:bodyPr spcFirstLastPara="1" wrap="square" lIns="91425" tIns="91425" rIns="91425" bIns="91425" anchor="t" anchorCtr="0">
            <a:noAutofit/>
          </a:bodyPr>
          <a:lstStyle>
            <a:defPPr>
              <a:defRPr lang="en-US"/>
            </a:defPPr>
            <a:lvl1pPr algn="r">
              <a:spcAft>
                <a:spcPts val="2133"/>
              </a:spcAft>
              <a:defRPr sz="2400" b="1">
                <a:solidFill>
                  <a:srgbClr val="83BCD9"/>
                </a:solidFill>
                <a:latin typeface="Constantia" panose="02030602050306030303" pitchFamily="18" charset="0"/>
                <a:ea typeface="Cairo"/>
                <a:cs typeface="Cairo"/>
              </a:defRPr>
            </a:lvl1pPr>
          </a:lstStyle>
          <a:p>
            <a:pPr algn="l"/>
            <a:r>
              <a:rPr lang="vi-VN" dirty="0" smtClean="0">
                <a:solidFill>
                  <a:srgbClr val="0000CC"/>
                </a:solidFill>
                <a:latin typeface="+mj-lt"/>
                <a:sym typeface="Cairo"/>
              </a:rPr>
              <a:t>Tác dụng một số biện pháp nghệ thuật miêu tả nội tâm nhân vật</a:t>
            </a:r>
            <a:endParaRPr dirty="0">
              <a:solidFill>
                <a:srgbClr val="0000CC"/>
              </a:solidFill>
              <a:latin typeface="+mj-lt"/>
              <a:sym typeface="Cairo"/>
            </a:endParaRPr>
          </a:p>
        </p:txBody>
      </p:sp>
    </p:spTree>
    <p:extLst>
      <p:ext uri="{BB962C8B-B14F-4D97-AF65-F5344CB8AC3E}">
        <p14:creationId xmlns:p14="http://schemas.microsoft.com/office/powerpoint/2010/main" val="3509573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22" y="1340768"/>
            <a:ext cx="920472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115616" y="1700808"/>
            <a:ext cx="71287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charset="-122"/>
                <a:ea typeface="等线" charset="-122"/>
              </a:defRPr>
            </a:lvl1pPr>
            <a:lvl2pPr marL="742950" indent="-285750">
              <a:defRPr>
                <a:solidFill>
                  <a:schemeClr val="tx1"/>
                </a:solidFill>
                <a:latin typeface="等线" charset="-122"/>
                <a:ea typeface="等线" charset="-122"/>
              </a:defRPr>
            </a:lvl2pPr>
            <a:lvl3pPr marL="1143000" indent="-228600">
              <a:defRPr>
                <a:solidFill>
                  <a:schemeClr val="tx1"/>
                </a:solidFill>
                <a:latin typeface="等线" charset="-122"/>
                <a:ea typeface="等线" charset="-122"/>
              </a:defRPr>
            </a:lvl3pPr>
            <a:lvl4pPr marL="1600200" indent="-228600">
              <a:defRPr>
                <a:solidFill>
                  <a:schemeClr val="tx1"/>
                </a:solidFill>
                <a:latin typeface="等线" charset="-122"/>
                <a:ea typeface="等线" charset="-122"/>
              </a:defRPr>
            </a:lvl4pPr>
            <a:lvl5pPr marL="2057400" indent="-228600">
              <a:defRPr>
                <a:solidFill>
                  <a:schemeClr val="tx1"/>
                </a:solidFill>
                <a:latin typeface="等线" charset="-122"/>
                <a:ea typeface="等线" charset="-122"/>
              </a:defRPr>
            </a:lvl5pPr>
            <a:lvl6pPr marL="2514600" indent="-228600" fontAlgn="base">
              <a:spcBef>
                <a:spcPct val="0"/>
              </a:spcBef>
              <a:spcAft>
                <a:spcPct val="0"/>
              </a:spcAft>
              <a:defRPr>
                <a:solidFill>
                  <a:schemeClr val="tx1"/>
                </a:solidFill>
                <a:latin typeface="等线" charset="-122"/>
                <a:ea typeface="等线" charset="-122"/>
              </a:defRPr>
            </a:lvl6pPr>
            <a:lvl7pPr marL="2971800" indent="-228600" fontAlgn="base">
              <a:spcBef>
                <a:spcPct val="0"/>
              </a:spcBef>
              <a:spcAft>
                <a:spcPct val="0"/>
              </a:spcAft>
              <a:defRPr>
                <a:solidFill>
                  <a:schemeClr val="tx1"/>
                </a:solidFill>
                <a:latin typeface="等线" charset="-122"/>
                <a:ea typeface="等线" charset="-122"/>
              </a:defRPr>
            </a:lvl7pPr>
            <a:lvl8pPr marL="3429000" indent="-228600" fontAlgn="base">
              <a:spcBef>
                <a:spcPct val="0"/>
              </a:spcBef>
              <a:spcAft>
                <a:spcPct val="0"/>
              </a:spcAft>
              <a:defRPr>
                <a:solidFill>
                  <a:schemeClr val="tx1"/>
                </a:solidFill>
                <a:latin typeface="等线" charset="-122"/>
                <a:ea typeface="等线" charset="-122"/>
              </a:defRPr>
            </a:lvl8pPr>
            <a:lvl9pPr marL="3886200" indent="-228600" fontAlgn="base">
              <a:spcBef>
                <a:spcPct val="0"/>
              </a:spcBef>
              <a:spcAft>
                <a:spcPct val="0"/>
              </a:spcAft>
              <a:defRPr>
                <a:solidFill>
                  <a:schemeClr val="tx1"/>
                </a:solidFill>
                <a:latin typeface="等线" charset="-122"/>
                <a:ea typeface="等线" charset="-122"/>
              </a:defRPr>
            </a:lvl9pPr>
          </a:lstStyle>
          <a:p>
            <a:pPr algn="ctr"/>
            <a:r>
              <a:rPr lang="en-US" altLang="en-US" sz="6000" b="1" dirty="0">
                <a:solidFill>
                  <a:srgbClr val="000000"/>
                </a:solidFill>
                <a:latin typeface="Times New Roman" panose="02020603050405020304" pitchFamily="18" charset="0"/>
                <a:cs typeface="Times New Roman" panose="02020603050405020304" pitchFamily="18" charset="0"/>
              </a:rPr>
              <a:t>3</a:t>
            </a:r>
            <a:r>
              <a:rPr lang="en-US" altLang="en-US" sz="6000" b="1" dirty="0" smtClean="0">
                <a:solidFill>
                  <a:srgbClr val="000000"/>
                </a:solidFill>
                <a:latin typeface="Times New Roman" panose="02020603050405020304" pitchFamily="18" charset="0"/>
                <a:cs typeface="Times New Roman" panose="02020603050405020304" pitchFamily="18" charset="0"/>
              </a:rPr>
              <a:t>. </a:t>
            </a:r>
            <a:r>
              <a:rPr lang="en-US" altLang="en-US" sz="6000" b="1" dirty="0" smtClean="0">
                <a:latin typeface="Times New Roman" panose="02020603050405020304" pitchFamily="18" charset="0"/>
                <a:cs typeface="Segoe UI" panose="020B0502040204020203" pitchFamily="34" charset="0"/>
              </a:rPr>
              <a:t>LUYỆN TẬP</a:t>
            </a:r>
            <a:endParaRPr lang="en-US" altLang="en-US" sz="6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57858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1398874-0D7A-6635-8F09-AD691F351D82}"/>
              </a:ext>
            </a:extLst>
          </p:cNvPr>
          <p:cNvPicPr>
            <a:picLocks noChangeAspect="1"/>
          </p:cNvPicPr>
          <p:nvPr/>
        </p:nvPicPr>
        <p:blipFill rotWithShape="1">
          <a:blip r:embed="rId2"/>
          <a:srcRect r="41390"/>
          <a:stretch/>
        </p:blipFill>
        <p:spPr>
          <a:xfrm>
            <a:off x="323989" y="1036479"/>
            <a:ext cx="3109447" cy="4607828"/>
          </a:xfrm>
          <a:prstGeom prst="rect">
            <a:avLst/>
          </a:prstGeom>
        </p:spPr>
      </p:pic>
      <p:pic>
        <p:nvPicPr>
          <p:cNvPr id="5" name="Picture 4">
            <a:extLst>
              <a:ext uri="{FF2B5EF4-FFF2-40B4-BE49-F238E27FC236}">
                <a16:creationId xmlns:a16="http://schemas.microsoft.com/office/drawing/2014/main" xmlns="" id="{1BA3E977-E90A-20D4-0C67-DE5159C8E4C5}"/>
              </a:ext>
            </a:extLst>
          </p:cNvPr>
          <p:cNvPicPr>
            <a:picLocks noChangeAspect="1"/>
          </p:cNvPicPr>
          <p:nvPr/>
        </p:nvPicPr>
        <p:blipFill rotWithShape="1">
          <a:blip r:embed="rId2"/>
          <a:srcRect l="42253"/>
          <a:stretch/>
        </p:blipFill>
        <p:spPr>
          <a:xfrm>
            <a:off x="5364088" y="981413"/>
            <a:ext cx="3240360" cy="4662894"/>
          </a:xfrm>
          <a:prstGeom prst="rect">
            <a:avLst/>
          </a:prstGeom>
        </p:spPr>
      </p:pic>
      <p:sp>
        <p:nvSpPr>
          <p:cNvPr id="6" name="Title 1">
            <a:extLst>
              <a:ext uri="{FF2B5EF4-FFF2-40B4-BE49-F238E27FC236}">
                <a16:creationId xmlns:a16="http://schemas.microsoft.com/office/drawing/2014/main" xmlns="" id="{98E8B062-C7B9-46BC-A932-14C2A3828B7A}"/>
              </a:ext>
            </a:extLst>
          </p:cNvPr>
          <p:cNvSpPr txBox="1">
            <a:spLocks/>
          </p:cNvSpPr>
          <p:nvPr/>
        </p:nvSpPr>
        <p:spPr>
          <a:xfrm>
            <a:off x="3073397" y="981413"/>
            <a:ext cx="3600399" cy="304724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spc="-15" dirty="0" smtClean="0">
                <a:solidFill>
                  <a:srgbClr val="0070C0"/>
                </a:solidFill>
                <a:latin typeface="Times New Roman" panose="02020603050405020304" pitchFamily="18" charset="0"/>
                <a:cs typeface="Times New Roman" panose="02020603050405020304" pitchFamily="18" charset="0"/>
              </a:rPr>
              <a:t>        BÀI TẬP 1</a:t>
            </a:r>
          </a:p>
          <a:p>
            <a:r>
              <a:rPr lang="en-US" sz="2400" b="1" spc="-15" dirty="0" smtClean="0">
                <a:solidFill>
                  <a:srgbClr val="0070C0"/>
                </a:solidFill>
                <a:latin typeface="Times New Roman" panose="02020603050405020304" pitchFamily="18" charset="0"/>
                <a:cs typeface="Times New Roman" panose="02020603050405020304" pitchFamily="18" charset="0"/>
              </a:rPr>
              <a:t> </a:t>
            </a:r>
          </a:p>
          <a:p>
            <a:r>
              <a:rPr lang="en-US" sz="2400" b="1" spc="-15" dirty="0" smtClean="0">
                <a:solidFill>
                  <a:srgbClr val="0070C0"/>
                </a:solidFill>
                <a:latin typeface="Times New Roman" panose="02020603050405020304" pitchFamily="18" charset="0"/>
                <a:cs typeface="Times New Roman" panose="02020603050405020304" pitchFamily="18" charset="0"/>
              </a:rPr>
              <a:t>TRẢ LỜI NHANH</a:t>
            </a:r>
          </a:p>
          <a:p>
            <a:endParaRPr lang="en-US" sz="2400" b="1" spc="-15" dirty="0" smtClean="0">
              <a:solidFill>
                <a:srgbClr val="0070C0"/>
              </a:solidFill>
              <a:latin typeface="Times New Roman" panose="02020603050405020304" pitchFamily="18" charset="0"/>
              <a:cs typeface="Times New Roman" panose="02020603050405020304" pitchFamily="18" charset="0"/>
            </a:endParaRPr>
          </a:p>
          <a:p>
            <a:r>
              <a:rPr lang="en-US" sz="2400" b="1" spc="-15" dirty="0" smtClean="0">
                <a:solidFill>
                  <a:srgbClr val="0070C0"/>
                </a:solidFill>
                <a:latin typeface="Times New Roman" panose="02020603050405020304" pitchFamily="18" charset="0"/>
                <a:cs typeface="Times New Roman" panose="02020603050405020304" pitchFamily="18" charset="0"/>
              </a:rPr>
              <a:t> CÁC CÂU SAU</a:t>
            </a:r>
            <a:endParaRPr lang="en-US" sz="2400" b="1" spc="-15" dirty="0">
              <a:solidFill>
                <a:srgbClr val="0070C0"/>
              </a:solidFill>
              <a:latin typeface="Times New Roman" panose="02020603050405020304" pitchFamily="18" charset="0"/>
              <a:cs typeface="Times New Roman" panose="02020603050405020304" pitchFamily="18" charset="0"/>
            </a:endParaRPr>
          </a:p>
        </p:txBody>
      </p:sp>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68407" y="1508516"/>
            <a:ext cx="1776609" cy="8866367"/>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4050323" y="-3758577"/>
            <a:ext cx="1412775" cy="8676457"/>
          </a:xfrm>
          <a:prstGeom prst="rect">
            <a:avLst/>
          </a:prstGeom>
        </p:spPr>
      </p:pic>
    </p:spTree>
    <p:extLst>
      <p:ext uri="{BB962C8B-B14F-4D97-AF65-F5344CB8AC3E}">
        <p14:creationId xmlns:p14="http://schemas.microsoft.com/office/powerpoint/2010/main" val="114153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68407" y="1508516"/>
            <a:ext cx="1776609" cy="8866367"/>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4050323" y="-3758577"/>
            <a:ext cx="1412775" cy="8676457"/>
          </a:xfrm>
          <a:prstGeom prst="rect">
            <a:avLst/>
          </a:prstGeom>
        </p:spPr>
      </p:pic>
      <p:sp>
        <p:nvSpPr>
          <p:cNvPr id="9" name="Rectangle 8"/>
          <p:cNvSpPr/>
          <p:nvPr/>
        </p:nvSpPr>
        <p:spPr>
          <a:xfrm>
            <a:off x="448608" y="1841668"/>
            <a:ext cx="8515879" cy="3046988"/>
          </a:xfrm>
          <a:prstGeom prst="rect">
            <a:avLst/>
          </a:prstGeom>
        </p:spPr>
        <p:txBody>
          <a:bodyPr wrap="square">
            <a:spAutoFit/>
          </a:bodyPr>
          <a:lstStyle/>
          <a:p>
            <a:pPr algn="just"/>
            <a:r>
              <a:rPr lang="vi-VN" sz="2400" b="1" dirty="0">
                <a:solidFill>
                  <a:srgbClr val="0000CC"/>
                </a:solidFill>
                <a:latin typeface="+mj-lt"/>
              </a:rPr>
              <a:t>Câu </a:t>
            </a:r>
            <a:r>
              <a:rPr lang="vi-VN" sz="2400" b="1" dirty="0" smtClean="0">
                <a:solidFill>
                  <a:srgbClr val="0000CC"/>
                </a:solidFill>
                <a:latin typeface="+mj-lt"/>
              </a:rPr>
              <a:t>1:</a:t>
            </a:r>
            <a:r>
              <a:rPr lang="vi-VN" sz="2400" b="1" dirty="0">
                <a:solidFill>
                  <a:srgbClr val="0000CC"/>
                </a:solidFill>
                <a:latin typeface="+mj-lt"/>
              </a:rPr>
              <a:t> </a:t>
            </a:r>
            <a:r>
              <a:rPr lang="en-US" sz="2400" b="1" dirty="0" err="1">
                <a:solidFill>
                  <a:srgbClr val="0000CC"/>
                </a:solidFill>
                <a:latin typeface="+mj-lt"/>
              </a:rPr>
              <a:t>Dòng</a:t>
            </a:r>
            <a:r>
              <a:rPr lang="en-US" sz="2400" b="1" dirty="0">
                <a:solidFill>
                  <a:srgbClr val="0000CC"/>
                </a:solidFill>
                <a:latin typeface="+mj-lt"/>
              </a:rPr>
              <a:t> </a:t>
            </a:r>
            <a:r>
              <a:rPr lang="en-US" sz="2400" b="1" dirty="0" err="1">
                <a:solidFill>
                  <a:srgbClr val="0000CC"/>
                </a:solidFill>
                <a:latin typeface="+mj-lt"/>
              </a:rPr>
              <a:t>nào</a:t>
            </a:r>
            <a:r>
              <a:rPr lang="en-US" sz="2400" b="1" dirty="0">
                <a:solidFill>
                  <a:srgbClr val="0000CC"/>
                </a:solidFill>
                <a:latin typeface="+mj-lt"/>
              </a:rPr>
              <a:t> </a:t>
            </a:r>
            <a:r>
              <a:rPr lang="en-US" sz="2400" b="1" dirty="0" err="1" smtClean="0">
                <a:solidFill>
                  <a:srgbClr val="0000CC"/>
                </a:solidFill>
                <a:latin typeface="+mj-lt"/>
              </a:rPr>
              <a:t>sau</a:t>
            </a:r>
            <a:r>
              <a:rPr lang="en-US" sz="2400" b="1" dirty="0" smtClean="0">
                <a:solidFill>
                  <a:srgbClr val="0000CC"/>
                </a:solidFill>
                <a:latin typeface="+mj-lt"/>
              </a:rPr>
              <a:t> </a:t>
            </a:r>
            <a:r>
              <a:rPr lang="en-US" sz="2400" b="1" dirty="0" err="1" smtClean="0">
                <a:solidFill>
                  <a:srgbClr val="0000CC"/>
                </a:solidFill>
                <a:latin typeface="+mj-lt"/>
              </a:rPr>
              <a:t>đây</a:t>
            </a:r>
            <a:r>
              <a:rPr lang="en-US" sz="2400" b="1" dirty="0" smtClean="0">
                <a:solidFill>
                  <a:srgbClr val="0000CC"/>
                </a:solidFill>
                <a:latin typeface="+mj-lt"/>
              </a:rPr>
              <a:t> </a:t>
            </a:r>
            <a:r>
              <a:rPr lang="en-US" sz="2400" b="1" dirty="0" err="1" smtClean="0">
                <a:solidFill>
                  <a:srgbClr val="0000CC"/>
                </a:solidFill>
                <a:latin typeface="+mj-lt"/>
              </a:rPr>
              <a:t>nói</a:t>
            </a:r>
            <a:r>
              <a:rPr lang="en-US" sz="2400" b="1" dirty="0" smtClean="0">
                <a:solidFill>
                  <a:srgbClr val="0000CC"/>
                </a:solidFill>
                <a:latin typeface="+mj-lt"/>
              </a:rPr>
              <a:t> </a:t>
            </a:r>
            <a:r>
              <a:rPr lang="en-US" sz="2400" b="1" dirty="0" err="1">
                <a:solidFill>
                  <a:srgbClr val="0000CC"/>
                </a:solidFill>
                <a:latin typeface="+mj-lt"/>
              </a:rPr>
              <a:t>đúng</a:t>
            </a:r>
            <a:r>
              <a:rPr lang="en-US" sz="2400" b="1" dirty="0">
                <a:solidFill>
                  <a:srgbClr val="0000CC"/>
                </a:solidFill>
                <a:latin typeface="+mj-lt"/>
              </a:rPr>
              <a:t> </a:t>
            </a:r>
            <a:r>
              <a:rPr lang="en-US" sz="2400" b="1" dirty="0" err="1" smtClean="0">
                <a:solidFill>
                  <a:srgbClr val="0000CC"/>
                </a:solidFill>
                <a:latin typeface="+mj-lt"/>
              </a:rPr>
              <a:t>vị</a:t>
            </a:r>
            <a:r>
              <a:rPr lang="en-US" sz="2400" b="1" dirty="0" smtClean="0">
                <a:solidFill>
                  <a:srgbClr val="0000CC"/>
                </a:solidFill>
                <a:latin typeface="+mj-lt"/>
              </a:rPr>
              <a:t> </a:t>
            </a:r>
            <a:r>
              <a:rPr lang="en-US" sz="2400" b="1" dirty="0" err="1" smtClean="0">
                <a:solidFill>
                  <a:srgbClr val="0000CC"/>
                </a:solidFill>
                <a:latin typeface="+mj-lt"/>
              </a:rPr>
              <a:t>trí</a:t>
            </a:r>
            <a:r>
              <a:rPr lang="en-US" sz="2400" b="1" dirty="0" smtClean="0">
                <a:solidFill>
                  <a:srgbClr val="0000CC"/>
                </a:solidFill>
                <a:latin typeface="+mj-lt"/>
              </a:rPr>
              <a:t> </a:t>
            </a:r>
            <a:r>
              <a:rPr lang="en-US" sz="2400" b="1" dirty="0" err="1" smtClean="0">
                <a:solidFill>
                  <a:srgbClr val="0000CC"/>
                </a:solidFill>
                <a:latin typeface="+mj-lt"/>
              </a:rPr>
              <a:t>đoạn</a:t>
            </a:r>
            <a:r>
              <a:rPr lang="en-US" sz="2400" b="1" dirty="0" smtClean="0">
                <a:solidFill>
                  <a:srgbClr val="0000CC"/>
                </a:solidFill>
                <a:latin typeface="+mj-lt"/>
              </a:rPr>
              <a:t> </a:t>
            </a:r>
            <a:r>
              <a:rPr lang="en-US" sz="2400" b="1" dirty="0" err="1">
                <a:solidFill>
                  <a:srgbClr val="0000CC"/>
                </a:solidFill>
                <a:latin typeface="+mj-lt"/>
              </a:rPr>
              <a:t>trích</a:t>
            </a:r>
            <a:r>
              <a:rPr lang="en-US" sz="2400" b="1" dirty="0">
                <a:solidFill>
                  <a:srgbClr val="0000CC"/>
                </a:solidFill>
                <a:latin typeface="+mj-lt"/>
              </a:rPr>
              <a:t> </a:t>
            </a:r>
            <a:r>
              <a:rPr lang="en-US" sz="2400" b="1" i="1" dirty="0" err="1">
                <a:solidFill>
                  <a:srgbClr val="0000CC"/>
                </a:solidFill>
                <a:latin typeface="+mj-lt"/>
              </a:rPr>
              <a:t>Trao</a:t>
            </a:r>
            <a:r>
              <a:rPr lang="en-US" sz="2400" b="1" i="1" dirty="0">
                <a:solidFill>
                  <a:srgbClr val="0000CC"/>
                </a:solidFill>
                <a:latin typeface="+mj-lt"/>
              </a:rPr>
              <a:t> </a:t>
            </a:r>
            <a:r>
              <a:rPr lang="en-US" sz="2400" b="1" i="1" dirty="0" err="1" smtClean="0">
                <a:solidFill>
                  <a:srgbClr val="0000CC"/>
                </a:solidFill>
                <a:latin typeface="+mj-lt"/>
              </a:rPr>
              <a:t>duyên</a:t>
            </a:r>
            <a:r>
              <a:rPr lang="en-US" sz="2400" b="1" i="1" dirty="0" smtClean="0">
                <a:solidFill>
                  <a:srgbClr val="0000CC"/>
                </a:solidFill>
                <a:latin typeface="+mj-lt"/>
              </a:rPr>
              <a:t> </a:t>
            </a:r>
            <a:r>
              <a:rPr lang="en-US" sz="2400" b="1" dirty="0" err="1" smtClean="0">
                <a:solidFill>
                  <a:srgbClr val="0000CC"/>
                </a:solidFill>
                <a:latin typeface="Times New Roman" panose="02020603050405020304" pitchFamily="18" charset="0"/>
                <a:cs typeface="Times New Roman" panose="02020603050405020304" pitchFamily="18" charset="0"/>
              </a:rPr>
              <a:t>trong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tác</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phẩm</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Truyện</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Kiều</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của</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Nguyễn</a:t>
            </a:r>
            <a:r>
              <a:rPr lang="en-US" sz="2400" b="1" dirty="0" smtClean="0">
                <a:solidFill>
                  <a:srgbClr val="0000CC"/>
                </a:solidFill>
                <a:latin typeface="Times New Roman" panose="02020603050405020304" pitchFamily="18" charset="0"/>
                <a:cs typeface="Times New Roman" panose="02020603050405020304" pitchFamily="18" charset="0"/>
              </a:rPr>
              <a:t> Du</a:t>
            </a:r>
            <a:r>
              <a:rPr lang="vi-VN" sz="2400" b="1" dirty="0" smtClean="0">
                <a:solidFill>
                  <a:srgbClr val="0000CC"/>
                </a:solidFill>
                <a:latin typeface="Times New Roman" panose="02020603050405020304" pitchFamily="18" charset="0"/>
                <a:cs typeface="Times New Roman" panose="02020603050405020304" pitchFamily="18" charset="0"/>
              </a:rPr>
              <a:t>?</a:t>
            </a:r>
            <a:endParaRPr lang="vi-VN" sz="2400" b="1" dirty="0">
              <a:solidFill>
                <a:srgbClr val="0000CC"/>
              </a:solidFill>
              <a:latin typeface="Times New Roman" panose="02020603050405020304" pitchFamily="18" charset="0"/>
              <a:cs typeface="Times New Roman" panose="02020603050405020304" pitchFamily="18" charset="0"/>
            </a:endParaRPr>
          </a:p>
          <a:p>
            <a:pPr marL="457200" indent="-457200" algn="just">
              <a:lnSpc>
                <a:spcPct val="150000"/>
              </a:lnSpc>
              <a:buAutoNum type="alphaUcPeriod"/>
            </a:pPr>
            <a:r>
              <a:rPr lang="en-US" sz="2400" dirty="0" err="1" smtClean="0">
                <a:latin typeface="Times New Roman" panose="02020603050405020304" pitchFamily="18" charset="0"/>
                <a:cs typeface="Times New Roman" panose="02020603050405020304" pitchFamily="18" charset="0"/>
              </a:rPr>
              <a:t>Trích</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713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756. </a:t>
            </a:r>
          </a:p>
          <a:p>
            <a:pPr algn="just">
              <a:lnSpc>
                <a:spcPct val="150000"/>
              </a:lnSpc>
            </a:pPr>
            <a:r>
              <a:rPr lang="vi-VN" sz="2400" dirty="0" smtClean="0">
                <a:solidFill>
                  <a:srgbClr val="000000"/>
                </a:solidFill>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723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756.</a:t>
            </a:r>
          </a:p>
          <a:p>
            <a:pPr algn="just">
              <a:lnSpc>
                <a:spcPct val="150000"/>
              </a:lnSpc>
            </a:pPr>
            <a:r>
              <a:rPr lang="vi-VN" sz="2400" dirty="0" smtClean="0">
                <a:solidFill>
                  <a:srgbClr val="000000"/>
                </a:solidFill>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Trích</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724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757</a:t>
            </a:r>
            <a:r>
              <a:rPr lang="vi-VN" sz="2400" dirty="0" smtClean="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rgbClr val="000000"/>
                </a:solidFill>
                <a:latin typeface="Times New Roman" panose="02020603050405020304" pitchFamily="18" charset="0"/>
                <a:cs typeface="Times New Roman" panose="02020603050405020304" pitchFamily="18" charset="0"/>
              </a:rPr>
              <a:t>D</a:t>
            </a:r>
            <a:r>
              <a:rPr lang="vi-VN" sz="2400" dirty="0" smtClean="0">
                <a:solidFill>
                  <a:srgbClr val="00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725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758</a:t>
            </a:r>
            <a:r>
              <a:rPr lang="vi-VN" sz="2400" dirty="0" smtClean="0">
                <a:solidFill>
                  <a:srgbClr val="000000"/>
                </a:solidFill>
                <a:latin typeface="Times New Roman" panose="02020603050405020304" pitchFamily="18" charset="0"/>
                <a:cs typeface="Times New Roman" panose="02020603050405020304" pitchFamily="18" charset="0"/>
              </a:rPr>
              <a:t>.</a:t>
            </a:r>
            <a:endParaRPr lang="vi-VN" sz="2400" b="0" i="0" dirty="0">
              <a:solidFill>
                <a:srgbClr val="000000"/>
              </a:solidFill>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31398874-0D7A-6635-8F09-AD691F351D82}"/>
              </a:ext>
            </a:extLst>
          </p:cNvPr>
          <p:cNvPicPr>
            <a:picLocks noChangeAspect="1"/>
          </p:cNvPicPr>
          <p:nvPr/>
        </p:nvPicPr>
        <p:blipFill rotWithShape="1">
          <a:blip r:embed="rId4"/>
          <a:srcRect r="41390"/>
          <a:stretch/>
        </p:blipFill>
        <p:spPr>
          <a:xfrm>
            <a:off x="0" y="-27709"/>
            <a:ext cx="1979712" cy="2006668"/>
          </a:xfrm>
          <a:prstGeom prst="rect">
            <a:avLst/>
          </a:prstGeom>
        </p:spPr>
      </p:pic>
      <p:pic>
        <p:nvPicPr>
          <p:cNvPr id="11" name="Picture 10">
            <a:extLst>
              <a:ext uri="{FF2B5EF4-FFF2-40B4-BE49-F238E27FC236}">
                <a16:creationId xmlns:a16="http://schemas.microsoft.com/office/drawing/2014/main" xmlns="" id="{1BA3E977-E90A-20D4-0C67-DE5159C8E4C5}"/>
              </a:ext>
            </a:extLst>
          </p:cNvPr>
          <p:cNvPicPr>
            <a:picLocks noChangeAspect="1"/>
          </p:cNvPicPr>
          <p:nvPr/>
        </p:nvPicPr>
        <p:blipFill rotWithShape="1">
          <a:blip r:embed="rId4"/>
          <a:srcRect l="42253"/>
          <a:stretch/>
        </p:blipFill>
        <p:spPr>
          <a:xfrm>
            <a:off x="7236296" y="4444725"/>
            <a:ext cx="1937219" cy="2375579"/>
          </a:xfrm>
          <a:prstGeom prst="rect">
            <a:avLst/>
          </a:prstGeom>
        </p:spPr>
      </p:pic>
      <p:sp>
        <p:nvSpPr>
          <p:cNvPr id="12" name="Rectangle 11"/>
          <p:cNvSpPr/>
          <p:nvPr/>
        </p:nvSpPr>
        <p:spPr>
          <a:xfrm>
            <a:off x="1014334" y="876415"/>
            <a:ext cx="5040560" cy="50405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5000"/>
              </a:lnSpc>
            </a:pPr>
            <a:endParaRPr lang="vi-VN" sz="2400" dirty="0" smtClean="0">
              <a:solidFill>
                <a:srgbClr val="000000"/>
              </a:solidFill>
            </a:endParaRPr>
          </a:p>
          <a:p>
            <a:pPr algn="just">
              <a:lnSpc>
                <a:spcPct val="135000"/>
              </a:lnSpc>
            </a:pPr>
            <a:r>
              <a:rPr lang="en-US" sz="2400" dirty="0">
                <a:solidFill>
                  <a:srgbClr val="FF0000"/>
                </a:solidFill>
                <a:latin typeface="Times New Roman" panose="02020603050405020304" pitchFamily="18" charset="0"/>
                <a:cs typeface="Times New Roman" panose="02020603050405020304" pitchFamily="18" charset="0"/>
              </a:rPr>
              <a:t>B</a:t>
            </a:r>
            <a:r>
              <a:rPr lang="vi-VN"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Trích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từ</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723 </a:t>
            </a:r>
            <a:r>
              <a:rPr lang="en-US" sz="2400" dirty="0" err="1" smtClean="0">
                <a:solidFill>
                  <a:srgbClr val="FF0000"/>
                </a:solidFill>
                <a:latin typeface="Times New Roman" panose="02020603050405020304" pitchFamily="18" charset="0"/>
                <a:cs typeface="Times New Roman" panose="02020603050405020304" pitchFamily="18" charset="0"/>
              </a:rPr>
              <a:t>đến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756</a:t>
            </a:r>
            <a:r>
              <a:rPr lang="vi-VN" sz="2400" dirty="0" smtClean="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a:p>
            <a:pPr algn="just">
              <a:lnSpc>
                <a:spcPct val="135000"/>
              </a:lnSpc>
            </a:pP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98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68405" y="1556925"/>
            <a:ext cx="1776609" cy="8866367"/>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4050323" y="-3758577"/>
            <a:ext cx="1412775" cy="8676457"/>
          </a:xfrm>
          <a:prstGeom prst="rect">
            <a:avLst/>
          </a:prstGeom>
        </p:spPr>
      </p:pic>
      <p:pic>
        <p:nvPicPr>
          <p:cNvPr id="10" name="Picture 9">
            <a:extLst>
              <a:ext uri="{FF2B5EF4-FFF2-40B4-BE49-F238E27FC236}">
                <a16:creationId xmlns:a16="http://schemas.microsoft.com/office/drawing/2014/main" xmlns="" id="{31398874-0D7A-6635-8F09-AD691F351D82}"/>
              </a:ext>
            </a:extLst>
          </p:cNvPr>
          <p:cNvPicPr>
            <a:picLocks noChangeAspect="1"/>
          </p:cNvPicPr>
          <p:nvPr/>
        </p:nvPicPr>
        <p:blipFill rotWithShape="1">
          <a:blip r:embed="rId4"/>
          <a:srcRect r="41390"/>
          <a:stretch/>
        </p:blipFill>
        <p:spPr>
          <a:xfrm>
            <a:off x="0" y="-27709"/>
            <a:ext cx="1979712" cy="2006668"/>
          </a:xfrm>
          <a:prstGeom prst="rect">
            <a:avLst/>
          </a:prstGeom>
        </p:spPr>
      </p:pic>
      <p:pic>
        <p:nvPicPr>
          <p:cNvPr id="11" name="Picture 10">
            <a:extLst>
              <a:ext uri="{FF2B5EF4-FFF2-40B4-BE49-F238E27FC236}">
                <a16:creationId xmlns:a16="http://schemas.microsoft.com/office/drawing/2014/main" xmlns="" id="{1BA3E977-E90A-20D4-0C67-DE5159C8E4C5}"/>
              </a:ext>
            </a:extLst>
          </p:cNvPr>
          <p:cNvPicPr>
            <a:picLocks noChangeAspect="1"/>
          </p:cNvPicPr>
          <p:nvPr/>
        </p:nvPicPr>
        <p:blipFill rotWithShape="1">
          <a:blip r:embed="rId4"/>
          <a:srcRect l="42253"/>
          <a:stretch/>
        </p:blipFill>
        <p:spPr>
          <a:xfrm>
            <a:off x="7236296" y="4444725"/>
            <a:ext cx="1937219" cy="2375579"/>
          </a:xfrm>
          <a:prstGeom prst="rect">
            <a:avLst/>
          </a:prstGeom>
        </p:spPr>
      </p:pic>
      <p:sp>
        <p:nvSpPr>
          <p:cNvPr id="12" name="Rectangle 11">
            <a:extLst>
              <a:ext uri="{FF2B5EF4-FFF2-40B4-BE49-F238E27FC236}">
                <a16:creationId xmlns:a16="http://schemas.microsoft.com/office/drawing/2014/main" xmlns="" id="{A6A82640-7780-43B5-9056-73AE35C4B086}"/>
              </a:ext>
            </a:extLst>
          </p:cNvPr>
          <p:cNvSpPr/>
          <p:nvPr/>
        </p:nvSpPr>
        <p:spPr>
          <a:xfrm>
            <a:off x="856791" y="2077986"/>
            <a:ext cx="8208912" cy="2795958"/>
          </a:xfrm>
          <a:prstGeom prst="rect">
            <a:avLst/>
          </a:prstGeom>
        </p:spPr>
        <p:txBody>
          <a:bodyPr wrap="square">
            <a:spAutoFit/>
          </a:bodyPr>
          <a:lstStyle/>
          <a:p>
            <a:pPr algn="just">
              <a:lnSpc>
                <a:spcPct val="150000"/>
              </a:lnSpc>
            </a:pP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Câu</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2: </a:t>
            </a:r>
            <a:r>
              <a:rPr lang="vi-VN" sz="2400" b="1" dirty="0">
                <a:solidFill>
                  <a:srgbClr val="0000CC"/>
                </a:solidFill>
                <a:latin typeface="Times New Roman" panose="02020603050405020304" pitchFamily="18" charset="0"/>
                <a:cs typeface="Times New Roman" panose="02020603050405020304" pitchFamily="18" charset="0"/>
              </a:rPr>
              <a:t>Vấn đề chủ yếu trong đoạn trích Trao duyên là gì </a:t>
            </a:r>
            <a:r>
              <a:rPr lang="vi-VN" sz="2400" b="1" dirty="0" smtClean="0">
                <a:solidFill>
                  <a:srgbClr val="0000CC"/>
                </a:solidFill>
                <a:latin typeface="Times New Roman" panose="02020603050405020304" pitchFamily="18" charset="0"/>
                <a:cs typeface="Times New Roman" panose="02020603050405020304" pitchFamily="18" charset="0"/>
              </a:rPr>
              <a:t>?</a:t>
            </a:r>
          </a:p>
          <a:p>
            <a:pPr marL="342900" indent="-342900" algn="just">
              <a:lnSpc>
                <a:spcPct val="150000"/>
              </a:lnSpc>
              <a:buAutoNum type="alphaUcPeriod"/>
            </a:pPr>
            <a:r>
              <a:rPr lang="vi-VN" sz="2400" dirty="0" smtClean="0">
                <a:latin typeface="Times New Roman" panose="02020603050405020304" pitchFamily="18" charset="0"/>
                <a:cs typeface="Times New Roman" panose="02020603050405020304" pitchFamily="18" charset="0"/>
              </a:rPr>
              <a:t>Bi </a:t>
            </a:r>
            <a:r>
              <a:rPr lang="vi-VN" sz="2400" dirty="0">
                <a:latin typeface="Times New Roman" panose="02020603050405020304" pitchFamily="18" charset="0"/>
                <a:cs typeface="Times New Roman" panose="02020603050405020304" pitchFamily="18" charset="0"/>
              </a:rPr>
              <a:t>kịch về thân phận và tình yêu của </a:t>
            </a:r>
            <a:r>
              <a:rPr lang="vi-VN" sz="2400" dirty="0" smtClean="0">
                <a:latin typeface="Times New Roman" panose="02020603050405020304" pitchFamily="18" charset="0"/>
                <a:cs typeface="Times New Roman" panose="02020603050405020304" pitchFamily="18" charset="0"/>
              </a:rPr>
              <a:t>Kiều</a:t>
            </a:r>
          </a:p>
          <a:p>
            <a:pPr algn="just">
              <a:lnSpc>
                <a:spcPct val="150000"/>
              </a:lnSpc>
            </a:pPr>
            <a:r>
              <a:rPr lang="en-US" sz="240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B</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Phẩm cách cao đẹp của Kiều.</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Mối tình bất đắc dĩ của </a:t>
            </a:r>
            <a:r>
              <a:rPr lang="vi-VN" sz="2400" dirty="0" smtClean="0">
                <a:latin typeface="Times New Roman" panose="02020603050405020304" pitchFamily="18" charset="0"/>
                <a:cs typeface="Times New Roman" panose="02020603050405020304" pitchFamily="18" charset="0"/>
              </a:rPr>
              <a:t>Thúy Vân và KimTrọng</a:t>
            </a: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dirty="0" smtClean="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Thân phận người phụ nữ</a:t>
            </a:r>
            <a:r>
              <a:rPr lang="vi-VN"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839387" y="2649358"/>
            <a:ext cx="5984782" cy="43204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35000"/>
              </a:lnSpc>
              <a:buAutoNum type="alphaUcPeriod"/>
            </a:pPr>
            <a:r>
              <a:rPr lang="vi-VN" sz="2400" dirty="0">
                <a:solidFill>
                  <a:srgbClr val="FF0000"/>
                </a:solidFill>
                <a:latin typeface="Times New Roman" panose="02020603050405020304" pitchFamily="18" charset="0"/>
                <a:cs typeface="Times New Roman" panose="02020603050405020304" pitchFamily="18" charset="0"/>
              </a:rPr>
              <a:t>Bi kịch về thân phận và tình yêu của Kiều</a:t>
            </a:r>
          </a:p>
        </p:txBody>
      </p:sp>
    </p:spTree>
    <p:extLst>
      <p:ext uri="{BB962C8B-B14F-4D97-AF65-F5344CB8AC3E}">
        <p14:creationId xmlns:p14="http://schemas.microsoft.com/office/powerpoint/2010/main" val="424907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54" y="1401872"/>
            <a:ext cx="3962400" cy="2743200"/>
          </a:xfrm>
          <a:prstGeom prst="rect">
            <a:avLst/>
          </a:prstGeom>
        </p:spPr>
      </p:pic>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45967" y="806450"/>
            <a:ext cx="4114800" cy="3873500"/>
          </a:xfrm>
        </p:spPr>
      </p:pic>
      <p:sp>
        <p:nvSpPr>
          <p:cNvPr id="10" name="TextBox 9"/>
          <p:cNvSpPr txBox="1"/>
          <p:nvPr/>
        </p:nvSpPr>
        <p:spPr>
          <a:xfrm>
            <a:off x="4267200" y="1958370"/>
            <a:ext cx="878767" cy="1569660"/>
          </a:xfrm>
          <a:prstGeom prst="rect">
            <a:avLst/>
          </a:prstGeom>
          <a:noFill/>
        </p:spPr>
        <p:txBody>
          <a:bodyPr wrap="none" rtlCol="0">
            <a:spAutoFit/>
          </a:bodyPr>
          <a:lstStyle/>
          <a:p>
            <a:r>
              <a:rPr lang="en-US" sz="9600" b="1" dirty="0" smtClean="0">
                <a:latin typeface="Times New Roman" pitchFamily="18" charset="0"/>
                <a:cs typeface="Times New Roman" pitchFamily="18" charset="0"/>
              </a:rPr>
              <a:t>+</a:t>
            </a:r>
            <a:endParaRPr lang="en-US" sz="9600" b="1" dirty="0">
              <a:latin typeface="Times New Roman" pitchFamily="18" charset="0"/>
              <a:cs typeface="Times New Roman" pitchFamily="18" charset="0"/>
            </a:endParaRPr>
          </a:p>
        </p:txBody>
      </p:sp>
      <p:sp>
        <p:nvSpPr>
          <p:cNvPr id="11" name="TextBox 10"/>
          <p:cNvSpPr txBox="1"/>
          <p:nvPr/>
        </p:nvSpPr>
        <p:spPr>
          <a:xfrm>
            <a:off x="1728283" y="5257800"/>
            <a:ext cx="6400800" cy="1015663"/>
          </a:xfrm>
          <a:prstGeom prst="rect">
            <a:avLst/>
          </a:prstGeom>
          <a:noFill/>
        </p:spPr>
        <p:txBody>
          <a:bodyPr wrap="square" rtlCol="0">
            <a:spAutoFit/>
          </a:bodyPr>
          <a:lstStyle/>
          <a:p>
            <a:r>
              <a:rPr lang="en-US" sz="60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Đáp</a:t>
            </a:r>
            <a:r>
              <a:rPr lang="en-US" sz="6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60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án</a:t>
            </a:r>
            <a:r>
              <a:rPr lang="en-US" sz="6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 </a:t>
            </a:r>
            <a:r>
              <a:rPr lang="en-US" sz="60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Phím</a:t>
            </a:r>
            <a:r>
              <a:rPr lang="en-US" sz="6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60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Đàn</a:t>
            </a:r>
            <a:r>
              <a:rPr lang="en-US" sz="6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en-US" sz="6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37284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68405" y="1556925"/>
            <a:ext cx="1776609" cy="8866367"/>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4050323" y="-3758577"/>
            <a:ext cx="1412775" cy="8676457"/>
          </a:xfrm>
          <a:prstGeom prst="rect">
            <a:avLst/>
          </a:prstGeom>
        </p:spPr>
      </p:pic>
      <p:pic>
        <p:nvPicPr>
          <p:cNvPr id="10" name="Picture 9">
            <a:extLst>
              <a:ext uri="{FF2B5EF4-FFF2-40B4-BE49-F238E27FC236}">
                <a16:creationId xmlns:a16="http://schemas.microsoft.com/office/drawing/2014/main" xmlns="" id="{31398874-0D7A-6635-8F09-AD691F351D82}"/>
              </a:ext>
            </a:extLst>
          </p:cNvPr>
          <p:cNvPicPr>
            <a:picLocks noChangeAspect="1"/>
          </p:cNvPicPr>
          <p:nvPr/>
        </p:nvPicPr>
        <p:blipFill rotWithShape="1">
          <a:blip r:embed="rId4"/>
          <a:srcRect r="41390"/>
          <a:stretch/>
        </p:blipFill>
        <p:spPr>
          <a:xfrm>
            <a:off x="0" y="-27709"/>
            <a:ext cx="1979712" cy="2006668"/>
          </a:xfrm>
          <a:prstGeom prst="rect">
            <a:avLst/>
          </a:prstGeom>
        </p:spPr>
      </p:pic>
      <p:pic>
        <p:nvPicPr>
          <p:cNvPr id="11" name="Picture 10">
            <a:extLst>
              <a:ext uri="{FF2B5EF4-FFF2-40B4-BE49-F238E27FC236}">
                <a16:creationId xmlns:a16="http://schemas.microsoft.com/office/drawing/2014/main" xmlns="" id="{1BA3E977-E90A-20D4-0C67-DE5159C8E4C5}"/>
              </a:ext>
            </a:extLst>
          </p:cNvPr>
          <p:cNvPicPr>
            <a:picLocks noChangeAspect="1"/>
          </p:cNvPicPr>
          <p:nvPr/>
        </p:nvPicPr>
        <p:blipFill rotWithShape="1">
          <a:blip r:embed="rId4"/>
          <a:srcRect l="42253"/>
          <a:stretch/>
        </p:blipFill>
        <p:spPr>
          <a:xfrm>
            <a:off x="7236296" y="4444725"/>
            <a:ext cx="1937219" cy="2375579"/>
          </a:xfrm>
          <a:prstGeom prst="rect">
            <a:avLst/>
          </a:prstGeom>
        </p:spPr>
      </p:pic>
      <p:sp>
        <p:nvSpPr>
          <p:cNvPr id="14" name="Rectangle 13">
            <a:extLst>
              <a:ext uri="{FF2B5EF4-FFF2-40B4-BE49-F238E27FC236}">
                <a16:creationId xmlns:a16="http://schemas.microsoft.com/office/drawing/2014/main" xmlns="" id="{9433E926-FEC8-4AEC-8BAB-555837184CBF}"/>
              </a:ext>
            </a:extLst>
          </p:cNvPr>
          <p:cNvSpPr/>
          <p:nvPr/>
        </p:nvSpPr>
        <p:spPr>
          <a:xfrm>
            <a:off x="903092" y="1850418"/>
            <a:ext cx="7989390" cy="3083921"/>
          </a:xfrm>
          <a:prstGeom prst="rect">
            <a:avLst/>
          </a:prstGeom>
        </p:spPr>
        <p:txBody>
          <a:bodyPr wrap="square">
            <a:spAutoFit/>
          </a:bodyPr>
          <a:lstStyle/>
          <a:p>
            <a:pPr algn="just">
              <a:lnSpc>
                <a:spcPct val="135000"/>
              </a:lnSpc>
            </a:pP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Câu</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b="1" dirty="0" smtClean="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3</a:t>
            </a:r>
            <a:r>
              <a:rPr lang="en-US" sz="2400" b="1" dirty="0" smtClean="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Tại</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sao</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Thúy</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Kiều</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phải</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trao</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duyên</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cho</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Thúy</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Vân</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solidFill>
                <a:srgbClr val="0000CC"/>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35000"/>
              </a:lnSpc>
            </a:pP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Vì</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thương</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em</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nên</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Thúy</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Kiều</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muốn</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nhường</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lại</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mối</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tình</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này</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cho</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Vân</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5000"/>
              </a:lnSpc>
            </a:pP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B.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Thúy</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Kiều</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bị</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bệnh</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nên</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không</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thể</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tiếp</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tục</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yêu</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Kim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Trọng</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5000"/>
              </a:lnSpc>
            </a:pP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Thúy</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Kiều</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muốn</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vẹn</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chữ</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Hiếu</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trọn</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chữ</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Tình</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5000"/>
              </a:lnSpc>
            </a:pP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Kiều</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hết</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yêu</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Kim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Trọng</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Rounded Corners 13">
            <a:extLst>
              <a:ext uri="{FF2B5EF4-FFF2-40B4-BE49-F238E27FC236}">
                <a16:creationId xmlns:a16="http://schemas.microsoft.com/office/drawing/2014/main" xmlns="" id="{DD15DB46-F4C0-4FEC-9B11-C30CCE273061}"/>
              </a:ext>
            </a:extLst>
          </p:cNvPr>
          <p:cNvSpPr/>
          <p:nvPr/>
        </p:nvSpPr>
        <p:spPr>
          <a:xfrm>
            <a:off x="998736" y="3916215"/>
            <a:ext cx="6237560" cy="49266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5000"/>
              </a:lnSpc>
            </a:pPr>
            <a:r>
              <a:rPr lang="en-US" sz="240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 </a:t>
            </a:r>
            <a:r>
              <a:rPr lang="en-US" sz="240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Thúy</a:t>
            </a:r>
            <a:r>
              <a:rPr lang="en-US" sz="240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Kiều</a:t>
            </a:r>
            <a:r>
              <a:rPr lang="en-US" sz="240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muốn</a:t>
            </a:r>
            <a:r>
              <a:rPr lang="en-US" sz="240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vẹn</a:t>
            </a:r>
            <a:r>
              <a:rPr lang="en-US" sz="240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chữ</a:t>
            </a:r>
            <a:r>
              <a:rPr lang="en-US" sz="240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Hiếu</a:t>
            </a:r>
            <a:r>
              <a:rPr lang="en-US" sz="240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trọn</a:t>
            </a:r>
            <a:r>
              <a:rPr lang="en-US" sz="240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chữ</a:t>
            </a:r>
            <a:r>
              <a:rPr lang="en-US" sz="240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Tình</a:t>
            </a:r>
            <a:r>
              <a:rPr lang="en-US"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t>
            </a: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436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68405" y="1556925"/>
            <a:ext cx="1776609" cy="8866367"/>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4050323" y="-3758577"/>
            <a:ext cx="1412775" cy="8676457"/>
          </a:xfrm>
          <a:prstGeom prst="rect">
            <a:avLst/>
          </a:prstGeom>
        </p:spPr>
      </p:pic>
      <p:pic>
        <p:nvPicPr>
          <p:cNvPr id="10" name="Picture 9">
            <a:extLst>
              <a:ext uri="{FF2B5EF4-FFF2-40B4-BE49-F238E27FC236}">
                <a16:creationId xmlns:a16="http://schemas.microsoft.com/office/drawing/2014/main" xmlns="" id="{31398874-0D7A-6635-8F09-AD691F351D82}"/>
              </a:ext>
            </a:extLst>
          </p:cNvPr>
          <p:cNvPicPr>
            <a:picLocks noChangeAspect="1"/>
          </p:cNvPicPr>
          <p:nvPr/>
        </p:nvPicPr>
        <p:blipFill rotWithShape="1">
          <a:blip r:embed="rId4"/>
          <a:srcRect r="41390"/>
          <a:stretch/>
        </p:blipFill>
        <p:spPr>
          <a:xfrm>
            <a:off x="0" y="-27709"/>
            <a:ext cx="1979712" cy="2006668"/>
          </a:xfrm>
          <a:prstGeom prst="rect">
            <a:avLst/>
          </a:prstGeom>
        </p:spPr>
      </p:pic>
      <p:pic>
        <p:nvPicPr>
          <p:cNvPr id="11" name="Picture 10">
            <a:extLst>
              <a:ext uri="{FF2B5EF4-FFF2-40B4-BE49-F238E27FC236}">
                <a16:creationId xmlns:a16="http://schemas.microsoft.com/office/drawing/2014/main" xmlns="" id="{1BA3E977-E90A-20D4-0C67-DE5159C8E4C5}"/>
              </a:ext>
            </a:extLst>
          </p:cNvPr>
          <p:cNvPicPr>
            <a:picLocks noChangeAspect="1"/>
          </p:cNvPicPr>
          <p:nvPr/>
        </p:nvPicPr>
        <p:blipFill rotWithShape="1">
          <a:blip r:embed="rId4"/>
          <a:srcRect l="42253"/>
          <a:stretch/>
        </p:blipFill>
        <p:spPr>
          <a:xfrm>
            <a:off x="7236296" y="4444725"/>
            <a:ext cx="1937219" cy="2375579"/>
          </a:xfrm>
          <a:prstGeom prst="rect">
            <a:avLst/>
          </a:prstGeom>
        </p:spPr>
      </p:pic>
      <p:sp>
        <p:nvSpPr>
          <p:cNvPr id="9" name="Rectangle 8">
            <a:extLst>
              <a:ext uri="{FF2B5EF4-FFF2-40B4-BE49-F238E27FC236}">
                <a16:creationId xmlns:a16="http://schemas.microsoft.com/office/drawing/2014/main" xmlns="" id="{A6A82640-7780-43B5-9056-73AE35C4B086}"/>
              </a:ext>
            </a:extLst>
          </p:cNvPr>
          <p:cNvSpPr/>
          <p:nvPr/>
        </p:nvSpPr>
        <p:spPr>
          <a:xfrm>
            <a:off x="1907704" y="1648621"/>
            <a:ext cx="6264696" cy="3083921"/>
          </a:xfrm>
          <a:prstGeom prst="rect">
            <a:avLst/>
          </a:prstGeom>
        </p:spPr>
        <p:txBody>
          <a:bodyPr wrap="square">
            <a:spAutoFit/>
          </a:bodyPr>
          <a:lstStyle/>
          <a:p>
            <a:pPr algn="just">
              <a:lnSpc>
                <a:spcPct val="135000"/>
              </a:lnSpc>
            </a:pP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Câu</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vi-VN" sz="2400" b="1" dirty="0" smtClean="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4</a:t>
            </a:r>
            <a:r>
              <a:rPr lang="en-US" sz="2400" b="1" dirty="0" smtClean="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Thúy</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Kiều</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đã</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trao</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những</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kỉ</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vật</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gì</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cho</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Thúy</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Vân</a:t>
            </a:r>
            <a:r>
              <a:rPr lang="en-US" sz="2400" b="1" dirty="0">
                <a:solidFill>
                  <a:srgbClr val="0000CC"/>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pP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Chiếc</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vành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pP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B.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Phím</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đàn</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mảnh</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hương</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nguyền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pP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Bức</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tờ</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mây</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pP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 </a:t>
            </a:r>
            <a:r>
              <a:rPr lang="en-US" sz="2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Cả</a:t>
            </a:r>
            <a:r>
              <a:rPr lang="en-US" sz="2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A&amp;C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Rounded Corners 13">
            <a:extLst>
              <a:ext uri="{FF2B5EF4-FFF2-40B4-BE49-F238E27FC236}">
                <a16:creationId xmlns:a16="http://schemas.microsoft.com/office/drawing/2014/main" xmlns="" id="{DD15DB46-F4C0-4FEC-9B11-C30CCE273061}"/>
              </a:ext>
            </a:extLst>
          </p:cNvPr>
          <p:cNvSpPr/>
          <p:nvPr/>
        </p:nvSpPr>
        <p:spPr>
          <a:xfrm>
            <a:off x="1979712" y="4280595"/>
            <a:ext cx="1886481" cy="49266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5000"/>
              </a:lnSpc>
            </a:pPr>
            <a:r>
              <a:rPr lang="en-US" sz="200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D. </a:t>
            </a:r>
            <a:r>
              <a:rPr lang="en-US" sz="2000"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Cả</a:t>
            </a:r>
            <a:r>
              <a:rPr lang="en-US" sz="200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A&amp;C</a:t>
            </a:r>
          </a:p>
        </p:txBody>
      </p:sp>
    </p:spTree>
    <p:extLst>
      <p:ext uri="{BB962C8B-B14F-4D97-AF65-F5344CB8AC3E}">
        <p14:creationId xmlns:p14="http://schemas.microsoft.com/office/powerpoint/2010/main" val="230619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68405" y="1556925"/>
            <a:ext cx="1776609" cy="8866367"/>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4050323" y="-3758577"/>
            <a:ext cx="1412775" cy="8676457"/>
          </a:xfrm>
          <a:prstGeom prst="rect">
            <a:avLst/>
          </a:prstGeom>
        </p:spPr>
      </p:pic>
      <p:pic>
        <p:nvPicPr>
          <p:cNvPr id="10" name="Picture 9">
            <a:extLst>
              <a:ext uri="{FF2B5EF4-FFF2-40B4-BE49-F238E27FC236}">
                <a16:creationId xmlns:a16="http://schemas.microsoft.com/office/drawing/2014/main" xmlns="" id="{31398874-0D7A-6635-8F09-AD691F351D82}"/>
              </a:ext>
            </a:extLst>
          </p:cNvPr>
          <p:cNvPicPr>
            <a:picLocks noChangeAspect="1"/>
          </p:cNvPicPr>
          <p:nvPr/>
        </p:nvPicPr>
        <p:blipFill rotWithShape="1">
          <a:blip r:embed="rId4"/>
          <a:srcRect r="41390"/>
          <a:stretch/>
        </p:blipFill>
        <p:spPr>
          <a:xfrm>
            <a:off x="0" y="-27709"/>
            <a:ext cx="1979712" cy="2006668"/>
          </a:xfrm>
          <a:prstGeom prst="rect">
            <a:avLst/>
          </a:prstGeom>
        </p:spPr>
      </p:pic>
      <p:pic>
        <p:nvPicPr>
          <p:cNvPr id="11" name="Picture 10">
            <a:extLst>
              <a:ext uri="{FF2B5EF4-FFF2-40B4-BE49-F238E27FC236}">
                <a16:creationId xmlns:a16="http://schemas.microsoft.com/office/drawing/2014/main" xmlns="" id="{1BA3E977-E90A-20D4-0C67-DE5159C8E4C5}"/>
              </a:ext>
            </a:extLst>
          </p:cNvPr>
          <p:cNvPicPr>
            <a:picLocks noChangeAspect="1"/>
          </p:cNvPicPr>
          <p:nvPr/>
        </p:nvPicPr>
        <p:blipFill rotWithShape="1">
          <a:blip r:embed="rId4"/>
          <a:srcRect l="42253"/>
          <a:stretch/>
        </p:blipFill>
        <p:spPr>
          <a:xfrm>
            <a:off x="7236296" y="4444725"/>
            <a:ext cx="1937219" cy="2375579"/>
          </a:xfrm>
          <a:prstGeom prst="rect">
            <a:avLst/>
          </a:prstGeom>
        </p:spPr>
      </p:pic>
      <p:sp>
        <p:nvSpPr>
          <p:cNvPr id="15" name="Rectangle 14"/>
          <p:cNvSpPr/>
          <p:nvPr/>
        </p:nvSpPr>
        <p:spPr>
          <a:xfrm>
            <a:off x="972134" y="1922197"/>
            <a:ext cx="7632848" cy="3416320"/>
          </a:xfrm>
          <a:prstGeom prst="rect">
            <a:avLst/>
          </a:prstGeom>
        </p:spPr>
        <p:txBody>
          <a:bodyPr wrap="square">
            <a:spAutoFit/>
          </a:bodyPr>
          <a:lstStyle/>
          <a:p>
            <a:pPr algn="just">
              <a:lnSpc>
                <a:spcPct val="150000"/>
              </a:lnSpc>
            </a:pPr>
            <a:r>
              <a:rPr lang="en-US" sz="2400" b="1" dirty="0" err="1">
                <a:solidFill>
                  <a:srgbClr val="0000CC"/>
                </a:solidFill>
                <a:latin typeface="Times New Roman" panose="02020603050405020304" pitchFamily="18" charset="0"/>
                <a:cs typeface="Times New Roman" panose="02020603050405020304" pitchFamily="18" charset="0"/>
              </a:rPr>
              <a:t>Câu</a:t>
            </a:r>
            <a:r>
              <a:rPr lang="en-US" sz="2400" b="1" dirty="0">
                <a:solidFill>
                  <a:srgbClr val="0000CC"/>
                </a:solidFill>
                <a:latin typeface="Times New Roman" panose="02020603050405020304" pitchFamily="18" charset="0"/>
                <a:cs typeface="Times New Roman" panose="02020603050405020304" pitchFamily="18" charset="0"/>
              </a:rPr>
              <a:t> </a:t>
            </a:r>
            <a:r>
              <a:rPr lang="vi-VN" sz="2400" b="1" dirty="0" smtClean="0">
                <a:solidFill>
                  <a:srgbClr val="0000CC"/>
                </a:solidFill>
                <a:latin typeface="Times New Roman" panose="02020603050405020304" pitchFamily="18" charset="0"/>
                <a:cs typeface="Times New Roman" panose="02020603050405020304" pitchFamily="18" charset="0"/>
              </a:rPr>
              <a:t>5</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Của</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chung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trong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câu</a:t>
            </a:r>
            <a:r>
              <a:rPr lang="en-US" sz="2400"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Duyên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này</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thì</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giữ</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vật</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này</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của</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chung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chỉ</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những</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ai</a:t>
            </a:r>
            <a:r>
              <a:rPr lang="en-US" sz="2400" dirty="0">
                <a:solidFill>
                  <a:srgbClr val="0000CC"/>
                </a:solidFill>
                <a:latin typeface="Times New Roman" panose="02020603050405020304" pitchFamily="18" charset="0"/>
                <a:cs typeface="Times New Roman" panose="02020603050405020304" pitchFamily="18" charset="0"/>
              </a:rPr>
              <a:t> ?</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Thúy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Kiều</a:t>
            </a:r>
            <a:r>
              <a:rPr lang="en-US" sz="2400" dirty="0">
                <a:solidFill>
                  <a:srgbClr val="000000"/>
                </a:solidFill>
                <a:latin typeface="Times New Roman" panose="02020603050405020304" pitchFamily="18" charset="0"/>
                <a:cs typeface="Times New Roman" panose="02020603050405020304" pitchFamily="18" charset="0"/>
              </a:rPr>
              <a:t> – Kim </a:t>
            </a:r>
            <a:r>
              <a:rPr lang="en-US" sz="2400" dirty="0" err="1">
                <a:solidFill>
                  <a:srgbClr val="000000"/>
                </a:solidFill>
                <a:latin typeface="Times New Roman" panose="02020603050405020304" pitchFamily="18" charset="0"/>
                <a:cs typeface="Times New Roman" panose="02020603050405020304" pitchFamily="18" charset="0"/>
              </a:rPr>
              <a:t>Trọng</a:t>
            </a:r>
            <a:endParaRPr lang="en-US" sz="2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cs typeface="Times New Roman" panose="02020603050405020304" pitchFamily="18" charset="0"/>
              </a:rPr>
              <a:t>Thúy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Vân</a:t>
            </a:r>
            <a:r>
              <a:rPr lang="en-US" sz="2400" dirty="0">
                <a:solidFill>
                  <a:srgbClr val="000000"/>
                </a:solidFill>
                <a:latin typeface="Times New Roman" panose="02020603050405020304" pitchFamily="18" charset="0"/>
                <a:cs typeface="Times New Roman" panose="02020603050405020304" pitchFamily="18" charset="0"/>
              </a:rPr>
              <a:t> – Kim </a:t>
            </a:r>
            <a:r>
              <a:rPr lang="en-US" sz="2400" dirty="0" err="1">
                <a:solidFill>
                  <a:srgbClr val="000000"/>
                </a:solidFill>
                <a:latin typeface="Times New Roman" panose="02020603050405020304" pitchFamily="18" charset="0"/>
                <a:cs typeface="Times New Roman" panose="02020603050405020304" pitchFamily="18" charset="0"/>
              </a:rPr>
              <a:t>Trọng</a:t>
            </a:r>
            <a:endParaRPr lang="en-US" sz="2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cs typeface="Times New Roman" panose="02020603050405020304" pitchFamily="18" charset="0"/>
              </a:rPr>
              <a:t>Thúy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Kiều</a:t>
            </a: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Thúy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Vân</a:t>
            </a:r>
            <a:endParaRPr lang="en-US" sz="2400"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400" dirty="0" smtClean="0">
                <a:solidFill>
                  <a:srgbClr val="000000"/>
                </a:solidFill>
                <a:latin typeface="Times New Roman" panose="02020603050405020304" pitchFamily="18" charset="0"/>
                <a:cs typeface="Times New Roman" panose="02020603050405020304" pitchFamily="18" charset="0"/>
              </a:rPr>
              <a:t>D. </a:t>
            </a:r>
            <a:r>
              <a:rPr lang="vi-VN" sz="2400" dirty="0" smtClean="0">
                <a:solidFill>
                  <a:srgbClr val="000000"/>
                </a:solidFill>
                <a:latin typeface="Times New Roman" panose="02020603050405020304" pitchFamily="18" charset="0"/>
                <a:cs typeface="Times New Roman" panose="02020603050405020304" pitchFamily="18" charset="0"/>
              </a:rPr>
              <a:t>Thúy Kiều</a:t>
            </a:r>
            <a:r>
              <a:rPr lang="en-US" sz="2400" dirty="0" smtClean="0">
                <a:solidFill>
                  <a:srgbClr val="000000"/>
                </a:solidFill>
                <a:latin typeface="Times New Roman" panose="02020603050405020304" pitchFamily="18" charset="0"/>
                <a:cs typeface="Times New Roman" panose="02020603050405020304" pitchFamily="18" charset="0"/>
              </a:rPr>
              <a:t> – </a:t>
            </a:r>
            <a:r>
              <a:rPr lang="vi-VN" sz="2400" dirty="0" smtClean="0">
                <a:solidFill>
                  <a:srgbClr val="000000"/>
                </a:solidFill>
                <a:latin typeface="Times New Roman" panose="02020603050405020304" pitchFamily="18" charset="0"/>
                <a:cs typeface="Times New Roman" panose="02020603050405020304" pitchFamily="18" charset="0"/>
              </a:rPr>
              <a:t>Kim </a:t>
            </a:r>
            <a:r>
              <a:rPr lang="en-US" sz="2400" dirty="0" err="1" smtClean="0">
                <a:solidFill>
                  <a:srgbClr val="000000"/>
                </a:solidFill>
                <a:latin typeface="Times New Roman" panose="02020603050405020304" pitchFamily="18" charset="0"/>
                <a:cs typeface="Times New Roman" panose="02020603050405020304" pitchFamily="18" charset="0"/>
              </a:rPr>
              <a:t>Trọng</a:t>
            </a:r>
            <a:r>
              <a:rPr lang="en-US" sz="2400" dirty="0" smtClean="0">
                <a:solidFill>
                  <a:srgbClr val="000000"/>
                </a:solidFill>
                <a:latin typeface="Times New Roman" panose="02020603050405020304" pitchFamily="18" charset="0"/>
                <a:cs typeface="Times New Roman" panose="02020603050405020304" pitchFamily="18" charset="0"/>
              </a:rPr>
              <a:t> – </a:t>
            </a:r>
            <a:r>
              <a:rPr lang="vi-VN" sz="2400" dirty="0" smtClean="0">
                <a:solidFill>
                  <a:srgbClr val="000000"/>
                </a:solidFill>
                <a:latin typeface="Times New Roman" panose="02020603050405020304" pitchFamily="18" charset="0"/>
                <a:cs typeface="Times New Roman" panose="02020603050405020304" pitchFamily="18" charset="0"/>
              </a:rPr>
              <a:t>Thúy Vân</a:t>
            </a:r>
            <a:endParaRPr lang="en-US" sz="2400" b="0" i="0" dirty="0">
              <a:solidFill>
                <a:srgbClr val="000000"/>
              </a:solidFill>
              <a:effectLst/>
              <a:latin typeface="Times New Roman" panose="02020603050405020304" pitchFamily="18" charset="0"/>
              <a:cs typeface="Times New Roman" panose="02020603050405020304" pitchFamily="18" charset="0"/>
            </a:endParaRPr>
          </a:p>
        </p:txBody>
      </p:sp>
      <p:sp>
        <p:nvSpPr>
          <p:cNvPr id="16" name="Rectangle 15"/>
          <p:cNvSpPr/>
          <p:nvPr/>
        </p:nvSpPr>
        <p:spPr>
          <a:xfrm>
            <a:off x="938420" y="4834740"/>
            <a:ext cx="5760640" cy="43204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5000"/>
              </a:lnSpc>
            </a:pPr>
            <a:endParaRPr lang="vi-VN" dirty="0" smtClean="0">
              <a:solidFill>
                <a:srgbClr val="000000"/>
              </a:solidFill>
              <a:latin typeface="Times New Roman" panose="02020603050405020304" pitchFamily="18" charset="0"/>
              <a:cs typeface="Times New Roman" panose="02020603050405020304" pitchFamily="18" charset="0"/>
            </a:endParaRPr>
          </a:p>
          <a:p>
            <a:pPr algn="just">
              <a:lnSpc>
                <a:spcPct val="135000"/>
              </a:lnSpc>
            </a:pPr>
            <a:r>
              <a:rPr lang="en-US" sz="2400" dirty="0" smtClean="0">
                <a:solidFill>
                  <a:srgbClr val="FF0000"/>
                </a:solidFill>
                <a:latin typeface="Times New Roman" panose="02020603050405020304" pitchFamily="18" charset="0"/>
                <a:cs typeface="Times New Roman" panose="02020603050405020304" pitchFamily="18" charset="0"/>
              </a:rPr>
              <a:t>D</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Thúy Kiều</a:t>
            </a:r>
            <a:r>
              <a:rPr lang="en-US" sz="2400" dirty="0">
                <a:solidFill>
                  <a:srgbClr val="FF0000"/>
                </a:solidFill>
                <a:latin typeface="Times New Roman" panose="02020603050405020304" pitchFamily="18" charset="0"/>
                <a:cs typeface="Times New Roman" panose="02020603050405020304" pitchFamily="18" charset="0"/>
              </a:rPr>
              <a:t> – </a:t>
            </a:r>
            <a:r>
              <a:rPr lang="vi-VN" sz="2400" dirty="0">
                <a:solidFill>
                  <a:srgbClr val="FF0000"/>
                </a:solidFill>
                <a:latin typeface="Times New Roman" panose="02020603050405020304" pitchFamily="18" charset="0"/>
                <a:cs typeface="Times New Roman" panose="02020603050405020304" pitchFamily="18" charset="0"/>
              </a:rPr>
              <a:t>Kim </a:t>
            </a:r>
            <a:r>
              <a:rPr lang="en-US" sz="2400" dirty="0" err="1">
                <a:solidFill>
                  <a:srgbClr val="FF0000"/>
                </a:solidFill>
                <a:latin typeface="Times New Roman" panose="02020603050405020304" pitchFamily="18" charset="0"/>
                <a:cs typeface="Times New Roman" panose="02020603050405020304" pitchFamily="18" charset="0"/>
              </a:rPr>
              <a:t>Trọng</a:t>
            </a:r>
            <a:r>
              <a:rPr lang="en-US" sz="2400" dirty="0">
                <a:solidFill>
                  <a:srgbClr val="FF0000"/>
                </a:solidFill>
                <a:latin typeface="Times New Roman" panose="02020603050405020304" pitchFamily="18" charset="0"/>
                <a:cs typeface="Times New Roman" panose="02020603050405020304" pitchFamily="18" charset="0"/>
              </a:rPr>
              <a:t> – </a:t>
            </a:r>
            <a:r>
              <a:rPr lang="vi-VN" sz="2400" dirty="0">
                <a:solidFill>
                  <a:srgbClr val="FF0000"/>
                </a:solidFill>
                <a:latin typeface="Times New Roman" panose="02020603050405020304" pitchFamily="18" charset="0"/>
                <a:cs typeface="Times New Roman" panose="02020603050405020304" pitchFamily="18" charset="0"/>
              </a:rPr>
              <a:t>Thúy Vân</a:t>
            </a:r>
            <a:endParaRPr lang="en-US" sz="2400" dirty="0">
              <a:solidFill>
                <a:srgbClr val="FF0000"/>
              </a:solidFill>
              <a:latin typeface="Times New Roman" panose="02020603050405020304" pitchFamily="18" charset="0"/>
              <a:cs typeface="Times New Roman" panose="02020603050405020304" pitchFamily="18" charset="0"/>
            </a:endParaRPr>
          </a:p>
          <a:p>
            <a:pPr algn="just">
              <a:lnSpc>
                <a:spcPct val="135000"/>
              </a:lnSpc>
            </a:pPr>
            <a:endParaRPr lang="vi-VN" dirty="0">
              <a:solidFill>
                <a:srgbClr val="FF0000"/>
              </a:solidFill>
            </a:endParaRPr>
          </a:p>
        </p:txBody>
      </p:sp>
    </p:spTree>
    <p:extLst>
      <p:ext uri="{BB962C8B-B14F-4D97-AF65-F5344CB8AC3E}">
        <p14:creationId xmlns:p14="http://schemas.microsoft.com/office/powerpoint/2010/main" val="7106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68405" y="1556925"/>
            <a:ext cx="1776609" cy="8866367"/>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4050323" y="-3758577"/>
            <a:ext cx="1412775" cy="8676457"/>
          </a:xfrm>
          <a:prstGeom prst="rect">
            <a:avLst/>
          </a:prstGeom>
        </p:spPr>
      </p:pic>
      <p:pic>
        <p:nvPicPr>
          <p:cNvPr id="10" name="Picture 9">
            <a:extLst>
              <a:ext uri="{FF2B5EF4-FFF2-40B4-BE49-F238E27FC236}">
                <a16:creationId xmlns:a16="http://schemas.microsoft.com/office/drawing/2014/main" xmlns="" id="{31398874-0D7A-6635-8F09-AD691F351D82}"/>
              </a:ext>
            </a:extLst>
          </p:cNvPr>
          <p:cNvPicPr>
            <a:picLocks noChangeAspect="1"/>
          </p:cNvPicPr>
          <p:nvPr/>
        </p:nvPicPr>
        <p:blipFill rotWithShape="1">
          <a:blip r:embed="rId4"/>
          <a:srcRect r="41390"/>
          <a:stretch/>
        </p:blipFill>
        <p:spPr>
          <a:xfrm>
            <a:off x="0" y="-27709"/>
            <a:ext cx="1979712" cy="2006668"/>
          </a:xfrm>
          <a:prstGeom prst="rect">
            <a:avLst/>
          </a:prstGeom>
        </p:spPr>
      </p:pic>
      <p:pic>
        <p:nvPicPr>
          <p:cNvPr id="11" name="Picture 10">
            <a:extLst>
              <a:ext uri="{FF2B5EF4-FFF2-40B4-BE49-F238E27FC236}">
                <a16:creationId xmlns:a16="http://schemas.microsoft.com/office/drawing/2014/main" xmlns="" id="{1BA3E977-E90A-20D4-0C67-DE5159C8E4C5}"/>
              </a:ext>
            </a:extLst>
          </p:cNvPr>
          <p:cNvPicPr>
            <a:picLocks noChangeAspect="1"/>
          </p:cNvPicPr>
          <p:nvPr/>
        </p:nvPicPr>
        <p:blipFill rotWithShape="1">
          <a:blip r:embed="rId4"/>
          <a:srcRect l="42253"/>
          <a:stretch/>
        </p:blipFill>
        <p:spPr>
          <a:xfrm>
            <a:off x="7236296" y="4444725"/>
            <a:ext cx="1937219" cy="2375579"/>
          </a:xfrm>
          <a:prstGeom prst="rect">
            <a:avLst/>
          </a:prstGeom>
        </p:spPr>
      </p:pic>
      <p:sp>
        <p:nvSpPr>
          <p:cNvPr id="12" name="Rectangle 11">
            <a:extLst>
              <a:ext uri="{FF2B5EF4-FFF2-40B4-BE49-F238E27FC236}">
                <a16:creationId xmlns:a16="http://schemas.microsoft.com/office/drawing/2014/main" xmlns="" id="{A6A82640-7780-43B5-9056-73AE35C4B086}"/>
              </a:ext>
            </a:extLst>
          </p:cNvPr>
          <p:cNvSpPr/>
          <p:nvPr/>
        </p:nvSpPr>
        <p:spPr>
          <a:xfrm>
            <a:off x="743328" y="1929500"/>
            <a:ext cx="8293168" cy="3970318"/>
          </a:xfrm>
          <a:prstGeom prst="rect">
            <a:avLst/>
          </a:prstGeom>
        </p:spPr>
        <p:txBody>
          <a:bodyPr wrap="square">
            <a:spAutoFit/>
          </a:bodyPr>
          <a:lstStyle/>
          <a:p>
            <a:pPr>
              <a:lnSpc>
                <a:spcPct val="150000"/>
              </a:lnSpc>
            </a:pPr>
            <a:r>
              <a:rPr lang="vi-VN" sz="2400" b="1" dirty="0">
                <a:solidFill>
                  <a:srgbClr val="0000CC"/>
                </a:solidFill>
                <a:latin typeface="Times New Roman" panose="02020603050405020304" pitchFamily="18" charset="0"/>
                <a:cs typeface="Times New Roman" panose="02020603050405020304" pitchFamily="18" charset="0"/>
              </a:rPr>
              <a:t>Câu </a:t>
            </a:r>
            <a:r>
              <a:rPr lang="vi-VN" sz="2400" b="1" dirty="0" smtClean="0">
                <a:solidFill>
                  <a:srgbClr val="0000CC"/>
                </a:solidFill>
                <a:latin typeface="Times New Roman" panose="02020603050405020304" pitchFamily="18" charset="0"/>
                <a:cs typeface="Times New Roman" panose="02020603050405020304" pitchFamily="18" charset="0"/>
              </a:rPr>
              <a:t>6 </a:t>
            </a:r>
            <a:r>
              <a:rPr lang="vi-VN" sz="2400" b="1" dirty="0">
                <a:solidFill>
                  <a:srgbClr val="0000CC"/>
                </a:solidFill>
                <a:latin typeface="Times New Roman" panose="02020603050405020304" pitchFamily="18" charset="0"/>
                <a:cs typeface="Times New Roman" panose="02020603050405020304" pitchFamily="18" charset="0"/>
              </a:rPr>
              <a:t>: Khi trao duyên, việc Kiều dùng nhiều từ ngữ nhắc đến cái chết có ý nghĩa gì?</a:t>
            </a:r>
            <a:endParaRPr lang="en-US" sz="2400" b="1" dirty="0">
              <a:solidFill>
                <a:srgbClr val="0000CC"/>
              </a:solidFill>
              <a:latin typeface="Times New Roman" panose="02020603050405020304" pitchFamily="18" charset="0"/>
              <a:cs typeface="Times New Roman" panose="02020603050405020304" pitchFamily="18" charset="0"/>
            </a:endParaRPr>
          </a:p>
          <a:p>
            <a:pPr lvl="0">
              <a:lnSpc>
                <a:spcPct val="150000"/>
              </a:lnSpc>
            </a:pPr>
            <a:r>
              <a:rPr lang="vi-VN" sz="2400" dirty="0" smtClean="0">
                <a:latin typeface="Times New Roman" panose="02020603050405020304" pitchFamily="18" charset="0"/>
                <a:cs typeface="Times New Roman" panose="02020603050405020304" pitchFamily="18" charset="0"/>
              </a:rPr>
              <a:t>A. Kiều </a:t>
            </a:r>
            <a:r>
              <a:rPr lang="vi-VN" sz="2400" dirty="0">
                <a:latin typeface="Times New Roman" panose="02020603050405020304" pitchFamily="18" charset="0"/>
                <a:cs typeface="Times New Roman" panose="02020603050405020304" pitchFamily="18" charset="0"/>
              </a:rPr>
              <a:t>dự cảm nàng về cuộc đời phía trước, sự tuyệt vọng đau khổ đến cùng cực.</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B. Kiều nói thế để ép Vân phải nhận lời.</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C. Kiều muốn làm cho sự việc thêm nghiêm trọng.</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D. Kiều đang trong tâm trạng rối bời</a:t>
            </a: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755576" y="3062355"/>
            <a:ext cx="7992888" cy="100811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35000"/>
              </a:lnSpc>
              <a:buFontTx/>
              <a:buAutoNum type="alphaUcPeriod"/>
            </a:pPr>
            <a:r>
              <a:rPr lang="vi-VN" sz="2400" dirty="0">
                <a:solidFill>
                  <a:srgbClr val="FF0000"/>
                </a:solidFill>
                <a:latin typeface="Times New Roman" panose="02020603050405020304" pitchFamily="18" charset="0"/>
                <a:cs typeface="Times New Roman" panose="02020603050405020304" pitchFamily="18" charset="0"/>
              </a:rPr>
              <a:t>Kiều dự cảm nàng về cuộc đời phía trước, sự tuyệt vọng đau khổ đến cùng cực</a:t>
            </a:r>
            <a:r>
              <a:rPr lang="vi-VN"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53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73451" y="1566448"/>
            <a:ext cx="1776609" cy="8866367"/>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4050323" y="-3758577"/>
            <a:ext cx="1412775" cy="8676457"/>
          </a:xfrm>
          <a:prstGeom prst="rect">
            <a:avLst/>
          </a:prstGeom>
        </p:spPr>
      </p:pic>
      <p:pic>
        <p:nvPicPr>
          <p:cNvPr id="10" name="Picture 9">
            <a:extLst>
              <a:ext uri="{FF2B5EF4-FFF2-40B4-BE49-F238E27FC236}">
                <a16:creationId xmlns:a16="http://schemas.microsoft.com/office/drawing/2014/main" xmlns="" id="{31398874-0D7A-6635-8F09-AD691F351D82}"/>
              </a:ext>
            </a:extLst>
          </p:cNvPr>
          <p:cNvPicPr>
            <a:picLocks noChangeAspect="1"/>
          </p:cNvPicPr>
          <p:nvPr/>
        </p:nvPicPr>
        <p:blipFill rotWithShape="1">
          <a:blip r:embed="rId4"/>
          <a:srcRect r="41390"/>
          <a:stretch/>
        </p:blipFill>
        <p:spPr>
          <a:xfrm>
            <a:off x="25369" y="0"/>
            <a:ext cx="1979712" cy="2006668"/>
          </a:xfrm>
          <a:prstGeom prst="rect">
            <a:avLst/>
          </a:prstGeom>
        </p:spPr>
      </p:pic>
      <p:pic>
        <p:nvPicPr>
          <p:cNvPr id="11" name="Picture 10">
            <a:extLst>
              <a:ext uri="{FF2B5EF4-FFF2-40B4-BE49-F238E27FC236}">
                <a16:creationId xmlns:a16="http://schemas.microsoft.com/office/drawing/2014/main" xmlns="" id="{1BA3E977-E90A-20D4-0C67-DE5159C8E4C5}"/>
              </a:ext>
            </a:extLst>
          </p:cNvPr>
          <p:cNvPicPr>
            <a:picLocks noChangeAspect="1"/>
          </p:cNvPicPr>
          <p:nvPr/>
        </p:nvPicPr>
        <p:blipFill rotWithShape="1">
          <a:blip r:embed="rId4"/>
          <a:srcRect l="42253"/>
          <a:stretch/>
        </p:blipFill>
        <p:spPr>
          <a:xfrm>
            <a:off x="7236296" y="4444725"/>
            <a:ext cx="1937219" cy="2375579"/>
          </a:xfrm>
          <a:prstGeom prst="rect">
            <a:avLst/>
          </a:prstGeom>
        </p:spPr>
      </p:pic>
      <p:sp>
        <p:nvSpPr>
          <p:cNvPr id="2" name="Rectangle 1"/>
          <p:cNvSpPr/>
          <p:nvPr/>
        </p:nvSpPr>
        <p:spPr>
          <a:xfrm>
            <a:off x="801616" y="2006668"/>
            <a:ext cx="7907345" cy="3416320"/>
          </a:xfrm>
          <a:prstGeom prst="rect">
            <a:avLst/>
          </a:prstGeom>
        </p:spPr>
        <p:txBody>
          <a:bodyPr wrap="square">
            <a:spAutoFit/>
          </a:bodyPr>
          <a:lstStyle/>
          <a:p>
            <a:pPr algn="just">
              <a:lnSpc>
                <a:spcPct val="150000"/>
              </a:lnSpc>
            </a:pPr>
            <a:r>
              <a:rPr lang="vi-VN" sz="2400" b="1" dirty="0" smtClean="0">
                <a:solidFill>
                  <a:srgbClr val="0000FF"/>
                </a:solidFill>
                <a:latin typeface="Times New Roman" panose="02020603050405020304" pitchFamily="18" charset="0"/>
                <a:cs typeface="Times New Roman" panose="02020603050405020304" pitchFamily="18" charset="0"/>
              </a:rPr>
              <a:t>C</a:t>
            </a:r>
            <a:r>
              <a:rPr lang="en-US" sz="2400" b="1" dirty="0" err="1" smtClean="0">
                <a:solidFill>
                  <a:srgbClr val="0000FF"/>
                </a:solidFill>
                <a:latin typeface="Times New Roman" panose="02020603050405020304" pitchFamily="18" charset="0"/>
                <a:cs typeface="Times New Roman" panose="02020603050405020304" pitchFamily="18" charset="0"/>
              </a:rPr>
              <a:t>âu</a:t>
            </a:r>
            <a:r>
              <a:rPr lang="en-US" sz="2400" b="1" dirty="0" smtClean="0">
                <a:solidFill>
                  <a:srgbClr val="0000FF"/>
                </a:solidFill>
                <a:latin typeface="Times New Roman" panose="02020603050405020304" pitchFamily="18" charset="0"/>
                <a:cs typeface="Times New Roman" panose="02020603050405020304" pitchFamily="18" charset="0"/>
              </a:rPr>
              <a:t> </a:t>
            </a:r>
            <a:r>
              <a:rPr lang="vi-VN" sz="2400" b="1" dirty="0" smtClean="0">
                <a:solidFill>
                  <a:srgbClr val="0000FF"/>
                </a:solidFill>
                <a:latin typeface="Times New Roman" panose="02020603050405020304" pitchFamily="18" charset="0"/>
                <a:cs typeface="Times New Roman" panose="02020603050405020304" pitchFamily="18" charset="0"/>
              </a:rPr>
              <a:t>7</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Đoạn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trích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Trao</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duyên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thể</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hiện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tài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năng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nghệ</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thuật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xuất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sắc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của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Nguyễn</a:t>
            </a:r>
            <a:r>
              <a:rPr lang="en-US" sz="2400" b="1" dirty="0">
                <a:solidFill>
                  <a:srgbClr val="0000CC"/>
                </a:solidFill>
                <a:latin typeface="Times New Roman" panose="02020603050405020304" pitchFamily="18" charset="0"/>
                <a:cs typeface="Times New Roman" panose="02020603050405020304" pitchFamily="18" charset="0"/>
              </a:rPr>
              <a:t> Du ở </a:t>
            </a:r>
            <a:r>
              <a:rPr lang="en-US" sz="2400" b="1" dirty="0" err="1">
                <a:solidFill>
                  <a:srgbClr val="0000CC"/>
                </a:solidFill>
                <a:latin typeface="Times New Roman" panose="02020603050405020304" pitchFamily="18" charset="0"/>
                <a:cs typeface="Times New Roman" panose="02020603050405020304" pitchFamily="18" charset="0"/>
              </a:rPr>
              <a:t>đâu</a:t>
            </a:r>
            <a:r>
              <a:rPr lang="en-US" sz="2400" b="1" dirty="0">
                <a:solidFill>
                  <a:srgbClr val="0000CC"/>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tạo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huống</a:t>
            </a:r>
            <a:r>
              <a:rPr lang="en-US" sz="2400"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nội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dựng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thoại</a:t>
            </a:r>
            <a:r>
              <a:rPr lang="en-US" sz="2400" dirty="0">
                <a:solidFill>
                  <a:srgbClr val="000000"/>
                </a:solidFill>
                <a:latin typeface="Times New Roman" panose="02020603050405020304" pitchFamily="18" charset="0"/>
                <a:cs typeface="Times New Roman" panose="02020603050405020304" pitchFamily="18" charset="0"/>
              </a:rPr>
              <a:t>.</a:t>
            </a:r>
            <a:endParaRPr lang="en-US" sz="2400" b="0" i="0" dirty="0">
              <a:solidFill>
                <a:srgbClr val="000000"/>
              </a:soli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816323" y="4329875"/>
            <a:ext cx="5760640" cy="43204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5000"/>
              </a:lnSpc>
            </a:pP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C. </a:t>
            </a:r>
            <a:r>
              <a:rPr lang="en-US" sz="2400" b="1" dirty="0" err="1" smtClean="0">
                <a:solidFill>
                  <a:srgbClr val="FF0000"/>
                </a:solidFill>
                <a:latin typeface="Times New Roman" panose="02020603050405020304" pitchFamily="18" charset="0"/>
                <a:cs typeface="Times New Roman" panose="02020603050405020304" pitchFamily="18" charset="0"/>
              </a:rPr>
              <a:t>Việc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miêu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nội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tâm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nhân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vật</a:t>
            </a:r>
            <a:endParaRPr lang="vi-VN" sz="2400" dirty="0">
              <a:solidFill>
                <a:srgbClr val="FF0000"/>
              </a:solidFill>
            </a:endParaRPr>
          </a:p>
        </p:txBody>
      </p:sp>
    </p:spTree>
    <p:extLst>
      <p:ext uri="{BB962C8B-B14F-4D97-AF65-F5344CB8AC3E}">
        <p14:creationId xmlns:p14="http://schemas.microsoft.com/office/powerpoint/2010/main" val="70622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22" y="1340768"/>
            <a:ext cx="920472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115616" y="1700808"/>
            <a:ext cx="71287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charset="-122"/>
                <a:ea typeface="等线" charset="-122"/>
              </a:defRPr>
            </a:lvl1pPr>
            <a:lvl2pPr marL="742950" indent="-285750">
              <a:defRPr>
                <a:solidFill>
                  <a:schemeClr val="tx1"/>
                </a:solidFill>
                <a:latin typeface="等线" charset="-122"/>
                <a:ea typeface="等线" charset="-122"/>
              </a:defRPr>
            </a:lvl2pPr>
            <a:lvl3pPr marL="1143000" indent="-228600">
              <a:defRPr>
                <a:solidFill>
                  <a:schemeClr val="tx1"/>
                </a:solidFill>
                <a:latin typeface="等线" charset="-122"/>
                <a:ea typeface="等线" charset="-122"/>
              </a:defRPr>
            </a:lvl3pPr>
            <a:lvl4pPr marL="1600200" indent="-228600">
              <a:defRPr>
                <a:solidFill>
                  <a:schemeClr val="tx1"/>
                </a:solidFill>
                <a:latin typeface="等线" charset="-122"/>
                <a:ea typeface="等线" charset="-122"/>
              </a:defRPr>
            </a:lvl4pPr>
            <a:lvl5pPr marL="2057400" indent="-228600">
              <a:defRPr>
                <a:solidFill>
                  <a:schemeClr val="tx1"/>
                </a:solidFill>
                <a:latin typeface="等线" charset="-122"/>
                <a:ea typeface="等线" charset="-122"/>
              </a:defRPr>
            </a:lvl5pPr>
            <a:lvl6pPr marL="2514600" indent="-228600" fontAlgn="base">
              <a:spcBef>
                <a:spcPct val="0"/>
              </a:spcBef>
              <a:spcAft>
                <a:spcPct val="0"/>
              </a:spcAft>
              <a:defRPr>
                <a:solidFill>
                  <a:schemeClr val="tx1"/>
                </a:solidFill>
                <a:latin typeface="等线" charset="-122"/>
                <a:ea typeface="等线" charset="-122"/>
              </a:defRPr>
            </a:lvl6pPr>
            <a:lvl7pPr marL="2971800" indent="-228600" fontAlgn="base">
              <a:spcBef>
                <a:spcPct val="0"/>
              </a:spcBef>
              <a:spcAft>
                <a:spcPct val="0"/>
              </a:spcAft>
              <a:defRPr>
                <a:solidFill>
                  <a:schemeClr val="tx1"/>
                </a:solidFill>
                <a:latin typeface="等线" charset="-122"/>
                <a:ea typeface="等线" charset="-122"/>
              </a:defRPr>
            </a:lvl7pPr>
            <a:lvl8pPr marL="3429000" indent="-228600" fontAlgn="base">
              <a:spcBef>
                <a:spcPct val="0"/>
              </a:spcBef>
              <a:spcAft>
                <a:spcPct val="0"/>
              </a:spcAft>
              <a:defRPr>
                <a:solidFill>
                  <a:schemeClr val="tx1"/>
                </a:solidFill>
                <a:latin typeface="等线" charset="-122"/>
                <a:ea typeface="等线" charset="-122"/>
              </a:defRPr>
            </a:lvl8pPr>
            <a:lvl9pPr marL="3886200" indent="-228600" fontAlgn="base">
              <a:spcBef>
                <a:spcPct val="0"/>
              </a:spcBef>
              <a:spcAft>
                <a:spcPct val="0"/>
              </a:spcAft>
              <a:defRPr>
                <a:solidFill>
                  <a:schemeClr val="tx1"/>
                </a:solidFill>
                <a:latin typeface="等线" charset="-122"/>
                <a:ea typeface="等线" charset="-122"/>
              </a:defRPr>
            </a:lvl9pPr>
          </a:lstStyle>
          <a:p>
            <a:pPr algn="ctr"/>
            <a:r>
              <a:rPr lang="en-US" altLang="en-US" sz="6000" b="1" dirty="0" smtClean="0">
                <a:solidFill>
                  <a:srgbClr val="000000"/>
                </a:solidFill>
                <a:latin typeface="Times New Roman" panose="02020603050405020304" pitchFamily="18" charset="0"/>
                <a:cs typeface="Times New Roman" panose="02020603050405020304" pitchFamily="18" charset="0"/>
              </a:rPr>
              <a:t>4. </a:t>
            </a:r>
            <a:r>
              <a:rPr lang="en-US" altLang="en-US" sz="6000" b="1" dirty="0" smtClean="0">
                <a:latin typeface="Times New Roman" panose="02020603050405020304" pitchFamily="18" charset="0"/>
                <a:cs typeface="Segoe UI" panose="020B0502040204020203" pitchFamily="34" charset="0"/>
              </a:rPr>
              <a:t>VẬN DỤNG</a:t>
            </a:r>
            <a:endParaRPr lang="en-US" altLang="en-US" sz="6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1871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98E8B062-C7B9-46BC-A932-14C2A3828B7A}"/>
              </a:ext>
            </a:extLst>
          </p:cNvPr>
          <p:cNvSpPr txBox="1">
            <a:spLocks/>
          </p:cNvSpPr>
          <p:nvPr/>
        </p:nvSpPr>
        <p:spPr>
          <a:xfrm>
            <a:off x="580582" y="476672"/>
            <a:ext cx="7951858" cy="131464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spc="-15" dirty="0" err="1">
                <a:solidFill>
                  <a:srgbClr val="0000CC"/>
                </a:solidFill>
                <a:latin typeface="Times New Roman" panose="02020603050405020304" pitchFamily="18" charset="0"/>
                <a:cs typeface="Times New Roman" panose="02020603050405020304" pitchFamily="18" charset="0"/>
              </a:rPr>
              <a:t>Bài</a:t>
            </a:r>
            <a:r>
              <a:rPr lang="en-US" sz="2600" b="1" spc="-15" dirty="0">
                <a:solidFill>
                  <a:srgbClr val="0000CC"/>
                </a:solidFill>
                <a:latin typeface="Times New Roman" panose="02020603050405020304" pitchFamily="18" charset="0"/>
                <a:cs typeface="Times New Roman" panose="02020603050405020304" pitchFamily="18" charset="0"/>
              </a:rPr>
              <a:t> </a:t>
            </a:r>
            <a:r>
              <a:rPr lang="en-US" sz="2600" b="1" spc="-15" dirty="0" err="1">
                <a:solidFill>
                  <a:srgbClr val="0000CC"/>
                </a:solidFill>
                <a:latin typeface="Times New Roman" panose="02020603050405020304" pitchFamily="18" charset="0"/>
                <a:cs typeface="Times New Roman" panose="02020603050405020304" pitchFamily="18" charset="0"/>
              </a:rPr>
              <a:t>tập</a:t>
            </a:r>
            <a:r>
              <a:rPr lang="en-US" sz="2600" b="1" spc="-15" dirty="0">
                <a:solidFill>
                  <a:srgbClr val="0000CC"/>
                </a:solidFill>
                <a:latin typeface="Times New Roman" panose="02020603050405020304" pitchFamily="18" charset="0"/>
                <a:cs typeface="Times New Roman" panose="02020603050405020304" pitchFamily="18" charset="0"/>
              </a:rPr>
              <a:t> 1</a:t>
            </a:r>
            <a:r>
              <a:rPr lang="en-US" sz="2600" b="1" spc="-15" dirty="0" smtClean="0">
                <a:solidFill>
                  <a:srgbClr val="0000CC"/>
                </a:solidFill>
                <a:latin typeface="Times New Roman" panose="02020603050405020304" pitchFamily="18" charset="0"/>
                <a:cs typeface="Times New Roman" panose="02020603050405020304" pitchFamily="18" charset="0"/>
              </a:rPr>
              <a:t>:</a:t>
            </a:r>
            <a:r>
              <a:rPr lang="vi-VN" sz="2600" dirty="0">
                <a:solidFill>
                  <a:srgbClr val="0000CC"/>
                </a:solidFill>
                <a:latin typeface="Times New Roman" panose="02020603050405020304" pitchFamily="18" charset="0"/>
                <a:cs typeface="Times New Roman" panose="02020603050405020304" pitchFamily="18" charset="0"/>
              </a:rPr>
              <a:t>Viết một đoạn văn (khoảng 10-12 dòng) nêu cảm nghĩ của em về nhân vật Thuý Kiều qua đoạn trích </a:t>
            </a:r>
            <a:r>
              <a:rPr lang="vi-VN" sz="2600" i="1" dirty="0">
                <a:solidFill>
                  <a:srgbClr val="0000CC"/>
                </a:solidFill>
                <a:latin typeface="Times New Roman" panose="02020603050405020304" pitchFamily="18" charset="0"/>
                <a:cs typeface="Times New Roman" panose="02020603050405020304" pitchFamily="18" charset="0"/>
              </a:rPr>
              <a:t>Trao duyên</a:t>
            </a:r>
            <a:r>
              <a:rPr lang="vi-VN" sz="2600" b="1" i="1" dirty="0">
                <a:solidFill>
                  <a:srgbClr val="0000CC"/>
                </a:solidFill>
                <a:latin typeface="Times New Roman" panose="02020603050405020304" pitchFamily="18" charset="0"/>
                <a:cs typeface="Times New Roman" panose="02020603050405020304" pitchFamily="18" charset="0"/>
              </a:rPr>
              <a:t> </a:t>
            </a:r>
            <a:endParaRPr lang="en-US" sz="2600" dirty="0">
              <a:solidFill>
                <a:srgbClr val="0000CC"/>
              </a:solidFill>
              <a:latin typeface="Times New Roman" panose="02020603050405020304" pitchFamily="18" charset="0"/>
              <a:cs typeface="Times New Roman" panose="02020603050405020304" pitchFamily="18" charset="0"/>
            </a:endParaRPr>
          </a:p>
          <a:p>
            <a:endParaRPr lang="en-US" sz="2100" b="1" spc="-15"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A6A82640-7780-43B5-9056-73AE35C4B086}"/>
              </a:ext>
            </a:extLst>
          </p:cNvPr>
          <p:cNvSpPr/>
          <p:nvPr/>
        </p:nvSpPr>
        <p:spPr>
          <a:xfrm>
            <a:off x="580582" y="1700808"/>
            <a:ext cx="8293168" cy="4893647"/>
          </a:xfrm>
          <a:prstGeom prst="rect">
            <a:avLst/>
          </a:prstGeom>
        </p:spPr>
        <p:txBody>
          <a:bodyPr wrap="square">
            <a:spAutoFit/>
          </a:bodyPr>
          <a:lstStyle/>
          <a:p>
            <a:r>
              <a:rPr lang="en-US" sz="2400" dirty="0" err="1" smtClean="0">
                <a:latin typeface="Times New Roman" panose="02020603050405020304" pitchFamily="18" charset="0"/>
                <a:cs typeface="Times New Roman" panose="02020603050405020304" pitchFamily="18" charset="0"/>
              </a:rPr>
              <a:t>Gợi</a:t>
            </a:r>
            <a:r>
              <a:rPr lang="en-US" sz="2400" dirty="0" smtClean="0">
                <a:latin typeface="Times New Roman" panose="02020603050405020304" pitchFamily="18" charset="0"/>
                <a:cs typeface="Times New Roman" panose="02020603050405020304" pitchFamily="18" charset="0"/>
              </a:rPr>
              <a:t> ý</a:t>
            </a:r>
          </a:p>
          <a:p>
            <a:r>
              <a:rPr lang="en-US" sz="2400" dirty="0" smtClean="0"/>
              <a:t>+</a:t>
            </a:r>
            <a:r>
              <a:rPr lang="en-US" sz="2400" dirty="0" err="1">
                <a:latin typeface="Times New Roman" panose="02020603050405020304" pitchFamily="18" charset="0"/>
                <a:cs typeface="Times New Roman" panose="02020603050405020304" pitchFamily="18" charset="0"/>
              </a:rPr>
              <a:t>Cư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éo</a:t>
            </a:r>
            <a:r>
              <a:rPr lang="en-US" sz="2400" dirty="0">
                <a:latin typeface="Times New Roman" panose="02020603050405020304" pitchFamily="18" charset="0"/>
                <a:cs typeface="Times New Roman" panose="02020603050405020304" pitchFamily="18" charset="0"/>
              </a:rPr>
              <a:t> le: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Trọng</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tan </a:t>
            </a:r>
            <a:r>
              <a:rPr lang="en-US" sz="2400" dirty="0" err="1">
                <a:latin typeface="Times New Roman" panose="02020603050405020304" pitchFamily="18" charset="0"/>
                <a:cs typeface="Times New Roman" panose="02020603050405020304" pitchFamily="18" charset="0"/>
              </a:rPr>
              <a:t>vỡ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bi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tan </a:t>
            </a:r>
            <a:r>
              <a:rPr lang="en-US" sz="2400" dirty="0" err="1">
                <a:latin typeface="Times New Roman" panose="02020603050405020304" pitchFamily="18" charset="0"/>
                <a:cs typeface="Times New Roman" panose="02020603050405020304" pitchFamily="18" charset="0"/>
              </a:rPr>
              <a:t>vỡ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1835696" y="4653136"/>
            <a:ext cx="4824536" cy="425373"/>
          </a:xfrm>
          <a:prstGeom prst="rect">
            <a:avLst/>
          </a:prstGeom>
          <a:ln>
            <a:solidFill>
              <a:srgbClr val="FFFFFF"/>
            </a:solidFill>
          </a:ln>
        </p:spPr>
        <p:txBody>
          <a:bodyPr wrap="square">
            <a:spAutoFit/>
          </a:bodyPr>
          <a:lstStyle/>
          <a:p>
            <a:pPr marL="342900" indent="-342900" algn="just">
              <a:lnSpc>
                <a:spcPct val="135000"/>
              </a:lnSpc>
              <a:buAutoNum type="alphaUcPeriod"/>
            </a:pPr>
            <a:endParaRPr lang="vi-VN" dirty="0"/>
          </a:p>
        </p:txBody>
      </p:sp>
    </p:spTree>
    <p:extLst>
      <p:ext uri="{BB962C8B-B14F-4D97-AF65-F5344CB8AC3E}">
        <p14:creationId xmlns:p14="http://schemas.microsoft.com/office/powerpoint/2010/main" val="22264148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116632"/>
            <a:ext cx="7848872" cy="1015663"/>
          </a:xfrm>
          <a:prstGeom prst="rect">
            <a:avLst/>
          </a:prstGeom>
        </p:spPr>
        <p:txBody>
          <a:bodyPr wrap="square">
            <a:spAutoFit/>
          </a:bodyPr>
          <a:lstStyle/>
          <a:p>
            <a:pPr marL="67945" marR="58420" algn="just"/>
            <a:r>
              <a:rPr lang="en-US" sz="2000" b="1" dirty="0" err="1">
                <a:solidFill>
                  <a:srgbClr val="0000CC"/>
                </a:solidFill>
                <a:latin typeface="Times New Roman" panose="02020603050405020304" pitchFamily="18" charset="0"/>
                <a:ea typeface="Times New Roman" panose="02020603050405020304" pitchFamily="18" charset="0"/>
              </a:rPr>
              <a:t>Bài</a:t>
            </a:r>
            <a:r>
              <a:rPr lang="en-US" sz="2000" b="1" dirty="0">
                <a:solidFill>
                  <a:srgbClr val="0000CC"/>
                </a:solidFill>
                <a:latin typeface="Times New Roman" panose="02020603050405020304" pitchFamily="18" charset="0"/>
                <a:ea typeface="Times New Roman" panose="02020603050405020304" pitchFamily="18" charset="0"/>
              </a:rPr>
              <a:t> </a:t>
            </a:r>
            <a:r>
              <a:rPr lang="en-US" sz="2000" b="1" dirty="0" err="1">
                <a:solidFill>
                  <a:srgbClr val="0000CC"/>
                </a:solidFill>
                <a:latin typeface="Times New Roman" panose="02020603050405020304" pitchFamily="18" charset="0"/>
                <a:ea typeface="Times New Roman" panose="02020603050405020304" pitchFamily="18" charset="0"/>
              </a:rPr>
              <a:t>tập</a:t>
            </a:r>
            <a:r>
              <a:rPr lang="en-US" sz="2000" b="1" dirty="0">
                <a:solidFill>
                  <a:srgbClr val="0000CC"/>
                </a:solidFill>
                <a:latin typeface="Times New Roman" panose="02020603050405020304" pitchFamily="18" charset="0"/>
                <a:ea typeface="Times New Roman" panose="02020603050405020304" pitchFamily="18" charset="0"/>
              </a:rPr>
              <a:t> 2</a:t>
            </a:r>
            <a:r>
              <a:rPr lang="en-US" sz="2000" dirty="0" smtClean="0">
                <a:solidFill>
                  <a:srgbClr val="0000CC"/>
                </a:solidFill>
                <a:latin typeface="Times New Roman" panose="02020603050405020304" pitchFamily="18" charset="0"/>
                <a:ea typeface="Times New Roman" panose="02020603050405020304" pitchFamily="18" charset="0"/>
              </a:rPr>
              <a:t>: </a:t>
            </a:r>
            <a:r>
              <a:rPr lang="en-US" sz="2000" dirty="0" err="1" smtClean="0">
                <a:solidFill>
                  <a:srgbClr val="0000CC"/>
                </a:solidFill>
                <a:latin typeface="Times New Roman" panose="02020603050405020304" pitchFamily="18" charset="0"/>
                <a:ea typeface="Times New Roman" panose="02020603050405020304" pitchFamily="18" charset="0"/>
              </a:rPr>
              <a:t>Hãy</a:t>
            </a:r>
            <a:r>
              <a:rPr lang="en-US" sz="2000" dirty="0" smtClean="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đọc</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bài</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thơ</a:t>
            </a:r>
            <a:r>
              <a:rPr lang="en-US" sz="2000" dirty="0">
                <a:solidFill>
                  <a:srgbClr val="0000CC"/>
                </a:solidFill>
                <a:latin typeface="Times New Roman" panose="02020603050405020304" pitchFamily="18" charset="0"/>
                <a:ea typeface="Times New Roman" panose="02020603050405020304" pitchFamily="18" charset="0"/>
              </a:rPr>
              <a:t> </a:t>
            </a:r>
            <a:r>
              <a:rPr lang="en-US" sz="2000" i="1" dirty="0" err="1">
                <a:solidFill>
                  <a:srgbClr val="0000CC"/>
                </a:solidFill>
                <a:latin typeface="Times New Roman" panose="02020603050405020304" pitchFamily="18" charset="0"/>
                <a:ea typeface="Times New Roman" panose="02020603050405020304" pitchFamily="18" charset="0"/>
              </a:rPr>
              <a:t>Tâm</a:t>
            </a:r>
            <a:r>
              <a:rPr lang="en-US" sz="2000" i="1" dirty="0">
                <a:solidFill>
                  <a:srgbClr val="0000CC"/>
                </a:solidFill>
                <a:latin typeface="Times New Roman" panose="02020603050405020304" pitchFamily="18" charset="0"/>
                <a:ea typeface="Times New Roman" panose="02020603050405020304" pitchFamily="18" charset="0"/>
              </a:rPr>
              <a:t> </a:t>
            </a:r>
            <a:r>
              <a:rPr lang="en-US" sz="2000" i="1" dirty="0" err="1">
                <a:solidFill>
                  <a:srgbClr val="0000CC"/>
                </a:solidFill>
                <a:latin typeface="Times New Roman" panose="02020603050405020304" pitchFamily="18" charset="0"/>
                <a:ea typeface="Times New Roman" panose="02020603050405020304" pitchFamily="18" charset="0"/>
              </a:rPr>
              <a:t>sự</a:t>
            </a:r>
            <a:r>
              <a:rPr lang="en-US" sz="2000" i="1" dirty="0">
                <a:solidFill>
                  <a:srgbClr val="0000CC"/>
                </a:solidFill>
                <a:latin typeface="Times New Roman" panose="02020603050405020304" pitchFamily="18" charset="0"/>
                <a:ea typeface="Times New Roman" panose="02020603050405020304" pitchFamily="18" charset="0"/>
              </a:rPr>
              <a:t> </a:t>
            </a:r>
            <a:r>
              <a:rPr lang="en-US" sz="2000" i="1" dirty="0" err="1">
                <a:solidFill>
                  <a:srgbClr val="0000CC"/>
                </a:solidFill>
                <a:latin typeface="Times New Roman" panose="02020603050405020304" pitchFamily="18" charset="0"/>
                <a:ea typeface="Times New Roman" panose="02020603050405020304" pitchFamily="18" charset="0"/>
              </a:rPr>
              <a:t>nàng</a:t>
            </a:r>
            <a:r>
              <a:rPr lang="en-US" sz="2000" i="1" dirty="0">
                <a:solidFill>
                  <a:srgbClr val="0000CC"/>
                </a:solidFill>
                <a:latin typeface="Times New Roman" panose="02020603050405020304" pitchFamily="18" charset="0"/>
                <a:ea typeface="Times New Roman" panose="02020603050405020304" pitchFamily="18" charset="0"/>
              </a:rPr>
              <a:t> </a:t>
            </a:r>
            <a:r>
              <a:rPr lang="en-US" sz="2000" i="1" dirty="0" err="1">
                <a:solidFill>
                  <a:srgbClr val="0000CC"/>
                </a:solidFill>
                <a:latin typeface="Times New Roman" panose="02020603050405020304" pitchFamily="18" charset="0"/>
                <a:ea typeface="Times New Roman" panose="02020603050405020304" pitchFamily="18" charset="0"/>
              </a:rPr>
              <a:t>Thúy</a:t>
            </a:r>
            <a:r>
              <a:rPr lang="en-US" sz="2000" i="1" dirty="0">
                <a:solidFill>
                  <a:srgbClr val="0000CC"/>
                </a:solidFill>
                <a:latin typeface="Times New Roman" panose="02020603050405020304" pitchFamily="18" charset="0"/>
                <a:ea typeface="Times New Roman" panose="02020603050405020304" pitchFamily="18" charset="0"/>
              </a:rPr>
              <a:t> </a:t>
            </a:r>
            <a:r>
              <a:rPr lang="en-US" sz="2000" i="1" dirty="0" err="1">
                <a:solidFill>
                  <a:srgbClr val="0000CC"/>
                </a:solidFill>
                <a:latin typeface="Times New Roman" panose="02020603050405020304" pitchFamily="18" charset="0"/>
                <a:ea typeface="Times New Roman" panose="02020603050405020304" pitchFamily="18" charset="0"/>
              </a:rPr>
              <a:t>Vân</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của</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tác</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giả</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Trương</a:t>
            </a:r>
            <a:r>
              <a:rPr lang="en-US" sz="2000" dirty="0">
                <a:solidFill>
                  <a:srgbClr val="0000CC"/>
                </a:solidFill>
                <a:latin typeface="Times New Roman" panose="02020603050405020304" pitchFamily="18" charset="0"/>
                <a:ea typeface="Times New Roman" panose="02020603050405020304" pitchFamily="18" charset="0"/>
              </a:rPr>
              <a:t> Nam </a:t>
            </a:r>
            <a:r>
              <a:rPr lang="en-US" sz="2000" dirty="0" err="1">
                <a:solidFill>
                  <a:srgbClr val="0000CC"/>
                </a:solidFill>
                <a:latin typeface="Times New Roman" panose="02020603050405020304" pitchFamily="18" charset="0"/>
                <a:ea typeface="Times New Roman" panose="02020603050405020304" pitchFamily="18" charset="0"/>
              </a:rPr>
              <a:t>Hương</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dưới</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đây</a:t>
            </a:r>
            <a:r>
              <a:rPr lang="en-US" sz="2000" dirty="0">
                <a:solidFill>
                  <a:srgbClr val="0000CC"/>
                </a:solidFill>
                <a:latin typeface="Times New Roman" panose="02020603050405020304" pitchFamily="18" charset="0"/>
                <a:ea typeface="Times New Roman" panose="02020603050405020304" pitchFamily="18" charset="0"/>
              </a:rPr>
              <a:t>. Anh/</a:t>
            </a:r>
            <a:r>
              <a:rPr lang="en-US" sz="2000" dirty="0" err="1">
                <a:solidFill>
                  <a:srgbClr val="0000CC"/>
                </a:solidFill>
                <a:latin typeface="Times New Roman" panose="02020603050405020304" pitchFamily="18" charset="0"/>
                <a:ea typeface="Times New Roman" panose="02020603050405020304" pitchFamily="18" charset="0"/>
              </a:rPr>
              <a:t>chị</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có</a:t>
            </a:r>
            <a:r>
              <a:rPr lang="en-US" sz="2000" dirty="0">
                <a:solidFill>
                  <a:srgbClr val="0000CC"/>
                </a:solidFill>
                <a:latin typeface="Times New Roman" panose="02020603050405020304" pitchFamily="18" charset="0"/>
                <a:ea typeface="Times New Roman" panose="02020603050405020304" pitchFamily="18" charset="0"/>
              </a:rPr>
              <a:t> chia </a:t>
            </a:r>
            <a:r>
              <a:rPr lang="en-US" sz="2000" dirty="0" err="1">
                <a:solidFill>
                  <a:srgbClr val="0000CC"/>
                </a:solidFill>
                <a:latin typeface="Times New Roman" panose="02020603050405020304" pitchFamily="18" charset="0"/>
                <a:ea typeface="Times New Roman" panose="02020603050405020304" pitchFamily="18" charset="0"/>
              </a:rPr>
              <a:t>sẻ</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với</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những</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điều</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tác</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giả</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thay</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lời</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Thúy</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Vân</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bộc</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lộ</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giãi</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bày</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không</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Vì</a:t>
            </a:r>
            <a:r>
              <a:rPr lang="en-US" sz="2000" dirty="0">
                <a:solidFill>
                  <a:srgbClr val="0000CC"/>
                </a:solidFill>
                <a:latin typeface="Times New Roman" panose="02020603050405020304" pitchFamily="18" charset="0"/>
                <a:ea typeface="Times New Roman" panose="02020603050405020304" pitchFamily="18" charset="0"/>
              </a:rPr>
              <a:t> </a:t>
            </a:r>
            <a:r>
              <a:rPr lang="en-US" sz="2000" dirty="0" err="1">
                <a:solidFill>
                  <a:srgbClr val="0000CC"/>
                </a:solidFill>
                <a:latin typeface="Times New Roman" panose="02020603050405020304" pitchFamily="18" charset="0"/>
                <a:ea typeface="Times New Roman" panose="02020603050405020304" pitchFamily="18" charset="0"/>
              </a:rPr>
              <a:t>sao</a:t>
            </a:r>
            <a:r>
              <a:rPr lang="en-US" sz="2000" dirty="0">
                <a:solidFill>
                  <a:srgbClr val="0000CC"/>
                </a:solidFill>
                <a:latin typeface="Times New Roman" panose="02020603050405020304" pitchFamily="18" charset="0"/>
                <a:ea typeface="Times New Roman" panose="02020603050405020304" pitchFamily="18" charset="0"/>
              </a:rPr>
              <a:t>?</a:t>
            </a:r>
            <a:endParaRPr lang="en-US" sz="2000" dirty="0">
              <a:solidFill>
                <a:srgbClr val="0000CC"/>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210758" y="1357443"/>
            <a:ext cx="4320480" cy="5016758"/>
          </a:xfrm>
          <a:prstGeom prst="rect">
            <a:avLst/>
          </a:prstGeom>
          <a:solidFill>
            <a:schemeClr val="accent2">
              <a:lumMod val="20000"/>
              <a:lumOff val="80000"/>
            </a:schemeClr>
          </a:solidFill>
        </p:spPr>
        <p:txBody>
          <a:bodyPr wrap="square">
            <a:spAutoFit/>
          </a:bodyPr>
          <a:lstStyle/>
          <a:p>
            <a:pPr algn="ctr"/>
            <a:r>
              <a:rPr lang="en-US" sz="2000" i="1" dirty="0" err="1">
                <a:latin typeface="Times New Roman" panose="02020603050405020304" pitchFamily="18" charset="0"/>
                <a:cs typeface="Times New Roman" panose="02020603050405020304" pitchFamily="18" charset="0"/>
              </a:rPr>
              <a:t>Nghĩ</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dặn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dò</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Mười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đắm</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đò</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xuân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xanh</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Chị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lệ</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đành</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Chớ</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nước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mắt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đâu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chàng</a:t>
            </a:r>
            <a:r>
              <a:rPr lang="en-US" sz="2000" i="1"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Kim</a:t>
            </a:r>
          </a:p>
          <a:p>
            <a:pPr algn="ctr"/>
            <a:endParaRPr lang="en-US" sz="2000" b="1" i="1" dirty="0">
              <a:solidFill>
                <a:srgbClr val="333333"/>
              </a:solidFill>
              <a:latin typeface="Times New Roman" panose="02020603050405020304" pitchFamily="18" charset="0"/>
              <a:cs typeface="Times New Roman" panose="02020603050405020304" pitchFamily="18" charset="0"/>
            </a:endParaRPr>
          </a:p>
          <a:p>
            <a:pPr algn="ctr"/>
            <a:r>
              <a:rPr lang="en-US" sz="2000" i="1" dirty="0">
                <a:latin typeface="Times New Roman" panose="02020603050405020304" pitchFamily="18" charset="0"/>
                <a:cs typeface="Times New Roman" panose="02020603050405020304" pitchFamily="18" charset="0"/>
              </a:rPr>
              <a:t>Ơ </a:t>
            </a:r>
            <a:r>
              <a:rPr lang="en-US" sz="2000" i="1" dirty="0" err="1">
                <a:latin typeface="Times New Roman" panose="02020603050405020304" pitchFamily="18" charset="0"/>
                <a:cs typeface="Times New Roman" panose="02020603050405020304" pitchFamily="18" charset="0"/>
              </a:rPr>
              <a:t>kìa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ngồi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im</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Máu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biết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hồng</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Lấy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làm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chồng</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Đời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thắt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vòng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oan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khiên</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endParaRPr lang="en-US" sz="2000" i="1" dirty="0" smtClean="0">
              <a:latin typeface="Times New Roman" panose="02020603050405020304" pitchFamily="18" charset="0"/>
              <a:cs typeface="Times New Roman" panose="02020603050405020304" pitchFamily="18" charset="0"/>
            </a:endParaRPr>
          </a:p>
          <a:p>
            <a:pPr algn="ctr"/>
            <a:r>
              <a:rPr lang="en-US" sz="2000" i="1" dirty="0" err="1">
                <a:latin typeface="Times New Roman" panose="02020603050405020304" pitchFamily="18" charset="0"/>
                <a:cs typeface="Times New Roman" panose="02020603050405020304" pitchFamily="18" charset="0"/>
              </a:rPr>
              <a:t>Sụt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sùi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ướt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cỏ</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Đạm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Tiên</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Chị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kẻ</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khuất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đừng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Mấp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phận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vuông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tròn</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Đất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nhốt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linh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hồn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đòi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a:t>
            </a:r>
            <a:br>
              <a:rPr lang="en-US" sz="2000" i="1" dirty="0">
                <a:latin typeface="Times New Roman" panose="02020603050405020304" pitchFamily="18" charset="0"/>
                <a:cs typeface="Times New Roman" panose="02020603050405020304" pitchFamily="18" charset="0"/>
              </a:rPr>
            </a:br>
            <a:endParaRPr lang="vi-VN" sz="2000" b="1" dirty="0">
              <a:solidFill>
                <a:srgbClr val="333333"/>
              </a:solidFill>
              <a:latin typeface="Times New Roman" panose="02020603050405020304" pitchFamily="18" charset="0"/>
              <a:cs typeface="Times New Roman" panose="02020603050405020304" pitchFamily="18" charset="0"/>
            </a:endParaRPr>
          </a:p>
        </p:txBody>
      </p:sp>
      <p:sp>
        <p:nvSpPr>
          <p:cNvPr id="8" name="Hộp Văn bản 6">
            <a:extLst>
              <a:ext uri="{FF2B5EF4-FFF2-40B4-BE49-F238E27FC236}">
                <a16:creationId xmlns="" xmlns:a16="http://schemas.microsoft.com/office/drawing/2014/main" id="{5CF1C1ED-D26E-9842-99AA-47B542DDD0AD}"/>
              </a:ext>
            </a:extLst>
          </p:cNvPr>
          <p:cNvSpPr txBox="1"/>
          <p:nvPr/>
        </p:nvSpPr>
        <p:spPr>
          <a:xfrm>
            <a:off x="4788024" y="1268760"/>
            <a:ext cx="4211960" cy="5940088"/>
          </a:xfrm>
          <a:prstGeom prst="rect">
            <a:avLst/>
          </a:prstGeom>
          <a:solidFill>
            <a:schemeClr val="accent6">
              <a:lumMod val="40000"/>
              <a:lumOff val="60000"/>
            </a:schemeClr>
          </a:solidFill>
        </p:spPr>
        <p:txBody>
          <a:bodyPr wrap="square">
            <a:spAutoFit/>
          </a:bodyPr>
          <a:lstStyle/>
          <a:p>
            <a:pPr algn="ctr"/>
            <a:r>
              <a:rPr lang="en-US" sz="2000" i="1" dirty="0" err="1">
                <a:latin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nghĩ</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vậy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Kiều</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Sánh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chiều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bão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giông</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Con </a:t>
            </a:r>
            <a:r>
              <a:rPr lang="en-US" sz="2000" i="1" dirty="0" err="1">
                <a:latin typeface="Times New Roman" panose="02020603050405020304" pitchFamily="18" charset="0"/>
                <a:cs typeface="Times New Roman" panose="02020603050405020304" pitchFamily="18" charset="0"/>
              </a:rPr>
              <a:t>đò</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Chở</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theo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tiếng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khóc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đáy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Tiền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Đường</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Chị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nhiều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hờn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giận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Vầng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trăng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lấm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mùi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hẹn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hò</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chưa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thế</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bao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giờ</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Tiết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trinh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lừa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tim</a:t>
            </a:r>
            <a:r>
              <a:rPr lang="en-US" sz="2000" i="1" dirty="0">
                <a:latin typeface="Times New Roman" panose="02020603050405020304" pitchFamily="18" charset="0"/>
                <a:cs typeface="Times New Roman" panose="02020603050405020304" pitchFamily="18" charset="0"/>
              </a:rPr>
              <a:t>!</a:t>
            </a:r>
            <a:br>
              <a:rPr lang="en-US" sz="2000" i="1" dirty="0">
                <a:latin typeface="Times New Roman" panose="02020603050405020304" pitchFamily="18" charset="0"/>
                <a:cs typeface="Times New Roman" panose="02020603050405020304" pitchFamily="18" charset="0"/>
              </a:rPr>
            </a:br>
            <a:endParaRPr lang="en-US" sz="2000" i="1" dirty="0" smtClean="0">
              <a:latin typeface="Times New Roman" panose="02020603050405020304" pitchFamily="18" charset="0"/>
              <a:cs typeface="Times New Roman" panose="02020603050405020304" pitchFamily="18" charset="0"/>
            </a:endParaRPr>
          </a:p>
          <a:p>
            <a:pPr algn="ct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chàng</a:t>
            </a:r>
            <a:r>
              <a:rPr lang="en-US" sz="2000" i="1" dirty="0">
                <a:latin typeface="Times New Roman" panose="02020603050405020304" pitchFamily="18" charset="0"/>
                <a:cs typeface="Times New Roman" panose="02020603050405020304" pitchFamily="18" charset="0"/>
              </a:rPr>
              <a:t> Kim</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Ngồi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giọt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máu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tượng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trao</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Giấu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đêm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nỗi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khao</a:t>
            </a:r>
            <a:r>
              <a:rPr lang="en-US" sz="2000" i="1" dirty="0">
                <a:latin typeface="Times New Roman" panose="02020603050405020304" pitchFamily="18" charset="0"/>
                <a:cs typeface="Times New Roman" panose="02020603050405020304" pitchFamily="18" charset="0"/>
              </a:rPr>
              <a:t/>
            </a:r>
            <a:br>
              <a:rPr lang="en-US" sz="2000" i="1" dirty="0">
                <a:latin typeface="Times New Roman" panose="02020603050405020304" pitchFamily="18" charset="0"/>
                <a:cs typeface="Times New Roman" panose="02020603050405020304" pitchFamily="18" charset="0"/>
              </a:rPr>
            </a:br>
            <a:r>
              <a:rPr lang="en-US" sz="2000" i="1" dirty="0" err="1">
                <a:latin typeface="Times New Roman" panose="02020603050405020304" pitchFamily="18" charset="0"/>
                <a:cs typeface="Times New Roman" panose="02020603050405020304" pitchFamily="18" charset="0"/>
              </a:rPr>
              <a:t>Kiều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đợi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kiếp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ctr"/>
            <a:r>
              <a:rPr lang="vi-VN" sz="2000" b="1" i="1" dirty="0" smtClean="0">
                <a:solidFill>
                  <a:srgbClr val="000000"/>
                </a:solidFill>
                <a:latin typeface="Times New Roman" panose="02020603050405020304" pitchFamily="18" charset="0"/>
                <a:cs typeface="Times New Roman" panose="02020603050405020304" pitchFamily="18" charset="0"/>
              </a:rPr>
              <a:t>.</a:t>
            </a:r>
            <a:endParaRPr lang="vi-VN" sz="2000" b="1" i="1" dirty="0">
              <a:solidFill>
                <a:srgbClr val="000000"/>
              </a:solidFill>
              <a:latin typeface="Times New Roman" panose="02020603050405020304" pitchFamily="18" charset="0"/>
              <a:cs typeface="Times New Roman" panose="02020603050405020304" pitchFamily="18" charset="0"/>
            </a:endParaRPr>
          </a:p>
          <a:p>
            <a:pPr algn="ctr"/>
            <a:endParaRPr lang="vi-VN" sz="2000" b="1" i="1" dirty="0">
              <a:solidFill>
                <a:srgbClr val="000000"/>
              </a:solidFill>
              <a:latin typeface="inherit"/>
            </a:endParaRPr>
          </a:p>
          <a:p>
            <a:pPr algn="ctr"/>
            <a:endParaRPr lang="vi-VN" sz="2000" b="1" i="1" dirty="0">
              <a:solidFill>
                <a:srgbClr val="000000"/>
              </a:solidFill>
              <a:latin typeface="inherit"/>
            </a:endParaRPr>
          </a:p>
          <a:p>
            <a:pPr algn="ctr"/>
            <a:endParaRPr lang="vi-VN" sz="2000" b="1" dirty="0">
              <a:solidFill>
                <a:srgbClr val="333333"/>
              </a:solidFill>
              <a:latin typeface="Roboto" panose="02000000000000000000" pitchFamily="2" charset="0"/>
            </a:endParaRPr>
          </a:p>
        </p:txBody>
      </p:sp>
    </p:spTree>
    <p:extLst>
      <p:ext uri="{BB962C8B-B14F-4D97-AF65-F5344CB8AC3E}">
        <p14:creationId xmlns:p14="http://schemas.microsoft.com/office/powerpoint/2010/main" val="32398595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22972" y="151516"/>
            <a:ext cx="3423407" cy="649129"/>
          </a:xfrm>
          <a:prstGeom prst="roundRect">
            <a:avLst/>
          </a:prstGeom>
          <a:solidFill>
            <a:srgbClr val="FF33CC"/>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smtClean="0">
                <a:solidFill>
                  <a:prstClr val="black"/>
                </a:solidFill>
                <a:latin typeface="Times New Roman" panose="02020603050405020304" charset="0"/>
                <a:cs typeface="Times New Roman" panose="02020603050405020304" charset="0"/>
              </a:rPr>
              <a:t>TỔNG KẾT</a:t>
            </a:r>
            <a:endParaRPr lang="en-US" sz="2700" b="1" dirty="0">
              <a:solidFill>
                <a:prstClr val="black"/>
              </a:solidFill>
              <a:latin typeface="Times New Roman" panose="02020603050405020304" charset="0"/>
              <a:cs typeface="Times New Roman" panose="02020603050405020304" charset="0"/>
            </a:endParaRPr>
          </a:p>
        </p:txBody>
      </p:sp>
      <p:sp>
        <p:nvSpPr>
          <p:cNvPr id="2" name="Pentagon 1"/>
          <p:cNvSpPr/>
          <p:nvPr/>
        </p:nvSpPr>
        <p:spPr>
          <a:xfrm>
            <a:off x="107504" y="209069"/>
            <a:ext cx="774952" cy="564833"/>
          </a:xfrm>
          <a:prstGeom prst="homePlate">
            <a:avLst/>
          </a:prstGeom>
          <a:solidFill>
            <a:srgbClr val="FF33CC"/>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smtClean="0">
                <a:solidFill>
                  <a:prstClr val="black"/>
                </a:solidFill>
                <a:latin typeface="Times New Roman" panose="02020603050405020304" charset="0"/>
                <a:cs typeface="Times New Roman" panose="02020603050405020304" charset="0"/>
              </a:rPr>
              <a:t>I</a:t>
            </a:r>
            <a:r>
              <a:rPr lang="en-US" sz="2700" b="1" dirty="0">
                <a:solidFill>
                  <a:prstClr val="black"/>
                </a:solidFill>
                <a:latin typeface="Times New Roman" panose="02020603050405020304" charset="0"/>
                <a:cs typeface="Times New Roman" panose="02020603050405020304" charset="0"/>
              </a:rPr>
              <a:t>V</a:t>
            </a:r>
          </a:p>
        </p:txBody>
      </p:sp>
      <p:sp>
        <p:nvSpPr>
          <p:cNvPr id="17" name="Rectangle 16"/>
          <p:cNvSpPr/>
          <p:nvPr/>
        </p:nvSpPr>
        <p:spPr>
          <a:xfrm>
            <a:off x="-16056" y="779568"/>
            <a:ext cx="8980543" cy="572464"/>
          </a:xfrm>
          <a:prstGeom prst="rect">
            <a:avLst/>
          </a:prstGeom>
        </p:spPr>
        <p:txBody>
          <a:bodyPr wrap="square">
            <a:spAutoFit/>
          </a:bodyPr>
          <a:lstStyle/>
          <a:p>
            <a:pPr marL="453390" indent="-226695" algn="just">
              <a:lnSpc>
                <a:spcPct val="130000"/>
              </a:lnSpc>
              <a:spcAft>
                <a:spcPts val="0"/>
              </a:spcAft>
            </a:pPr>
            <a:r>
              <a:rPr lang="en-US" b="1" kern="1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b="1" kern="1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Trao</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duyên</a:t>
            </a:r>
            <a:r>
              <a:rPr lang="en-US"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Cloud Callout 8"/>
          <p:cNvSpPr/>
          <p:nvPr/>
        </p:nvSpPr>
        <p:spPr>
          <a:xfrm>
            <a:off x="1691680" y="1844824"/>
            <a:ext cx="4589188" cy="4117753"/>
          </a:xfrm>
          <a:prstGeom prst="cloud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sz="2000" dirty="0" err="1">
                <a:solidFill>
                  <a:schemeClr val="tx1"/>
                </a:solidFill>
                <a:latin typeface="Times New Roman" panose="02020603050405020304" pitchFamily="18" charset="0"/>
                <a:cs typeface="Times New Roman" panose="02020603050405020304" pitchFamily="18" charset="0"/>
              </a:rPr>
              <a:t>Nhận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xét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những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nét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đặc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sắc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về</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nội</a:t>
            </a:r>
            <a:r>
              <a:rPr lang="en-US" sz="2000" dirty="0">
                <a:solidFill>
                  <a:schemeClr val="tx1"/>
                </a:solidFill>
                <a:latin typeface="Times New Roman" panose="02020603050405020304" pitchFamily="18" charset="0"/>
                <a:cs typeface="Times New Roman" panose="02020603050405020304" pitchFamily="18" charset="0"/>
              </a:rPr>
              <a:t> dung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nghệ</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thuật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đoạn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trích</a:t>
            </a:r>
            <a:r>
              <a:rPr lang="en-US" sz="2000"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Trao</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duyên</a:t>
            </a:r>
            <a:r>
              <a:rPr lang="en-US" sz="2000" dirty="0">
                <a:solidFill>
                  <a:schemeClr val="tx1"/>
                </a:solidFill>
                <a:latin typeface="Times New Roman" panose="02020603050405020304" pitchFamily="18" charset="0"/>
                <a:cs typeface="Times New Roman" panose="02020603050405020304" pitchFamily="18" charset="0"/>
              </a:rPr>
              <a:t>” </a:t>
            </a:r>
          </a:p>
          <a:p>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Hãy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rút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những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lưu</a:t>
            </a:r>
            <a:r>
              <a:rPr lang="en-US" sz="2000" dirty="0">
                <a:solidFill>
                  <a:schemeClr val="tx1"/>
                </a:solidFill>
                <a:latin typeface="Times New Roman" panose="02020603050405020304" pitchFamily="18" charset="0"/>
                <a:cs typeface="Times New Roman" panose="02020603050405020304" pitchFamily="18" charset="0"/>
              </a:rPr>
              <a:t> ý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đọc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hiểu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đoạn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trích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một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phẩm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truyện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nói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chung</a:t>
            </a:r>
            <a:r>
              <a:rPr lang="en-US" sz="2000"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Truyện</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Kiều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nói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riêng</a:t>
            </a: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227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2" grpId="1" animBg="1"/>
      <p:bldP spid="17" grpId="0"/>
      <p:bldP spid="9" grpId="0" animBg="1"/>
      <p:bldP spid="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22972" y="151516"/>
            <a:ext cx="3423407" cy="649129"/>
          </a:xfrm>
          <a:prstGeom prst="roundRect">
            <a:avLst/>
          </a:prstGeom>
          <a:solidFill>
            <a:srgbClr val="FF33CC"/>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smtClean="0">
                <a:solidFill>
                  <a:prstClr val="black"/>
                </a:solidFill>
                <a:latin typeface="Times New Roman" panose="02020603050405020304" charset="0"/>
                <a:cs typeface="Times New Roman" panose="02020603050405020304" charset="0"/>
              </a:rPr>
              <a:t>TỔNG KẾT</a:t>
            </a:r>
            <a:endParaRPr lang="en-US" sz="2700" b="1" dirty="0">
              <a:solidFill>
                <a:prstClr val="black"/>
              </a:solidFill>
              <a:latin typeface="Times New Roman" panose="02020603050405020304" charset="0"/>
              <a:cs typeface="Times New Roman" panose="02020603050405020304" charset="0"/>
            </a:endParaRPr>
          </a:p>
        </p:txBody>
      </p:sp>
      <p:sp>
        <p:nvSpPr>
          <p:cNvPr id="2" name="Pentagon 1"/>
          <p:cNvSpPr/>
          <p:nvPr/>
        </p:nvSpPr>
        <p:spPr>
          <a:xfrm>
            <a:off x="107504" y="209069"/>
            <a:ext cx="774952" cy="564833"/>
          </a:xfrm>
          <a:prstGeom prst="homePlate">
            <a:avLst/>
          </a:prstGeom>
          <a:solidFill>
            <a:srgbClr val="FF33CC"/>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smtClean="0">
                <a:solidFill>
                  <a:prstClr val="black"/>
                </a:solidFill>
                <a:latin typeface="Times New Roman" panose="02020603050405020304" charset="0"/>
                <a:cs typeface="Times New Roman" panose="02020603050405020304" charset="0"/>
              </a:rPr>
              <a:t>I</a:t>
            </a:r>
            <a:r>
              <a:rPr lang="en-US" sz="2700" b="1" dirty="0">
                <a:solidFill>
                  <a:prstClr val="black"/>
                </a:solidFill>
                <a:latin typeface="Times New Roman" panose="02020603050405020304" charset="0"/>
                <a:cs typeface="Times New Roman" panose="02020603050405020304" charset="0"/>
              </a:rPr>
              <a:t>V</a:t>
            </a:r>
          </a:p>
        </p:txBody>
      </p:sp>
      <p:sp>
        <p:nvSpPr>
          <p:cNvPr id="17" name="Rectangle 16"/>
          <p:cNvSpPr/>
          <p:nvPr/>
        </p:nvSpPr>
        <p:spPr>
          <a:xfrm>
            <a:off x="118155" y="904010"/>
            <a:ext cx="8352928" cy="572464"/>
          </a:xfrm>
          <a:prstGeom prst="rect">
            <a:avLst/>
          </a:prstGeom>
          <a:solidFill>
            <a:schemeClr val="accent5">
              <a:lumMod val="40000"/>
              <a:lumOff val="60000"/>
            </a:schemeClr>
          </a:solidFill>
        </p:spPr>
        <p:txBody>
          <a:bodyPr wrap="square">
            <a:spAutoFit/>
          </a:bodyPr>
          <a:lstStyle/>
          <a:p>
            <a:pPr marL="453390" indent="-226695" algn="just">
              <a:lnSpc>
                <a:spcPct val="130000"/>
              </a:lnSpc>
              <a:spcAft>
                <a:spcPts val="0"/>
              </a:spcAft>
            </a:pPr>
            <a:r>
              <a:rPr lang="en-US" b="1" kern="1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b="1" kern="1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b="1" kern="1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kern="1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400" b="1" kern="1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Trao</a:t>
            </a:r>
            <a:r>
              <a:rPr lang="en-US" sz="2400" b="1" kern="1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duyên</a:t>
            </a:r>
            <a:r>
              <a:rPr lang="en-US" b="1" kern="1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endParaRPr lang="en-US"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23528" y="1716552"/>
            <a:ext cx="7776283" cy="2462213"/>
          </a:xfrm>
          <a:prstGeom prst="rect">
            <a:avLst/>
          </a:prstGeom>
          <a:solidFill>
            <a:schemeClr val="accent6">
              <a:lumMod val="40000"/>
              <a:lumOff val="60000"/>
            </a:schemeClr>
          </a:solidFill>
        </p:spPr>
        <p:txBody>
          <a:bodyPr wrap="square">
            <a:spAutoFit/>
          </a:bodyPr>
          <a:lstStyle/>
          <a:p>
            <a:pPr marL="285750" indent="-285750">
              <a:buFontTx/>
              <a:buChar char="-"/>
            </a:pPr>
            <a:r>
              <a:rPr lang="vi-VN" sz="2200" b="1" dirty="0" smtClean="0">
                <a:latin typeface="Times New Roman" panose="02020603050405020304" pitchFamily="18" charset="0"/>
                <a:ea typeface="Calibri" panose="020F0502020204030204" pitchFamily="34" charset="0"/>
              </a:rPr>
              <a:t>Giá </a:t>
            </a:r>
            <a:r>
              <a:rPr lang="vi-VN" sz="2200" b="1" dirty="0">
                <a:latin typeface="Times New Roman" panose="02020603050405020304" pitchFamily="18" charset="0"/>
                <a:ea typeface="Calibri" panose="020F0502020204030204" pitchFamily="34" charset="0"/>
              </a:rPr>
              <a:t>trị nội dung: </a:t>
            </a:r>
            <a:endParaRPr lang="en-US" sz="2200" b="1" dirty="0" smtClean="0">
              <a:latin typeface="Times New Roman" panose="02020603050405020304" pitchFamily="18" charset="0"/>
              <a:ea typeface="Calibri" panose="020F0502020204030204" pitchFamily="34" charset="0"/>
            </a:endParaRPr>
          </a:p>
          <a:p>
            <a:r>
              <a:rPr lang="vi-VN" sz="2200" dirty="0" smtClean="0">
                <a:latin typeface="Times New Roman" panose="02020603050405020304" pitchFamily="18" charset="0"/>
                <a:ea typeface="Calibri" panose="020F0502020204030204" pitchFamily="34" charset="0"/>
              </a:rPr>
              <a:t>Đoạn </a:t>
            </a:r>
            <a:r>
              <a:rPr lang="vi-VN" sz="2200" dirty="0">
                <a:latin typeface="Times New Roman" panose="02020603050405020304" pitchFamily="18" charset="0"/>
                <a:ea typeface="Calibri" panose="020F0502020204030204" pitchFamily="34" charset="0"/>
              </a:rPr>
              <a:t>thơ khắc họa tâm trạng của Thúy Kiều khi tình yêu tan vỡ qua đó cho thấy “sức cảm thông lạ lùng” (Hoài Thanh) của đại thi hào dân tộc đối với những khổ đau và khát vọng tình yêu của con người. Tình yêu Kim Kiều tan vỡ nhưng khát vọng tình yêu được khẳng định. Đó là nét đẹp cao quý của tâm hồn Kiều, là giá trị nhân văn bền vững của Truyện Kiều</a:t>
            </a:r>
            <a:endParaRPr lang="en-US" sz="2200" dirty="0"/>
          </a:p>
        </p:txBody>
      </p:sp>
      <p:sp>
        <p:nvSpPr>
          <p:cNvPr id="5" name="Rectangle 4"/>
          <p:cNvSpPr/>
          <p:nvPr/>
        </p:nvSpPr>
        <p:spPr>
          <a:xfrm>
            <a:off x="1185548" y="4721807"/>
            <a:ext cx="7618389" cy="2090316"/>
          </a:xfrm>
          <a:prstGeom prst="rect">
            <a:avLst/>
          </a:prstGeom>
          <a:solidFill>
            <a:schemeClr val="accent4">
              <a:lumMod val="40000"/>
              <a:lumOff val="60000"/>
            </a:schemeClr>
          </a:solidFill>
        </p:spPr>
        <p:txBody>
          <a:bodyPr wrap="square">
            <a:spAutoFit/>
          </a:bodyPr>
          <a:lstStyle/>
          <a:p>
            <a:pPr marL="353695" marR="61595" indent="-285750" algn="just">
              <a:lnSpc>
                <a:spcPct val="115000"/>
              </a:lnSpc>
              <a:spcBef>
                <a:spcPts val="240"/>
              </a:spcBef>
              <a:spcAft>
                <a:spcPts val="240"/>
              </a:spcAft>
              <a:buFontTx/>
              <a:buChar char="-"/>
            </a:pPr>
            <a:r>
              <a:rPr lang="vi-VN" sz="2200" b="1" dirty="0" smtClean="0">
                <a:latin typeface="Times New Roman" panose="02020603050405020304" pitchFamily="18" charset="0"/>
                <a:ea typeface="Times New Roman" panose="02020603050405020304" pitchFamily="18" charset="0"/>
              </a:rPr>
              <a:t>Giá </a:t>
            </a:r>
            <a:r>
              <a:rPr lang="vi-VN" sz="2200" b="1" dirty="0">
                <a:latin typeface="Times New Roman" panose="02020603050405020304" pitchFamily="18" charset="0"/>
                <a:ea typeface="Times New Roman" panose="02020603050405020304" pitchFamily="18" charset="0"/>
              </a:rPr>
              <a:t>trị nghệ thuật</a:t>
            </a:r>
            <a:r>
              <a:rPr lang="vi-VN" sz="2200" dirty="0">
                <a:latin typeface="Times New Roman" panose="02020603050405020304" pitchFamily="18" charset="0"/>
                <a:ea typeface="Times New Roman" panose="02020603050405020304" pitchFamily="18" charset="0"/>
              </a:rPr>
              <a:t>:  </a:t>
            </a:r>
            <a:endParaRPr lang="en-US" sz="2200" dirty="0" smtClean="0">
              <a:latin typeface="Times New Roman" panose="02020603050405020304" pitchFamily="18" charset="0"/>
              <a:ea typeface="Times New Roman" panose="02020603050405020304" pitchFamily="18" charset="0"/>
            </a:endParaRPr>
          </a:p>
          <a:p>
            <a:pPr marL="67945" marR="61595" algn="just">
              <a:lnSpc>
                <a:spcPct val="115000"/>
              </a:lnSpc>
              <a:spcBef>
                <a:spcPts val="240"/>
              </a:spcBef>
              <a:spcAft>
                <a:spcPts val="240"/>
              </a:spcAft>
            </a:pPr>
            <a:r>
              <a:rPr lang="vi-VN" sz="2200" dirty="0" smtClean="0">
                <a:latin typeface="Times New Roman" panose="02020603050405020304" pitchFamily="18" charset="0"/>
                <a:ea typeface="Times New Roman" panose="02020603050405020304" pitchFamily="18" charset="0"/>
              </a:rPr>
              <a:t>Đoạn </a:t>
            </a:r>
            <a:r>
              <a:rPr lang="vi-VN" sz="2200" dirty="0">
                <a:latin typeface="Times New Roman" panose="02020603050405020304" pitchFamily="18" charset="0"/>
                <a:ea typeface="Times New Roman" panose="02020603050405020304" pitchFamily="18" charset="0"/>
              </a:rPr>
              <a:t>trích thể hiện tài năng miêu tả nội tâm nhân vật của Nguyễn Du, với những biện pháp nghệ </a:t>
            </a:r>
            <a:r>
              <a:rPr lang="vi-VN" sz="2200" dirty="0" smtClean="0">
                <a:latin typeface="Times New Roman" panose="02020603050405020304" pitchFamily="18" charset="0"/>
                <a:ea typeface="Times New Roman" panose="02020603050405020304" pitchFamily="18" charset="0"/>
              </a:rPr>
              <a:t>thuật</a:t>
            </a:r>
            <a:r>
              <a:rPr lang="en-US" sz="2200" dirty="0" smtClean="0">
                <a:latin typeface="Times New Roman" panose="02020603050405020304" pitchFamily="18" charset="0"/>
                <a:ea typeface="Times New Roman" panose="02020603050405020304" pitchFamily="18" charset="0"/>
              </a:rPr>
              <a:t> </a:t>
            </a:r>
            <a:r>
              <a:rPr lang="vi-VN" sz="2200" dirty="0" smtClean="0">
                <a:latin typeface="Times New Roman" panose="02020603050405020304" pitchFamily="18" charset="0"/>
                <a:ea typeface="Times New Roman" panose="02020603050405020304" pitchFamily="18" charset="0"/>
              </a:rPr>
              <a:t>:ẩn </a:t>
            </a:r>
            <a:r>
              <a:rPr lang="vi-VN" sz="2200" dirty="0">
                <a:latin typeface="Times New Roman" panose="02020603050405020304" pitchFamily="18" charset="0"/>
                <a:ea typeface="Times New Roman" panose="02020603050405020304" pitchFamily="18" charset="0"/>
              </a:rPr>
              <a:t>dụ dùng thành ngữ uyển chuyển và đặc biệt thành công khi sử dụng lời độc thoại nội tâm</a:t>
            </a:r>
            <a:endParaRPr lang="en-US" sz="2200" dirty="0">
              <a:effectLst/>
              <a:latin typeface="Times New Roman" panose="02020603050405020304" pitchFamily="18" charset="0"/>
              <a:ea typeface="Times New Roman" panose="02020603050405020304" pitchFamily="18" charset="0"/>
            </a:endParaRPr>
          </a:p>
        </p:txBody>
      </p:sp>
      <p:grpSp>
        <p:nvGrpSpPr>
          <p:cNvPr id="8" name="Group 7"/>
          <p:cNvGrpSpPr>
            <a:grpSpLocks/>
          </p:cNvGrpSpPr>
          <p:nvPr/>
        </p:nvGrpSpPr>
        <p:grpSpPr bwMode="auto">
          <a:xfrm rot="10800000">
            <a:off x="-108521" y="4418842"/>
            <a:ext cx="4403138" cy="2657889"/>
            <a:chOff x="5439142" y="1699515"/>
            <a:chExt cx="4914532" cy="1827711"/>
          </a:xfrm>
        </p:grpSpPr>
        <p:grpSp>
          <p:nvGrpSpPr>
            <p:cNvPr id="10" name="Group 24"/>
            <p:cNvGrpSpPr>
              <a:grpSpLocks/>
            </p:cNvGrpSpPr>
            <p:nvPr/>
          </p:nvGrpSpPr>
          <p:grpSpPr bwMode="auto">
            <a:xfrm>
              <a:off x="8620126" y="1699515"/>
              <a:ext cx="1733548" cy="1827711"/>
              <a:chOff x="8620126" y="1699515"/>
              <a:chExt cx="1733548" cy="1827711"/>
            </a:xfrm>
          </p:grpSpPr>
          <p:sp>
            <p:nvSpPr>
              <p:cNvPr id="20" name="Arrow: Chevron 33"/>
              <p:cNvSpPr/>
              <p:nvPr/>
            </p:nvSpPr>
            <p:spPr>
              <a:xfrm>
                <a:off x="8620258" y="1699515"/>
                <a:ext cx="1733416" cy="1827711"/>
              </a:xfrm>
              <a:prstGeom prst="chevron">
                <a:avLst/>
              </a:prstGeom>
              <a:solidFill>
                <a:srgbClr val="BFA2DB"/>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1350">
                  <a:solidFill>
                    <a:srgbClr val="000000"/>
                  </a:solidFill>
                </a:endParaRPr>
              </a:p>
            </p:txBody>
          </p:sp>
          <p:sp>
            <p:nvSpPr>
              <p:cNvPr id="21" name="Arrow: Chevron 34"/>
              <p:cNvSpPr/>
              <p:nvPr/>
            </p:nvSpPr>
            <p:spPr>
              <a:xfrm>
                <a:off x="8886851" y="1830412"/>
                <a:ext cx="1352087" cy="1565917"/>
              </a:xfrm>
              <a:prstGeom prst="chevron">
                <a:avLst>
                  <a:gd name="adj" fmla="val 55634"/>
                </a:avLst>
              </a:prstGeom>
              <a:solidFill>
                <a:srgbClr val="2A7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dirty="0">
                  <a:solidFill>
                    <a:srgbClr val="000000"/>
                  </a:solidFill>
                </a:endParaRPr>
              </a:p>
            </p:txBody>
          </p:sp>
        </p:grpSp>
        <p:cxnSp>
          <p:nvCxnSpPr>
            <p:cNvPr id="11" name="Straight Connector 10"/>
            <p:cNvCxnSpPr>
              <a:cxnSpLocks/>
            </p:cNvCxnSpPr>
            <p:nvPr/>
          </p:nvCxnSpPr>
          <p:spPr>
            <a:xfrm flipV="1">
              <a:off x="5439142" y="1943856"/>
              <a:ext cx="3409464" cy="10665"/>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flipV="1">
              <a:off x="5484137" y="3275128"/>
              <a:ext cx="3409464" cy="10666"/>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3" name="Group 27"/>
            <p:cNvGrpSpPr>
              <a:grpSpLocks/>
            </p:cNvGrpSpPr>
            <p:nvPr/>
          </p:nvGrpSpPr>
          <p:grpSpPr bwMode="auto">
            <a:xfrm>
              <a:off x="5772152" y="1822494"/>
              <a:ext cx="2981324" cy="45719"/>
              <a:chOff x="5762626" y="1806544"/>
              <a:chExt cx="2981324" cy="45719"/>
            </a:xfrm>
          </p:grpSpPr>
          <p:cxnSp>
            <p:nvCxnSpPr>
              <p:cNvPr id="18" name="Straight Connector 17"/>
              <p:cNvCxnSpPr/>
              <p:nvPr/>
            </p:nvCxnSpPr>
            <p:spPr>
              <a:xfrm flipH="1">
                <a:off x="5816569" y="1824158"/>
                <a:ext cx="2933646" cy="0"/>
              </a:xfrm>
              <a:prstGeom prst="line">
                <a:avLst/>
              </a:prstGeom>
              <a:ln w="28575">
                <a:solidFill>
                  <a:srgbClr val="BFA2DB"/>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762576" y="1806705"/>
                <a:ext cx="47244" cy="45572"/>
              </a:xfrm>
              <a:prstGeom prst="ellipse">
                <a:avLst/>
              </a:prstGeom>
              <a:solidFill>
                <a:srgbClr val="BFA2DB"/>
              </a:solidFill>
              <a:ln>
                <a:solidFill>
                  <a:srgbClr val="BFA2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solidFill>
                    <a:srgbClr val="FFFFFF"/>
                  </a:solidFill>
                </a:endParaRPr>
              </a:p>
            </p:txBody>
          </p:sp>
        </p:grpSp>
        <p:grpSp>
          <p:nvGrpSpPr>
            <p:cNvPr id="14" name="Group 28"/>
            <p:cNvGrpSpPr>
              <a:grpSpLocks/>
            </p:cNvGrpSpPr>
            <p:nvPr/>
          </p:nvGrpSpPr>
          <p:grpSpPr bwMode="auto">
            <a:xfrm>
              <a:off x="5772152" y="3369450"/>
              <a:ext cx="2981324" cy="45719"/>
              <a:chOff x="5762626" y="1806544"/>
              <a:chExt cx="2981324" cy="45719"/>
            </a:xfrm>
          </p:grpSpPr>
          <p:cxnSp>
            <p:nvCxnSpPr>
              <p:cNvPr id="15" name="Straight Connector 14"/>
              <p:cNvCxnSpPr/>
              <p:nvPr/>
            </p:nvCxnSpPr>
            <p:spPr>
              <a:xfrm flipH="1">
                <a:off x="5816569" y="1823727"/>
                <a:ext cx="2933646" cy="0"/>
              </a:xfrm>
              <a:prstGeom prst="line">
                <a:avLst/>
              </a:prstGeom>
              <a:ln w="28575">
                <a:solidFill>
                  <a:srgbClr val="BFA2DB"/>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762576" y="1812092"/>
                <a:ext cx="47244" cy="45571"/>
              </a:xfrm>
              <a:prstGeom prst="ellipse">
                <a:avLst/>
              </a:prstGeom>
              <a:solidFill>
                <a:srgbClr val="BFA2DB"/>
              </a:solidFill>
              <a:ln>
                <a:solidFill>
                  <a:srgbClr val="FFB8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solidFill>
                    <a:srgbClr val="FFFFFF"/>
                  </a:solidFill>
                </a:endParaRPr>
              </a:p>
            </p:txBody>
          </p:sp>
        </p:grpSp>
      </p:grpSp>
      <p:grpSp>
        <p:nvGrpSpPr>
          <p:cNvPr id="22" name="Group 21"/>
          <p:cNvGrpSpPr>
            <a:grpSpLocks/>
          </p:cNvGrpSpPr>
          <p:nvPr/>
        </p:nvGrpSpPr>
        <p:grpSpPr bwMode="auto">
          <a:xfrm>
            <a:off x="5364088" y="1670361"/>
            <a:ext cx="3923928" cy="2398484"/>
            <a:chOff x="5439142" y="1699515"/>
            <a:chExt cx="4914532" cy="1827711"/>
          </a:xfrm>
        </p:grpSpPr>
        <p:grpSp>
          <p:nvGrpSpPr>
            <p:cNvPr id="23" name="Group 13"/>
            <p:cNvGrpSpPr>
              <a:grpSpLocks/>
            </p:cNvGrpSpPr>
            <p:nvPr/>
          </p:nvGrpSpPr>
          <p:grpSpPr bwMode="auto">
            <a:xfrm>
              <a:off x="8620126" y="1699515"/>
              <a:ext cx="1733548" cy="1827711"/>
              <a:chOff x="8620126" y="1699515"/>
              <a:chExt cx="1733548" cy="1827711"/>
            </a:xfrm>
          </p:grpSpPr>
          <p:sp>
            <p:nvSpPr>
              <p:cNvPr id="32" name="Arrow: Chevron 8"/>
              <p:cNvSpPr/>
              <p:nvPr/>
            </p:nvSpPr>
            <p:spPr>
              <a:xfrm>
                <a:off x="8620459" y="1699515"/>
                <a:ext cx="1733215" cy="1827711"/>
              </a:xfrm>
              <a:prstGeom prst="chevron">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1350">
                  <a:solidFill>
                    <a:srgbClr val="000000"/>
                  </a:solidFill>
                </a:endParaRPr>
              </a:p>
            </p:txBody>
          </p:sp>
          <p:sp>
            <p:nvSpPr>
              <p:cNvPr id="33" name="Arrow: Chevron 5"/>
              <p:cNvSpPr/>
              <p:nvPr/>
            </p:nvSpPr>
            <p:spPr>
              <a:xfrm>
                <a:off x="8886956" y="1830225"/>
                <a:ext cx="1352084" cy="1566290"/>
              </a:xfrm>
              <a:prstGeom prst="chevron">
                <a:avLst>
                  <a:gd name="adj" fmla="val 55634"/>
                </a:avLst>
              </a:prstGeom>
              <a:solidFill>
                <a:srgbClr val="FFB8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solidFill>
                    <a:srgbClr val="000000"/>
                  </a:solidFill>
                </a:endParaRPr>
              </a:p>
            </p:txBody>
          </p:sp>
        </p:grpSp>
        <p:cxnSp>
          <p:nvCxnSpPr>
            <p:cNvPr id="24" name="Straight Connector 23"/>
            <p:cNvCxnSpPr>
              <a:cxnSpLocks/>
            </p:cNvCxnSpPr>
            <p:nvPr/>
          </p:nvCxnSpPr>
          <p:spPr>
            <a:xfrm flipV="1">
              <a:off x="5439142" y="1944178"/>
              <a:ext cx="3409604" cy="11172"/>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V="1">
              <a:off x="5477353" y="3274743"/>
              <a:ext cx="3408624" cy="11172"/>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6" name="Group 17"/>
            <p:cNvGrpSpPr>
              <a:grpSpLocks/>
            </p:cNvGrpSpPr>
            <p:nvPr/>
          </p:nvGrpSpPr>
          <p:grpSpPr bwMode="auto">
            <a:xfrm>
              <a:off x="5772152" y="1822494"/>
              <a:ext cx="2981324" cy="45719"/>
              <a:chOff x="5762626" y="1806544"/>
              <a:chExt cx="2981324" cy="45719"/>
            </a:xfrm>
          </p:grpSpPr>
          <p:cxnSp>
            <p:nvCxnSpPr>
              <p:cNvPr id="30" name="Straight Connector 29"/>
              <p:cNvCxnSpPr/>
              <p:nvPr/>
            </p:nvCxnSpPr>
            <p:spPr>
              <a:xfrm flipH="1">
                <a:off x="5809767" y="1829916"/>
                <a:ext cx="2934414" cy="0"/>
              </a:xfrm>
              <a:prstGeom prst="line">
                <a:avLst/>
              </a:prstGeom>
              <a:ln w="28575">
                <a:solidFill>
                  <a:srgbClr val="FFB83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5761758" y="1806455"/>
                <a:ext cx="48009" cy="45804"/>
              </a:xfrm>
              <a:prstGeom prst="ellipse">
                <a:avLst/>
              </a:prstGeom>
              <a:solidFill>
                <a:srgbClr val="FFB831"/>
              </a:solidFill>
              <a:ln>
                <a:solidFill>
                  <a:srgbClr val="FFB8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solidFill>
                    <a:srgbClr val="FFFFFF"/>
                  </a:solidFill>
                </a:endParaRPr>
              </a:p>
            </p:txBody>
          </p:sp>
        </p:grpSp>
        <p:grpSp>
          <p:nvGrpSpPr>
            <p:cNvPr id="27" name="Group 18"/>
            <p:cNvGrpSpPr>
              <a:grpSpLocks/>
            </p:cNvGrpSpPr>
            <p:nvPr/>
          </p:nvGrpSpPr>
          <p:grpSpPr bwMode="auto">
            <a:xfrm>
              <a:off x="5772152" y="3369450"/>
              <a:ext cx="2981324" cy="45719"/>
              <a:chOff x="5762626" y="1806544"/>
              <a:chExt cx="2981324" cy="45719"/>
            </a:xfrm>
          </p:grpSpPr>
          <p:cxnSp>
            <p:nvCxnSpPr>
              <p:cNvPr id="28" name="Straight Connector 27"/>
              <p:cNvCxnSpPr/>
              <p:nvPr/>
            </p:nvCxnSpPr>
            <p:spPr>
              <a:xfrm flipH="1">
                <a:off x="5809767" y="1829140"/>
                <a:ext cx="2934414" cy="0"/>
              </a:xfrm>
              <a:prstGeom prst="line">
                <a:avLst/>
              </a:prstGeom>
              <a:ln w="28575">
                <a:solidFill>
                  <a:srgbClr val="FFB83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761758" y="1806797"/>
                <a:ext cx="48009" cy="45805"/>
              </a:xfrm>
              <a:prstGeom prst="ellipse">
                <a:avLst/>
              </a:prstGeom>
              <a:solidFill>
                <a:srgbClr val="FFB831"/>
              </a:solidFill>
              <a:ln>
                <a:solidFill>
                  <a:srgbClr val="FFB8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solidFill>
                    <a:srgbClr val="FFFFFF"/>
                  </a:solidFill>
                </a:endParaRPr>
              </a:p>
            </p:txBody>
          </p:sp>
        </p:grpSp>
      </p:grpSp>
    </p:spTree>
    <p:extLst>
      <p:ext uri="{BB962C8B-B14F-4D97-AF65-F5344CB8AC3E}">
        <p14:creationId xmlns:p14="http://schemas.microsoft.com/office/powerpoint/2010/main" val="315130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2" grpId="1"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261256"/>
            <a:ext cx="3524250" cy="220254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780242"/>
            <a:ext cx="3505200" cy="25064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381000"/>
            <a:ext cx="3657600" cy="4566557"/>
          </a:xfrm>
          <a:prstGeom prst="rect">
            <a:avLst/>
          </a:prstGeom>
        </p:spPr>
      </p:pic>
      <p:sp>
        <p:nvSpPr>
          <p:cNvPr id="7" name="TextBox 6"/>
          <p:cNvSpPr txBox="1"/>
          <p:nvPr/>
        </p:nvSpPr>
        <p:spPr>
          <a:xfrm>
            <a:off x="4379033" y="2463800"/>
            <a:ext cx="878767" cy="1569660"/>
          </a:xfrm>
          <a:prstGeom prst="rect">
            <a:avLst/>
          </a:prstGeom>
          <a:noFill/>
        </p:spPr>
        <p:txBody>
          <a:bodyPr wrap="none" rtlCol="0">
            <a:spAutoFit/>
          </a:bodyPr>
          <a:lstStyle/>
          <a:p>
            <a:r>
              <a:rPr lang="en-US" sz="9600" b="1" dirty="0" smtClean="0">
                <a:latin typeface="Times New Roman" pitchFamily="18" charset="0"/>
                <a:cs typeface="Times New Roman" pitchFamily="18" charset="0"/>
              </a:rPr>
              <a:t>+</a:t>
            </a:r>
            <a:endParaRPr lang="en-US" sz="9600" b="1" dirty="0">
              <a:latin typeface="Times New Roman" pitchFamily="18" charset="0"/>
              <a:cs typeface="Times New Roman" pitchFamily="18" charset="0"/>
            </a:endParaRPr>
          </a:p>
        </p:txBody>
      </p:sp>
      <p:sp>
        <p:nvSpPr>
          <p:cNvPr id="8" name="Right Arrow 7"/>
          <p:cNvSpPr/>
          <p:nvPr/>
        </p:nvSpPr>
        <p:spPr>
          <a:xfrm rot="2339928">
            <a:off x="65203" y="2644305"/>
            <a:ext cx="685800" cy="4572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TextBox 9"/>
          <p:cNvSpPr txBox="1"/>
          <p:nvPr/>
        </p:nvSpPr>
        <p:spPr>
          <a:xfrm>
            <a:off x="2209800" y="5638800"/>
            <a:ext cx="5378395" cy="923330"/>
          </a:xfrm>
          <a:prstGeom prst="rect">
            <a:avLst/>
          </a:prstGeom>
          <a:noFill/>
        </p:spPr>
        <p:txBody>
          <a:bodyPr wrap="none" rtlCol="0">
            <a:spAutoFit/>
          </a:bodyPr>
          <a:lstStyle/>
          <a:p>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Đáp</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án</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 </a:t>
            </a:r>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Chín</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5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suối</a:t>
            </a:r>
            <a:endPar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35082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down)">
                                      <p:cBhvr>
                                        <p:cTn id="31" dur="580">
                                          <p:stCondLst>
                                            <p:cond delay="0"/>
                                          </p:stCondLst>
                                        </p:cTn>
                                        <p:tgtEl>
                                          <p:spTgt spid="10">
                                            <p:txEl>
                                              <p:pRg st="0" end="0"/>
                                            </p:txEl>
                                          </p:spTgt>
                                        </p:tgtEl>
                                      </p:cBhvr>
                                    </p:animEffect>
                                    <p:anim calcmode="lin" valueType="num">
                                      <p:cBhvr>
                                        <p:cTn id="32"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xEl>
                                              <p:pRg st="0" end="0"/>
                                            </p:txEl>
                                          </p:spTgt>
                                        </p:tgtEl>
                                      </p:cBhvr>
                                      <p:to x="100000" y="60000"/>
                                    </p:animScale>
                                    <p:animScale>
                                      <p:cBhvr>
                                        <p:cTn id="38" dur="166" decel="50000">
                                          <p:stCondLst>
                                            <p:cond delay="676"/>
                                          </p:stCondLst>
                                        </p:cTn>
                                        <p:tgtEl>
                                          <p:spTgt spid="10">
                                            <p:txEl>
                                              <p:pRg st="0" end="0"/>
                                            </p:txEl>
                                          </p:spTgt>
                                        </p:tgtEl>
                                      </p:cBhvr>
                                      <p:to x="100000" y="100000"/>
                                    </p:animScale>
                                    <p:animScale>
                                      <p:cBhvr>
                                        <p:cTn id="39" dur="26">
                                          <p:stCondLst>
                                            <p:cond delay="1312"/>
                                          </p:stCondLst>
                                        </p:cTn>
                                        <p:tgtEl>
                                          <p:spTgt spid="10">
                                            <p:txEl>
                                              <p:pRg st="0" end="0"/>
                                            </p:txEl>
                                          </p:spTgt>
                                        </p:tgtEl>
                                      </p:cBhvr>
                                      <p:to x="100000" y="80000"/>
                                    </p:animScale>
                                    <p:animScale>
                                      <p:cBhvr>
                                        <p:cTn id="40" dur="166" decel="50000">
                                          <p:stCondLst>
                                            <p:cond delay="1338"/>
                                          </p:stCondLst>
                                        </p:cTn>
                                        <p:tgtEl>
                                          <p:spTgt spid="10">
                                            <p:txEl>
                                              <p:pRg st="0" end="0"/>
                                            </p:txEl>
                                          </p:spTgt>
                                        </p:tgtEl>
                                      </p:cBhvr>
                                      <p:to x="100000" y="100000"/>
                                    </p:animScale>
                                    <p:animScale>
                                      <p:cBhvr>
                                        <p:cTn id="41" dur="26">
                                          <p:stCondLst>
                                            <p:cond delay="1642"/>
                                          </p:stCondLst>
                                        </p:cTn>
                                        <p:tgtEl>
                                          <p:spTgt spid="10">
                                            <p:txEl>
                                              <p:pRg st="0" end="0"/>
                                            </p:txEl>
                                          </p:spTgt>
                                        </p:tgtEl>
                                      </p:cBhvr>
                                      <p:to x="100000" y="90000"/>
                                    </p:animScale>
                                    <p:animScale>
                                      <p:cBhvr>
                                        <p:cTn id="42" dur="166" decel="50000">
                                          <p:stCondLst>
                                            <p:cond delay="1668"/>
                                          </p:stCondLst>
                                        </p:cTn>
                                        <p:tgtEl>
                                          <p:spTgt spid="10">
                                            <p:txEl>
                                              <p:pRg st="0" end="0"/>
                                            </p:txEl>
                                          </p:spTgt>
                                        </p:tgtEl>
                                      </p:cBhvr>
                                      <p:to x="100000" y="100000"/>
                                    </p:animScale>
                                    <p:animScale>
                                      <p:cBhvr>
                                        <p:cTn id="43" dur="26">
                                          <p:stCondLst>
                                            <p:cond delay="1808"/>
                                          </p:stCondLst>
                                        </p:cTn>
                                        <p:tgtEl>
                                          <p:spTgt spid="10">
                                            <p:txEl>
                                              <p:pRg st="0" end="0"/>
                                            </p:txEl>
                                          </p:spTgt>
                                        </p:tgtEl>
                                      </p:cBhvr>
                                      <p:to x="100000" y="95000"/>
                                    </p:animScale>
                                    <p:animScale>
                                      <p:cBhvr>
                                        <p:cTn id="44" dur="166" decel="50000">
                                          <p:stCondLst>
                                            <p:cond delay="1834"/>
                                          </p:stCondLst>
                                        </p:cTn>
                                        <p:tgtEl>
                                          <p:spTgt spid="1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0757" y="209069"/>
            <a:ext cx="3423407" cy="649129"/>
          </a:xfrm>
          <a:prstGeom prst="roundRect">
            <a:avLst/>
          </a:prstGeom>
          <a:solidFill>
            <a:srgbClr val="FF33CC"/>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smtClean="0">
                <a:solidFill>
                  <a:prstClr val="black"/>
                </a:solidFill>
                <a:latin typeface="Times New Roman" panose="02020603050405020304" charset="0"/>
                <a:cs typeface="Times New Roman" panose="02020603050405020304" charset="0"/>
              </a:rPr>
              <a:t>TỔNG KẾT</a:t>
            </a:r>
            <a:endParaRPr lang="en-US" sz="2700" b="1" dirty="0">
              <a:solidFill>
                <a:prstClr val="black"/>
              </a:solidFill>
              <a:latin typeface="Times New Roman" panose="02020603050405020304" charset="0"/>
              <a:cs typeface="Times New Roman" panose="02020603050405020304" charset="0"/>
            </a:endParaRPr>
          </a:p>
        </p:txBody>
      </p:sp>
      <p:sp>
        <p:nvSpPr>
          <p:cNvPr id="2" name="Pentagon 1"/>
          <p:cNvSpPr/>
          <p:nvPr/>
        </p:nvSpPr>
        <p:spPr>
          <a:xfrm>
            <a:off x="107504" y="209069"/>
            <a:ext cx="774952" cy="564833"/>
          </a:xfrm>
          <a:prstGeom prst="homePlate">
            <a:avLst/>
          </a:prstGeom>
          <a:solidFill>
            <a:srgbClr val="FF33CC"/>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sz="2700" b="1" dirty="0" smtClean="0">
                <a:solidFill>
                  <a:prstClr val="black"/>
                </a:solidFill>
                <a:latin typeface="Times New Roman" panose="02020603050405020304" charset="0"/>
                <a:cs typeface="Times New Roman" panose="02020603050405020304" charset="0"/>
              </a:rPr>
              <a:t>I</a:t>
            </a:r>
            <a:r>
              <a:rPr lang="en-US" sz="2700" b="1" dirty="0">
                <a:solidFill>
                  <a:prstClr val="black"/>
                </a:solidFill>
                <a:latin typeface="Times New Roman" panose="02020603050405020304" charset="0"/>
                <a:cs typeface="Times New Roman" panose="02020603050405020304" charset="0"/>
              </a:rPr>
              <a:t>V</a:t>
            </a:r>
          </a:p>
        </p:txBody>
      </p:sp>
      <p:sp>
        <p:nvSpPr>
          <p:cNvPr id="17" name="Rectangle 16"/>
          <p:cNvSpPr/>
          <p:nvPr/>
        </p:nvSpPr>
        <p:spPr>
          <a:xfrm>
            <a:off x="539552" y="858198"/>
            <a:ext cx="8208912" cy="1052596"/>
          </a:xfrm>
          <a:prstGeom prst="rect">
            <a:avLst/>
          </a:prstGeom>
          <a:solidFill>
            <a:srgbClr val="FFC000"/>
          </a:solidFill>
        </p:spPr>
        <p:txBody>
          <a:bodyPr wrap="square">
            <a:spAutoFit/>
          </a:bodyPr>
          <a:lstStyle/>
          <a:p>
            <a:pPr marL="453390" indent="-226695" algn="just">
              <a:lnSpc>
                <a:spcPct val="130000"/>
              </a:lnSpc>
              <a:spcAft>
                <a:spcPts val="0"/>
              </a:spcAft>
            </a:pPr>
            <a:r>
              <a:rPr lang="en-US" b="1" dirty="0" smtClean="0"/>
              <a:t>2</a:t>
            </a:r>
            <a:r>
              <a:rPr lang="en-US" sz="2400" b="1" dirty="0" smtClean="0">
                <a:solidFill>
                  <a:srgbClr val="0000CC"/>
                </a:solidFill>
              </a:rPr>
              <a:t>. </a:t>
            </a:r>
            <a:r>
              <a:rPr lang="vi-VN" sz="2400" b="1" dirty="0" smtClean="0">
                <a:solidFill>
                  <a:srgbClr val="0000CC"/>
                </a:solidFill>
                <a:latin typeface="Times New Roman" panose="02020603050405020304" pitchFamily="18" charset="0"/>
                <a:cs typeface="Times New Roman" panose="02020603050405020304" pitchFamily="18" charset="0"/>
              </a:rPr>
              <a:t>Phương </a:t>
            </a:r>
            <a:r>
              <a:rPr lang="vi-VN" sz="2400" b="1" dirty="0">
                <a:solidFill>
                  <a:srgbClr val="0000CC"/>
                </a:solidFill>
                <a:latin typeface="Times New Roman" panose="02020603050405020304" pitchFamily="18" charset="0"/>
                <a:cs typeface="Times New Roman" panose="02020603050405020304" pitchFamily="18" charset="0"/>
              </a:rPr>
              <a:t>pháp đọc hiểu đoạn trích một tác phẩm thơ nói chung, truyện Kiều nói </a:t>
            </a:r>
            <a:r>
              <a:rPr lang="vi-VN" sz="2400" b="1" dirty="0" smtClean="0">
                <a:solidFill>
                  <a:srgbClr val="0000CC"/>
                </a:solidFill>
                <a:latin typeface="Times New Roman" panose="02020603050405020304" pitchFamily="18" charset="0"/>
                <a:cs typeface="Times New Roman" panose="02020603050405020304" pitchFamily="18" charset="0"/>
              </a:rPr>
              <a:t>riêng</a:t>
            </a:r>
            <a:r>
              <a:rPr lang="en-US" sz="2400" b="1" kern="100" dirty="0">
                <a:solidFill>
                  <a:srgbClr val="0000CC"/>
                </a:solidFill>
                <a:latin typeface="Times New Roman" panose="02020603050405020304" pitchFamily="18" charset="0"/>
                <a:cs typeface="Times New Roman" panose="02020603050405020304" pitchFamily="18" charset="0"/>
              </a:rPr>
              <a:t>.</a:t>
            </a:r>
            <a:endParaRPr lang="en-US" sz="2400" b="1" kern="1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8" name="Diagram 17"/>
          <p:cNvGraphicFramePr/>
          <p:nvPr>
            <p:extLst>
              <p:ext uri="{D42A27DB-BD31-4B8C-83A1-F6EECF244321}">
                <p14:modId xmlns:p14="http://schemas.microsoft.com/office/powerpoint/2010/main" val="3971987182"/>
              </p:ext>
            </p:extLst>
          </p:nvPr>
        </p:nvGraphicFramePr>
        <p:xfrm>
          <a:off x="-108520" y="143996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923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2" grpId="1" animBg="1"/>
      <p:bldP spid="17" grpId="0" animBg="1"/>
      <p:bldGraphic spid="18"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67992F-6851-FC34-78A7-27459B6787C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5EADFD33-D91E-D731-8050-B829ED284155}"/>
              </a:ext>
            </a:extLst>
          </p:cNvPr>
          <p:cNvSpPr>
            <a:spLocks noGrp="1"/>
          </p:cNvSpPr>
          <p:nvPr>
            <p:ph type="subTitle" idx="1"/>
          </p:nvPr>
        </p:nvSpPr>
        <p:spPr/>
        <p:txBody>
          <a:bodyPr/>
          <a:lstStyle/>
          <a:p>
            <a:endParaRPr lang="en-US"/>
          </a:p>
        </p:txBody>
      </p:sp>
      <p:pic>
        <p:nvPicPr>
          <p:cNvPr id="4" name="Picture 2" descr="Inner Peace is World Peace - Perspectives Therapy Services">
            <a:extLst>
              <a:ext uri="{FF2B5EF4-FFF2-40B4-BE49-F238E27FC236}">
                <a16:creationId xmlns:a16="http://schemas.microsoft.com/office/drawing/2014/main" xmlns="" id="{026A0CF9-2A2B-B2EE-8B48-8EF13ECBAF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68" t="9091" r="5083" b="2"/>
          <a:stretch/>
        </p:blipFill>
        <p:spPr bwMode="auto">
          <a:xfrm>
            <a:off x="15" y="857250"/>
            <a:ext cx="9143986" cy="52389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E37D236-D546-9DC9-7DF8-C3A7E19EADC9}"/>
              </a:ext>
            </a:extLst>
          </p:cNvPr>
          <p:cNvSpPr txBox="1"/>
          <p:nvPr/>
        </p:nvSpPr>
        <p:spPr>
          <a:xfrm>
            <a:off x="1767527" y="1058846"/>
            <a:ext cx="3004794" cy="461665"/>
          </a:xfrm>
          <a:prstGeom prst="rect">
            <a:avLst/>
          </a:prstGeom>
          <a:solidFill>
            <a:srgbClr val="FFC000"/>
          </a:solid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Cho </a:t>
            </a:r>
            <a:r>
              <a:rPr lang="en-US" sz="2400" b="1" dirty="0" err="1" smtClean="0">
                <a:latin typeface="Times New Roman" panose="02020603050405020304" pitchFamily="18" charset="0"/>
                <a:cs typeface="Times New Roman" panose="02020603050405020304" pitchFamily="18" charset="0"/>
              </a:rPr>
              <a:t>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còn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mãi</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036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anim calcmode="lin" valueType="num">
                                      <p:cBhvr>
                                        <p:cTn id="8" dur="10" fill="hold"/>
                                        <p:tgtEl>
                                          <p:spTgt spid="4"/>
                                        </p:tgtEl>
                                        <p:attrNameLst>
                                          <p:attrName>ppt_x</p:attrName>
                                        </p:attrNameLst>
                                      </p:cBhvr>
                                      <p:tavLst>
                                        <p:tav tm="0">
                                          <p:val>
                                            <p:strVal val="#ppt_x"/>
                                          </p:val>
                                        </p:tav>
                                        <p:tav tm="100000">
                                          <p:val>
                                            <p:strVal val="#ppt_x"/>
                                          </p:val>
                                        </p:tav>
                                      </p:tavLst>
                                    </p:anim>
                                    <p:anim calcmode="lin" valueType="num">
                                      <p:cBhvr>
                                        <p:cTn id="9" dur="1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95400"/>
            <a:ext cx="3803176" cy="2895600"/>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618" y="1447800"/>
            <a:ext cx="4581646" cy="2895600"/>
          </a:xfrm>
          <a:prstGeom prst="rect">
            <a:avLst/>
          </a:prstGeom>
        </p:spPr>
      </p:pic>
      <p:sp>
        <p:nvSpPr>
          <p:cNvPr id="10" name="TextBox 9"/>
          <p:cNvSpPr txBox="1"/>
          <p:nvPr/>
        </p:nvSpPr>
        <p:spPr>
          <a:xfrm>
            <a:off x="3909164" y="1635691"/>
            <a:ext cx="878767" cy="1569660"/>
          </a:xfrm>
          <a:prstGeom prst="rect">
            <a:avLst/>
          </a:prstGeom>
          <a:noFill/>
        </p:spPr>
        <p:txBody>
          <a:bodyPr wrap="none" rtlCol="0">
            <a:spAutoFit/>
          </a:bodyPr>
          <a:lstStyle/>
          <a:p>
            <a:r>
              <a:rPr lang="en-US" sz="9600" b="1" dirty="0" smtClean="0">
                <a:latin typeface="Times New Roman" pitchFamily="18" charset="0"/>
                <a:cs typeface="Times New Roman" pitchFamily="18" charset="0"/>
              </a:rPr>
              <a:t>+</a:t>
            </a:r>
            <a:endParaRPr lang="en-US" sz="9600" b="1" dirty="0">
              <a:latin typeface="Times New Roman" pitchFamily="18" charset="0"/>
              <a:cs typeface="Times New Roman" pitchFamily="18" charset="0"/>
            </a:endParaRPr>
          </a:p>
        </p:txBody>
      </p:sp>
      <p:sp>
        <p:nvSpPr>
          <p:cNvPr id="12" name="TextBox 11"/>
          <p:cNvSpPr txBox="1"/>
          <p:nvPr/>
        </p:nvSpPr>
        <p:spPr>
          <a:xfrm>
            <a:off x="1600144" y="5257800"/>
            <a:ext cx="6123792" cy="1323439"/>
          </a:xfrm>
          <a:prstGeom prst="rect">
            <a:avLst/>
          </a:prstGeom>
          <a:noFill/>
        </p:spPr>
        <p:txBody>
          <a:bodyPr wrap="none" rtlCol="0">
            <a:spAutoFit/>
          </a:bodyPr>
          <a:lstStyle/>
          <a:p>
            <a:r>
              <a:rPr lang="en-US" sz="60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Đáp</a:t>
            </a:r>
            <a:r>
              <a:rPr lang="en-US" sz="6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60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án</a:t>
            </a:r>
            <a:r>
              <a:rPr lang="en-US" sz="6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 Kim Lang</a:t>
            </a:r>
            <a:endPar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endPar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34051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down)">
                                      <p:cBhvr>
                                        <p:cTn id="19" dur="580">
                                          <p:stCondLst>
                                            <p:cond delay="0"/>
                                          </p:stCondLst>
                                        </p:cTn>
                                        <p:tgtEl>
                                          <p:spTgt spid="12">
                                            <p:txEl>
                                              <p:pRg st="0" end="0"/>
                                            </p:txEl>
                                          </p:spTgt>
                                        </p:tgtEl>
                                      </p:cBhvr>
                                    </p:animEffect>
                                    <p:anim calcmode="lin" valueType="num">
                                      <p:cBhvr>
                                        <p:cTn id="20"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xEl>
                                              <p:pRg st="0" end="0"/>
                                            </p:txEl>
                                          </p:spTgt>
                                        </p:tgtEl>
                                      </p:cBhvr>
                                      <p:to x="100000" y="60000"/>
                                    </p:animScale>
                                    <p:animScale>
                                      <p:cBhvr>
                                        <p:cTn id="26" dur="166" decel="50000">
                                          <p:stCondLst>
                                            <p:cond delay="676"/>
                                          </p:stCondLst>
                                        </p:cTn>
                                        <p:tgtEl>
                                          <p:spTgt spid="12">
                                            <p:txEl>
                                              <p:pRg st="0" end="0"/>
                                            </p:txEl>
                                          </p:spTgt>
                                        </p:tgtEl>
                                      </p:cBhvr>
                                      <p:to x="100000" y="100000"/>
                                    </p:animScale>
                                    <p:animScale>
                                      <p:cBhvr>
                                        <p:cTn id="27" dur="26">
                                          <p:stCondLst>
                                            <p:cond delay="1312"/>
                                          </p:stCondLst>
                                        </p:cTn>
                                        <p:tgtEl>
                                          <p:spTgt spid="12">
                                            <p:txEl>
                                              <p:pRg st="0" end="0"/>
                                            </p:txEl>
                                          </p:spTgt>
                                        </p:tgtEl>
                                      </p:cBhvr>
                                      <p:to x="100000" y="80000"/>
                                    </p:animScale>
                                    <p:animScale>
                                      <p:cBhvr>
                                        <p:cTn id="28" dur="166" decel="50000">
                                          <p:stCondLst>
                                            <p:cond delay="1338"/>
                                          </p:stCondLst>
                                        </p:cTn>
                                        <p:tgtEl>
                                          <p:spTgt spid="12">
                                            <p:txEl>
                                              <p:pRg st="0" end="0"/>
                                            </p:txEl>
                                          </p:spTgt>
                                        </p:tgtEl>
                                      </p:cBhvr>
                                      <p:to x="100000" y="100000"/>
                                    </p:animScale>
                                    <p:animScale>
                                      <p:cBhvr>
                                        <p:cTn id="29" dur="26">
                                          <p:stCondLst>
                                            <p:cond delay="1642"/>
                                          </p:stCondLst>
                                        </p:cTn>
                                        <p:tgtEl>
                                          <p:spTgt spid="12">
                                            <p:txEl>
                                              <p:pRg st="0" end="0"/>
                                            </p:txEl>
                                          </p:spTgt>
                                        </p:tgtEl>
                                      </p:cBhvr>
                                      <p:to x="100000" y="90000"/>
                                    </p:animScale>
                                    <p:animScale>
                                      <p:cBhvr>
                                        <p:cTn id="30" dur="166" decel="50000">
                                          <p:stCondLst>
                                            <p:cond delay="1668"/>
                                          </p:stCondLst>
                                        </p:cTn>
                                        <p:tgtEl>
                                          <p:spTgt spid="12">
                                            <p:txEl>
                                              <p:pRg st="0" end="0"/>
                                            </p:txEl>
                                          </p:spTgt>
                                        </p:tgtEl>
                                      </p:cBhvr>
                                      <p:to x="100000" y="100000"/>
                                    </p:animScale>
                                    <p:animScale>
                                      <p:cBhvr>
                                        <p:cTn id="31" dur="26">
                                          <p:stCondLst>
                                            <p:cond delay="1808"/>
                                          </p:stCondLst>
                                        </p:cTn>
                                        <p:tgtEl>
                                          <p:spTgt spid="12">
                                            <p:txEl>
                                              <p:pRg st="0" end="0"/>
                                            </p:txEl>
                                          </p:spTgt>
                                        </p:tgtEl>
                                      </p:cBhvr>
                                      <p:to x="100000" y="95000"/>
                                    </p:animScale>
                                    <p:animScale>
                                      <p:cBhvr>
                                        <p:cTn id="32" dur="166" decel="50000">
                                          <p:stCondLst>
                                            <p:cond delay="1834"/>
                                          </p:stCondLst>
                                        </p:cTn>
                                        <p:tgtEl>
                                          <p:spTgt spid="1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6400" y="1308755"/>
            <a:ext cx="3352800" cy="38105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14400"/>
            <a:ext cx="3710508" cy="4204855"/>
          </a:xfrm>
          <a:prstGeom prst="rect">
            <a:avLst/>
          </a:prstGeom>
        </p:spPr>
      </p:pic>
      <p:sp>
        <p:nvSpPr>
          <p:cNvPr id="6" name="TextBox 5"/>
          <p:cNvSpPr txBox="1"/>
          <p:nvPr/>
        </p:nvSpPr>
        <p:spPr>
          <a:xfrm>
            <a:off x="4351374" y="2292263"/>
            <a:ext cx="581891" cy="1323439"/>
          </a:xfrm>
          <a:prstGeom prst="rect">
            <a:avLst/>
          </a:prstGeom>
          <a:noFill/>
        </p:spPr>
        <p:txBody>
          <a:bodyPr wrap="square" rtlCol="0">
            <a:spAutoFit/>
          </a:bodyPr>
          <a:lstStyle/>
          <a:p>
            <a:r>
              <a:rPr lang="en-US" sz="8000" dirty="0" smtClean="0">
                <a:latin typeface="Times New Roman" pitchFamily="18" charset="0"/>
                <a:cs typeface="Times New Roman" pitchFamily="18" charset="0"/>
              </a:rPr>
              <a:t>+</a:t>
            </a:r>
            <a:endParaRPr lang="en-US" sz="8000" dirty="0">
              <a:latin typeface="Times New Roman" pitchFamily="18" charset="0"/>
              <a:cs typeface="Times New Roman" pitchFamily="18" charset="0"/>
            </a:endParaRPr>
          </a:p>
        </p:txBody>
      </p:sp>
      <p:sp>
        <p:nvSpPr>
          <p:cNvPr id="7" name="TextBox 6"/>
          <p:cNvSpPr txBox="1"/>
          <p:nvPr/>
        </p:nvSpPr>
        <p:spPr>
          <a:xfrm>
            <a:off x="1806799" y="5678465"/>
            <a:ext cx="5671040" cy="830997"/>
          </a:xfrm>
          <a:prstGeom prst="rect">
            <a:avLst/>
          </a:prstGeom>
          <a:noFill/>
        </p:spPr>
        <p:txBody>
          <a:bodyPr wrap="none" rtlCol="0">
            <a:spAutoFit/>
          </a:bodyPr>
          <a:lstStyle/>
          <a:p>
            <a:r>
              <a:rPr lang="en-US" sz="48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Đáp</a:t>
            </a:r>
            <a:r>
              <a:rPr lang="en-US" sz="4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8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án</a:t>
            </a:r>
            <a:r>
              <a:rPr lang="en-US" sz="4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 </a:t>
            </a:r>
            <a:r>
              <a:rPr lang="en-US" sz="48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Truyện</a:t>
            </a:r>
            <a:r>
              <a:rPr lang="en-US" sz="4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8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Kiều</a:t>
            </a:r>
            <a:r>
              <a:rPr lang="en-US" sz="4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endParaRPr lang="en-US" sz="48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51341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80">
                                          <p:stCondLst>
                                            <p:cond delay="0"/>
                                          </p:stCondLst>
                                        </p:cTn>
                                        <p:tgtEl>
                                          <p:spTgt spid="7">
                                            <p:txEl>
                                              <p:pRg st="0" end="0"/>
                                            </p:txEl>
                                          </p:spTgt>
                                        </p:tgtEl>
                                      </p:cBhvr>
                                    </p:animEffect>
                                    <p:anim calcmode="lin" valueType="num">
                                      <p:cBhvr>
                                        <p:cTn id="18"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xEl>
                                              <p:pRg st="0" end="0"/>
                                            </p:txEl>
                                          </p:spTgt>
                                        </p:tgtEl>
                                      </p:cBhvr>
                                      <p:to x="100000" y="60000"/>
                                    </p:animScale>
                                    <p:animScale>
                                      <p:cBhvr>
                                        <p:cTn id="24" dur="166" decel="50000">
                                          <p:stCondLst>
                                            <p:cond delay="676"/>
                                          </p:stCondLst>
                                        </p:cTn>
                                        <p:tgtEl>
                                          <p:spTgt spid="7">
                                            <p:txEl>
                                              <p:pRg st="0" end="0"/>
                                            </p:txEl>
                                          </p:spTgt>
                                        </p:tgtEl>
                                      </p:cBhvr>
                                      <p:to x="100000" y="100000"/>
                                    </p:animScale>
                                    <p:animScale>
                                      <p:cBhvr>
                                        <p:cTn id="25" dur="26">
                                          <p:stCondLst>
                                            <p:cond delay="1312"/>
                                          </p:stCondLst>
                                        </p:cTn>
                                        <p:tgtEl>
                                          <p:spTgt spid="7">
                                            <p:txEl>
                                              <p:pRg st="0" end="0"/>
                                            </p:txEl>
                                          </p:spTgt>
                                        </p:tgtEl>
                                      </p:cBhvr>
                                      <p:to x="100000" y="80000"/>
                                    </p:animScale>
                                    <p:animScale>
                                      <p:cBhvr>
                                        <p:cTn id="26" dur="166" decel="50000">
                                          <p:stCondLst>
                                            <p:cond delay="1338"/>
                                          </p:stCondLst>
                                        </p:cTn>
                                        <p:tgtEl>
                                          <p:spTgt spid="7">
                                            <p:txEl>
                                              <p:pRg st="0" end="0"/>
                                            </p:txEl>
                                          </p:spTgt>
                                        </p:tgtEl>
                                      </p:cBhvr>
                                      <p:to x="100000" y="100000"/>
                                    </p:animScale>
                                    <p:animScale>
                                      <p:cBhvr>
                                        <p:cTn id="27" dur="26">
                                          <p:stCondLst>
                                            <p:cond delay="1642"/>
                                          </p:stCondLst>
                                        </p:cTn>
                                        <p:tgtEl>
                                          <p:spTgt spid="7">
                                            <p:txEl>
                                              <p:pRg st="0" end="0"/>
                                            </p:txEl>
                                          </p:spTgt>
                                        </p:tgtEl>
                                      </p:cBhvr>
                                      <p:to x="100000" y="90000"/>
                                    </p:animScale>
                                    <p:animScale>
                                      <p:cBhvr>
                                        <p:cTn id="28" dur="166" decel="50000">
                                          <p:stCondLst>
                                            <p:cond delay="1668"/>
                                          </p:stCondLst>
                                        </p:cTn>
                                        <p:tgtEl>
                                          <p:spTgt spid="7">
                                            <p:txEl>
                                              <p:pRg st="0" end="0"/>
                                            </p:txEl>
                                          </p:spTgt>
                                        </p:tgtEl>
                                      </p:cBhvr>
                                      <p:to x="100000" y="100000"/>
                                    </p:animScale>
                                    <p:animScale>
                                      <p:cBhvr>
                                        <p:cTn id="29" dur="26">
                                          <p:stCondLst>
                                            <p:cond delay="1808"/>
                                          </p:stCondLst>
                                        </p:cTn>
                                        <p:tgtEl>
                                          <p:spTgt spid="7">
                                            <p:txEl>
                                              <p:pRg st="0" end="0"/>
                                            </p:txEl>
                                          </p:spTgt>
                                        </p:tgtEl>
                                      </p:cBhvr>
                                      <p:to x="100000" y="95000"/>
                                    </p:animScale>
                                    <p:animScale>
                                      <p:cBhvr>
                                        <p:cTn id="30"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10375"/>
            <a:ext cx="3759775" cy="347749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600200"/>
            <a:ext cx="3429000" cy="2895600"/>
          </a:xfrm>
          <a:prstGeom prst="rect">
            <a:avLst/>
          </a:prstGeom>
        </p:spPr>
      </p:pic>
      <p:sp>
        <p:nvSpPr>
          <p:cNvPr id="6" name="TextBox 5"/>
          <p:cNvSpPr txBox="1"/>
          <p:nvPr/>
        </p:nvSpPr>
        <p:spPr>
          <a:xfrm>
            <a:off x="4381476" y="1877842"/>
            <a:ext cx="1047999" cy="1569660"/>
          </a:xfrm>
          <a:prstGeom prst="rect">
            <a:avLst/>
          </a:prstGeom>
          <a:noFill/>
        </p:spPr>
        <p:txBody>
          <a:bodyPr wrap="square" rtlCol="0">
            <a:spAutoFit/>
          </a:bodyPr>
          <a:lstStyle/>
          <a:p>
            <a:r>
              <a:rPr lang="en-US" sz="9600" dirty="0" smtClean="0"/>
              <a:t>+</a:t>
            </a:r>
            <a:endParaRPr lang="en-US" sz="9600" dirty="0"/>
          </a:p>
        </p:txBody>
      </p:sp>
      <p:sp>
        <p:nvSpPr>
          <p:cNvPr id="7" name="TextBox 6"/>
          <p:cNvSpPr txBox="1"/>
          <p:nvPr/>
        </p:nvSpPr>
        <p:spPr>
          <a:xfrm>
            <a:off x="2819400" y="5586608"/>
            <a:ext cx="4063933" cy="830997"/>
          </a:xfrm>
          <a:prstGeom prst="rect">
            <a:avLst/>
          </a:prstGeom>
          <a:noFill/>
        </p:spPr>
        <p:txBody>
          <a:bodyPr wrap="none" rtlCol="0">
            <a:spAutoFit/>
          </a:bodyPr>
          <a:lstStyle/>
          <a:p>
            <a:r>
              <a:rPr lang="en-US" sz="48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Đáp</a:t>
            </a:r>
            <a:r>
              <a:rPr lang="en-US" sz="4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8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án</a:t>
            </a:r>
            <a:r>
              <a:rPr lang="en-US" sz="4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Bi </a:t>
            </a:r>
            <a:r>
              <a:rPr lang="en-US" sz="48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kịch</a:t>
            </a:r>
            <a:endParaRPr lang="en-US" sz="48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93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4286</TotalTime>
  <Words>4289</Words>
  <Application>Microsoft Office PowerPoint</Application>
  <PresentationFormat>On-screen Show (4:3)</PresentationFormat>
  <Paragraphs>503</Paragraphs>
  <Slides>61</Slides>
  <Notes>5</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61</vt:i4>
      </vt:variant>
    </vt:vector>
  </HeadingPairs>
  <TitlesOfParts>
    <vt:vector size="77" baseType="lpstr">
      <vt:lpstr>MS Mincho</vt:lpstr>
      <vt:lpstr>宋体</vt:lpstr>
      <vt:lpstr>Arial</vt:lpstr>
      <vt:lpstr>Cairo</vt:lpstr>
      <vt:lpstr>Calibri</vt:lpstr>
      <vt:lpstr>Constantia</vt:lpstr>
      <vt:lpstr>Dancing Script</vt:lpstr>
      <vt:lpstr>等线</vt:lpstr>
      <vt:lpstr>inherit</vt:lpstr>
      <vt:lpstr>Roboto</vt:lpstr>
      <vt:lpstr>Segoe UI</vt:lpstr>
      <vt:lpstr>Times New Roman</vt:lpstr>
      <vt:lpstr>Wingdings</vt:lpstr>
      <vt:lpstr>Wingdings 3</vt:lpstr>
      <vt:lpstr>阿里巴巴普惠体 H</vt:lpstr>
      <vt:lpstr>Office Theme</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TRAO DUYÊN</vt:lpstr>
      <vt:lpstr>PowerPoint Presentation</vt:lpstr>
      <vt:lpstr>PowerPoint Presentation</vt:lpstr>
      <vt:lpstr>PowerPoint Presentation</vt:lpstr>
      <vt:lpstr>PowerPoint Presentation</vt:lpstr>
      <vt:lpstr>PowerPoint Presentation</vt:lpstr>
      <vt:lpstr> I. TÌM HIỂU CHUNG  1. Vị trí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SƠ ĐỒ TƯ DUY</vt:lpstr>
      <vt:lpstr>HS thực hành biểu diễn: sân khấu hóa đoạn trích “Trao duyên” </vt:lpstr>
      <vt:lpstr>PowerPoint Presentation</vt:lpstr>
      <vt:lpstr>4. Đặc sắc về nghệ thuật miêu tả nội tâm nhân vật </vt:lpstr>
      <vt:lpstr>4. Đặc sắc về nghệ thuật miêu tả nội tâm nhân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HOME</dc:creator>
  <cp:lastModifiedBy>Microsoft account</cp:lastModifiedBy>
  <cp:revision>373</cp:revision>
  <dcterms:created xsi:type="dcterms:W3CDTF">2019-03-09T11:09:09Z</dcterms:created>
  <dcterms:modified xsi:type="dcterms:W3CDTF">2023-08-16T16:44:55Z</dcterms:modified>
</cp:coreProperties>
</file>