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8" r:id="rId1"/>
  </p:sldMasterIdLst>
  <p:notesMasterIdLst>
    <p:notesMasterId r:id="rId24"/>
  </p:notesMasterIdLst>
  <p:sldIdLst>
    <p:sldId id="352" r:id="rId2"/>
    <p:sldId id="364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256" r:id="rId11"/>
    <p:sldId id="257" r:id="rId12"/>
    <p:sldId id="258" r:id="rId13"/>
    <p:sldId id="343" r:id="rId14"/>
    <p:sldId id="344" r:id="rId15"/>
    <p:sldId id="347" r:id="rId16"/>
    <p:sldId id="345" r:id="rId17"/>
    <p:sldId id="346" r:id="rId18"/>
    <p:sldId id="349" r:id="rId19"/>
    <p:sldId id="350" r:id="rId20"/>
    <p:sldId id="362" r:id="rId21"/>
    <p:sldId id="312" r:id="rId22"/>
    <p:sldId id="265" r:id="rId23"/>
  </p:sldIdLst>
  <p:sldSz cx="9144000" cy="5143500" type="screen16x9"/>
  <p:notesSz cx="6858000" cy="9144000"/>
  <p:embeddedFontLst>
    <p:embeddedFont>
      <p:font typeface="DM Serif Display" panose="020F0502020204030204" pitchFamily="2" charset="0"/>
      <p:regular r:id="rId25"/>
      <p:italic r:id="rId26"/>
    </p:embeddedFont>
    <p:embeddedFont>
      <p:font typeface="Karla" panose="020F0502020204030204" pitchFamily="2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AFF"/>
    <a:srgbClr val="FFC1E0"/>
    <a:srgbClr val="DDFFFF"/>
    <a:srgbClr val="EBFBFF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DE2CEB-E7E1-4110-8FBA-F00958B4FC22}">
  <a:tblStyle styleId="{11DE2CEB-E7E1-4110-8FBA-F00958B4FC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28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81634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2257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d4db157b90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d4db157b90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d3c3787e4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d3c3787e4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d3c3787e4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d3c3787e4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1466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d3c3787e4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d3c3787e4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2347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d3c3787e4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d3c3787e4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6946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d3c3787e4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d3c3787e4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0491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d3c3787e4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d3c3787e4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0721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d4db157b9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d4db157b9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5982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7af8d73b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7af8d73b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9904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32246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7af8d73b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7af8d73b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38665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ge65695e80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4" name="Google Shape;1414;ge65695e80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e643cbc4f6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e643cbc4f6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7af8d73b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7af8d73b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5559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7af8d73b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7af8d73b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041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7af8d73b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7af8d73b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2869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7af8d73b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7af8d73b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0649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7af8d73b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7af8d73b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3954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7af8d73b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7af8d73b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5781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7af8d73b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7af8d73b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8144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00900" y="2715863"/>
            <a:ext cx="4000500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550" y="184925"/>
            <a:ext cx="3262450" cy="253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913" y="-438012"/>
            <a:ext cx="2409825" cy="23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6910775" y="206125"/>
            <a:ext cx="4339950" cy="311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941800" y="2746450"/>
            <a:ext cx="1733750" cy="394744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53325" y="1452750"/>
            <a:ext cx="7237500" cy="18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540125" y="3266850"/>
            <a:ext cx="6063900" cy="4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_1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9305281">
            <a:off x="6956225" y="-36025"/>
            <a:ext cx="1924050" cy="466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399999">
            <a:off x="6172375" y="658451"/>
            <a:ext cx="3810950" cy="273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0">
            <a:off x="155678" y="1026170"/>
            <a:ext cx="1774244" cy="4039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_1_1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7178600" y="160768"/>
            <a:ext cx="2504350" cy="143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956358">
            <a:off x="5559239" y="-1676283"/>
            <a:ext cx="2386824" cy="4381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32425" y="2105999"/>
            <a:ext cx="2786538" cy="216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-119786" y="3372335"/>
            <a:ext cx="2058291" cy="199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6645600" y="3698050"/>
            <a:ext cx="1840875" cy="17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5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00000" flipH="1">
            <a:off x="7220750" y="3593750"/>
            <a:ext cx="1572000" cy="203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5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358732">
            <a:off x="-399179" y="-654803"/>
            <a:ext cx="2002458" cy="4559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713225" y="1187600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7018400" y="-1769425"/>
            <a:ext cx="1733750" cy="394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2143088" y="1694737"/>
            <a:ext cx="3538475" cy="20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0725" y="2721400"/>
            <a:ext cx="1666150" cy="16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44" name="Google Shape;4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7597377">
            <a:off x="-1389774" y="772793"/>
            <a:ext cx="2386824" cy="4381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31525" y="-1746625"/>
            <a:ext cx="1446050" cy="329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0900" y="-333175"/>
            <a:ext cx="1730375" cy="159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2" hasCustomPrompt="1"/>
          </p:nvPr>
        </p:nvSpPr>
        <p:spPr>
          <a:xfrm>
            <a:off x="1002325" y="1180055"/>
            <a:ext cx="1936500" cy="7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3"/>
          </p:nvPr>
        </p:nvSpPr>
        <p:spPr>
          <a:xfrm>
            <a:off x="713225" y="1825998"/>
            <a:ext cx="2514900" cy="3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713225" y="2182181"/>
            <a:ext cx="25149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4" hasCustomPrompt="1"/>
          </p:nvPr>
        </p:nvSpPr>
        <p:spPr>
          <a:xfrm>
            <a:off x="3603686" y="1180055"/>
            <a:ext cx="1936500" cy="7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5"/>
          </p:nvPr>
        </p:nvSpPr>
        <p:spPr>
          <a:xfrm>
            <a:off x="3314587" y="1825998"/>
            <a:ext cx="2514900" cy="3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6"/>
          </p:nvPr>
        </p:nvSpPr>
        <p:spPr>
          <a:xfrm>
            <a:off x="3314590" y="2182181"/>
            <a:ext cx="25149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7" hasCustomPrompt="1"/>
          </p:nvPr>
        </p:nvSpPr>
        <p:spPr>
          <a:xfrm>
            <a:off x="6205050" y="1180055"/>
            <a:ext cx="1936500" cy="7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8"/>
          </p:nvPr>
        </p:nvSpPr>
        <p:spPr>
          <a:xfrm>
            <a:off x="5915950" y="1825999"/>
            <a:ext cx="2514900" cy="3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9"/>
          </p:nvPr>
        </p:nvSpPr>
        <p:spPr>
          <a:xfrm>
            <a:off x="5915954" y="2182182"/>
            <a:ext cx="25149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13" hasCustomPrompt="1"/>
          </p:nvPr>
        </p:nvSpPr>
        <p:spPr>
          <a:xfrm>
            <a:off x="2303000" y="2961254"/>
            <a:ext cx="1936500" cy="7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14"/>
          </p:nvPr>
        </p:nvSpPr>
        <p:spPr>
          <a:xfrm>
            <a:off x="2013874" y="3611809"/>
            <a:ext cx="251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5"/>
          </p:nvPr>
        </p:nvSpPr>
        <p:spPr>
          <a:xfrm>
            <a:off x="2013863" y="3967993"/>
            <a:ext cx="25149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16" hasCustomPrompt="1"/>
          </p:nvPr>
        </p:nvSpPr>
        <p:spPr>
          <a:xfrm>
            <a:off x="4904284" y="2961254"/>
            <a:ext cx="1936800" cy="7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17"/>
          </p:nvPr>
        </p:nvSpPr>
        <p:spPr>
          <a:xfrm>
            <a:off x="4615140" y="3611809"/>
            <a:ext cx="251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18"/>
          </p:nvPr>
        </p:nvSpPr>
        <p:spPr>
          <a:xfrm>
            <a:off x="4615137" y="3967993"/>
            <a:ext cx="25149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98" name="Google Shape;9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395882" flipH="1">
            <a:off x="-158200" y="-709517"/>
            <a:ext cx="1572000" cy="3813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06925" y="3556777"/>
            <a:ext cx="1187150" cy="1538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99011">
            <a:off x="8224735" y="801160"/>
            <a:ext cx="1889979" cy="4303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28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4"/>
          <p:cNvSpPr txBox="1">
            <a:spLocks noGrp="1"/>
          </p:cNvSpPr>
          <p:nvPr>
            <p:ph type="title"/>
          </p:nvPr>
        </p:nvSpPr>
        <p:spPr>
          <a:xfrm>
            <a:off x="2198350" y="2233731"/>
            <a:ext cx="2169600" cy="4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2" name="Google Shape;212;p24"/>
          <p:cNvSpPr txBox="1">
            <a:spLocks noGrp="1"/>
          </p:cNvSpPr>
          <p:nvPr>
            <p:ph type="subTitle" idx="1"/>
          </p:nvPr>
        </p:nvSpPr>
        <p:spPr>
          <a:xfrm>
            <a:off x="2198350" y="2590767"/>
            <a:ext cx="2169600" cy="8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4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4"/>
          <p:cNvSpPr txBox="1">
            <a:spLocks noGrp="1"/>
          </p:cNvSpPr>
          <p:nvPr>
            <p:ph type="title" idx="3"/>
          </p:nvPr>
        </p:nvSpPr>
        <p:spPr>
          <a:xfrm>
            <a:off x="4776050" y="2233731"/>
            <a:ext cx="2169600" cy="4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5" name="Google Shape;215;p24"/>
          <p:cNvSpPr txBox="1">
            <a:spLocks noGrp="1"/>
          </p:cNvSpPr>
          <p:nvPr>
            <p:ph type="subTitle" idx="4"/>
          </p:nvPr>
        </p:nvSpPr>
        <p:spPr>
          <a:xfrm>
            <a:off x="4776050" y="2590767"/>
            <a:ext cx="2169600" cy="8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216" name="Google Shape;21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3546976">
            <a:off x="-485442" y="-893769"/>
            <a:ext cx="1796434" cy="4090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3365525" y="4494600"/>
            <a:ext cx="1393300" cy="134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7742762" y="3134200"/>
            <a:ext cx="1659025" cy="153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8611223">
            <a:off x="2644600" y="4491875"/>
            <a:ext cx="2835150" cy="203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8">
            <a:off x="7571045" y="-1740127"/>
            <a:ext cx="2002458" cy="4559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 flipH="1">
            <a:off x="-309963" y="3134200"/>
            <a:ext cx="1659025" cy="153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2_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1"/>
          <p:cNvSpPr txBox="1">
            <a:spLocks noGrp="1"/>
          </p:cNvSpPr>
          <p:nvPr>
            <p:ph type="title"/>
          </p:nvPr>
        </p:nvSpPr>
        <p:spPr>
          <a:xfrm>
            <a:off x="1624450" y="1629147"/>
            <a:ext cx="2694000" cy="4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4" name="Google Shape;294;p31"/>
          <p:cNvSpPr txBox="1">
            <a:spLocks noGrp="1"/>
          </p:cNvSpPr>
          <p:nvPr>
            <p:ph type="subTitle" idx="1"/>
          </p:nvPr>
        </p:nvSpPr>
        <p:spPr>
          <a:xfrm>
            <a:off x="1624450" y="1990162"/>
            <a:ext cx="2694000" cy="8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1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31"/>
          <p:cNvSpPr txBox="1">
            <a:spLocks noGrp="1"/>
          </p:cNvSpPr>
          <p:nvPr>
            <p:ph type="title" idx="3"/>
          </p:nvPr>
        </p:nvSpPr>
        <p:spPr>
          <a:xfrm>
            <a:off x="4825396" y="1629147"/>
            <a:ext cx="2694000" cy="4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7" name="Google Shape;297;p31"/>
          <p:cNvSpPr txBox="1">
            <a:spLocks noGrp="1"/>
          </p:cNvSpPr>
          <p:nvPr>
            <p:ph type="subTitle" idx="4"/>
          </p:nvPr>
        </p:nvSpPr>
        <p:spPr>
          <a:xfrm>
            <a:off x="4825389" y="1990162"/>
            <a:ext cx="2694000" cy="8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1"/>
          <p:cNvSpPr txBox="1">
            <a:spLocks noGrp="1"/>
          </p:cNvSpPr>
          <p:nvPr>
            <p:ph type="title" idx="5"/>
          </p:nvPr>
        </p:nvSpPr>
        <p:spPr>
          <a:xfrm>
            <a:off x="1624450" y="2998172"/>
            <a:ext cx="2694000" cy="4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9" name="Google Shape;299;p31"/>
          <p:cNvSpPr txBox="1">
            <a:spLocks noGrp="1"/>
          </p:cNvSpPr>
          <p:nvPr>
            <p:ph type="subTitle" idx="6"/>
          </p:nvPr>
        </p:nvSpPr>
        <p:spPr>
          <a:xfrm>
            <a:off x="1624450" y="3364383"/>
            <a:ext cx="2694000" cy="8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31"/>
          <p:cNvSpPr txBox="1">
            <a:spLocks noGrp="1"/>
          </p:cNvSpPr>
          <p:nvPr>
            <p:ph type="title" idx="7"/>
          </p:nvPr>
        </p:nvSpPr>
        <p:spPr>
          <a:xfrm>
            <a:off x="4825396" y="2998172"/>
            <a:ext cx="2694000" cy="4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1" name="Google Shape;301;p31"/>
          <p:cNvSpPr txBox="1">
            <a:spLocks noGrp="1"/>
          </p:cNvSpPr>
          <p:nvPr>
            <p:ph type="subTitle" idx="8"/>
          </p:nvPr>
        </p:nvSpPr>
        <p:spPr>
          <a:xfrm>
            <a:off x="4825389" y="3364383"/>
            <a:ext cx="2694000" cy="8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302" name="Google Shape;30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138799">
            <a:off x="7705970" y="-1163991"/>
            <a:ext cx="1449612" cy="3300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616525" y="385275"/>
            <a:ext cx="1393300" cy="134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172175" y="3734100"/>
            <a:ext cx="1315650" cy="319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5">
  <p:cSld name="CUSTOM_23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4"/>
          <p:cNvSpPr txBox="1">
            <a:spLocks noGrp="1"/>
          </p:cNvSpPr>
          <p:nvPr>
            <p:ph type="title"/>
          </p:nvPr>
        </p:nvSpPr>
        <p:spPr>
          <a:xfrm>
            <a:off x="1893550" y="3128175"/>
            <a:ext cx="216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9" name="Google Shape;439;p44"/>
          <p:cNvSpPr txBox="1">
            <a:spLocks noGrp="1"/>
          </p:cNvSpPr>
          <p:nvPr>
            <p:ph type="subTitle" idx="1"/>
          </p:nvPr>
        </p:nvSpPr>
        <p:spPr>
          <a:xfrm>
            <a:off x="1893550" y="3496684"/>
            <a:ext cx="21696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44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44"/>
          <p:cNvSpPr txBox="1">
            <a:spLocks noGrp="1"/>
          </p:cNvSpPr>
          <p:nvPr>
            <p:ph type="title" idx="3"/>
          </p:nvPr>
        </p:nvSpPr>
        <p:spPr>
          <a:xfrm>
            <a:off x="5080850" y="3128175"/>
            <a:ext cx="216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2" name="Google Shape;442;p44"/>
          <p:cNvSpPr txBox="1">
            <a:spLocks noGrp="1"/>
          </p:cNvSpPr>
          <p:nvPr>
            <p:ph type="subTitle" idx="4"/>
          </p:nvPr>
        </p:nvSpPr>
        <p:spPr>
          <a:xfrm>
            <a:off x="5080850" y="3496684"/>
            <a:ext cx="21696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443" name="Google Shape;443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9355986">
            <a:off x="8434933" y="2299925"/>
            <a:ext cx="1328784" cy="322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580934">
            <a:off x="7823550" y="1887200"/>
            <a:ext cx="2835150" cy="203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859426">
            <a:off x="-1541312" y="2257614"/>
            <a:ext cx="2569104" cy="147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-658061" y="1451270"/>
            <a:ext cx="1393300" cy="134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8" r:id="rId4"/>
    <p:sldLayoutId id="2147483659" r:id="rId5"/>
    <p:sldLayoutId id="2147483670" r:id="rId6"/>
    <p:sldLayoutId id="2147483677" r:id="rId7"/>
    <p:sldLayoutId id="2147483690" r:id="rId8"/>
    <p:sldLayoutId id="2147483694" r:id="rId9"/>
    <p:sldLayoutId id="2147483695" r:id="rId10"/>
    <p:sldLayoutId id="21474836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2.mp3"/><Relationship Id="rId7" Type="http://schemas.openxmlformats.org/officeDocument/2006/relationships/image" Target="../media/image20.png"/><Relationship Id="rId2" Type="http://schemas.microsoft.com/office/2007/relationships/media" Target="../media/media2.mp3"/><Relationship Id="rId1" Type="http://schemas.openxmlformats.org/officeDocument/2006/relationships/tags" Target="../tags/tag12.xml"/><Relationship Id="rId6" Type="http://schemas.openxmlformats.org/officeDocument/2006/relationships/notesSlide" Target="../notesSlides/notesSlide11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2.png"/><Relationship Id="rId4" Type="http://schemas.openxmlformats.org/officeDocument/2006/relationships/audio" Target="NULL" TargetMode="External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0.png"/><Relationship Id="rId10" Type="http://schemas.openxmlformats.org/officeDocument/2006/relationships/image" Target="../media/image27.jpeg"/><Relationship Id="rId4" Type="http://schemas.openxmlformats.org/officeDocument/2006/relationships/image" Target="../media/image10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6" Type="http://schemas.openxmlformats.org/officeDocument/2006/relationships/image" Target="../media/image29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1.mp3"/><Relationship Id="rId7" Type="http://schemas.openxmlformats.org/officeDocument/2006/relationships/image" Target="../media/image12.png"/><Relationship Id="rId2" Type="http://schemas.openxmlformats.org/officeDocument/2006/relationships/audio" Target="NULL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media" Target="../media/media1.mp3"/><Relationship Id="rId7" Type="http://schemas.openxmlformats.org/officeDocument/2006/relationships/image" Target="../media/image13.png"/><Relationship Id="rId2" Type="http://schemas.openxmlformats.org/officeDocument/2006/relationships/audio" Target="NULL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media" Target="../media/media1.mp3"/><Relationship Id="rId7" Type="http://schemas.openxmlformats.org/officeDocument/2006/relationships/image" Target="../media/image13.png"/><Relationship Id="rId2" Type="http://schemas.openxmlformats.org/officeDocument/2006/relationships/audio" Target="NULL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1.mp3"/><Relationship Id="rId7" Type="http://schemas.openxmlformats.org/officeDocument/2006/relationships/image" Target="../media/image11.png"/><Relationship Id="rId2" Type="http://schemas.openxmlformats.org/officeDocument/2006/relationships/audio" Target="NULL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media" Target="../media/media1.mp3"/><Relationship Id="rId7" Type="http://schemas.openxmlformats.org/officeDocument/2006/relationships/image" Target="../media/image13.png"/><Relationship Id="rId2" Type="http://schemas.openxmlformats.org/officeDocument/2006/relationships/audio" Target="NULL" TargetMode="Externa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microsoft.com/office/2007/relationships/media" Target="../media/media1.mp3"/><Relationship Id="rId7" Type="http://schemas.openxmlformats.org/officeDocument/2006/relationships/image" Target="../media/image13.png"/><Relationship Id="rId2" Type="http://schemas.openxmlformats.org/officeDocument/2006/relationships/audio" Target="NULL" TargetMode="Externa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media" Target="../media/media1.mp3"/><Relationship Id="rId7" Type="http://schemas.openxmlformats.org/officeDocument/2006/relationships/image" Target="../media/image13.png"/><Relationship Id="rId2" Type="http://schemas.openxmlformats.org/officeDocument/2006/relationships/audio" Target="NULL" TargetMode="Externa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3"/>
          <p:cNvSpPr txBox="1">
            <a:spLocks noGrp="1"/>
          </p:cNvSpPr>
          <p:nvPr>
            <p:ph type="ctrTitle"/>
          </p:nvPr>
        </p:nvSpPr>
        <p:spPr>
          <a:xfrm>
            <a:off x="80347" y="1104100"/>
            <a:ext cx="8983305" cy="18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 TO MY LESSON</a:t>
            </a:r>
            <a:endParaRPr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F6AD6C-897A-470D-89B4-17F3AD64B481}"/>
              </a:ext>
            </a:extLst>
          </p:cNvPr>
          <p:cNvSpPr txBox="1"/>
          <p:nvPr/>
        </p:nvSpPr>
        <p:spPr>
          <a:xfrm>
            <a:off x="2565680" y="3492129"/>
            <a:ext cx="401263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CLASS: 11A2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239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D62D63-1CAF-40B5-98F1-9A6310347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1167765"/>
            <a:ext cx="8496300" cy="2807970"/>
          </a:xfrm>
          <a:prstGeom prst="rect">
            <a:avLst/>
          </a:prstGeom>
        </p:spPr>
      </p:pic>
      <p:sp>
        <p:nvSpPr>
          <p:cNvPr id="491" name="Google Shape;491;p53"/>
          <p:cNvSpPr txBox="1">
            <a:spLocks noGrp="1"/>
          </p:cNvSpPr>
          <p:nvPr>
            <p:ph type="ctrTitle"/>
          </p:nvPr>
        </p:nvSpPr>
        <p:spPr>
          <a:xfrm>
            <a:off x="80347" y="1088255"/>
            <a:ext cx="8983305" cy="18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5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7:</a:t>
            </a:r>
            <a:r>
              <a:rPr lang="en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options for         	school-leavers </a:t>
            </a:r>
            <a:endParaRPr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F6AD6C-897A-470D-89B4-17F3AD64B481}"/>
              </a:ext>
            </a:extLst>
          </p:cNvPr>
          <p:cNvSpPr txBox="1"/>
          <p:nvPr/>
        </p:nvSpPr>
        <p:spPr>
          <a:xfrm>
            <a:off x="904899" y="2976366"/>
            <a:ext cx="78229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8: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Looking Back &amp; Project 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70BD4D-E239-41A4-8299-7366C1D516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333155" y="-1370601"/>
            <a:ext cx="8858106" cy="1893055"/>
          </a:xfrm>
          <a:prstGeom prst="hexagon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4F0BE44-2556-4E4C-A5F1-973F0FB458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721969"/>
            <a:ext cx="1320262" cy="1388531"/>
          </a:xfrm>
          <a:prstGeom prst="rect">
            <a:avLst/>
          </a:prstGeom>
        </p:spPr>
      </p:pic>
      <p:sp>
        <p:nvSpPr>
          <p:cNvPr id="497" name="Google Shape;497;p54"/>
          <p:cNvSpPr txBox="1">
            <a:spLocks noGrp="1"/>
          </p:cNvSpPr>
          <p:nvPr>
            <p:ph type="title"/>
          </p:nvPr>
        </p:nvSpPr>
        <p:spPr>
          <a:xfrm>
            <a:off x="94593" y="1114570"/>
            <a:ext cx="8858106" cy="8798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mark the intonation in these questions, using (rising intonation) or (falling intonation). 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1E64959-8C82-49F3-90FF-3C3B5D01E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082" y="2109185"/>
            <a:ext cx="601124" cy="40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927136B2-A85E-4CA1-AD67-2DE8F7815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417" y="2924679"/>
            <a:ext cx="584232" cy="40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3">
            <a:extLst>
              <a:ext uri="{FF2B5EF4-FFF2-40B4-BE49-F238E27FC236}">
                <a16:creationId xmlns:a16="http://schemas.microsoft.com/office/drawing/2014/main" id="{499C40D6-6EB5-422D-A22F-10B0BDCA9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393" y="2108017"/>
            <a:ext cx="5785558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Are you interested in studying at university?</a:t>
            </a:r>
            <a:r>
              <a:rPr kumimoji="0" lang="en-US" altLang="en-US" sz="23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3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1C8ABF3-FD88-4572-A08B-7AF6DD81B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700" y="2820681"/>
            <a:ext cx="5884944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How much is the fee for this cooking course?</a:t>
            </a:r>
            <a:r>
              <a:rPr kumimoji="0" lang="en-US" altLang="en-US" sz="23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3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8752BB3F-CDC3-416A-B0CB-9AE1E6565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131" y="3470689"/>
            <a:ext cx="4626588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Did you attend the education fair?</a:t>
            </a:r>
            <a:r>
              <a:rPr kumimoji="0" lang="en-US" altLang="en-US" sz="23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3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B9D4840C-5CA5-4936-A6C2-744C2EFAE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131" y="4151452"/>
            <a:ext cx="6282489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Who would like to train to become a tour guide?</a:t>
            </a:r>
            <a:r>
              <a:rPr kumimoji="0" lang="en-US" altLang="en-US" sz="23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3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086DEB-C54A-4806-AF83-C2F3A2B8F9D3}"/>
              </a:ext>
            </a:extLst>
          </p:cNvPr>
          <p:cNvSpPr txBox="1"/>
          <p:nvPr/>
        </p:nvSpPr>
        <p:spPr>
          <a:xfrm>
            <a:off x="94593" y="-9879"/>
            <a:ext cx="3065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LOOKING BACK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3C86AC-FD18-41F2-8C3C-108176F53D5C}"/>
              </a:ext>
            </a:extLst>
          </p:cNvPr>
          <p:cNvSpPr txBox="1"/>
          <p:nvPr/>
        </p:nvSpPr>
        <p:spPr>
          <a:xfrm>
            <a:off x="436834" y="576546"/>
            <a:ext cx="2380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Pronunciation</a:t>
            </a:r>
          </a:p>
        </p:txBody>
      </p:sp>
      <p:pic>
        <p:nvPicPr>
          <p:cNvPr id="28" name="Picture 12">
            <a:extLst>
              <a:ext uri="{FF2B5EF4-FFF2-40B4-BE49-F238E27FC236}">
                <a16:creationId xmlns:a16="http://schemas.microsoft.com/office/drawing/2014/main" id="{19C93154-CDAA-4272-A0C4-B2255AC66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481" y="3448991"/>
            <a:ext cx="601124" cy="40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>
            <a:extLst>
              <a:ext uri="{FF2B5EF4-FFF2-40B4-BE49-F238E27FC236}">
                <a16:creationId xmlns:a16="http://schemas.microsoft.com/office/drawing/2014/main" id="{65698B6D-2BA7-46ED-AC10-50819EB8E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020" y="4262510"/>
            <a:ext cx="584232" cy="40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unit-7-ex7 (1)">
            <a:hlinkClick r:id="" action="ppaction://media"/>
            <a:extLst>
              <a:ext uri="{FF2B5EF4-FFF2-40B4-BE49-F238E27FC236}">
                <a16:creationId xmlns:a16="http://schemas.microsoft.com/office/drawing/2014/main" id="{2C0D93F8-BE82-4DD8-A14C-F33D9367432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832282" y="668057"/>
            <a:ext cx="406400" cy="406400"/>
          </a:xfrm>
          <a:prstGeom prst="rect">
            <a:avLst/>
          </a:prstGeom>
        </p:spPr>
      </p:pic>
      <p:pic>
        <p:nvPicPr>
          <p:cNvPr id="35" name="unit-7-ex7 (1)">
            <a:hlinkClick r:id="" action="ppaction://media"/>
            <a:extLst>
              <a:ext uri="{FF2B5EF4-FFF2-40B4-BE49-F238E27FC236}">
                <a16:creationId xmlns:a16="http://schemas.microsoft.com/office/drawing/2014/main" id="{DF802499-FB8C-4F98-8C4C-75587905CDD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2">
                  <p14:trim st="21755" end="19507.377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095052" y="2147893"/>
            <a:ext cx="406400" cy="406400"/>
          </a:xfrm>
          <a:prstGeom prst="rect">
            <a:avLst/>
          </a:prstGeom>
        </p:spPr>
      </p:pic>
      <p:pic>
        <p:nvPicPr>
          <p:cNvPr id="36" name="unit-7-ex7 (1)">
            <a:hlinkClick r:id="" action="ppaction://media"/>
            <a:extLst>
              <a:ext uri="{FF2B5EF4-FFF2-40B4-BE49-F238E27FC236}">
                <a16:creationId xmlns:a16="http://schemas.microsoft.com/office/drawing/2014/main" id="{048AD2D3-C457-4DB2-AA85-C641B9713AD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2">
                  <p14:trim st="28443" end="13306.377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095052" y="2914982"/>
            <a:ext cx="406400" cy="406400"/>
          </a:xfrm>
          <a:prstGeom prst="rect">
            <a:avLst/>
          </a:prstGeom>
        </p:spPr>
      </p:pic>
      <p:pic>
        <p:nvPicPr>
          <p:cNvPr id="37" name="unit-7-ex7 (1)">
            <a:hlinkClick r:id="" action="ppaction://media"/>
            <a:extLst>
              <a:ext uri="{FF2B5EF4-FFF2-40B4-BE49-F238E27FC236}">
                <a16:creationId xmlns:a16="http://schemas.microsoft.com/office/drawing/2014/main" id="{5397348D-A5A3-4EBD-8C0C-44011F2D6DE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2">
                  <p14:trim st="34869" end="7388.377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67682" y="3510565"/>
            <a:ext cx="406400" cy="406400"/>
          </a:xfrm>
          <a:prstGeom prst="rect">
            <a:avLst/>
          </a:prstGeom>
        </p:spPr>
      </p:pic>
      <p:pic>
        <p:nvPicPr>
          <p:cNvPr id="38" name="unit-7-ex7 (1)">
            <a:hlinkClick r:id="" action="ppaction://media"/>
            <a:extLst>
              <a:ext uri="{FF2B5EF4-FFF2-40B4-BE49-F238E27FC236}">
                <a16:creationId xmlns:a16="http://schemas.microsoft.com/office/drawing/2014/main" id="{9AF89EF0-12DD-48A3-9FD2-4D4A6130AF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2">
                  <p14:trim st="40644" end="370.377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352837" y="4252129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497" grpId="0"/>
      <p:bldP spid="7" grpId="0"/>
      <p:bldP spid="8" grpId="0"/>
      <p:bldP spid="9" grpId="0"/>
      <p:bldP spid="11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D886CCE7-55AB-4775-87F5-5D5C00BAA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3298" y="2427809"/>
            <a:ext cx="1429359" cy="278324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8E4CA52-C526-493F-B4EF-AF8D5F759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739" y="2427809"/>
            <a:ext cx="1580960" cy="261361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45D69B96-7D2D-4E90-BB28-63B5290A4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7429"/>
            <a:ext cx="1320262" cy="18030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21DE95B-C591-4CBC-8960-18475DBFA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33155" y="-1379714"/>
            <a:ext cx="8858106" cy="1893055"/>
          </a:xfrm>
          <a:prstGeom prst="hexagon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19C1C9B-B487-49A9-A5D6-6AE0F705F0F6}"/>
              </a:ext>
            </a:extLst>
          </p:cNvPr>
          <p:cNvSpPr txBox="1"/>
          <p:nvPr/>
        </p:nvSpPr>
        <p:spPr>
          <a:xfrm>
            <a:off x="94593" y="-9879"/>
            <a:ext cx="3065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LOOKING BACK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A0FAA1-BCC4-44D2-9D19-CBACD5E008B9}"/>
              </a:ext>
            </a:extLst>
          </p:cNvPr>
          <p:cNvSpPr txBox="1"/>
          <p:nvPr/>
        </p:nvSpPr>
        <p:spPr>
          <a:xfrm>
            <a:off x="436834" y="57654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</p:txBody>
      </p:sp>
      <p:sp>
        <p:nvSpPr>
          <p:cNvPr id="53" name="Google Shape;497;p54">
            <a:extLst>
              <a:ext uri="{FF2B5EF4-FFF2-40B4-BE49-F238E27FC236}">
                <a16:creationId xmlns:a16="http://schemas.microsoft.com/office/drawing/2014/main" id="{BEC7ACFF-B13B-420F-A6B1-F5C7701FA0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593" y="1114570"/>
            <a:ext cx="8858106" cy="8798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text. Use the correct form of the words and phrase in the box.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1C8838D-B892-45DB-AF22-291351402F2C}"/>
              </a:ext>
            </a:extLst>
          </p:cNvPr>
          <p:cNvSpPr/>
          <p:nvPr/>
        </p:nvSpPr>
        <p:spPr>
          <a:xfrm>
            <a:off x="47297" y="2427809"/>
            <a:ext cx="8952698" cy="2399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Nowadays, there are educational opportunities available to all (1) ___________. If they want to earn an academic degree, they can continue their studies at (2) __________________ institutions. But if they want to gain practical and job-specific skills then vocational education is the perfect choice for them. At vocational schools, they can also do (3) _________________ and learn from skilled people on the job. Having qualifications from good educational (4) _____________helps young people find jobs immediately after (5) _______________.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05D0A36-B7EE-4B75-B6B1-012E567928EA}"/>
              </a:ext>
            </a:extLst>
          </p:cNvPr>
          <p:cNvSpPr/>
          <p:nvPr/>
        </p:nvSpPr>
        <p:spPr>
          <a:xfrm>
            <a:off x="268015" y="1946678"/>
            <a:ext cx="8387254" cy="331439"/>
          </a:xfrm>
          <a:prstGeom prst="roundRect">
            <a:avLst/>
          </a:prstGeom>
          <a:solidFill>
            <a:srgbClr val="E7FAFF"/>
          </a:solidFill>
          <a:ln>
            <a:solidFill>
              <a:srgbClr val="EBF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school-leaver	 apprenticeship	higher education	graduation          institution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53" grpId="0"/>
      <p:bldP spid="37" grpId="0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D886CCE7-55AB-4775-87F5-5D5C00BAA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3298" y="2427809"/>
            <a:ext cx="1429359" cy="278324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8E4CA52-C526-493F-B4EF-AF8D5F759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739" y="2427809"/>
            <a:ext cx="1580960" cy="261361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45D69B96-7D2D-4E90-BB28-63B5290A4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7429"/>
            <a:ext cx="1320262" cy="18030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21DE95B-C591-4CBC-8960-18475DBFA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33155" y="-1379714"/>
            <a:ext cx="8858106" cy="1893055"/>
          </a:xfrm>
          <a:prstGeom prst="hexagon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19C1C9B-B487-49A9-A5D6-6AE0F705F0F6}"/>
              </a:ext>
            </a:extLst>
          </p:cNvPr>
          <p:cNvSpPr txBox="1"/>
          <p:nvPr/>
        </p:nvSpPr>
        <p:spPr>
          <a:xfrm>
            <a:off x="94593" y="-9879"/>
            <a:ext cx="3065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LOOKING BACK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A0FAA1-BCC4-44D2-9D19-CBACD5E008B9}"/>
              </a:ext>
            </a:extLst>
          </p:cNvPr>
          <p:cNvSpPr txBox="1"/>
          <p:nvPr/>
        </p:nvSpPr>
        <p:spPr>
          <a:xfrm>
            <a:off x="436834" y="57654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</p:txBody>
      </p:sp>
      <p:sp>
        <p:nvSpPr>
          <p:cNvPr id="53" name="Google Shape;497;p54">
            <a:extLst>
              <a:ext uri="{FF2B5EF4-FFF2-40B4-BE49-F238E27FC236}">
                <a16:creationId xmlns:a16="http://schemas.microsoft.com/office/drawing/2014/main" id="{BEC7ACFF-B13B-420F-A6B1-F5C7701FA0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593" y="1114570"/>
            <a:ext cx="8858106" cy="8798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text. Use the correct form of the words and phrase in the box.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1C8838D-B892-45DB-AF22-291351402F2C}"/>
              </a:ext>
            </a:extLst>
          </p:cNvPr>
          <p:cNvSpPr/>
          <p:nvPr/>
        </p:nvSpPr>
        <p:spPr>
          <a:xfrm>
            <a:off x="47297" y="2427809"/>
            <a:ext cx="8952698" cy="2399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Nowadays, there are educational opportunities available to all (1) ___________. If they want to earn an academic degree, they can continue their studies at (2) __________________ institutions. But if they want to gain practical and job-specific skills then vocational education is the perfect choice for them. At vocational schools, they can also do (3) _________________ and learn from skilled people on the job. Having qualifications from good educational (4) _____________helps young people find jobs immediately after (5) _______________.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05D0A36-B7EE-4B75-B6B1-012E567928EA}"/>
              </a:ext>
            </a:extLst>
          </p:cNvPr>
          <p:cNvSpPr/>
          <p:nvPr/>
        </p:nvSpPr>
        <p:spPr>
          <a:xfrm>
            <a:off x="268015" y="1946678"/>
            <a:ext cx="8387254" cy="331439"/>
          </a:xfrm>
          <a:prstGeom prst="roundRect">
            <a:avLst/>
          </a:prstGeom>
          <a:solidFill>
            <a:srgbClr val="E7FAFF"/>
          </a:solidFill>
          <a:ln>
            <a:solidFill>
              <a:srgbClr val="EBF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apprenticeship	higher education	graduation          institution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E5EBDC-1FDB-4A29-9B6C-829B3A69A50B}"/>
              </a:ext>
            </a:extLst>
          </p:cNvPr>
          <p:cNvSpPr txBox="1"/>
          <p:nvPr/>
        </p:nvSpPr>
        <p:spPr>
          <a:xfrm flipH="1">
            <a:off x="6194202" y="2488006"/>
            <a:ext cx="2260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school-leaver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292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D886CCE7-55AB-4775-87F5-5D5C00BAA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3298" y="2427809"/>
            <a:ext cx="1429359" cy="278324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8E4CA52-C526-493F-B4EF-AF8D5F759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739" y="2427809"/>
            <a:ext cx="1580960" cy="261361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45D69B96-7D2D-4E90-BB28-63B5290A4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7429"/>
            <a:ext cx="1320262" cy="18030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21DE95B-C591-4CBC-8960-18475DBFA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33155" y="-1379714"/>
            <a:ext cx="8858106" cy="1893055"/>
          </a:xfrm>
          <a:prstGeom prst="hexagon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19C1C9B-B487-49A9-A5D6-6AE0F705F0F6}"/>
              </a:ext>
            </a:extLst>
          </p:cNvPr>
          <p:cNvSpPr txBox="1"/>
          <p:nvPr/>
        </p:nvSpPr>
        <p:spPr>
          <a:xfrm>
            <a:off x="94593" y="-9879"/>
            <a:ext cx="3065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LOOKING BACK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A0FAA1-BCC4-44D2-9D19-CBACD5E008B9}"/>
              </a:ext>
            </a:extLst>
          </p:cNvPr>
          <p:cNvSpPr txBox="1"/>
          <p:nvPr/>
        </p:nvSpPr>
        <p:spPr>
          <a:xfrm>
            <a:off x="436834" y="57654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</p:txBody>
      </p:sp>
      <p:sp>
        <p:nvSpPr>
          <p:cNvPr id="53" name="Google Shape;497;p54">
            <a:extLst>
              <a:ext uri="{FF2B5EF4-FFF2-40B4-BE49-F238E27FC236}">
                <a16:creationId xmlns:a16="http://schemas.microsoft.com/office/drawing/2014/main" id="{BEC7ACFF-B13B-420F-A6B1-F5C7701FA0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593" y="1099766"/>
            <a:ext cx="8858106" cy="8798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text. Use the correct form of the words and phrase in the box.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1C8838D-B892-45DB-AF22-291351402F2C}"/>
              </a:ext>
            </a:extLst>
          </p:cNvPr>
          <p:cNvSpPr/>
          <p:nvPr/>
        </p:nvSpPr>
        <p:spPr>
          <a:xfrm>
            <a:off x="47297" y="2427809"/>
            <a:ext cx="8952698" cy="2399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Nowadays, there are educational opportunities available to all (1) ___________. If they want to earn an academic degree, they can continue their studies at (2) __________________ institutions. But if they want to gain practical and job-specific skills then vocational education is the perfect choice for them. At vocational schools, they can also do (3) _________________ and learn from skilled people on the job. Having qualifications from good educational (4) _____________helps young people find jobs immediately after (5) _______________.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05D0A36-B7EE-4B75-B6B1-012E567928EA}"/>
              </a:ext>
            </a:extLst>
          </p:cNvPr>
          <p:cNvSpPr/>
          <p:nvPr/>
        </p:nvSpPr>
        <p:spPr>
          <a:xfrm>
            <a:off x="268015" y="1946678"/>
            <a:ext cx="8387254" cy="331439"/>
          </a:xfrm>
          <a:prstGeom prst="roundRect">
            <a:avLst/>
          </a:prstGeom>
          <a:solidFill>
            <a:srgbClr val="E7FAFF"/>
          </a:solidFill>
          <a:ln>
            <a:solidFill>
              <a:srgbClr val="EBF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apprenticeship			graduation          institution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E5EBDC-1FDB-4A29-9B6C-829B3A69A50B}"/>
              </a:ext>
            </a:extLst>
          </p:cNvPr>
          <p:cNvSpPr txBox="1"/>
          <p:nvPr/>
        </p:nvSpPr>
        <p:spPr>
          <a:xfrm flipH="1">
            <a:off x="6194202" y="2488006"/>
            <a:ext cx="2260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school-leaver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4149E3-18BD-4AF0-80C6-48FB9E0B98C1}"/>
              </a:ext>
            </a:extLst>
          </p:cNvPr>
          <p:cNvSpPr txBox="1"/>
          <p:nvPr/>
        </p:nvSpPr>
        <p:spPr>
          <a:xfrm flipH="1">
            <a:off x="6106201" y="2886757"/>
            <a:ext cx="2260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education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1584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D886CCE7-55AB-4775-87F5-5D5C00BAA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3298" y="2427809"/>
            <a:ext cx="1429359" cy="278324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8E4CA52-C526-493F-B4EF-AF8D5F759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739" y="2427809"/>
            <a:ext cx="1580960" cy="261361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45D69B96-7D2D-4E90-BB28-63B5290A4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7429"/>
            <a:ext cx="1320262" cy="18030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21DE95B-C591-4CBC-8960-18475DBFA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33155" y="-1379714"/>
            <a:ext cx="8858106" cy="1893055"/>
          </a:xfrm>
          <a:prstGeom prst="hexagon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19C1C9B-B487-49A9-A5D6-6AE0F705F0F6}"/>
              </a:ext>
            </a:extLst>
          </p:cNvPr>
          <p:cNvSpPr txBox="1"/>
          <p:nvPr/>
        </p:nvSpPr>
        <p:spPr>
          <a:xfrm>
            <a:off x="94593" y="-9879"/>
            <a:ext cx="3065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LOOKING BACK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A0FAA1-BCC4-44D2-9D19-CBACD5E008B9}"/>
              </a:ext>
            </a:extLst>
          </p:cNvPr>
          <p:cNvSpPr txBox="1"/>
          <p:nvPr/>
        </p:nvSpPr>
        <p:spPr>
          <a:xfrm>
            <a:off x="436834" y="57654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</p:txBody>
      </p:sp>
      <p:sp>
        <p:nvSpPr>
          <p:cNvPr id="53" name="Google Shape;497;p54">
            <a:extLst>
              <a:ext uri="{FF2B5EF4-FFF2-40B4-BE49-F238E27FC236}">
                <a16:creationId xmlns:a16="http://schemas.microsoft.com/office/drawing/2014/main" id="{BEC7ACFF-B13B-420F-A6B1-F5C7701FA0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593" y="1114570"/>
            <a:ext cx="8858106" cy="8798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text. Use the correct form of the words and phrase in the box.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1C8838D-B892-45DB-AF22-291351402F2C}"/>
              </a:ext>
            </a:extLst>
          </p:cNvPr>
          <p:cNvSpPr/>
          <p:nvPr/>
        </p:nvSpPr>
        <p:spPr>
          <a:xfrm>
            <a:off x="47297" y="2427809"/>
            <a:ext cx="8952698" cy="2399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Nowadays, there are educational opportunities available to all (1) ___________. If they want to earn an academic degree, they can continue their studies at (2) __________________ institutions. But if they want to gain practical and job-specific skills then vocational education is the perfect choice for them. At vocational schools, they can also do (3) _________________ and learn from skilled people on the job. Having qualifications from good educational (4) _____________helps young people find jobs immediately after (5) _______________.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05D0A36-B7EE-4B75-B6B1-012E567928EA}"/>
              </a:ext>
            </a:extLst>
          </p:cNvPr>
          <p:cNvSpPr/>
          <p:nvPr/>
        </p:nvSpPr>
        <p:spPr>
          <a:xfrm>
            <a:off x="268015" y="1946678"/>
            <a:ext cx="8387254" cy="331439"/>
          </a:xfrm>
          <a:prstGeom prst="roundRect">
            <a:avLst/>
          </a:prstGeom>
          <a:solidFill>
            <a:srgbClr val="E7FAFF"/>
          </a:solidFill>
          <a:ln>
            <a:solidFill>
              <a:srgbClr val="EBF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				graduation          institution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E5EBDC-1FDB-4A29-9B6C-829B3A69A50B}"/>
              </a:ext>
            </a:extLst>
          </p:cNvPr>
          <p:cNvSpPr txBox="1"/>
          <p:nvPr/>
        </p:nvSpPr>
        <p:spPr>
          <a:xfrm flipH="1">
            <a:off x="6194202" y="2488006"/>
            <a:ext cx="2260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school-leaver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4149E3-18BD-4AF0-80C6-48FB9E0B98C1}"/>
              </a:ext>
            </a:extLst>
          </p:cNvPr>
          <p:cNvSpPr txBox="1"/>
          <p:nvPr/>
        </p:nvSpPr>
        <p:spPr>
          <a:xfrm flipH="1">
            <a:off x="6106201" y="2886757"/>
            <a:ext cx="2260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education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7E24E5-C76E-4005-B200-171DF54593F4}"/>
              </a:ext>
            </a:extLst>
          </p:cNvPr>
          <p:cNvSpPr txBox="1"/>
          <p:nvPr/>
        </p:nvSpPr>
        <p:spPr>
          <a:xfrm flipH="1">
            <a:off x="5901738" y="3657787"/>
            <a:ext cx="2260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apprenticeship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4013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D886CCE7-55AB-4775-87F5-5D5C00BAA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3298" y="2427809"/>
            <a:ext cx="1429359" cy="278324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8E4CA52-C526-493F-B4EF-AF8D5F759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739" y="2427809"/>
            <a:ext cx="1580960" cy="261361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45D69B96-7D2D-4E90-BB28-63B5290A4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7429"/>
            <a:ext cx="1320262" cy="18030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21DE95B-C591-4CBC-8960-18475DBFA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33155" y="-1379714"/>
            <a:ext cx="8858106" cy="1893055"/>
          </a:xfrm>
          <a:prstGeom prst="hexagon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19C1C9B-B487-49A9-A5D6-6AE0F705F0F6}"/>
              </a:ext>
            </a:extLst>
          </p:cNvPr>
          <p:cNvSpPr txBox="1"/>
          <p:nvPr/>
        </p:nvSpPr>
        <p:spPr>
          <a:xfrm>
            <a:off x="94593" y="-9879"/>
            <a:ext cx="3065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LOOKING BACK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A0FAA1-BCC4-44D2-9D19-CBACD5E008B9}"/>
              </a:ext>
            </a:extLst>
          </p:cNvPr>
          <p:cNvSpPr txBox="1"/>
          <p:nvPr/>
        </p:nvSpPr>
        <p:spPr>
          <a:xfrm>
            <a:off x="436834" y="57654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</p:txBody>
      </p:sp>
      <p:sp>
        <p:nvSpPr>
          <p:cNvPr id="53" name="Google Shape;497;p54">
            <a:extLst>
              <a:ext uri="{FF2B5EF4-FFF2-40B4-BE49-F238E27FC236}">
                <a16:creationId xmlns:a16="http://schemas.microsoft.com/office/drawing/2014/main" id="{BEC7ACFF-B13B-420F-A6B1-F5C7701FA0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593" y="1114570"/>
            <a:ext cx="8858106" cy="8798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text. Use the correct form of the words and phrase in the box.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1C8838D-B892-45DB-AF22-291351402F2C}"/>
              </a:ext>
            </a:extLst>
          </p:cNvPr>
          <p:cNvSpPr/>
          <p:nvPr/>
        </p:nvSpPr>
        <p:spPr>
          <a:xfrm>
            <a:off x="47297" y="2427809"/>
            <a:ext cx="8952698" cy="2399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Nowadays, there are educational opportunities available to all (1) ___________. If they want to earn an academic degree, they can continue their studies at (2) __________________ institutions. But if they want to gain practical and job-specific skills then vocational education is the perfect choice for them. At vocational schools, they can also do (3) _________________ and learn from skilled people on the job. Having qualifications from good educational (4) _____________helps young people find jobs immediately after (5) _______________.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05D0A36-B7EE-4B75-B6B1-012E567928EA}"/>
              </a:ext>
            </a:extLst>
          </p:cNvPr>
          <p:cNvSpPr/>
          <p:nvPr/>
        </p:nvSpPr>
        <p:spPr>
          <a:xfrm>
            <a:off x="268015" y="1946678"/>
            <a:ext cx="8387254" cy="331439"/>
          </a:xfrm>
          <a:prstGeom prst="roundRect">
            <a:avLst/>
          </a:prstGeom>
          <a:solidFill>
            <a:srgbClr val="E7FAFF"/>
          </a:solidFill>
          <a:ln>
            <a:solidFill>
              <a:srgbClr val="EBF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				graduation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E5EBDC-1FDB-4A29-9B6C-829B3A69A50B}"/>
              </a:ext>
            </a:extLst>
          </p:cNvPr>
          <p:cNvSpPr txBox="1"/>
          <p:nvPr/>
        </p:nvSpPr>
        <p:spPr>
          <a:xfrm flipH="1">
            <a:off x="6194202" y="2488006"/>
            <a:ext cx="2260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school-leaver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4149E3-18BD-4AF0-80C6-48FB9E0B98C1}"/>
              </a:ext>
            </a:extLst>
          </p:cNvPr>
          <p:cNvSpPr txBox="1"/>
          <p:nvPr/>
        </p:nvSpPr>
        <p:spPr>
          <a:xfrm flipH="1">
            <a:off x="6106201" y="2886757"/>
            <a:ext cx="2260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education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C5A045-CB8F-4956-8D43-3FD08FACAAA8}"/>
              </a:ext>
            </a:extLst>
          </p:cNvPr>
          <p:cNvSpPr txBox="1"/>
          <p:nvPr/>
        </p:nvSpPr>
        <p:spPr>
          <a:xfrm flipH="1">
            <a:off x="5901738" y="3657787"/>
            <a:ext cx="2260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apprenticeship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589615-5430-4555-A624-110E902328DC}"/>
              </a:ext>
            </a:extLst>
          </p:cNvPr>
          <p:cNvSpPr txBox="1"/>
          <p:nvPr/>
        </p:nvSpPr>
        <p:spPr>
          <a:xfrm flipH="1">
            <a:off x="7173490" y="4056538"/>
            <a:ext cx="2260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6085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D886CCE7-55AB-4775-87F5-5D5C00BAA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3298" y="2427809"/>
            <a:ext cx="1429359" cy="278324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8E4CA52-C526-493F-B4EF-AF8D5F759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739" y="2427809"/>
            <a:ext cx="1580960" cy="261361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45D69B96-7D2D-4E90-BB28-63B5290A4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7429"/>
            <a:ext cx="1320262" cy="18030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21DE95B-C591-4CBC-8960-18475DBFA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33155" y="-1379714"/>
            <a:ext cx="8858106" cy="1893055"/>
          </a:xfrm>
          <a:prstGeom prst="hexagon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19C1C9B-B487-49A9-A5D6-6AE0F705F0F6}"/>
              </a:ext>
            </a:extLst>
          </p:cNvPr>
          <p:cNvSpPr txBox="1"/>
          <p:nvPr/>
        </p:nvSpPr>
        <p:spPr>
          <a:xfrm>
            <a:off x="94593" y="-9879"/>
            <a:ext cx="3065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LOOKING BACK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A0FAA1-BCC4-44D2-9D19-CBACD5E008B9}"/>
              </a:ext>
            </a:extLst>
          </p:cNvPr>
          <p:cNvSpPr txBox="1"/>
          <p:nvPr/>
        </p:nvSpPr>
        <p:spPr>
          <a:xfrm>
            <a:off x="436834" y="57654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</p:txBody>
      </p:sp>
      <p:sp>
        <p:nvSpPr>
          <p:cNvPr id="53" name="Google Shape;497;p54">
            <a:extLst>
              <a:ext uri="{FF2B5EF4-FFF2-40B4-BE49-F238E27FC236}">
                <a16:creationId xmlns:a16="http://schemas.microsoft.com/office/drawing/2014/main" id="{BEC7ACFF-B13B-420F-A6B1-F5C7701FA0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593" y="1114570"/>
            <a:ext cx="8858106" cy="8798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text. Use the correct form of the words and phrase in the box.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1C8838D-B892-45DB-AF22-291351402F2C}"/>
              </a:ext>
            </a:extLst>
          </p:cNvPr>
          <p:cNvSpPr/>
          <p:nvPr/>
        </p:nvSpPr>
        <p:spPr>
          <a:xfrm>
            <a:off x="47297" y="2427809"/>
            <a:ext cx="8952698" cy="2399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Nowadays, there are educational opportunities available to all (1) ___________. If they want to earn an academic degree, they can continue their studies at (2) __________________ institutions. But if they want to gain practical and job-specific skills then vocational education is the perfect choice for them. At vocational schools, they can also do (3) _________________ and learn from skilled people on the job. Having qualifications from good educational (4) _____________helps young people find jobs immediately after (5) _______________.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05D0A36-B7EE-4B75-B6B1-012E567928EA}"/>
              </a:ext>
            </a:extLst>
          </p:cNvPr>
          <p:cNvSpPr/>
          <p:nvPr/>
        </p:nvSpPr>
        <p:spPr>
          <a:xfrm>
            <a:off x="268015" y="1946678"/>
            <a:ext cx="8387254" cy="331439"/>
          </a:xfrm>
          <a:prstGeom prst="roundRect">
            <a:avLst/>
          </a:prstGeom>
          <a:solidFill>
            <a:srgbClr val="E7FAFF"/>
          </a:solidFill>
          <a:ln>
            <a:solidFill>
              <a:srgbClr val="EBF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				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E5EBDC-1FDB-4A29-9B6C-829B3A69A50B}"/>
              </a:ext>
            </a:extLst>
          </p:cNvPr>
          <p:cNvSpPr txBox="1"/>
          <p:nvPr/>
        </p:nvSpPr>
        <p:spPr>
          <a:xfrm flipH="1">
            <a:off x="6194202" y="2488006"/>
            <a:ext cx="2260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school-leaver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4149E3-18BD-4AF0-80C6-48FB9E0B98C1}"/>
              </a:ext>
            </a:extLst>
          </p:cNvPr>
          <p:cNvSpPr txBox="1"/>
          <p:nvPr/>
        </p:nvSpPr>
        <p:spPr>
          <a:xfrm flipH="1">
            <a:off x="6106201" y="2886757"/>
            <a:ext cx="2260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education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C5A045-CB8F-4956-8D43-3FD08FACAAA8}"/>
              </a:ext>
            </a:extLst>
          </p:cNvPr>
          <p:cNvSpPr txBox="1"/>
          <p:nvPr/>
        </p:nvSpPr>
        <p:spPr>
          <a:xfrm flipH="1">
            <a:off x="5901738" y="3657787"/>
            <a:ext cx="2260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apprenticeship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589615-5430-4555-A624-110E902328DC}"/>
              </a:ext>
            </a:extLst>
          </p:cNvPr>
          <p:cNvSpPr txBox="1"/>
          <p:nvPr/>
        </p:nvSpPr>
        <p:spPr>
          <a:xfrm flipH="1">
            <a:off x="7173490" y="4056538"/>
            <a:ext cx="2260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CEAF14-B936-4465-9D22-1D86F14B609D}"/>
              </a:ext>
            </a:extLst>
          </p:cNvPr>
          <p:cNvSpPr txBox="1"/>
          <p:nvPr/>
        </p:nvSpPr>
        <p:spPr>
          <a:xfrm flipH="1">
            <a:off x="4376257" y="4428817"/>
            <a:ext cx="2260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5950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07E507CF-2B62-4698-82DC-E92316D36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33155" y="-1379714"/>
            <a:ext cx="8858106" cy="1893055"/>
          </a:xfrm>
          <a:prstGeom prst="hexagon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C4D74A9F-88E6-410A-A8BA-10B1938B18BB}"/>
              </a:ext>
            </a:extLst>
          </p:cNvPr>
          <p:cNvSpPr txBox="1"/>
          <p:nvPr/>
        </p:nvSpPr>
        <p:spPr>
          <a:xfrm>
            <a:off x="94593" y="-9879"/>
            <a:ext cx="3065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LOOKING BACK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C7D5EF3-F6EA-4AF3-9F81-B30F7E242AF2}"/>
              </a:ext>
            </a:extLst>
          </p:cNvPr>
          <p:cNvSpPr txBox="1"/>
          <p:nvPr/>
        </p:nvSpPr>
        <p:spPr>
          <a:xfrm>
            <a:off x="436834" y="576546"/>
            <a:ext cx="1739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2876E2-22E6-4AA4-B723-387EEE733F14}"/>
              </a:ext>
            </a:extLst>
          </p:cNvPr>
          <p:cNvSpPr/>
          <p:nvPr/>
        </p:nvSpPr>
        <p:spPr>
          <a:xfrm>
            <a:off x="436834" y="1099766"/>
            <a:ext cx="8707166" cy="9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Rewrite these sentences using perfect participle clauses or perfect gerunds.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890A96-00F7-4863-B51C-AFECB329A5EC}"/>
              </a:ext>
            </a:extLst>
          </p:cNvPr>
          <p:cNvSpPr/>
          <p:nvPr/>
        </p:nvSpPr>
        <p:spPr>
          <a:xfrm>
            <a:off x="218417" y="2007515"/>
            <a:ext cx="8707166" cy="3002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After he finished school, my brother took a year off and travelled around the world.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_________________________________took a year off and travelled around the world.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He did not remember that he had discussed his study options with his parents.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_________________________________ his study options with his parents.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My cousin didn't ask anyone for advice, so she made the wrong decision about her education.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_________________________________ made the wrong decision about her education.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Lan won the first prize in the competition. This is something she's very proud of.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_______________________________________is something Lan is very proud of.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235BF9-E1EC-44E5-8AFB-D356214CE6C8}"/>
              </a:ext>
            </a:extLst>
          </p:cNvPr>
          <p:cNvSpPr/>
          <p:nvPr/>
        </p:nvSpPr>
        <p:spPr>
          <a:xfrm>
            <a:off x="620975" y="2432045"/>
            <a:ext cx="27334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 finished school, my brother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2F3DEC-2E2D-4B58-9861-4B7C238767E8}"/>
              </a:ext>
            </a:extLst>
          </p:cNvPr>
          <p:cNvSpPr/>
          <p:nvPr/>
        </p:nvSpPr>
        <p:spPr>
          <a:xfrm>
            <a:off x="620975" y="3167798"/>
            <a:ext cx="29851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did not remember having discussed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78FA1D-BB99-4BFE-9407-CDB57A7228D6}"/>
              </a:ext>
            </a:extLst>
          </p:cNvPr>
          <p:cNvSpPr/>
          <p:nvPr/>
        </p:nvSpPr>
        <p:spPr>
          <a:xfrm>
            <a:off x="620975" y="3889845"/>
            <a:ext cx="28200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having asked anyone for advice,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6E9E1C-B7B6-4F7F-BDD2-F0F556028796}"/>
              </a:ext>
            </a:extLst>
          </p:cNvPr>
          <p:cNvSpPr/>
          <p:nvPr/>
        </p:nvSpPr>
        <p:spPr>
          <a:xfrm>
            <a:off x="641377" y="4661972"/>
            <a:ext cx="34211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 won the first prize in the competition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547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20" grpId="0"/>
      <p:bldP spid="21" grpId="0"/>
      <p:bldP spid="23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1253D3BC-38E1-442E-9AF7-C3D630110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6382" y="3071659"/>
            <a:ext cx="2023091" cy="276292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14994A5-4FFE-431C-BF6D-5FC4CAEA08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4728" y="-1561723"/>
            <a:ext cx="8858106" cy="1893055"/>
          </a:xfrm>
          <a:prstGeom prst="hexagon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1273401-2E69-43BA-B85C-9FE0380F79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33155" y="-1379714"/>
            <a:ext cx="8858106" cy="1893055"/>
          </a:xfrm>
          <a:prstGeom prst="hexagon">
            <a:avLst/>
          </a:prstGeom>
        </p:spPr>
      </p:pic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DA523AEF-0E13-45D3-893E-150D13CA7BEB}"/>
              </a:ext>
            </a:extLst>
          </p:cNvPr>
          <p:cNvSpPr/>
          <p:nvPr/>
        </p:nvSpPr>
        <p:spPr>
          <a:xfrm>
            <a:off x="-466588" y="356171"/>
            <a:ext cx="8736474" cy="420619"/>
          </a:xfrm>
          <a:prstGeom prst="flowChartTerminator">
            <a:avLst/>
          </a:prstGeom>
          <a:solidFill>
            <a:srgbClr val="FFFFD5"/>
          </a:solidFill>
          <a:ln>
            <a:solidFill>
              <a:srgbClr val="FFFF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CHOOSING THE PERFECT EDUCATIONAL INSTITUTION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7F5894-BBF8-4E50-B31B-507D1B9F4826}"/>
              </a:ext>
            </a:extLst>
          </p:cNvPr>
          <p:cNvSpPr txBox="1"/>
          <p:nvPr/>
        </p:nvSpPr>
        <p:spPr>
          <a:xfrm>
            <a:off x="94593" y="-9879"/>
            <a:ext cx="1859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</a:p>
        </p:txBody>
      </p:sp>
      <p:pic>
        <p:nvPicPr>
          <p:cNvPr id="8194" name="Picture 2" descr="Những trường đại học đẹp nhất Việt Nam, sống ảo quên đời">
            <a:extLst>
              <a:ext uri="{FF2B5EF4-FFF2-40B4-BE49-F238E27FC236}">
                <a16:creationId xmlns:a16="http://schemas.microsoft.com/office/drawing/2014/main" id="{2ECF8AF5-DD66-4B57-AC2A-9CBC9C44B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3" y="690380"/>
            <a:ext cx="2850738" cy="1881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Đại Học FPT">
            <a:extLst>
              <a:ext uri="{FF2B5EF4-FFF2-40B4-BE49-F238E27FC236}">
                <a16:creationId xmlns:a16="http://schemas.microsoft.com/office/drawing/2014/main" id="{0BDE5BF0-1BB8-4DED-81E6-C173524DD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630" y="679306"/>
            <a:ext cx="2850738" cy="1892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ọc viện Nông Nghiệp Việt Nam">
            <a:extLst>
              <a:ext uri="{FF2B5EF4-FFF2-40B4-BE49-F238E27FC236}">
                <a16:creationId xmlns:a16="http://schemas.microsoft.com/office/drawing/2014/main" id="{38B8C109-D6D7-472D-992C-59259408C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405" y="679306"/>
            <a:ext cx="2850738" cy="1869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CE4509-CC59-4870-B149-4FEFD0714B28}"/>
              </a:ext>
            </a:extLst>
          </p:cNvPr>
          <p:cNvSpPr txBox="1"/>
          <p:nvPr/>
        </p:nvSpPr>
        <p:spPr>
          <a:xfrm>
            <a:off x="445821" y="2485311"/>
            <a:ext cx="2077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RMIT UNIVERSITY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0C6A6D-028D-4AAA-A411-2D99BFE66FA4}"/>
              </a:ext>
            </a:extLst>
          </p:cNvPr>
          <p:cNvSpPr txBox="1"/>
          <p:nvPr/>
        </p:nvSpPr>
        <p:spPr>
          <a:xfrm>
            <a:off x="3112368" y="2485307"/>
            <a:ext cx="2983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FPT UNIVERSITY IN HA NOI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52396E-2F14-4645-A27D-CA5257082C12}"/>
              </a:ext>
            </a:extLst>
          </p:cNvPr>
          <p:cNvSpPr txBox="1"/>
          <p:nvPr/>
        </p:nvSpPr>
        <p:spPr>
          <a:xfrm>
            <a:off x="6130141" y="2488966"/>
            <a:ext cx="2919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VIETNAM NATIONAL UNIVERSITY OF AGRICULTURE</a:t>
            </a:r>
          </a:p>
        </p:txBody>
      </p:sp>
      <p:pic>
        <p:nvPicPr>
          <p:cNvPr id="8200" name="Picture 8" descr="Đại học Quốc Tế - Đại học Quốc Gia TP HCM">
            <a:extLst>
              <a:ext uri="{FF2B5EF4-FFF2-40B4-BE49-F238E27FC236}">
                <a16:creationId xmlns:a16="http://schemas.microsoft.com/office/drawing/2014/main" id="{3AC65AB5-7A98-4DB7-8A57-9BD602AC0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63" y="2823861"/>
            <a:ext cx="2850738" cy="1858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7E7504B-751A-4D4A-B823-96BB175195AD}"/>
              </a:ext>
            </a:extLst>
          </p:cNvPr>
          <p:cNvSpPr txBox="1"/>
          <p:nvPr/>
        </p:nvSpPr>
        <p:spPr>
          <a:xfrm>
            <a:off x="55355" y="4611533"/>
            <a:ext cx="292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VIETNAM NATIONAL UNIVERSITY HCM CITY</a:t>
            </a:r>
          </a:p>
        </p:txBody>
      </p:sp>
      <p:pic>
        <p:nvPicPr>
          <p:cNvPr id="8202" name="Picture 10" descr="Trang chủ - VinUni">
            <a:extLst>
              <a:ext uri="{FF2B5EF4-FFF2-40B4-BE49-F238E27FC236}">
                <a16:creationId xmlns:a16="http://schemas.microsoft.com/office/drawing/2014/main" id="{205934C1-8749-4426-AC56-BE3BA671C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04" y="2810379"/>
            <a:ext cx="2813035" cy="1871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1005189-5622-4DC1-9E7B-8A0D5B9E7F04}"/>
              </a:ext>
            </a:extLst>
          </p:cNvPr>
          <p:cNvSpPr txBox="1"/>
          <p:nvPr/>
        </p:nvSpPr>
        <p:spPr>
          <a:xfrm>
            <a:off x="3139514" y="4682326"/>
            <a:ext cx="2929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VINUNIVERSITY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4" name="Picture 12" descr="Trường Đại Học Quy Nhơn">
            <a:extLst>
              <a:ext uri="{FF2B5EF4-FFF2-40B4-BE49-F238E27FC236}">
                <a16:creationId xmlns:a16="http://schemas.microsoft.com/office/drawing/2014/main" id="{E9F5DCA6-606B-4F45-B506-ABB36F2E2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675" y="2871980"/>
            <a:ext cx="2789162" cy="1810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481122B-DB46-4A0D-A264-3B3A871ED13F}"/>
              </a:ext>
            </a:extLst>
          </p:cNvPr>
          <p:cNvSpPr txBox="1"/>
          <p:nvPr/>
        </p:nvSpPr>
        <p:spPr>
          <a:xfrm>
            <a:off x="6232147" y="4750031"/>
            <a:ext cx="2929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QUY NH</a:t>
            </a:r>
            <a:r>
              <a:rPr lang="vi-VN" b="1" dirty="0"/>
              <a:t>Ơ</a:t>
            </a:r>
            <a:r>
              <a:rPr lang="en-US" b="1" dirty="0"/>
              <a:t>N UNIVERSITY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101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/>
      <p:bldP spid="12" grpId="0"/>
      <p:bldP spid="21" grpId="0"/>
      <p:bldP spid="25" grpId="0"/>
      <p:bldP spid="26" grpId="0"/>
      <p:bldP spid="28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D62D63-1CAF-40B5-98F1-9A6310347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89867" y="-331076"/>
            <a:ext cx="9514115" cy="3144351"/>
          </a:xfrm>
          <a:prstGeom prst="rect">
            <a:avLst/>
          </a:prstGeom>
        </p:spPr>
      </p:pic>
      <p:sp>
        <p:nvSpPr>
          <p:cNvPr id="491" name="Google Shape;491;p53"/>
          <p:cNvSpPr txBox="1">
            <a:spLocks noGrp="1"/>
          </p:cNvSpPr>
          <p:nvPr>
            <p:ph type="ctrTitle"/>
          </p:nvPr>
        </p:nvSpPr>
        <p:spPr>
          <a:xfrm>
            <a:off x="80347" y="-84620"/>
            <a:ext cx="8983305" cy="18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WARM-UP</a:t>
            </a:r>
            <a:endParaRPr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F6AD6C-897A-470D-89B4-17F3AD64B481}"/>
              </a:ext>
            </a:extLst>
          </p:cNvPr>
          <p:cNvSpPr txBox="1"/>
          <p:nvPr/>
        </p:nvSpPr>
        <p:spPr>
          <a:xfrm>
            <a:off x="1615597" y="822430"/>
            <a:ext cx="620554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GAME:Jumble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words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02AB9C3-7F0C-4F36-B202-F4E110D581FE}"/>
              </a:ext>
            </a:extLst>
          </p:cNvPr>
          <p:cNvSpPr/>
          <p:nvPr/>
        </p:nvSpPr>
        <p:spPr>
          <a:xfrm>
            <a:off x="1469227" y="1869273"/>
            <a:ext cx="6205544" cy="2971800"/>
          </a:xfrm>
          <a:prstGeom prst="roundRect">
            <a:avLst/>
          </a:prstGeom>
          <a:solidFill>
            <a:srgbClr val="E7FAFF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Each word will be shown in a non-alphabetical order.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Each team has 10 seconds to guess the word.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If a team cannot answer within 10 seconds, the other team has the right to answer by raising their hand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correct answer earns one point.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The team with the most points is the winner.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0126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1253D3BC-38E1-442E-9AF7-C3D630110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2871" y="2479112"/>
            <a:ext cx="2023091" cy="276292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14994A5-4FFE-431C-BF6D-5FC4CAEA08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4728" y="-1561723"/>
            <a:ext cx="8858106" cy="1893055"/>
          </a:xfrm>
          <a:prstGeom prst="hexagon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1273401-2E69-43BA-B85C-9FE0380F79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33155" y="-1379714"/>
            <a:ext cx="8858106" cy="1893055"/>
          </a:xfrm>
          <a:prstGeom prst="hexagon">
            <a:avLst/>
          </a:prstGeom>
        </p:spPr>
      </p:pic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DA523AEF-0E13-45D3-893E-150D13CA7BEB}"/>
              </a:ext>
            </a:extLst>
          </p:cNvPr>
          <p:cNvSpPr/>
          <p:nvPr/>
        </p:nvSpPr>
        <p:spPr>
          <a:xfrm>
            <a:off x="-352870" y="407154"/>
            <a:ext cx="6674842" cy="716369"/>
          </a:xfrm>
          <a:prstGeom prst="flowChartTerminator">
            <a:avLst/>
          </a:prstGeom>
          <a:solidFill>
            <a:srgbClr val="FFFFD5"/>
          </a:solidFill>
          <a:ln>
            <a:solidFill>
              <a:srgbClr val="FFFF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CHOOSING THE PERFECT EDUCATIONAL INSTITUTION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A30681-4A88-4367-A32B-A878D85BC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8734" y="-169080"/>
            <a:ext cx="3460673" cy="2046274"/>
          </a:xfrm>
          <a:prstGeom prst="roundRect">
            <a:avLst>
              <a:gd name="adj" fmla="val 16667"/>
            </a:avLst>
          </a:prstGeom>
          <a:ln>
            <a:solidFill>
              <a:srgbClr val="FFFF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relaxedInset"/>
            <a:contourClr>
              <a:srgbClr val="969696"/>
            </a:contourClr>
          </a:sp3d>
        </p:spPr>
      </p:pic>
      <p:sp>
        <p:nvSpPr>
          <p:cNvPr id="1090" name="Google Shape;1090;p89"/>
          <p:cNvSpPr txBox="1">
            <a:spLocks noGrp="1"/>
          </p:cNvSpPr>
          <p:nvPr>
            <p:ph type="title"/>
          </p:nvPr>
        </p:nvSpPr>
        <p:spPr>
          <a:xfrm>
            <a:off x="0" y="1123523"/>
            <a:ext cx="7202987" cy="12792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in groups. Do some research on educational  institutions </a:t>
            </a:r>
            <a:br>
              <a:rPr lang="e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school-leavers (e.g. colleges, universities, vocational schools) </a:t>
            </a:r>
            <a:br>
              <a:rPr lang="e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Viet Nam. Choose one that you think has the best programme for a particular subject, trade, or job, and present your findings to the class,</a:t>
            </a:r>
            <a:endParaRPr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7F5894-BBF8-4E50-B31B-507D1B9F4826}"/>
              </a:ext>
            </a:extLst>
          </p:cNvPr>
          <p:cNvSpPr txBox="1"/>
          <p:nvPr/>
        </p:nvSpPr>
        <p:spPr>
          <a:xfrm>
            <a:off x="94593" y="-9879"/>
            <a:ext cx="1859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AF48BB-0532-4BC3-B2DD-E15343777FDD}"/>
              </a:ext>
            </a:extLst>
          </p:cNvPr>
          <p:cNvSpPr/>
          <p:nvPr/>
        </p:nvSpPr>
        <p:spPr>
          <a:xfrm>
            <a:off x="204686" y="2551382"/>
            <a:ext cx="4453759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What type of educational institution is it? Where is it? How big is it?</a:t>
            </a:r>
          </a:p>
          <a:p>
            <a:pPr algn="just"/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What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training for that particular subject, trade, or job does it offer? How much is the fee?</a:t>
            </a:r>
          </a:p>
          <a:p>
            <a:pPr algn="just"/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What facilities does it have? Are there any student activities or clubs?</a:t>
            </a:r>
          </a:p>
          <a:p>
            <a:pPr algn="just"/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What job opportunities are there for its students after graduation?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7E83424-C58B-4A7A-BDF2-055276AD5D80}"/>
              </a:ext>
            </a:extLst>
          </p:cNvPr>
          <p:cNvSpPr/>
          <p:nvPr/>
        </p:nvSpPr>
        <p:spPr>
          <a:xfrm>
            <a:off x="109831" y="2411395"/>
            <a:ext cx="4643471" cy="264933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6DE05-D72B-4590-8F6B-0BFBA0E1F996}"/>
              </a:ext>
            </a:extLst>
          </p:cNvPr>
          <p:cNvSpPr txBox="1"/>
          <p:nvPr/>
        </p:nvSpPr>
        <p:spPr>
          <a:xfrm>
            <a:off x="4848157" y="2551217"/>
            <a:ext cx="41168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Type, Location, and Size of the Institution.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B70EA9-64AD-4A30-AE0E-7D7E15EE5E4D}"/>
              </a:ext>
            </a:extLst>
          </p:cNvPr>
          <p:cNvSpPr txBox="1"/>
          <p:nvPr/>
        </p:nvSpPr>
        <p:spPr>
          <a:xfrm>
            <a:off x="4885104" y="3194953"/>
            <a:ext cx="455782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Subject, Trade or Job  and Fee.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75158F-565C-40AD-8605-DFCB3835B8D7}"/>
              </a:ext>
            </a:extLst>
          </p:cNvPr>
          <p:cNvSpPr txBox="1"/>
          <p:nvPr/>
        </p:nvSpPr>
        <p:spPr>
          <a:xfrm>
            <a:off x="4885104" y="3894817"/>
            <a:ext cx="414906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Facilities, Student activities, and Clubs.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99E668-505A-4505-B4ED-C0827C3F380C}"/>
              </a:ext>
            </a:extLst>
          </p:cNvPr>
          <p:cNvSpPr txBox="1"/>
          <p:nvPr/>
        </p:nvSpPr>
        <p:spPr>
          <a:xfrm>
            <a:off x="4900342" y="4478558"/>
            <a:ext cx="37682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Job opportunities after graduation.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975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90" grpId="0"/>
      <p:bldP spid="23" grpId="0"/>
      <p:bldP spid="5" grpId="0"/>
      <p:bldP spid="6" grpId="0" animBg="1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9C78406-5EBF-4008-A88F-B40CBE20B8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05165"/>
              </p:ext>
            </p:extLst>
          </p:nvPr>
        </p:nvGraphicFramePr>
        <p:xfrm>
          <a:off x="784334" y="1024759"/>
          <a:ext cx="7575332" cy="3494533"/>
        </p:xfrm>
        <a:graphic>
          <a:graphicData uri="http://schemas.openxmlformats.org/drawingml/2006/table">
            <a:tbl>
              <a:tblPr firstRow="1" bandRow="1">
                <a:tableStyleId>{11DE2CEB-E7E1-4110-8FBA-F00958B4FC22}</a:tableStyleId>
              </a:tblPr>
              <a:tblGrid>
                <a:gridCol w="2228422">
                  <a:extLst>
                    <a:ext uri="{9D8B030D-6E8A-4147-A177-3AD203B41FA5}">
                      <a16:colId xmlns:a16="http://schemas.microsoft.com/office/drawing/2014/main" val="2324563705"/>
                    </a:ext>
                  </a:extLst>
                </a:gridCol>
                <a:gridCol w="1169409">
                  <a:extLst>
                    <a:ext uri="{9D8B030D-6E8A-4147-A177-3AD203B41FA5}">
                      <a16:colId xmlns:a16="http://schemas.microsoft.com/office/drawing/2014/main" val="40064478"/>
                    </a:ext>
                  </a:extLst>
                </a:gridCol>
                <a:gridCol w="1106942">
                  <a:extLst>
                    <a:ext uri="{9D8B030D-6E8A-4147-A177-3AD203B41FA5}">
                      <a16:colId xmlns:a16="http://schemas.microsoft.com/office/drawing/2014/main" val="2509450736"/>
                    </a:ext>
                  </a:extLst>
                </a:gridCol>
                <a:gridCol w="1241700">
                  <a:extLst>
                    <a:ext uri="{9D8B030D-6E8A-4147-A177-3AD203B41FA5}">
                      <a16:colId xmlns:a16="http://schemas.microsoft.com/office/drawing/2014/main" val="2215776526"/>
                    </a:ext>
                  </a:extLst>
                </a:gridCol>
                <a:gridCol w="1828859">
                  <a:extLst>
                    <a:ext uri="{9D8B030D-6E8A-4147-A177-3AD203B41FA5}">
                      <a16:colId xmlns:a16="http://schemas.microsoft.com/office/drawing/2014/main" val="3171529089"/>
                    </a:ext>
                  </a:extLst>
                </a:gridCol>
              </a:tblGrid>
              <a:tr h="37589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Criteria</a:t>
                      </a:r>
                    </a:p>
                  </a:txBody>
                  <a:tcPr>
                    <a:solidFill>
                      <a:srgbClr val="EB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Excellent</a:t>
                      </a:r>
                    </a:p>
                  </a:txBody>
                  <a:tcPr>
                    <a:solidFill>
                      <a:srgbClr val="EB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</a:t>
                      </a:r>
                    </a:p>
                  </a:txBody>
                  <a:tcPr>
                    <a:solidFill>
                      <a:srgbClr val="EB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</a:p>
                  </a:txBody>
                  <a:tcPr>
                    <a:solidFill>
                      <a:srgbClr val="EBF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Needs improvement</a:t>
                      </a:r>
                    </a:p>
                  </a:txBody>
                  <a:tcPr>
                    <a:solidFill>
                      <a:srgbClr val="EBF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747859"/>
                  </a:ext>
                </a:extLst>
              </a:tr>
              <a:tr h="841045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Content</a:t>
                      </a:r>
                    </a:p>
                    <a:p>
                      <a:pPr algn="l">
                        <a:spcBef>
                          <a:spcPts val="400"/>
                        </a:spcBef>
                      </a:pPr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(clear, well-structured, enough content)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149132"/>
                  </a:ext>
                </a:extLst>
              </a:tr>
              <a:tr h="809506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Organization </a:t>
                      </a:r>
                    </a:p>
                    <a:p>
                      <a:pPr algn="l">
                        <a:spcBef>
                          <a:spcPts val="400"/>
                        </a:spcBef>
                      </a:pPr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(clear introduction, body, and conclusion.)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629815"/>
                  </a:ext>
                </a:extLst>
              </a:tr>
              <a:tr h="632431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Pronunciation </a:t>
                      </a:r>
                    </a:p>
                    <a:p>
                      <a:pPr algn="l">
                        <a:spcBef>
                          <a:spcPts val="400"/>
                        </a:spcBef>
                      </a:pPr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(natural intonation,…)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623658"/>
                  </a:ext>
                </a:extLst>
              </a:tr>
              <a:tr h="632431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Interaction </a:t>
                      </a:r>
                    </a:p>
                    <a:p>
                      <a:pPr algn="l">
                        <a:spcBef>
                          <a:spcPts val="400"/>
                        </a:spcBef>
                      </a:pPr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(eye contact,…)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49554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E3050296-CEA4-4828-BA22-77D9D3517854}"/>
              </a:ext>
            </a:extLst>
          </p:cNvPr>
          <p:cNvSpPr/>
          <p:nvPr/>
        </p:nvSpPr>
        <p:spPr>
          <a:xfrm>
            <a:off x="2979256" y="100988"/>
            <a:ext cx="3185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Criteria</a:t>
            </a: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62"/>
          <p:cNvSpPr txBox="1">
            <a:spLocks noGrp="1"/>
          </p:cNvSpPr>
          <p:nvPr>
            <p:ph type="title" idx="2"/>
          </p:nvPr>
        </p:nvSpPr>
        <p:spPr>
          <a:xfrm>
            <a:off x="713225" y="39761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6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2FDA2BF-C60E-4841-945C-4D5E8AA53D74}"/>
              </a:ext>
            </a:extLst>
          </p:cNvPr>
          <p:cNvSpPr/>
          <p:nvPr/>
        </p:nvSpPr>
        <p:spPr>
          <a:xfrm>
            <a:off x="1391282" y="1552903"/>
            <a:ext cx="6361386" cy="572701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exercises in the workbook.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13816FB-A79A-406B-8D2F-19989CD53054}"/>
              </a:ext>
            </a:extLst>
          </p:cNvPr>
          <p:cNvSpPr/>
          <p:nvPr/>
        </p:nvSpPr>
        <p:spPr>
          <a:xfrm>
            <a:off x="1391281" y="2420261"/>
            <a:ext cx="6515125" cy="572702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Prepare for Unit 8: Becoming independent - Getting started.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m_thanh_dong_ho_Dem_nguoc_10_giay-www_tiengdong_com">
            <a:hlinkClick r:id="" action="ppaction://media"/>
            <a:extLst>
              <a:ext uri="{FF2B5EF4-FFF2-40B4-BE49-F238E27FC236}">
                <a16:creationId xmlns:a16="http://schemas.microsoft.com/office/drawing/2014/main" id="{F0B5266A-7D82-478D-85A1-775751C25A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3916.666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7989" y="855456"/>
            <a:ext cx="406400" cy="4064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BA5483C-B9B3-4185-BEC5-E78452232EB4}"/>
              </a:ext>
            </a:extLst>
          </p:cNvPr>
          <p:cNvSpPr/>
          <p:nvPr/>
        </p:nvSpPr>
        <p:spPr>
          <a:xfrm>
            <a:off x="2205805" y="3901966"/>
            <a:ext cx="5243402" cy="853744"/>
          </a:xfrm>
          <a:prstGeom prst="roundRect">
            <a:avLst/>
          </a:prstGeom>
          <a:solidFill>
            <a:srgbClr val="EBFBFF"/>
          </a:solidFill>
          <a:ln>
            <a:solidFill>
              <a:srgbClr val="DD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C2B64C-6468-4DC4-A2E2-299C76B58244}"/>
              </a:ext>
            </a:extLst>
          </p:cNvPr>
          <p:cNvSpPr txBox="1"/>
          <p:nvPr/>
        </p:nvSpPr>
        <p:spPr>
          <a:xfrm>
            <a:off x="1179259" y="2632052"/>
            <a:ext cx="76415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_  _  _  _  _  _  _  _  _  _  _  _ _   </a:t>
            </a:r>
          </a:p>
          <a:p>
            <a:r>
              <a:rPr lang="en-US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A768EF-7133-4DA0-931D-9EEC55FC5E97}"/>
              </a:ext>
            </a:extLst>
          </p:cNvPr>
          <p:cNvSpPr txBox="1"/>
          <p:nvPr/>
        </p:nvSpPr>
        <p:spPr>
          <a:xfrm>
            <a:off x="1275043" y="2632052"/>
            <a:ext cx="7108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 R  E  I  T  C  E  S  H  I  P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</a:t>
            </a:r>
          </a:p>
        </p:txBody>
      </p:sp>
      <p:pic>
        <p:nvPicPr>
          <p:cNvPr id="1026" name="Picture 2" descr="Apprenticeships Archives - Page 2 of 4 - MK College">
            <a:extLst>
              <a:ext uri="{FF2B5EF4-FFF2-40B4-BE49-F238E27FC236}">
                <a16:creationId xmlns:a16="http://schemas.microsoft.com/office/drawing/2014/main" id="{F13D1013-712F-4945-B158-BF1245FAB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804" y="73604"/>
            <a:ext cx="5234389" cy="249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7EBD61-B2DC-4583-AEC4-7B5FFE3B9436}"/>
              </a:ext>
            </a:extLst>
          </p:cNvPr>
          <p:cNvSpPr txBox="1"/>
          <p:nvPr/>
        </p:nvSpPr>
        <p:spPr>
          <a:xfrm>
            <a:off x="2190039" y="3924713"/>
            <a:ext cx="5250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APPRENTICESHIP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F4CD1E9-B8F2-439F-9696-9E2B72ECE31F}"/>
              </a:ext>
            </a:extLst>
          </p:cNvPr>
          <p:cNvSpPr/>
          <p:nvPr/>
        </p:nvSpPr>
        <p:spPr>
          <a:xfrm>
            <a:off x="2073166" y="3807372"/>
            <a:ext cx="5462751" cy="10086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87F2B3-82F4-46B3-B243-C74191464F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7191" y="88294"/>
            <a:ext cx="1770362" cy="212365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1416E68-1F8F-418C-9018-8F438CC23411}"/>
              </a:ext>
            </a:extLst>
          </p:cNvPr>
          <p:cNvGrpSpPr/>
          <p:nvPr/>
        </p:nvGrpSpPr>
        <p:grpSpPr>
          <a:xfrm>
            <a:off x="435640" y="791823"/>
            <a:ext cx="724699" cy="879765"/>
            <a:chOff x="435640" y="2399906"/>
            <a:chExt cx="724699" cy="87976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8DD0AD1-962B-41C9-B3F9-87F715D765D0}"/>
                </a:ext>
              </a:extLst>
            </p:cNvPr>
            <p:cNvSpPr/>
            <p:nvPr/>
          </p:nvSpPr>
          <p:spPr>
            <a:xfrm>
              <a:off x="435640" y="2399906"/>
              <a:ext cx="724699" cy="87976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E3C9A99-485F-46FB-B6EB-624B1EC70870}"/>
                </a:ext>
              </a:extLst>
            </p:cNvPr>
            <p:cNvCxnSpPr>
              <a:cxnSpLocks/>
            </p:cNvCxnSpPr>
            <p:nvPr/>
          </p:nvCxnSpPr>
          <p:spPr>
            <a:xfrm>
              <a:off x="797989" y="2399906"/>
              <a:ext cx="0" cy="439882"/>
            </a:xfrm>
            <a:prstGeom prst="line">
              <a:avLst/>
            </a:prstGeom>
            <a:ln>
              <a:solidFill>
                <a:srgbClr val="FFC1E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5515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m_thanh_dong_ho_Dem_nguoc_10_giay-www_tiengdong_com">
            <a:hlinkClick r:id="" action="ppaction://media"/>
            <a:extLst>
              <a:ext uri="{FF2B5EF4-FFF2-40B4-BE49-F238E27FC236}">
                <a16:creationId xmlns:a16="http://schemas.microsoft.com/office/drawing/2014/main" id="{F0B5266A-7D82-478D-85A1-775751C25A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3916.666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7989" y="855456"/>
            <a:ext cx="406400" cy="4064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BA5483C-B9B3-4185-BEC5-E78452232EB4}"/>
              </a:ext>
            </a:extLst>
          </p:cNvPr>
          <p:cNvSpPr/>
          <p:nvPr/>
        </p:nvSpPr>
        <p:spPr>
          <a:xfrm>
            <a:off x="2205805" y="3901966"/>
            <a:ext cx="5243402" cy="853744"/>
          </a:xfrm>
          <a:prstGeom prst="roundRect">
            <a:avLst/>
          </a:prstGeom>
          <a:solidFill>
            <a:srgbClr val="EBFBFF"/>
          </a:solidFill>
          <a:ln>
            <a:solidFill>
              <a:srgbClr val="DD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C2B64C-6468-4DC4-A2E2-299C76B58244}"/>
              </a:ext>
            </a:extLst>
          </p:cNvPr>
          <p:cNvSpPr txBox="1"/>
          <p:nvPr/>
        </p:nvSpPr>
        <p:spPr>
          <a:xfrm>
            <a:off x="2096130" y="2717227"/>
            <a:ext cx="76415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_  _  _  _  _  _  _  _  _  _      </a:t>
            </a:r>
          </a:p>
          <a:p>
            <a:r>
              <a:rPr lang="en-US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A768EF-7133-4DA0-931D-9EEC55FC5E97}"/>
              </a:ext>
            </a:extLst>
          </p:cNvPr>
          <p:cNvSpPr txBox="1"/>
          <p:nvPr/>
        </p:nvSpPr>
        <p:spPr>
          <a:xfrm>
            <a:off x="2158344" y="2662390"/>
            <a:ext cx="53383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 O  R  A  C  T  O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7EBD61-B2DC-4583-AEC4-7B5FFE3B9436}"/>
              </a:ext>
            </a:extLst>
          </p:cNvPr>
          <p:cNvSpPr txBox="1"/>
          <p:nvPr/>
        </p:nvSpPr>
        <p:spPr>
          <a:xfrm>
            <a:off x="2871682" y="3867878"/>
            <a:ext cx="39116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DOCTORATE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F4CD1E9-B8F2-439F-9696-9E2B72ECE31F}"/>
              </a:ext>
            </a:extLst>
          </p:cNvPr>
          <p:cNvSpPr/>
          <p:nvPr/>
        </p:nvSpPr>
        <p:spPr>
          <a:xfrm>
            <a:off x="2096130" y="3846097"/>
            <a:ext cx="5462751" cy="10086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87F2B3-82F4-46B3-B243-C74191464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7191" y="88294"/>
            <a:ext cx="1770362" cy="212365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1416E68-1F8F-418C-9018-8F438CC23411}"/>
              </a:ext>
            </a:extLst>
          </p:cNvPr>
          <p:cNvGrpSpPr/>
          <p:nvPr/>
        </p:nvGrpSpPr>
        <p:grpSpPr>
          <a:xfrm>
            <a:off x="435640" y="791823"/>
            <a:ext cx="724699" cy="879765"/>
            <a:chOff x="435640" y="2399906"/>
            <a:chExt cx="724699" cy="87976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8DD0AD1-962B-41C9-B3F9-87F715D765D0}"/>
                </a:ext>
              </a:extLst>
            </p:cNvPr>
            <p:cNvSpPr/>
            <p:nvPr/>
          </p:nvSpPr>
          <p:spPr>
            <a:xfrm>
              <a:off x="435640" y="2399906"/>
              <a:ext cx="724699" cy="87976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E3C9A99-485F-46FB-B6EB-624B1EC70870}"/>
                </a:ext>
              </a:extLst>
            </p:cNvPr>
            <p:cNvCxnSpPr>
              <a:cxnSpLocks/>
            </p:cNvCxnSpPr>
            <p:nvPr/>
          </p:nvCxnSpPr>
          <p:spPr>
            <a:xfrm>
              <a:off x="797989" y="2399906"/>
              <a:ext cx="0" cy="439882"/>
            </a:xfrm>
            <a:prstGeom prst="line">
              <a:avLst/>
            </a:prstGeom>
            <a:ln>
              <a:solidFill>
                <a:srgbClr val="FFC1E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50" name="Picture 2" descr="What is a doctorate?">
            <a:extLst>
              <a:ext uri="{FF2B5EF4-FFF2-40B4-BE49-F238E27FC236}">
                <a16:creationId xmlns:a16="http://schemas.microsoft.com/office/drawing/2014/main" id="{489E4810-06BA-4507-AD01-12D9CC70E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620" y="137274"/>
            <a:ext cx="5099770" cy="253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570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m_thanh_dong_ho_Dem_nguoc_10_giay-www_tiengdong_com">
            <a:hlinkClick r:id="" action="ppaction://media"/>
            <a:extLst>
              <a:ext uri="{FF2B5EF4-FFF2-40B4-BE49-F238E27FC236}">
                <a16:creationId xmlns:a16="http://schemas.microsoft.com/office/drawing/2014/main" id="{F0B5266A-7D82-478D-85A1-775751C25A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3916.666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7989" y="855456"/>
            <a:ext cx="406400" cy="4064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BA5483C-B9B3-4185-BEC5-E78452232EB4}"/>
              </a:ext>
            </a:extLst>
          </p:cNvPr>
          <p:cNvSpPr/>
          <p:nvPr/>
        </p:nvSpPr>
        <p:spPr>
          <a:xfrm>
            <a:off x="2205805" y="3901966"/>
            <a:ext cx="5243402" cy="853744"/>
          </a:xfrm>
          <a:prstGeom prst="roundRect">
            <a:avLst/>
          </a:prstGeom>
          <a:solidFill>
            <a:srgbClr val="EBFBFF"/>
          </a:solidFill>
          <a:ln>
            <a:solidFill>
              <a:srgbClr val="DD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C2B64C-6468-4DC4-A2E2-299C76B58244}"/>
              </a:ext>
            </a:extLst>
          </p:cNvPr>
          <p:cNvSpPr txBox="1"/>
          <p:nvPr/>
        </p:nvSpPr>
        <p:spPr>
          <a:xfrm>
            <a:off x="3025565" y="2840137"/>
            <a:ext cx="76415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_   _   _   _   _  _      </a:t>
            </a:r>
          </a:p>
          <a:p>
            <a:r>
              <a:rPr lang="en-US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A768EF-7133-4DA0-931D-9EEC55FC5E97}"/>
              </a:ext>
            </a:extLst>
          </p:cNvPr>
          <p:cNvSpPr txBox="1"/>
          <p:nvPr/>
        </p:nvSpPr>
        <p:spPr>
          <a:xfrm>
            <a:off x="3025565" y="2732055"/>
            <a:ext cx="3603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 A  L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  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7EBD61-B2DC-4583-AEC4-7B5FFE3B9436}"/>
              </a:ext>
            </a:extLst>
          </p:cNvPr>
          <p:cNvSpPr txBox="1"/>
          <p:nvPr/>
        </p:nvSpPr>
        <p:spPr>
          <a:xfrm>
            <a:off x="3452767" y="3867677"/>
            <a:ext cx="2749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FORMAL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F4CD1E9-B8F2-439F-9696-9E2B72ECE31F}"/>
              </a:ext>
            </a:extLst>
          </p:cNvPr>
          <p:cNvSpPr/>
          <p:nvPr/>
        </p:nvSpPr>
        <p:spPr>
          <a:xfrm>
            <a:off x="2096125" y="3778855"/>
            <a:ext cx="5462751" cy="10086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87F2B3-82F4-46B3-B243-C74191464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7191" y="88294"/>
            <a:ext cx="1770362" cy="212365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1416E68-1F8F-418C-9018-8F438CC23411}"/>
              </a:ext>
            </a:extLst>
          </p:cNvPr>
          <p:cNvGrpSpPr/>
          <p:nvPr/>
        </p:nvGrpSpPr>
        <p:grpSpPr>
          <a:xfrm>
            <a:off x="435640" y="791823"/>
            <a:ext cx="724699" cy="879765"/>
            <a:chOff x="435640" y="2399906"/>
            <a:chExt cx="724699" cy="87976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8DD0AD1-962B-41C9-B3F9-87F715D765D0}"/>
                </a:ext>
              </a:extLst>
            </p:cNvPr>
            <p:cNvSpPr/>
            <p:nvPr/>
          </p:nvSpPr>
          <p:spPr>
            <a:xfrm>
              <a:off x="435640" y="2399906"/>
              <a:ext cx="724699" cy="87976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E3C9A99-485F-46FB-B6EB-624B1EC70870}"/>
                </a:ext>
              </a:extLst>
            </p:cNvPr>
            <p:cNvCxnSpPr>
              <a:cxnSpLocks/>
            </p:cNvCxnSpPr>
            <p:nvPr/>
          </p:nvCxnSpPr>
          <p:spPr>
            <a:xfrm>
              <a:off x="797989" y="2399906"/>
              <a:ext cx="0" cy="439882"/>
            </a:xfrm>
            <a:prstGeom prst="line">
              <a:avLst/>
            </a:prstGeom>
            <a:ln>
              <a:solidFill>
                <a:srgbClr val="FFC1E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74" name="Picture 2" descr="Importance of formal education in life">
            <a:extLst>
              <a:ext uri="{FF2B5EF4-FFF2-40B4-BE49-F238E27FC236}">
                <a16:creationId xmlns:a16="http://schemas.microsoft.com/office/drawing/2014/main" id="{3755EEF2-BD48-4F17-9311-F5EF2C5BE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107" y="155745"/>
            <a:ext cx="4880795" cy="251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616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raduation day: decoding the colours &amp; cloaks of academic celebration |  Victoria University">
            <a:extLst>
              <a:ext uri="{FF2B5EF4-FFF2-40B4-BE49-F238E27FC236}">
                <a16:creationId xmlns:a16="http://schemas.microsoft.com/office/drawing/2014/main" id="{B85E2AEB-095D-49AA-8AFD-6C6E688EC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520" y="37128"/>
            <a:ext cx="5606563" cy="251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Am_thanh_dong_ho_Dem_nguoc_10_giay-www_tiengdong_com">
            <a:hlinkClick r:id="" action="ppaction://media"/>
            <a:extLst>
              <a:ext uri="{FF2B5EF4-FFF2-40B4-BE49-F238E27FC236}">
                <a16:creationId xmlns:a16="http://schemas.microsoft.com/office/drawing/2014/main" id="{F0B5266A-7D82-478D-85A1-775751C25A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3916.666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7989" y="855456"/>
            <a:ext cx="406400" cy="4064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BA5483C-B9B3-4185-BEC5-E78452232EB4}"/>
              </a:ext>
            </a:extLst>
          </p:cNvPr>
          <p:cNvSpPr/>
          <p:nvPr/>
        </p:nvSpPr>
        <p:spPr>
          <a:xfrm>
            <a:off x="2205805" y="3901966"/>
            <a:ext cx="5243402" cy="853744"/>
          </a:xfrm>
          <a:prstGeom prst="roundRect">
            <a:avLst/>
          </a:prstGeom>
          <a:solidFill>
            <a:srgbClr val="EBFBFF"/>
          </a:solidFill>
          <a:ln>
            <a:solidFill>
              <a:srgbClr val="DD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C2B64C-6468-4DC4-A2E2-299C76B58244}"/>
              </a:ext>
            </a:extLst>
          </p:cNvPr>
          <p:cNvSpPr txBox="1"/>
          <p:nvPr/>
        </p:nvSpPr>
        <p:spPr>
          <a:xfrm>
            <a:off x="1849245" y="2633857"/>
            <a:ext cx="76415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_  _  _  _  _  _  _  _  _  _  _     </a:t>
            </a:r>
          </a:p>
          <a:p>
            <a:r>
              <a:rPr lang="en-US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A768EF-7133-4DA0-931D-9EEC55FC5E97}"/>
              </a:ext>
            </a:extLst>
          </p:cNvPr>
          <p:cNvSpPr txBox="1"/>
          <p:nvPr/>
        </p:nvSpPr>
        <p:spPr>
          <a:xfrm>
            <a:off x="1849245" y="2630087"/>
            <a:ext cx="59105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 U  A  T  I  O  N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  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7EBD61-B2DC-4583-AEC4-7B5FFE3B9436}"/>
              </a:ext>
            </a:extLst>
          </p:cNvPr>
          <p:cNvSpPr txBox="1"/>
          <p:nvPr/>
        </p:nvSpPr>
        <p:spPr>
          <a:xfrm>
            <a:off x="2429426" y="3925615"/>
            <a:ext cx="42851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GRADUATION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F4CD1E9-B8F2-439F-9696-9E2B72ECE31F}"/>
              </a:ext>
            </a:extLst>
          </p:cNvPr>
          <p:cNvSpPr/>
          <p:nvPr/>
        </p:nvSpPr>
        <p:spPr>
          <a:xfrm>
            <a:off x="2096130" y="3824518"/>
            <a:ext cx="5462751" cy="10086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87F2B3-82F4-46B3-B243-C74191464F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7191" y="88294"/>
            <a:ext cx="1770362" cy="212365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1416E68-1F8F-418C-9018-8F438CC23411}"/>
              </a:ext>
            </a:extLst>
          </p:cNvPr>
          <p:cNvGrpSpPr/>
          <p:nvPr/>
        </p:nvGrpSpPr>
        <p:grpSpPr>
          <a:xfrm>
            <a:off x="435640" y="791823"/>
            <a:ext cx="724699" cy="879765"/>
            <a:chOff x="435640" y="2399906"/>
            <a:chExt cx="724699" cy="87976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8DD0AD1-962B-41C9-B3F9-87F715D765D0}"/>
                </a:ext>
              </a:extLst>
            </p:cNvPr>
            <p:cNvSpPr/>
            <p:nvPr/>
          </p:nvSpPr>
          <p:spPr>
            <a:xfrm>
              <a:off x="435640" y="2399906"/>
              <a:ext cx="724699" cy="87976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E3C9A99-485F-46FB-B6EB-624B1EC70870}"/>
                </a:ext>
              </a:extLst>
            </p:cNvPr>
            <p:cNvCxnSpPr>
              <a:cxnSpLocks/>
            </p:cNvCxnSpPr>
            <p:nvPr/>
          </p:nvCxnSpPr>
          <p:spPr>
            <a:xfrm>
              <a:off x="797989" y="2399906"/>
              <a:ext cx="0" cy="439882"/>
            </a:xfrm>
            <a:prstGeom prst="line">
              <a:avLst/>
            </a:prstGeom>
            <a:ln>
              <a:solidFill>
                <a:srgbClr val="FFC1E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0438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m_thanh_dong_ho_Dem_nguoc_10_giay-www_tiengdong_com">
            <a:hlinkClick r:id="" action="ppaction://media"/>
            <a:extLst>
              <a:ext uri="{FF2B5EF4-FFF2-40B4-BE49-F238E27FC236}">
                <a16:creationId xmlns:a16="http://schemas.microsoft.com/office/drawing/2014/main" id="{F0B5266A-7D82-478D-85A1-775751C25A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3916.666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7989" y="855456"/>
            <a:ext cx="406400" cy="4064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BA5483C-B9B3-4185-BEC5-E78452232EB4}"/>
              </a:ext>
            </a:extLst>
          </p:cNvPr>
          <p:cNvSpPr/>
          <p:nvPr/>
        </p:nvSpPr>
        <p:spPr>
          <a:xfrm>
            <a:off x="2205805" y="3901966"/>
            <a:ext cx="5243402" cy="853744"/>
          </a:xfrm>
          <a:prstGeom prst="roundRect">
            <a:avLst/>
          </a:prstGeom>
          <a:solidFill>
            <a:srgbClr val="EBFBFF"/>
          </a:solidFill>
          <a:ln>
            <a:solidFill>
              <a:srgbClr val="DD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C2B64C-6468-4DC4-A2E2-299C76B58244}"/>
              </a:ext>
            </a:extLst>
          </p:cNvPr>
          <p:cNvSpPr txBox="1"/>
          <p:nvPr/>
        </p:nvSpPr>
        <p:spPr>
          <a:xfrm>
            <a:off x="2046111" y="2577177"/>
            <a:ext cx="76415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_  _  _  _  _  _  _  _  _  _       </a:t>
            </a:r>
          </a:p>
          <a:p>
            <a:r>
              <a:rPr lang="en-US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A768EF-7133-4DA0-931D-9EEC55FC5E97}"/>
              </a:ext>
            </a:extLst>
          </p:cNvPr>
          <p:cNvSpPr txBox="1"/>
          <p:nvPr/>
        </p:nvSpPr>
        <p:spPr>
          <a:xfrm>
            <a:off x="2046111" y="2577177"/>
            <a:ext cx="5399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 T  I  T  U  N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  N  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7EBD61-B2DC-4583-AEC4-7B5FFE3B9436}"/>
              </a:ext>
            </a:extLst>
          </p:cNvPr>
          <p:cNvSpPr txBox="1"/>
          <p:nvPr/>
        </p:nvSpPr>
        <p:spPr>
          <a:xfrm>
            <a:off x="2802752" y="3925811"/>
            <a:ext cx="40495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INSTITUTION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F4CD1E9-B8F2-439F-9696-9E2B72ECE31F}"/>
              </a:ext>
            </a:extLst>
          </p:cNvPr>
          <p:cNvSpPr/>
          <p:nvPr/>
        </p:nvSpPr>
        <p:spPr>
          <a:xfrm>
            <a:off x="2205805" y="3836989"/>
            <a:ext cx="5462751" cy="10086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87F2B3-82F4-46B3-B243-C74191464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7191" y="88294"/>
            <a:ext cx="1770362" cy="212365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1416E68-1F8F-418C-9018-8F438CC23411}"/>
              </a:ext>
            </a:extLst>
          </p:cNvPr>
          <p:cNvGrpSpPr/>
          <p:nvPr/>
        </p:nvGrpSpPr>
        <p:grpSpPr>
          <a:xfrm>
            <a:off x="435640" y="791823"/>
            <a:ext cx="724699" cy="879765"/>
            <a:chOff x="435640" y="2399906"/>
            <a:chExt cx="724699" cy="87976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8DD0AD1-962B-41C9-B3F9-87F715D765D0}"/>
                </a:ext>
              </a:extLst>
            </p:cNvPr>
            <p:cNvSpPr/>
            <p:nvPr/>
          </p:nvSpPr>
          <p:spPr>
            <a:xfrm>
              <a:off x="435640" y="2399906"/>
              <a:ext cx="724699" cy="87976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E3C9A99-485F-46FB-B6EB-624B1EC70870}"/>
                </a:ext>
              </a:extLst>
            </p:cNvPr>
            <p:cNvCxnSpPr>
              <a:cxnSpLocks/>
            </p:cNvCxnSpPr>
            <p:nvPr/>
          </p:nvCxnSpPr>
          <p:spPr>
            <a:xfrm>
              <a:off x="797989" y="2399906"/>
              <a:ext cx="0" cy="439882"/>
            </a:xfrm>
            <a:prstGeom prst="line">
              <a:avLst/>
            </a:prstGeom>
            <a:ln>
              <a:solidFill>
                <a:srgbClr val="FFC1E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146" name="Picture 2" descr="Government institution - Shelter">
            <a:extLst>
              <a:ext uri="{FF2B5EF4-FFF2-40B4-BE49-F238E27FC236}">
                <a16:creationId xmlns:a16="http://schemas.microsoft.com/office/drawing/2014/main" id="{A2DA3C1E-C91E-4F1D-8EA9-D42BB7BF6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40" y="50234"/>
            <a:ext cx="5647176" cy="262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989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m_thanh_dong_ho_Dem_nguoc_10_giay-www_tiengdong_com">
            <a:hlinkClick r:id="" action="ppaction://media"/>
            <a:extLst>
              <a:ext uri="{FF2B5EF4-FFF2-40B4-BE49-F238E27FC236}">
                <a16:creationId xmlns:a16="http://schemas.microsoft.com/office/drawing/2014/main" id="{F0B5266A-7D82-478D-85A1-775751C25A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3916.666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7989" y="855456"/>
            <a:ext cx="406400" cy="4064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BA5483C-B9B3-4185-BEC5-E78452232EB4}"/>
              </a:ext>
            </a:extLst>
          </p:cNvPr>
          <p:cNvSpPr/>
          <p:nvPr/>
        </p:nvSpPr>
        <p:spPr>
          <a:xfrm>
            <a:off x="259882" y="3901966"/>
            <a:ext cx="8643486" cy="853744"/>
          </a:xfrm>
          <a:prstGeom prst="roundRect">
            <a:avLst/>
          </a:prstGeom>
          <a:solidFill>
            <a:srgbClr val="EBFBFF"/>
          </a:solidFill>
          <a:ln>
            <a:solidFill>
              <a:srgbClr val="DD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C2B64C-6468-4DC4-A2E2-299C76B58244}"/>
              </a:ext>
            </a:extLst>
          </p:cNvPr>
          <p:cNvSpPr txBox="1"/>
          <p:nvPr/>
        </p:nvSpPr>
        <p:spPr>
          <a:xfrm>
            <a:off x="-87191" y="2840137"/>
            <a:ext cx="97971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_  _  _  _  _  _  _  _  _  _  _  _  _  _  _  _  _   </a:t>
            </a:r>
          </a:p>
          <a:p>
            <a:r>
              <a:rPr lang="en-US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A768EF-7133-4DA0-931D-9EEC55FC5E97}"/>
              </a:ext>
            </a:extLst>
          </p:cNvPr>
          <p:cNvSpPr txBox="1"/>
          <p:nvPr/>
        </p:nvSpPr>
        <p:spPr>
          <a:xfrm>
            <a:off x="-87191" y="2688708"/>
            <a:ext cx="9470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  C  A  S  C  H  O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  T  I  O  N  A  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7EBD61-B2DC-4583-AEC4-7B5FFE3B9436}"/>
              </a:ext>
            </a:extLst>
          </p:cNvPr>
          <p:cNvSpPr txBox="1"/>
          <p:nvPr/>
        </p:nvSpPr>
        <p:spPr>
          <a:xfrm>
            <a:off x="1289786" y="3934801"/>
            <a:ext cx="7440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VOCATIONAL SCHOOL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F4CD1E9-B8F2-439F-9696-9E2B72ECE31F}"/>
              </a:ext>
            </a:extLst>
          </p:cNvPr>
          <p:cNvSpPr/>
          <p:nvPr/>
        </p:nvSpPr>
        <p:spPr>
          <a:xfrm>
            <a:off x="1840624" y="1707632"/>
            <a:ext cx="5462751" cy="10086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87F2B3-82F4-46B3-B243-C74191464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7191" y="88294"/>
            <a:ext cx="1770362" cy="212365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1416E68-1F8F-418C-9018-8F438CC23411}"/>
              </a:ext>
            </a:extLst>
          </p:cNvPr>
          <p:cNvGrpSpPr/>
          <p:nvPr/>
        </p:nvGrpSpPr>
        <p:grpSpPr>
          <a:xfrm>
            <a:off x="435640" y="791823"/>
            <a:ext cx="724699" cy="879765"/>
            <a:chOff x="435640" y="2399906"/>
            <a:chExt cx="724699" cy="87976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8DD0AD1-962B-41C9-B3F9-87F715D765D0}"/>
                </a:ext>
              </a:extLst>
            </p:cNvPr>
            <p:cNvSpPr/>
            <p:nvPr/>
          </p:nvSpPr>
          <p:spPr>
            <a:xfrm>
              <a:off x="435640" y="2399906"/>
              <a:ext cx="724699" cy="87976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E3C9A99-485F-46FB-B6EB-624B1EC70870}"/>
                </a:ext>
              </a:extLst>
            </p:cNvPr>
            <p:cNvCxnSpPr>
              <a:cxnSpLocks/>
            </p:cNvCxnSpPr>
            <p:nvPr/>
          </p:nvCxnSpPr>
          <p:spPr>
            <a:xfrm>
              <a:off x="797989" y="2399906"/>
              <a:ext cx="0" cy="439882"/>
            </a:xfrm>
            <a:prstGeom prst="line">
              <a:avLst/>
            </a:prstGeom>
            <a:ln>
              <a:solidFill>
                <a:srgbClr val="FFC1E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122" name="Picture 2" descr="Barriers broken down in vocational training">
            <a:extLst>
              <a:ext uri="{FF2B5EF4-FFF2-40B4-BE49-F238E27FC236}">
                <a16:creationId xmlns:a16="http://schemas.microsoft.com/office/drawing/2014/main" id="{EF403995-1887-4EA7-B528-9671E3D18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70" y="50193"/>
            <a:ext cx="6036291" cy="266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4064B3E-63C8-4167-A733-335B62E5E13C}"/>
              </a:ext>
            </a:extLst>
          </p:cNvPr>
          <p:cNvSpPr/>
          <p:nvPr/>
        </p:nvSpPr>
        <p:spPr>
          <a:xfrm>
            <a:off x="144379" y="3789628"/>
            <a:ext cx="8912994" cy="10086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862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m_thanh_dong_ho_Dem_nguoc_10_giay-www_tiengdong_com">
            <a:hlinkClick r:id="" action="ppaction://media"/>
            <a:extLst>
              <a:ext uri="{FF2B5EF4-FFF2-40B4-BE49-F238E27FC236}">
                <a16:creationId xmlns:a16="http://schemas.microsoft.com/office/drawing/2014/main" id="{F0B5266A-7D82-478D-85A1-775751C25A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3916.666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7989" y="855456"/>
            <a:ext cx="406400" cy="4064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BA5483C-B9B3-4185-BEC5-E78452232EB4}"/>
              </a:ext>
            </a:extLst>
          </p:cNvPr>
          <p:cNvSpPr/>
          <p:nvPr/>
        </p:nvSpPr>
        <p:spPr>
          <a:xfrm>
            <a:off x="2205805" y="3901966"/>
            <a:ext cx="5243402" cy="853744"/>
          </a:xfrm>
          <a:prstGeom prst="roundRect">
            <a:avLst/>
          </a:prstGeom>
          <a:solidFill>
            <a:srgbClr val="EBFBFF"/>
          </a:solidFill>
          <a:ln>
            <a:solidFill>
              <a:srgbClr val="DD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C2B64C-6468-4DC4-A2E2-299C76B58244}"/>
              </a:ext>
            </a:extLst>
          </p:cNvPr>
          <p:cNvSpPr txBox="1"/>
          <p:nvPr/>
        </p:nvSpPr>
        <p:spPr>
          <a:xfrm>
            <a:off x="2348378" y="2632052"/>
            <a:ext cx="76415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_  _  _  _  _  _  _  _  _        </a:t>
            </a:r>
          </a:p>
          <a:p>
            <a:r>
              <a:rPr lang="en-US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A768EF-7133-4DA0-931D-9EEC55FC5E97}"/>
              </a:ext>
            </a:extLst>
          </p:cNvPr>
          <p:cNvSpPr txBox="1"/>
          <p:nvPr/>
        </p:nvSpPr>
        <p:spPr>
          <a:xfrm>
            <a:off x="2348378" y="2591340"/>
            <a:ext cx="47692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  O  C  H  U  E  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7EBD61-B2DC-4583-AEC4-7B5FFE3B9436}"/>
              </a:ext>
            </a:extLst>
          </p:cNvPr>
          <p:cNvSpPr txBox="1"/>
          <p:nvPr/>
        </p:nvSpPr>
        <p:spPr>
          <a:xfrm>
            <a:off x="2965534" y="3900894"/>
            <a:ext cx="35349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BROCHURE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F4CD1E9-B8F2-439F-9696-9E2B72ECE31F}"/>
              </a:ext>
            </a:extLst>
          </p:cNvPr>
          <p:cNvSpPr/>
          <p:nvPr/>
        </p:nvSpPr>
        <p:spPr>
          <a:xfrm>
            <a:off x="2205805" y="3789628"/>
            <a:ext cx="5462751" cy="10086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87F2B3-82F4-46B3-B243-C74191464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7191" y="88294"/>
            <a:ext cx="1770362" cy="212365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1416E68-1F8F-418C-9018-8F438CC23411}"/>
              </a:ext>
            </a:extLst>
          </p:cNvPr>
          <p:cNvGrpSpPr/>
          <p:nvPr/>
        </p:nvGrpSpPr>
        <p:grpSpPr>
          <a:xfrm>
            <a:off x="435640" y="791823"/>
            <a:ext cx="724699" cy="879765"/>
            <a:chOff x="435640" y="2399906"/>
            <a:chExt cx="724699" cy="87976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8DD0AD1-962B-41C9-B3F9-87F715D765D0}"/>
                </a:ext>
              </a:extLst>
            </p:cNvPr>
            <p:cNvSpPr/>
            <p:nvPr/>
          </p:nvSpPr>
          <p:spPr>
            <a:xfrm>
              <a:off x="435640" y="2399906"/>
              <a:ext cx="724699" cy="87976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E3C9A99-485F-46FB-B6EB-624B1EC70870}"/>
                </a:ext>
              </a:extLst>
            </p:cNvPr>
            <p:cNvCxnSpPr>
              <a:cxnSpLocks/>
            </p:cNvCxnSpPr>
            <p:nvPr/>
          </p:nvCxnSpPr>
          <p:spPr>
            <a:xfrm>
              <a:off x="797989" y="2399906"/>
              <a:ext cx="0" cy="439882"/>
            </a:xfrm>
            <a:prstGeom prst="line">
              <a:avLst/>
            </a:prstGeom>
            <a:ln>
              <a:solidFill>
                <a:srgbClr val="FFC1E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098" name="Picture 2" descr="Brochure là gì? Khái niệm tổng quát về brochure cần biết">
            <a:extLst>
              <a:ext uri="{FF2B5EF4-FFF2-40B4-BE49-F238E27FC236}">
                <a16:creationId xmlns:a16="http://schemas.microsoft.com/office/drawing/2014/main" id="{75A0D406-BAC7-44A8-A74D-CCE5048D2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804" y="88294"/>
            <a:ext cx="5462751" cy="254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061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F33CB64-67E8-4BC8-B07B-89D2C00F7F7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*\u0003\uFFFDO{5756AD73-695A-477D-82C7-0DCF7972064F}&quot;,&quot;C:\\Users\\Dell\\Downloads\\K12-online\\Tiếng Anh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ENG ANH 11- U7 Looking Back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BC56CC6-2AB6-4DCA-AFD1-AEE9487356DD}:3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3762B6-816E-4D68-AD9B-D78D34EDEA92}:25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9FF1EE-45EE-4E61-8C0B-DAC9C52359F7}:25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8A208F-C043-4ACF-A790-C64A0B2CB500}:25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D54C2D-5731-47B4-8717-A8B9012CC338}:34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A97E9E-31B6-40FF-A91A-A6FBE200D8B2}:34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CE101B-B20E-4FF6-9D3D-42493F02843C}:34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4938B6-4111-45FA-B55F-B899BEB8A5E5}:34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02A888-EE75-4742-8D94-604B31E4E031}:34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1FA323-BA3A-48A8-8C0A-93BC2F066C0B}:3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0E1D3F-EAB2-4431-86D6-F2F7AD113076}:35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527A15-A069-4696-8939-AC5E8E19B963}:35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420D02-235D-4218-8FF8-0645E257B542}:36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98F918-6012-48A2-A44E-F10F3483B0EA}:3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7F8FE0-F48B-4E6B-974C-0DBCC6F553B7}:26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989268B-CF12-482E-A8BD-D31826423E86}:3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1665D9-0F9B-43A1-802B-40B657F60419}:35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90AC5A6-7407-410C-8132-6005302C6CEB}:3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FA5E02-B69C-40F9-A45F-C8ECC59AEDC9}:35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C816AE0-4532-460C-908D-74FC38753D8E}:3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90A91E-6A9B-455F-8D61-4282B64BBC44}:35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189FA2-DCE1-4F21-9256-74AA0F2AD2C4}:360"/>
</p:tagLst>
</file>

<file path=ppt/theme/theme1.xml><?xml version="1.0" encoding="utf-8"?>
<a:theme xmlns:a="http://schemas.openxmlformats.org/drawingml/2006/main" name="Minimalist Hepatitis Clinical Case by Slidesgo">
  <a:themeElements>
    <a:clrScheme name="Simple Light">
      <a:dk1>
        <a:srgbClr val="000000"/>
      </a:dk1>
      <a:lt1>
        <a:srgbClr val="FFFFFF"/>
      </a:lt1>
      <a:dk2>
        <a:srgbClr val="06688E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2487</TotalTime>
  <Words>1506</Words>
  <Application>Microsoft Office PowerPoint</Application>
  <PresentationFormat>On-screen Show (16:9)</PresentationFormat>
  <Paragraphs>149</Paragraphs>
  <Slides>22</Slides>
  <Notes>22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DM Serif Display</vt:lpstr>
      <vt:lpstr>Times New Roman</vt:lpstr>
      <vt:lpstr>Karla</vt:lpstr>
      <vt:lpstr>Arial</vt:lpstr>
      <vt:lpstr>Minimalist Hepatitis Clinical Case by Slidesgo</vt:lpstr>
      <vt:lpstr>WELCOME TO MY LESSON</vt:lpstr>
      <vt:lpstr>WARM-UP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7: Education options for          school-leavers </vt:lpstr>
      <vt:lpstr>Listen and mark the intonation in these questions, using (rising intonation) or (falling intonation). </vt:lpstr>
      <vt:lpstr>Complete the text. Use the correct form of the words and phrase in the box.</vt:lpstr>
      <vt:lpstr>Complete the text. Use the correct form of the words and phrase in the box.</vt:lpstr>
      <vt:lpstr>Complete the text. Use the correct form of the words and phrase in the box.</vt:lpstr>
      <vt:lpstr>Complete the text. Use the correct form of the words and phrase in the box.</vt:lpstr>
      <vt:lpstr>Complete the text. Use the correct form of the words and phrase in the box.</vt:lpstr>
      <vt:lpstr>Complete the text. Use the correct form of the words and phrase in the box.</vt:lpstr>
      <vt:lpstr>PowerPoint Presentation</vt:lpstr>
      <vt:lpstr>PowerPoint Presentation</vt:lpstr>
      <vt:lpstr>Work in groups. Do some research on educational  institutions  for school-leavers (e.g. colleges, universities, vocational schools)  in Viet Nam. Choose one that you think has the best programme for a particular subject, trade, or job, and present your findings to the class,</vt:lpstr>
      <vt:lpstr>PowerPoint Presentation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TIENG ANH 11- U7 Looking Back</dc:title>
  <dc:creator>DELL</dc:creator>
  <cp:lastModifiedBy>User</cp:lastModifiedBy>
  <cp:revision>94</cp:revision>
  <dcterms:modified xsi:type="dcterms:W3CDTF">2026-02-04T03:24:53Z</dcterms:modified>
</cp:coreProperties>
</file>