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9"/>
  </p:notesMasterIdLst>
  <p:sldIdLst>
    <p:sldId id="297" r:id="rId2"/>
    <p:sldId id="256" r:id="rId3"/>
    <p:sldId id="257" r:id="rId4"/>
    <p:sldId id="298" r:id="rId5"/>
    <p:sldId id="299" r:id="rId6"/>
    <p:sldId id="300" r:id="rId7"/>
    <p:sldId id="301" r:id="rId8"/>
    <p:sldId id="302" r:id="rId9"/>
    <p:sldId id="303" r:id="rId10"/>
    <p:sldId id="321" r:id="rId11"/>
    <p:sldId id="304" r:id="rId12"/>
    <p:sldId id="305" r:id="rId13"/>
    <p:sldId id="306" r:id="rId14"/>
    <p:sldId id="308" r:id="rId15"/>
    <p:sldId id="307" r:id="rId16"/>
    <p:sldId id="313" r:id="rId17"/>
    <p:sldId id="309" r:id="rId18"/>
    <p:sldId id="310" r:id="rId19"/>
    <p:sldId id="311" r:id="rId20"/>
    <p:sldId id="312" r:id="rId21"/>
    <p:sldId id="314" r:id="rId22"/>
    <p:sldId id="319" r:id="rId23"/>
    <p:sldId id="320" r:id="rId24"/>
    <p:sldId id="315" r:id="rId25"/>
    <p:sldId id="316" r:id="rId26"/>
    <p:sldId id="317" r:id="rId27"/>
    <p:sldId id="318" r:id="rId28"/>
  </p:sldIdLst>
  <p:sldSz cx="9144000" cy="5143500" type="screen16x9"/>
  <p:notesSz cx="6858000" cy="9144000"/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C82"/>
    <a:srgbClr val="EBD7CB"/>
    <a:srgbClr val="B5EBD7"/>
    <a:srgbClr val="FBDAC1"/>
    <a:srgbClr val="FFDEC5"/>
    <a:srgbClr val="F9F3EA"/>
    <a:srgbClr val="B5B601"/>
    <a:srgbClr val="878CA1"/>
    <a:srgbClr val="C7CEEB"/>
    <a:srgbClr val="91B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5"/>
  </p:normalViewPr>
  <p:slideViewPr>
    <p:cSldViewPr snapToGrid="0" snapToObjects="1">
      <p:cViewPr varScale="1">
        <p:scale>
          <a:sx n="138" d="100"/>
          <a:sy n="138" d="100"/>
        </p:scale>
        <p:origin x="83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9213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5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jpeg"/><Relationship Id="rId3" Type="http://schemas.openxmlformats.org/officeDocument/2006/relationships/notesSlide" Target="../notesSlides/notesSlide3.xml"/><Relationship Id="rId7" Type="http://schemas.openxmlformats.org/officeDocument/2006/relationships/slide" Target="slide7.xml"/><Relationship Id="rId12" Type="http://schemas.openxmlformats.org/officeDocument/2006/relationships/image" Target="../media/image5.png"/><Relationship Id="rId17" Type="http://schemas.openxmlformats.org/officeDocument/2006/relationships/slide" Target="slide8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tags" Target="../tags/tag4.xml"/><Relationship Id="rId6" Type="http://schemas.openxmlformats.org/officeDocument/2006/relationships/slide" Target="slide6.xml"/><Relationship Id="rId11" Type="http://schemas.openxmlformats.org/officeDocument/2006/relationships/image" Target="../media/image4.png"/><Relationship Id="rId5" Type="http://schemas.openxmlformats.org/officeDocument/2006/relationships/slide" Target="slide5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" Target="slide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slide" Target="slide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47537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968" y="4555959"/>
            <a:ext cx="3441032" cy="587541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7121" y="2026320"/>
            <a:ext cx="8729759" cy="80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I. PRONUNCIATION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184484"/>
            <a:ext cx="8919411" cy="802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Listen and mark the primary stress in the words </a:t>
            </a:r>
          </a:p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in bold. Then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practise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saying the sentence.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295" y="986589"/>
            <a:ext cx="8919411" cy="415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1. WWF is the world’s largest non-profit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environmental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2. Viet Nam has become a more active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participant 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in the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international community.</a:t>
            </a:r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3. Japan is the biggest financial provider to this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economic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4. UNICEF helps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disadvantaged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teenagers continue their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education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5. There are more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educational opportunities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for Vietnamese students now.</a:t>
            </a:r>
          </a:p>
        </p:txBody>
      </p:sp>
      <p:pic>
        <p:nvPicPr>
          <p:cNvPr id="2" name="Track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2381" y="342231"/>
            <a:ext cx="486610" cy="4866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2B4C8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184484"/>
            <a:ext cx="8919411" cy="802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Listen and mark the primary stress in the words </a:t>
            </a:r>
          </a:p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in bold. Then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practise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saying the sentence.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2295" y="986589"/>
            <a:ext cx="8919411" cy="415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1. WWF is the world’s largest non-profit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environ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mental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sation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2. Viet Nam has become a more active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par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ticipant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in the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inter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national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munity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3. Japan is the biggest financial provider to this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eco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nomic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sation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4. UNICEF helps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disad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vantaged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teenagers continue their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edu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5. There are more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edu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cational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oppor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'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tunities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for Vietnamese students now.</a:t>
            </a:r>
          </a:p>
        </p:txBody>
      </p:sp>
      <p:pic>
        <p:nvPicPr>
          <p:cNvPr id="4" name="Track5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2381" y="342231"/>
            <a:ext cx="486610" cy="4866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2B4C8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47537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968" y="4555959"/>
            <a:ext cx="3441032" cy="587541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7121" y="2026320"/>
            <a:ext cx="8729759" cy="80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II. VOCABULARY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184484"/>
            <a:ext cx="8919411" cy="802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Complete the text with the correct forms of the verbs in the box.</a:t>
            </a:r>
          </a:p>
        </p:txBody>
      </p:sp>
      <p:sp>
        <p:nvSpPr>
          <p:cNvPr id="2" name="Rectangle 1"/>
          <p:cNvSpPr/>
          <p:nvPr/>
        </p:nvSpPr>
        <p:spPr>
          <a:xfrm>
            <a:off x="994610" y="1668379"/>
            <a:ext cx="7154779" cy="2711115"/>
          </a:xfrm>
          <a:prstGeom prst="rect">
            <a:avLst/>
          </a:prstGeom>
          <a:solidFill>
            <a:srgbClr val="2B4C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aim		enter	promote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commit		welcome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9101" y="85345"/>
            <a:ext cx="7705798" cy="683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2C4D82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GAME:</a:t>
            </a:r>
            <a:r>
              <a:rPr lang="en-US" sz="3600" b="1" dirty="0">
                <a:solidFill>
                  <a:srgbClr val="2C4D82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Where is my friend?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968" y="833003"/>
            <a:ext cx="3144253" cy="609600"/>
          </a:xfrm>
          <a:prstGeom prst="rect">
            <a:avLst/>
          </a:prstGeom>
          <a:solidFill>
            <a:srgbClr val="2B4C8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8968" y="1541071"/>
            <a:ext cx="3144253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1. aim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8967" y="2249139"/>
            <a:ext cx="3144253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2. enter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8966" y="2957207"/>
            <a:ext cx="3144253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3. promote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8965" y="3665275"/>
            <a:ext cx="3144253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4. commit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964" y="4373343"/>
            <a:ext cx="3144253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5. welcome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04186" y="833003"/>
            <a:ext cx="3670850" cy="609600"/>
          </a:xfrm>
          <a:prstGeom prst="rect">
            <a:avLst/>
          </a:prstGeom>
          <a:solidFill>
            <a:srgbClr val="2B4C8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B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04186" y="1541071"/>
            <a:ext cx="367085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a. is pleased to accept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04185" y="2249139"/>
            <a:ext cx="367085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b. go into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04184" y="2957207"/>
            <a:ext cx="367085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c. promise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04183" y="3665275"/>
            <a:ext cx="367085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d. intend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104182" y="4373343"/>
            <a:ext cx="367085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e. encourage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9101" y="85345"/>
            <a:ext cx="7705798" cy="683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2C4D82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GAME:</a:t>
            </a:r>
            <a:r>
              <a:rPr lang="en-US" sz="3600" b="1" dirty="0">
                <a:solidFill>
                  <a:srgbClr val="2C4D82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Where is my friend?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2716" y="958676"/>
            <a:ext cx="1989225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1. aim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2712" y="1765212"/>
            <a:ext cx="1989225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2. enter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2714" y="2571748"/>
            <a:ext cx="1989225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3. promote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2713" y="3378284"/>
            <a:ext cx="1989225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4. commit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2712" y="4184820"/>
            <a:ext cx="1989225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5. welcome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28083" y="806536"/>
            <a:ext cx="2729958" cy="9586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a. is pleased to accept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28079" y="1962148"/>
            <a:ext cx="2729958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b. go into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28081" y="2768684"/>
            <a:ext cx="2729958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c. promise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28080" y="3575220"/>
            <a:ext cx="2729958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d. intend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28079" y="4381756"/>
            <a:ext cx="2729958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e. encourage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61937" y="1267326"/>
            <a:ext cx="46522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261937" y="2077452"/>
            <a:ext cx="46522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61937" y="2871536"/>
            <a:ext cx="46522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261937" y="3665620"/>
            <a:ext cx="46522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261937" y="4459704"/>
            <a:ext cx="46522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9.87654E-7 L -0.36857 -0.5080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2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40741E-7 L -0.37031 -0.03673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0.37204 -0.35278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309 L -0.37204 0.11512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0.37378 0.6450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3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152400"/>
            <a:ext cx="8919411" cy="802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Complete the text with the correct forms of the verbs in the box.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5663" y="1074826"/>
            <a:ext cx="6352674" cy="9464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aim		enter		promote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commit		welcome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295" y="2021306"/>
            <a:ext cx="8919411" cy="3104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As a member of various international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organisations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, Viet Nam can (1) ________ into relations with other countries in the international community. Our country (2) ________ to work closely with these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organisations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to achieve their aims. As Viet Nam (3) ________ to develop its economy, it (4) _______ foreign investors. Viet Nam also creates good conditions for both international and local businesses. This will help (5) _______ our economic growth.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10526" y="545431"/>
            <a:ext cx="466825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152400"/>
            <a:ext cx="8919411" cy="802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Complete the text with the correct forms of the verbs in the box.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295" y="2021306"/>
            <a:ext cx="8919411" cy="3104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As a member of various international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organisations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, Viet Nam can (1) ________ into relations with other countries in the international community. Our country (2) _________ to work closely with these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organisations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to achieve their aims. As Viet Nam (3) ________ to develop its economy, it (4) __________ foreign investors. Viet Nam also creates good conditions for both international and local businesses. This will help 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(5) __________ our economic growth.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10526" y="545431"/>
            <a:ext cx="466825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395663" y="1074826"/>
            <a:ext cx="6352674" cy="9464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C0000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32814" y="1175322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aim</a:t>
            </a:r>
          </a:p>
        </p:txBody>
      </p:sp>
      <p:sp>
        <p:nvSpPr>
          <p:cNvPr id="8" name="Rectangle 7"/>
          <p:cNvSpPr/>
          <p:nvPr/>
        </p:nvSpPr>
        <p:spPr>
          <a:xfrm>
            <a:off x="3673253" y="1178688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13692" y="1175322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promote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3321" y="1548066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commit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61486" y="1548066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welcome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1417" y="2801239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commits</a:t>
            </a:r>
            <a:endParaRPr lang="en-US" sz="2800" b="1" dirty="0">
              <a:solidFill>
                <a:srgbClr val="C0000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2307" y="2428495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enter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5156" y="4660470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promote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68350" y="3561347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aims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92659" y="3539172"/>
            <a:ext cx="1899543" cy="417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welcomes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96463" y="0"/>
            <a:ext cx="1347537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555959"/>
            <a:ext cx="3441032" cy="587541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7121" y="2026320"/>
            <a:ext cx="8729759" cy="80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III. GRAMMAR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 rot="-5400000" flipH="1">
            <a:off x="7261924" y="2324423"/>
            <a:ext cx="3358800" cy="405353"/>
          </a:xfrm>
          <a:prstGeom prst="rect">
            <a:avLst/>
          </a:prstGeom>
          <a:solidFill>
            <a:srgbClr val="2C4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38202" y="85345"/>
            <a:ext cx="2000393" cy="683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rgbClr val="2C4D82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GAME: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847700"/>
            <a:ext cx="4876800" cy="3358800"/>
            <a:chOff x="0" y="847700"/>
            <a:chExt cx="5768830" cy="3358800"/>
          </a:xfrm>
        </p:grpSpPr>
        <p:sp>
          <p:nvSpPr>
            <p:cNvPr id="128" name="Google Shape;128;p26"/>
            <p:cNvSpPr/>
            <p:nvPr/>
          </p:nvSpPr>
          <p:spPr>
            <a:xfrm rot="5400000">
              <a:off x="1205015" y="-357315"/>
              <a:ext cx="3358800" cy="5768830"/>
            </a:xfrm>
            <a:prstGeom prst="rect">
              <a:avLst/>
            </a:prstGeom>
            <a:solidFill>
              <a:srgbClr val="2C4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24342" y="1118554"/>
              <a:ext cx="5320145" cy="28170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Palatino Linotype" panose="02040502050505030304" charset="0"/>
                  <a:ea typeface="Palatino Linotype" panose="02040502050505030304" charset="0"/>
                  <a:cs typeface="Palatino Linotype" panose="02040502050505030304" charset="0"/>
                </a:rPr>
                <a:t>WHO WILL BE CHOSEN?</a:t>
              </a:r>
            </a:p>
          </p:txBody>
        </p:sp>
      </p:grpSp>
      <p:pic>
        <p:nvPicPr>
          <p:cNvPr id="26" name="Picture 2" descr="ập tin:FAO logo.svg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88" y="2580263"/>
            <a:ext cx="1243601" cy="12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ập tin:Flag of UNICEF.svg – Wikipedia tiếng V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"/>
          <a:stretch>
            <a:fillRect/>
          </a:stretch>
        </p:blipFill>
        <p:spPr bwMode="auto">
          <a:xfrm>
            <a:off x="4909111" y="3882252"/>
            <a:ext cx="2514898" cy="12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ập tin:UNDP logo.svg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43" y="0"/>
            <a:ext cx="1274204" cy="25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mblem of ASEAN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89" y="2580263"/>
            <a:ext cx="1264635" cy="12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lag of the United Nations - Wikipedi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t="3627" r="21762" b="7772"/>
          <a:stretch>
            <a:fillRect/>
          </a:stretch>
        </p:blipFill>
        <p:spPr bwMode="auto">
          <a:xfrm>
            <a:off x="6200127" y="1309918"/>
            <a:ext cx="1194201" cy="1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orld Health Organization Logo, symbol, meaning, history, PNG, bran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9068"/>
          <a:stretch>
            <a:fillRect/>
          </a:stretch>
        </p:blipFill>
        <p:spPr bwMode="auto">
          <a:xfrm>
            <a:off x="6181626" y="-2487"/>
            <a:ext cx="2516444" cy="127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WF-Việt Na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08" y="1305715"/>
            <a:ext cx="1275612" cy="12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4" descr="ập tin:Flag of UNESCO.svg – Wikipedia tiếng Việ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6643" r="21757" b="7188"/>
          <a:stretch>
            <a:fillRect/>
          </a:stretch>
        </p:blipFill>
        <p:spPr bwMode="auto">
          <a:xfrm>
            <a:off x="7424008" y="2592647"/>
            <a:ext cx="1275612" cy="1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ld Trade Organisation (WTO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35" y="3882253"/>
            <a:ext cx="1264634" cy="12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295" y="495802"/>
            <a:ext cx="8919411" cy="3991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Comparative adjectives:</a:t>
            </a:r>
            <a:endParaRPr lang="en-US" sz="3200" u="sng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		</a:t>
            </a:r>
            <a:r>
              <a:rPr lang="en-US" sz="32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+ ……… adjective + </a:t>
            </a:r>
            <a:r>
              <a:rPr lang="en-US" sz="32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er</a:t>
            </a:r>
            <a:r>
              <a:rPr lang="en-US" sz="32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+ than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		+ more + ……… adjective + than</a:t>
            </a:r>
          </a:p>
          <a:p>
            <a:r>
              <a:rPr lang="en-US" sz="3200" b="1" i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Superlative adjectives:</a:t>
            </a:r>
            <a:endParaRPr lang="en-US" sz="3200" b="1" u="sng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		</a:t>
            </a:r>
            <a:r>
              <a:rPr lang="en-US" sz="32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+ the + ……… adjective + </a:t>
            </a:r>
            <a:r>
              <a:rPr lang="en-US" sz="32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est</a:t>
            </a:r>
            <a:endParaRPr lang="en-US" sz="32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		+ the + most + ……… adjective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1680" y="1184911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short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2342" y="3135010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short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1032" y="1929138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long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39019" y="3902788"/>
            <a:ext cx="1661014" cy="372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long</a:t>
            </a:r>
            <a:endParaRPr lang="en-US" sz="2800" b="1" dirty="0">
              <a:solidFill>
                <a:srgbClr val="C0000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60960"/>
            <a:ext cx="8919411" cy="6888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Write another sentence using the word(s) in brackets. Make sure it has the same meaning as the previous one.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295" y="1115568"/>
            <a:ext cx="8919411" cy="3602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1. Viet Nam wasn’t as attractive to foreign tourists as it is nowadays. (more attractive)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 __________________________________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2. The United Nations is the largest international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 (larger)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 __________________________________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3. The international market wasn’t as competitive as it is now. (more competitive)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 __________________________________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4. No other country is a bigger financial provider to this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than Japan. (the biggest)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 __________________________________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60960"/>
            <a:ext cx="8919411" cy="6888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Write another sentence using the word(s) in brackets. Make sure it has the same meaning as the previous one.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295" y="887827"/>
            <a:ext cx="8919411" cy="3373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1. Viet Nam wasn’t as attractive to foreign tourists as it is nowadays. (more attractive)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 </a:t>
            </a:r>
          </a:p>
          <a:p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2. The United Nations is the largest international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 (larger)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 </a:t>
            </a:r>
          </a:p>
        </p:txBody>
      </p:sp>
      <p:sp>
        <p:nvSpPr>
          <p:cNvPr id="7" name="Rectangle 6"/>
          <p:cNvSpPr/>
          <p:nvPr/>
        </p:nvSpPr>
        <p:spPr>
          <a:xfrm>
            <a:off x="587225" y="2122276"/>
            <a:ext cx="8280730" cy="646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Viet Nam is more attractive to foreign tourists nowadays than it was in the past.</a:t>
            </a:r>
            <a:endParaRPr lang="en-US" sz="2800" b="1" dirty="0">
              <a:solidFill>
                <a:srgbClr val="C0000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225" y="3717886"/>
            <a:ext cx="8444481" cy="1087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No </a:t>
            </a:r>
            <a:r>
              <a:rPr lang="en-US" sz="2800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international </a:t>
            </a:r>
            <a:r>
              <a:rPr lang="en-US" sz="2800" dirty="0" err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800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is larger than the United Nations.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295" y="60960"/>
            <a:ext cx="8919411" cy="6888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Write another sentence using the word(s) in brackets. Make sure it has the same meaning as the previous one.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295" y="1052422"/>
            <a:ext cx="8919411" cy="3300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3. The international market wasn’t as competitive as it is now. (more competitive)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 </a:t>
            </a:r>
          </a:p>
          <a:p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endParaRPr lang="en-US" sz="24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4. No other country is a bigger financial provider to this </a:t>
            </a:r>
            <a:r>
              <a:rPr lang="en-US" sz="24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than Japan. (the biggest)</a:t>
            </a:r>
          </a:p>
          <a:p>
            <a:r>
              <a:rPr lang="en-US" sz="24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=&gt;</a:t>
            </a:r>
          </a:p>
        </p:txBody>
      </p:sp>
      <p:sp>
        <p:nvSpPr>
          <p:cNvPr id="8" name="Rectangle 7"/>
          <p:cNvSpPr/>
          <p:nvPr/>
        </p:nvSpPr>
        <p:spPr>
          <a:xfrm>
            <a:off x="575245" y="4013997"/>
            <a:ext cx="8456461" cy="79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Japan </a:t>
            </a:r>
            <a:r>
              <a:rPr lang="en-US" sz="2800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is the biggest financial provider to this </a:t>
            </a:r>
            <a:r>
              <a:rPr lang="en-US" sz="2800" dirty="0" err="1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800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245" y="2018409"/>
            <a:ext cx="8456461" cy="1029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The </a:t>
            </a:r>
            <a:r>
              <a:rPr lang="en-US" sz="2800" dirty="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international market now is more competitive than it was in the </a:t>
            </a:r>
            <a:r>
              <a:rPr lang="en-US" sz="2800">
                <a:solidFill>
                  <a:srgbClr val="C0000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past.</a:t>
            </a:r>
            <a:endParaRPr lang="en-US" sz="2800" dirty="0">
              <a:solidFill>
                <a:srgbClr val="C0000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8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121" y="2026320"/>
            <a:ext cx="8729759" cy="80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- PROJECT -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347537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968" y="4555959"/>
            <a:ext cx="3441032" cy="587541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2294" y="128016"/>
            <a:ext cx="8919411" cy="1243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AN INTERNATIONAL ORGANISATION</a:t>
            </a:r>
          </a:p>
          <a:p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Work in groups. Do research on an international </a:t>
            </a:r>
            <a:r>
              <a:rPr lang="en-US" sz="24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and present your findings to the class.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94" y="1371601"/>
            <a:ext cx="8919411" cy="3602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1. What is the name of the international </a:t>
            </a:r>
            <a:r>
              <a:rPr lang="en-US" sz="2800" i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?</a:t>
            </a:r>
            <a:endParaRPr lang="en-US" sz="28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2. When and where was it formed?</a:t>
            </a:r>
            <a:endParaRPr lang="en-US" sz="28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3. How many member countries does it have? Is Viet Nam a member of this </a:t>
            </a:r>
            <a:r>
              <a:rPr lang="en-US" sz="2800" i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?</a:t>
            </a:r>
            <a:endParaRPr lang="en-US" sz="28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4. What are the </a:t>
            </a:r>
            <a:r>
              <a:rPr lang="en-US" sz="2800" i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organisation’s</a:t>
            </a:r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aims?</a:t>
            </a:r>
            <a:endParaRPr lang="en-US" sz="28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5. What are the current activities/projects of this </a:t>
            </a:r>
            <a:r>
              <a:rPr lang="en-US" sz="2800" i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?</a:t>
            </a:r>
            <a:endParaRPr lang="en-US" sz="28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  <a:p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6. What has this </a:t>
            </a:r>
            <a:r>
              <a:rPr lang="en-US" sz="2800" i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800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done to help Viet Nam?</a:t>
            </a:r>
            <a:endParaRPr lang="en-US" sz="28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1;p26"/>
          <p:cNvSpPr/>
          <p:nvPr/>
        </p:nvSpPr>
        <p:spPr>
          <a:xfrm rot="-5400000" flipH="1">
            <a:off x="6041092" y="2040590"/>
            <a:ext cx="5143500" cy="1062320"/>
          </a:xfrm>
          <a:prstGeom prst="rect">
            <a:avLst/>
          </a:prstGeom>
          <a:solidFill>
            <a:srgbClr val="2C4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31;p26"/>
          <p:cNvSpPr/>
          <p:nvPr/>
        </p:nvSpPr>
        <p:spPr>
          <a:xfrm rot="-5400000" flipH="1">
            <a:off x="-2088784" y="2073081"/>
            <a:ext cx="5159670" cy="981168"/>
          </a:xfrm>
          <a:prstGeom prst="rect">
            <a:avLst/>
          </a:prstGeom>
          <a:solidFill>
            <a:srgbClr val="2C4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2" descr="ập tin:FAO logo.svg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77" y="12008"/>
            <a:ext cx="1643585" cy="16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ập tin:Flag of UNICEF.svg – Wikipedia tiếng V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"/>
          <a:stretch>
            <a:fillRect/>
          </a:stretch>
        </p:blipFill>
        <p:spPr bwMode="auto">
          <a:xfrm>
            <a:off x="1088316" y="3472117"/>
            <a:ext cx="3441845" cy="16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ập tin:UNDP logo.svg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04" y="-2487"/>
            <a:ext cx="1684031" cy="34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mblem of ASEAN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06" y="3472116"/>
            <a:ext cx="1671384" cy="16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lag of the United Nations - Wikipedi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t="3627" r="21762" b="7772"/>
          <a:stretch>
            <a:fillRect/>
          </a:stretch>
        </p:blipFill>
        <p:spPr bwMode="auto">
          <a:xfrm>
            <a:off x="4661472" y="1733948"/>
            <a:ext cx="1578297" cy="16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orld Health Organization Logo, symbol, meaning, history, PNG, bran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9068"/>
          <a:stretch>
            <a:fillRect/>
          </a:stretch>
        </p:blipFill>
        <p:spPr bwMode="auto">
          <a:xfrm>
            <a:off x="4661472" y="-16170"/>
            <a:ext cx="3325818" cy="167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WF-Việt Na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98" y="1727866"/>
            <a:ext cx="1685892" cy="168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ập tin:Flag of UNESCO.svg – Wikipedia tiếng Việ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6643" r="21757" b="7188"/>
          <a:stretch>
            <a:fillRect/>
          </a:stretch>
        </p:blipFill>
        <p:spPr bwMode="auto">
          <a:xfrm>
            <a:off x="6301398" y="3476865"/>
            <a:ext cx="1685892" cy="16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orld Trade Organisation (WTO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78" y="1735120"/>
            <a:ext cx="1671383" cy="16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121" y="2026320"/>
            <a:ext cx="8729759" cy="80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THANK YOU!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710363"/>
            <a:ext cx="9144000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hlinkClick r:id="rId4" action="ppaction://hlinksldjump"/>
          </p:cNvPr>
          <p:cNvSpPr/>
          <p:nvPr/>
        </p:nvSpPr>
        <p:spPr>
          <a:xfrm>
            <a:off x="487216" y="902108"/>
            <a:ext cx="1912344" cy="19123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1</a:t>
            </a:r>
          </a:p>
        </p:txBody>
      </p:sp>
      <p:sp>
        <p:nvSpPr>
          <p:cNvPr id="9" name="Oval 8">
            <a:hlinkClick r:id="rId5" action="ppaction://hlinksldjump"/>
          </p:cNvPr>
          <p:cNvSpPr/>
          <p:nvPr/>
        </p:nvSpPr>
        <p:spPr>
          <a:xfrm>
            <a:off x="2730407" y="902108"/>
            <a:ext cx="1912344" cy="191234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2</a:t>
            </a:r>
          </a:p>
        </p:txBody>
      </p:sp>
      <p:sp>
        <p:nvSpPr>
          <p:cNvPr id="10" name="Oval 9">
            <a:hlinkClick r:id="rId6" action="ppaction://hlinksldjump"/>
          </p:cNvPr>
          <p:cNvSpPr/>
          <p:nvPr/>
        </p:nvSpPr>
        <p:spPr>
          <a:xfrm>
            <a:off x="487216" y="2965499"/>
            <a:ext cx="1912344" cy="19123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3</a:t>
            </a:r>
          </a:p>
        </p:txBody>
      </p:sp>
      <p:sp>
        <p:nvSpPr>
          <p:cNvPr id="11" name="Oval 10">
            <a:hlinkClick r:id="rId7" action="ppaction://hlinksldjump"/>
          </p:cNvPr>
          <p:cNvSpPr/>
          <p:nvPr/>
        </p:nvSpPr>
        <p:spPr>
          <a:xfrm>
            <a:off x="2730407" y="2965499"/>
            <a:ext cx="1912344" cy="19123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4</a:t>
            </a:r>
          </a:p>
        </p:txBody>
      </p:sp>
      <p:pic>
        <p:nvPicPr>
          <p:cNvPr id="12" name="Picture 2" descr="ập tin:FAO logo.svg – Wikipedia tiếng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76" y="2580263"/>
            <a:ext cx="1243601" cy="12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ập tin:Flag of UNICEF.svg – Wikipedia tiếng Việ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"/>
          <a:stretch>
            <a:fillRect/>
          </a:stretch>
        </p:blipFill>
        <p:spPr bwMode="auto">
          <a:xfrm>
            <a:off x="5133698" y="3882252"/>
            <a:ext cx="2524325" cy="12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ập tin:UNDP logo.svg – Wikipedia tiếng Việ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831" y="0"/>
            <a:ext cx="1274204" cy="25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mblem of ASEAN - Wikipe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577" y="2580263"/>
            <a:ext cx="1264635" cy="126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lag of the United Nations - Wikipedi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t="3627" r="21762" b="7772"/>
          <a:stretch>
            <a:fillRect/>
          </a:stretch>
        </p:blipFill>
        <p:spPr bwMode="auto">
          <a:xfrm>
            <a:off x="6424715" y="1309918"/>
            <a:ext cx="1194201" cy="1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orld Health Organization Logo, symbol, meaning, history, PNG, bran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9068"/>
          <a:stretch>
            <a:fillRect/>
          </a:stretch>
        </p:blipFill>
        <p:spPr bwMode="auto">
          <a:xfrm>
            <a:off x="6406214" y="-2487"/>
            <a:ext cx="2516444" cy="127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WF-Việt Na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96" y="1305715"/>
            <a:ext cx="1275612" cy="12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 descr="ập tin:Flag of UNESCO.svg – Wikipedia tiếng Việt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t="6643" r="21757" b="7188"/>
          <a:stretch>
            <a:fillRect/>
          </a:stretch>
        </p:blipFill>
        <p:spPr bwMode="auto">
          <a:xfrm>
            <a:off x="7648596" y="2592647"/>
            <a:ext cx="1275612" cy="12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orld Trade Organisation (WTO)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23" y="3882253"/>
            <a:ext cx="1264634" cy="12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98997" y="128336"/>
            <a:ext cx="4677803" cy="587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2C4D82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Choose a number</a:t>
            </a:r>
          </a:p>
        </p:txBody>
      </p:sp>
      <p:sp>
        <p:nvSpPr>
          <p:cNvPr id="21" name="4-Point Star 20">
            <a:hlinkClick r:id="rId17" action="ppaction://hlinksldjump"/>
          </p:cNvPr>
          <p:cNvSpPr/>
          <p:nvPr/>
        </p:nvSpPr>
        <p:spPr>
          <a:xfrm>
            <a:off x="2235800" y="2592647"/>
            <a:ext cx="658368" cy="65836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22" grpId="0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1433" y="3978439"/>
            <a:ext cx="4328143" cy="978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C. The Food Aid Office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84425" y="3978439"/>
            <a:ext cx="4328143" cy="978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D. The Federal Agriculture Office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84425" y="2693585"/>
            <a:ext cx="4328143" cy="978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B. The Farming Association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endParaRPr lang="en-US" sz="2800" b="1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865" y="81697"/>
            <a:ext cx="8618270" cy="561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Question 1:</a:t>
            </a:r>
            <a:r>
              <a:rPr lang="en-US" sz="3200" b="1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Choose the correct answer.</a:t>
            </a:r>
            <a:endParaRPr lang="en-US" sz="3200" i="1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3134" y="1015855"/>
            <a:ext cx="6289050" cy="1005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FAO stands for ______.</a:t>
            </a:r>
          </a:p>
        </p:txBody>
      </p:sp>
      <p:sp>
        <p:nvSpPr>
          <p:cNvPr id="4" name="Rectangle 15"/>
          <p:cNvSpPr/>
          <p:nvPr/>
        </p:nvSpPr>
        <p:spPr>
          <a:xfrm>
            <a:off x="131433" y="2693585"/>
            <a:ext cx="4328143" cy="978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A. The Food and Agriculture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endParaRPr lang="en-US" sz="2800" b="1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pic>
        <p:nvPicPr>
          <p:cNvPr id="16" name="Picture 2" descr="ập tin:FAO logo.svg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84" y="657403"/>
            <a:ext cx="1860339" cy="189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4-Point Star 2">
            <a:hlinkClick r:id="rId7" action="ppaction://hlinksldjump"/>
          </p:cNvPr>
          <p:cNvSpPr/>
          <p:nvPr/>
        </p:nvSpPr>
        <p:spPr>
          <a:xfrm>
            <a:off x="94857" y="81697"/>
            <a:ext cx="658368" cy="65836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0556 0.00148148 L 0.190278 0.0738272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3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1BCAE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3" grpId="0" animBg="1"/>
      <p:bldP spid="4" grpId="0" animBg="1"/>
      <p:bldP spid="4" grpId="1" animBg="1"/>
      <p:bldP spid="4" grpId="2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865" y="100663"/>
            <a:ext cx="8618270" cy="561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Question 2:</a:t>
            </a:r>
            <a:r>
              <a:rPr lang="en-US" sz="3200" b="1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Rearrange the word.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65716" y="662138"/>
            <a:ext cx="9012568" cy="1061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United/ Children's/ Emergency/ Nations /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Fund/ International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716" y="3732316"/>
            <a:ext cx="9012568" cy="1310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United Nations International Children's Emergency Fund</a:t>
            </a:r>
          </a:p>
        </p:txBody>
      </p:sp>
      <p:pic>
        <p:nvPicPr>
          <p:cNvPr id="17" name="Picture 4" descr="ập tin:Flag of UNICEF.svg – Wikipedia tiếng V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"/>
          <a:stretch>
            <a:fillRect/>
          </a:stretch>
        </p:blipFill>
        <p:spPr bwMode="auto">
          <a:xfrm>
            <a:off x="2587943" y="1662958"/>
            <a:ext cx="3968114" cy="19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-Point Star 7">
            <a:hlinkClick r:id="rId5" action="ppaction://hlinksldjump"/>
          </p:cNvPr>
          <p:cNvSpPr/>
          <p:nvPr/>
        </p:nvSpPr>
        <p:spPr>
          <a:xfrm>
            <a:off x="58281" y="63409"/>
            <a:ext cx="658368" cy="65836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865" y="100664"/>
            <a:ext cx="8618270" cy="765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Question 3:</a:t>
            </a:r>
            <a:r>
              <a:rPr lang="en-US" sz="2800" b="1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Watch this video and guess the name of the </a:t>
            </a:r>
            <a:r>
              <a:rPr lang="en-US" sz="2800" b="1" i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2800" b="1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.</a:t>
            </a:r>
            <a:endParaRPr lang="en-US" sz="2800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pic>
        <p:nvPicPr>
          <p:cNvPr id="3" name="903212101576923491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316" y="992604"/>
            <a:ext cx="7379368" cy="41508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716" y="3718057"/>
            <a:ext cx="9012568" cy="849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WWF (World </a:t>
            </a:r>
            <a:r>
              <a:rPr lang="en-US" sz="3200" b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Wildlife Fund)</a:t>
            </a:r>
            <a:endParaRPr lang="en-US" sz="3200" b="1" dirty="0">
              <a:solidFill>
                <a:srgbClr val="002060"/>
              </a:solidFill>
              <a:latin typeface="Palatino Linotype" panose="02040502050505030304" charset="0"/>
              <a:ea typeface="Palatino Linotype" panose="02040502050505030304" charset="0"/>
              <a:cs typeface="Palatino Linotype" panose="02040502050505030304" charset="0"/>
            </a:endParaRPr>
          </a:p>
        </p:txBody>
      </p:sp>
      <p:pic>
        <p:nvPicPr>
          <p:cNvPr id="5" name="Picture 18" descr="WF-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80" y="1166733"/>
            <a:ext cx="2459240" cy="245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-Point Star 7">
            <a:hlinkClick r:id="rId8" action="ppaction://hlinksldjump"/>
          </p:cNvPr>
          <p:cNvSpPr/>
          <p:nvPr/>
        </p:nvSpPr>
        <p:spPr>
          <a:xfrm>
            <a:off x="0" y="4485131"/>
            <a:ext cx="658368" cy="65836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2865" y="100664"/>
            <a:ext cx="8618270" cy="74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Question 4:</a:t>
            </a:r>
            <a:r>
              <a:rPr lang="en-US" sz="3200" b="1" i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Fill in the blank: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5716" y="850232"/>
            <a:ext cx="9012568" cy="1567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Vietnam is a member of the ________, an </a:t>
            </a:r>
            <a:r>
              <a:rPr lang="en-US" sz="3200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3200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that works to improve health and combat diseases around the world.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16" y="4138863"/>
            <a:ext cx="9012568" cy="849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WHO (World Health </a:t>
            </a:r>
            <a:r>
              <a:rPr lang="en-US" sz="3200" b="1" dirty="0" err="1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Organisation</a:t>
            </a:r>
            <a:r>
              <a:rPr lang="en-US" sz="32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)</a:t>
            </a:r>
          </a:p>
        </p:txBody>
      </p:sp>
      <p:pic>
        <p:nvPicPr>
          <p:cNvPr id="7170" name="Picture 2" descr="HO Logo / Medicine / Logonoid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24121"/>
            <a:ext cx="4572000" cy="14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4-Point Star 8">
            <a:hlinkClick r:id="rId5" action="ppaction://hlinksldjump"/>
          </p:cNvPr>
          <p:cNvSpPr/>
          <p:nvPr/>
        </p:nvSpPr>
        <p:spPr>
          <a:xfrm>
            <a:off x="58281" y="63409"/>
            <a:ext cx="658368" cy="658368"/>
          </a:xfrm>
          <a:prstGeom prst="star4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47537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968" y="4555958"/>
            <a:ext cx="3441032" cy="587541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7121" y="1152026"/>
            <a:ext cx="8729759" cy="1491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Unit 7: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VIET NAM AND INTERNATIONAL ORGANISATIONS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121" y="2643942"/>
            <a:ext cx="8729759" cy="71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Lesson 8:</a:t>
            </a:r>
            <a:r>
              <a:rPr lang="en-US" sz="36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 Looking back and project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A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96463" y="0"/>
            <a:ext cx="1347537" cy="433137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555959"/>
            <a:ext cx="3441032" cy="587541"/>
          </a:xfrm>
          <a:prstGeom prst="rect">
            <a:avLst/>
          </a:prstGeom>
          <a:solidFill>
            <a:srgbClr val="2B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7121" y="2026320"/>
            <a:ext cx="8729759" cy="802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Palatino Linotype" panose="02040502050505030304" charset="0"/>
                <a:ea typeface="Palatino Linotype" panose="02040502050505030304" charset="0"/>
                <a:cs typeface="Palatino Linotype" panose="02040502050505030304" charset="0"/>
              </a:rPr>
              <a:t>- LOOKING BACK -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F6AE4F2-1A11-4A43-9789-5A1961F24EE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*\u0003\uFFFDO{5756AD73-695A-477D-82C7-0DCF7972064F}&quot;,&quot;C:\\Users\\Dell\\Downloads\\K12-online\\Tiếng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HANH HOA - TIENG ANH10 - U7 - LOOKING BACK &amp; PROJEC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E1E43D-F237-496C-A158-270FD2E50F9E}:30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C31FAB-5C6E-41B2-91C0-F95AE7EB92A2}:3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814F28-582A-4EC4-88C7-F838CF831428}:3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077288-8F82-44FC-B0E2-5A43B064AF72}:30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F3656A-2D98-42EE-8F85-D510FFB76A98}:3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11F8D9-6F08-45AF-A57B-D94EB5ED7FAA}: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744FAA-77CA-4F22-9B77-BC0A8876A866}:30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75FC16-5613-4429-BF06-6364B795BEDB}:3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E0EAF5-C856-492B-8D5D-423C4AE9C1B8}:3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1FE994-7337-4AB2-8616-76CD8501FC79}:3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4023E5-EB8D-439A-8695-5A0CBD59D237}:29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35F105-5EEF-43AD-8C2F-F044F3A3109E}:3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03FDF8-A45F-400B-9FF9-CBFB19C46280}:3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90C784-6FCA-4981-A9F7-ED1B55AAF6B9}:3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2FD1E-306C-4C08-9CEA-D8B7E45BDDFD}:3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285E5-5682-42EE-A599-B4031889AAB5}:3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36B17E-15CD-4D28-9586-A6B897216635}:3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5CD162-B98F-4980-9B11-2D9815BE6B48}:3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347180-CCAD-4382-AF8D-298E866031F4}:3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7149D-6FB3-46AC-8705-4542CF031BC8}:3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81113-6293-4887-BE60-B0392D82C093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839CDD-5E8C-4900-ADAD-FD3709AF84F9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242034-AB00-47D3-9384-3FBE29A76F6B}:29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683ADB-4083-4CE3-969B-4CFEE3C199F4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94A483-042A-4937-916F-1F12D8F639E9}:3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8E004F-9FF8-4A99-BFFF-08771E92C639}:3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BCDDE-CCA4-434B-8ACE-C32C1F3257EE}:302"/>
</p:tagLst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1065</Words>
  <Application>Microsoft Office PowerPoint</Application>
  <PresentationFormat>On-screen Show (16:9)</PresentationFormat>
  <Paragraphs>133</Paragraphs>
  <Slides>27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Catamaran Light</vt:lpstr>
      <vt:lpstr>Livvic</vt:lpstr>
      <vt:lpstr>Palatino Linotype</vt:lpstr>
      <vt:lpstr>Engineering Project Proposal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THANH HOA - TIENG ANH10 - U7 - LOOKING BACK &amp; PROJECT</dc:title>
  <dc:creator>User</dc:creator>
  <cp:lastModifiedBy>User</cp:lastModifiedBy>
  <cp:revision>50</cp:revision>
  <dcterms:created xsi:type="dcterms:W3CDTF">2025-02-22T17:15:18Z</dcterms:created>
  <dcterms:modified xsi:type="dcterms:W3CDTF">2026-02-04T03:19:11Z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C23FB723550542D6A616826DF4DE6D13_13</vt:lpwstr>
  </property>
  <property fmtid="{D5CDD505-2E9C-101B-9397-08002B2CF9AE}" pid="3" name="KSOProductBuildVer">
    <vt:lpwstr>1033-12.2.0.19805</vt:lpwstr>
  </property>
</Properties>
</file>