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39"/>
  </p:notesMasterIdLst>
  <p:sldIdLst>
    <p:sldId id="256" r:id="rId2"/>
    <p:sldId id="270" r:id="rId3"/>
    <p:sldId id="257" r:id="rId4"/>
    <p:sldId id="258" r:id="rId5"/>
    <p:sldId id="259" r:id="rId6"/>
    <p:sldId id="268" r:id="rId7"/>
    <p:sldId id="260" r:id="rId8"/>
    <p:sldId id="269" r:id="rId9"/>
    <p:sldId id="261" r:id="rId10"/>
    <p:sldId id="271" r:id="rId11"/>
    <p:sldId id="262" r:id="rId12"/>
    <p:sldId id="272" r:id="rId13"/>
    <p:sldId id="263" r:id="rId14"/>
    <p:sldId id="264" r:id="rId15"/>
    <p:sldId id="265" r:id="rId16"/>
    <p:sldId id="266" r:id="rId17"/>
    <p:sldId id="267"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824"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966395-C331-40A8-B20C-EEF13113EEC2}" type="datetimeFigureOut">
              <a:rPr lang="en-US" smtClean="0"/>
              <a:t>2/4/2026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B44CB1-D16B-4DCB-B3FE-4FADA2BAA544}" type="slidenum">
              <a:rPr lang="en-US" smtClean="0"/>
              <a:t>‹#›</a:t>
            </a:fld>
            <a:endParaRPr lang="en-US"/>
          </a:p>
        </p:txBody>
      </p:sp>
    </p:spTree>
    <p:extLst>
      <p:ext uri="{BB962C8B-B14F-4D97-AF65-F5344CB8AC3E}">
        <p14:creationId xmlns:p14="http://schemas.microsoft.com/office/powerpoint/2010/main" val="1400762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ACD9705-AAC4-447E-9623-88BC547F1F54}" type="datetime2">
              <a:rPr lang="en-US" smtClean="0"/>
              <a:t>Wednesday, February 4, 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1638324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7FC57D-2B58-409A-AE72-1970ACB47563}" type="datetime2">
              <a:rPr lang="en-US" smtClean="0"/>
              <a:t>Wednesday, February 4, 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extLst>
      <p:ext uri="{BB962C8B-B14F-4D97-AF65-F5344CB8AC3E}">
        <p14:creationId xmlns:p14="http://schemas.microsoft.com/office/powerpoint/2010/main" val="4125787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9AAAE2-92E8-4106-AAA4-3D3AFBD21F35}" type="datetime2">
              <a:rPr lang="en-US" smtClean="0"/>
              <a:t>Wednesday, February 4, 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extLst>
      <p:ext uri="{BB962C8B-B14F-4D97-AF65-F5344CB8AC3E}">
        <p14:creationId xmlns:p14="http://schemas.microsoft.com/office/powerpoint/2010/main" val="1966777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0F97B7-BE62-486C-969F-EEBD7E30B6DA}" type="datetime2">
              <a:rPr lang="en-US" smtClean="0"/>
              <a:t>Wednesday, February 4, 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529616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C6000E-A8F4-455C-AEC8-F5D44543A56B}" type="datetime2">
              <a:rPr lang="en-US" smtClean="0"/>
              <a:t>Wednesday, February 4, 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1843950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9DA4D7F-CD90-41CC-AD75-D520B8208BFF}" type="datetime2">
              <a:rPr lang="en-US" smtClean="0"/>
              <a:t>Wednesday, February 4, 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253772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209F19-AED8-41DB-8EFF-490A8889ECBB}" type="datetime2">
              <a:rPr lang="en-US" smtClean="0"/>
              <a:t>Wednesday, February 4, 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2253199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06F5AB-FB74-4C46-AABC-8FCB34EF5265}" type="datetime2">
              <a:rPr lang="en-US" smtClean="0"/>
              <a:t>Wednesday, February 4, 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1893060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B1DA8A-DFB9-4286-BFD3-E0633B31F26B}" type="datetime2">
              <a:rPr lang="en-US" smtClean="0"/>
              <a:t>Wednesday, February 4, 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4153667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643221-DB58-4BA8-8000-E67CEB91027A}" type="datetime2">
              <a:rPr lang="en-US" smtClean="0"/>
              <a:t>Wednesday, February 4, 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808886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819BC4-4155-4F0C-8180-9D1077724805}" type="datetime2">
              <a:rPr lang="en-US" smtClean="0"/>
              <a:t>Wednesday, February 4, 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927720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DA5C2C-5480-43EC-8BBE-8510EB1C0BEA}" type="datetime2">
              <a:rPr lang="en-US" smtClean="0"/>
              <a:t>Wednesday, February 4, 2026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3983307405"/>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vi-VN" dirty="0"/>
              <a:t>Bài toán quy hoạch tuyến tính</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22376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t>Ví dụ 1: </a:t>
            </a:r>
            <a:endParaRPr lang="en-US" dirty="0"/>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140" t="35991" r="29412" b="35776"/>
          <a:stretch/>
        </p:blipFill>
        <p:spPr bwMode="auto">
          <a:xfrm>
            <a:off x="251520" y="2204864"/>
            <a:ext cx="8748464"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9029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315416"/>
            <a:ext cx="8229600" cy="1143000"/>
          </a:xfrm>
        </p:spPr>
        <p:txBody>
          <a:bodyPr/>
          <a:lstStyle/>
          <a:p>
            <a:r>
              <a:rPr lang="vi-VN" dirty="0"/>
              <a:t>Tóm tắt bài toán</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950822294"/>
              </p:ext>
            </p:extLst>
          </p:nvPr>
        </p:nvGraphicFramePr>
        <p:xfrm>
          <a:off x="0" y="692696"/>
          <a:ext cx="9046476" cy="6400800"/>
        </p:xfrm>
        <a:graphic>
          <a:graphicData uri="http://schemas.openxmlformats.org/drawingml/2006/table">
            <a:tbl>
              <a:tblPr firstRow="1" bandRow="1">
                <a:tableStyleId>{5940675A-B579-460E-94D1-54222C63F5DA}</a:tableStyleId>
              </a:tblPr>
              <a:tblGrid>
                <a:gridCol w="5940152">
                  <a:extLst>
                    <a:ext uri="{9D8B030D-6E8A-4147-A177-3AD203B41FA5}">
                      <a16:colId xmlns:a16="http://schemas.microsoft.com/office/drawing/2014/main" val="20000"/>
                    </a:ext>
                  </a:extLst>
                </a:gridCol>
                <a:gridCol w="3106324">
                  <a:extLst>
                    <a:ext uri="{9D8B030D-6E8A-4147-A177-3AD203B41FA5}">
                      <a16:colId xmlns:a16="http://schemas.microsoft.com/office/drawing/2014/main" val="20001"/>
                    </a:ext>
                  </a:extLst>
                </a:gridCol>
              </a:tblGrid>
              <a:tr h="360040">
                <a:tc>
                  <a:txBody>
                    <a:bodyPr/>
                    <a:lstStyle/>
                    <a:p>
                      <a:pPr algn="ctr"/>
                      <a:r>
                        <a:rPr lang="vi-VN" dirty="0"/>
                        <a:t>Lời</a:t>
                      </a:r>
                      <a:r>
                        <a:rPr lang="vi-VN" baseline="0" dirty="0"/>
                        <a:t> văn</a:t>
                      </a:r>
                      <a:endParaRPr lang="en-US" dirty="0"/>
                    </a:p>
                  </a:txBody>
                  <a:tcPr/>
                </a:tc>
                <a:tc>
                  <a:txBody>
                    <a:bodyPr/>
                    <a:lstStyle/>
                    <a:p>
                      <a:pPr algn="ctr"/>
                      <a:r>
                        <a:rPr lang="vi-VN" dirty="0"/>
                        <a:t>Đặt ẩn</a:t>
                      </a:r>
                      <a:endParaRPr lang="en-US" dirty="0"/>
                    </a:p>
                  </a:txBody>
                  <a:tcPr/>
                </a:tc>
                <a:extLst>
                  <a:ext uri="{0D108BD9-81ED-4DB2-BD59-A6C34878D82A}">
                    <a16:rowId xmlns:a16="http://schemas.microsoft.com/office/drawing/2014/main" val="10000"/>
                  </a:ext>
                </a:extLst>
              </a:tr>
              <a:tr h="4647665">
                <a:tc>
                  <a:txBody>
                    <a:bodyPr/>
                    <a:lstStyle/>
                    <a:p>
                      <a:pPr>
                        <a:buFontTx/>
                        <a:buChar char="-"/>
                      </a:pPr>
                      <a:r>
                        <a:rPr lang="vi-VN" sz="2400" dirty="0"/>
                        <a:t>Hai máy M1 và M2 cùng sản xuất ra sản phẩm loại I và II (nghĩa là M1 cũng sản xuất là sản phẩm loại I và II; M2 cũng sản xuất ra sản phẩm loại I và II)</a:t>
                      </a:r>
                    </a:p>
                    <a:p>
                      <a:pPr>
                        <a:buFontTx/>
                        <a:buNone/>
                      </a:pPr>
                      <a:endParaRPr lang="vi-VN" sz="2400" dirty="0"/>
                    </a:p>
                    <a:p>
                      <a:pPr>
                        <a:buFontTx/>
                        <a:buChar char="-"/>
                      </a:pPr>
                      <a:r>
                        <a:rPr lang="vi-VN" sz="2400" dirty="0"/>
                        <a:t>1 tấn SP loại I: lãi 2 triệu đồng; </a:t>
                      </a:r>
                    </a:p>
                    <a:p>
                      <a:pPr>
                        <a:buFontTx/>
                        <a:buChar char="-"/>
                      </a:pPr>
                      <a:r>
                        <a:rPr lang="vi-VN" sz="2400" dirty="0"/>
                        <a:t>1 tấn SP loại II: lãi 1,6 triệu đồng</a:t>
                      </a:r>
                    </a:p>
                    <a:p>
                      <a:pPr>
                        <a:buFontTx/>
                        <a:buChar char="-"/>
                      </a:pPr>
                      <a:r>
                        <a:rPr lang="vi-VN" sz="2400" dirty="0"/>
                        <a:t>Dùng máy M1 trong 3 giờ; M2 trong 1 giờ </a:t>
                      </a:r>
                      <a:r>
                        <a:rPr lang="vi-VN" sz="2400" dirty="0">
                          <a:sym typeface="Symbol"/>
                        </a:rPr>
                        <a:t> 1 tấn SP 1 loại I</a:t>
                      </a:r>
                    </a:p>
                    <a:p>
                      <a:pPr>
                        <a:buFontTx/>
                        <a:buChar char="-"/>
                      </a:pPr>
                      <a:r>
                        <a:rPr lang="vi-VN" sz="2400" dirty="0">
                          <a:sym typeface="Symbol"/>
                        </a:rPr>
                        <a:t>Dùng máy M1 trong 1 giờ; M2 trong 1 giờ  1 tấn sản phẩm loại II</a:t>
                      </a:r>
                    </a:p>
                    <a:p>
                      <a:pPr>
                        <a:buFontTx/>
                        <a:buChar char="-"/>
                      </a:pPr>
                      <a:r>
                        <a:rPr lang="vi-VN" sz="2400" dirty="0">
                          <a:sym typeface="Symbol"/>
                        </a:rPr>
                        <a:t> Máy M1 hoạt động không quá 6 giờ</a:t>
                      </a:r>
                    </a:p>
                    <a:p>
                      <a:pPr>
                        <a:buFontTx/>
                        <a:buChar char="-"/>
                      </a:pPr>
                      <a:r>
                        <a:rPr lang="vi-VN" sz="2400" dirty="0">
                          <a:sym typeface="Symbol"/>
                        </a:rPr>
                        <a:t>Máy M2 hoạt động không quá 4 giờ</a:t>
                      </a:r>
                    </a:p>
                    <a:p>
                      <a:pPr>
                        <a:buFontTx/>
                        <a:buChar char="-"/>
                      </a:pPr>
                      <a:r>
                        <a:rPr lang="vi-VN" sz="2400" baseline="0" dirty="0">
                          <a:sym typeface="Symbol"/>
                        </a:rPr>
                        <a:t> Lập kế hoạch sản xuất tối ưu</a:t>
                      </a:r>
                      <a:endParaRPr lang="en-US" sz="2400" dirty="0"/>
                    </a:p>
                    <a:p>
                      <a:endParaRPr lang="vi-VN" dirty="0"/>
                    </a:p>
                    <a:p>
                      <a:endParaRPr lang="vi-VN" dirty="0"/>
                    </a:p>
                    <a:p>
                      <a:endParaRPr lang="en-US" dirty="0"/>
                    </a:p>
                  </a:txBody>
                  <a:tcPr/>
                </a:tc>
                <a:tc>
                  <a:txBody>
                    <a:bodyPr/>
                    <a:lstStyle/>
                    <a:p>
                      <a:pPr marL="0">
                        <a:lnSpc>
                          <a:spcPct val="100000"/>
                        </a:lnSpc>
                        <a:spcBef>
                          <a:spcPts val="300"/>
                        </a:spcBef>
                      </a:pPr>
                      <a:r>
                        <a:rPr lang="vi-VN" sz="2000" dirty="0"/>
                        <a:t>x</a:t>
                      </a:r>
                      <a:r>
                        <a:rPr lang="vi-VN" sz="2000" baseline="0" dirty="0"/>
                        <a:t>(tấn) là số sản phẩm loại I sản xuất trong một ngày</a:t>
                      </a:r>
                    </a:p>
                    <a:p>
                      <a:pPr marL="0">
                        <a:lnSpc>
                          <a:spcPct val="100000"/>
                        </a:lnSpc>
                        <a:spcBef>
                          <a:spcPts val="300"/>
                        </a:spcBef>
                      </a:pPr>
                      <a:r>
                        <a:rPr lang="vi-VN" sz="2000" baseline="0" dirty="0"/>
                        <a:t>y(tấn) là số sản phẩm loại II sản xuất trong 1 ngày</a:t>
                      </a:r>
                    </a:p>
                    <a:p>
                      <a:pPr marL="0">
                        <a:lnSpc>
                          <a:spcPct val="100000"/>
                        </a:lnSpc>
                        <a:spcBef>
                          <a:spcPts val="300"/>
                        </a:spcBef>
                      </a:pPr>
                      <a:r>
                        <a:rPr lang="vi-VN" sz="2000" baseline="0" dirty="0"/>
                        <a:t>x </a:t>
                      </a:r>
                      <a:r>
                        <a:rPr lang="vi-VN" sz="2000" baseline="0" dirty="0">
                          <a:sym typeface="Symbol"/>
                        </a:rPr>
                        <a:t> 0; y  0</a:t>
                      </a:r>
                      <a:endParaRPr lang="vi-VN" sz="2000" dirty="0"/>
                    </a:p>
                    <a:p>
                      <a:endParaRPr lang="vi-VN" dirty="0"/>
                    </a:p>
                    <a:p>
                      <a:r>
                        <a:rPr lang="vi-VN" sz="2400" dirty="0"/>
                        <a:t>2x</a:t>
                      </a:r>
                    </a:p>
                    <a:p>
                      <a:r>
                        <a:rPr lang="vi-VN" sz="2400" dirty="0"/>
                        <a:t>1,6x</a:t>
                      </a:r>
                    </a:p>
                    <a:p>
                      <a:pPr marL="342900" indent="-342900">
                        <a:buFontTx/>
                        <a:buChar char="-"/>
                      </a:pPr>
                      <a:r>
                        <a:rPr lang="vi-VN" sz="2000" baseline="0" dirty="0"/>
                        <a:t>Số giờ hoạt động của M1 là 3x + y (cam)</a:t>
                      </a:r>
                    </a:p>
                    <a:p>
                      <a:pPr marL="342900" indent="-342900">
                        <a:buFontTx/>
                        <a:buChar char="-"/>
                      </a:pPr>
                      <a:r>
                        <a:rPr lang="vi-VN" sz="2000" baseline="0" dirty="0"/>
                        <a:t> Số giờ hoạt động của M2 là x + y (đỏ)</a:t>
                      </a:r>
                      <a:endParaRPr lang="vi-VN" sz="2400" dirty="0"/>
                    </a:p>
                    <a:p>
                      <a:endParaRPr lang="vi-VN" dirty="0"/>
                    </a:p>
                    <a:p>
                      <a:r>
                        <a:rPr lang="vi-VN" dirty="0"/>
                        <a:t>-</a:t>
                      </a:r>
                      <a:r>
                        <a:rPr lang="vi-VN" baseline="0" dirty="0"/>
                        <a:t> M1: 3x + y </a:t>
                      </a:r>
                      <a:r>
                        <a:rPr lang="vi-VN" baseline="0" dirty="0">
                          <a:sym typeface="Symbol"/>
                        </a:rPr>
                        <a:t> 6</a:t>
                      </a:r>
                    </a:p>
                    <a:p>
                      <a:pPr marL="285750" indent="-285750">
                        <a:buFontTx/>
                        <a:buChar char="-"/>
                      </a:pPr>
                      <a:r>
                        <a:rPr lang="vi-VN" baseline="0" dirty="0">
                          <a:sym typeface="Symbol"/>
                        </a:rPr>
                        <a:t>M2: x  + y  4</a:t>
                      </a:r>
                    </a:p>
                    <a:p>
                      <a:pPr marL="0" indent="0">
                        <a:buFontTx/>
                        <a:buNone/>
                      </a:pPr>
                      <a:endParaRPr lang="vi-VN" dirty="0"/>
                    </a:p>
                    <a:p>
                      <a:r>
                        <a:rPr lang="vi-VN" dirty="0"/>
                        <a:t>2x + 1,6y lớn</a:t>
                      </a:r>
                      <a:r>
                        <a:rPr lang="vi-VN" baseline="0" dirty="0"/>
                        <a:t> nhất</a:t>
                      </a:r>
                      <a:endParaRPr lang="vi-VN" dirty="0"/>
                    </a:p>
                    <a:p>
                      <a:endParaRPr lang="vi-VN" dirty="0"/>
                    </a:p>
                    <a:p>
                      <a:endParaRPr lang="en-US" dirty="0"/>
                    </a:p>
                  </a:txBody>
                  <a:tcPr/>
                </a:tc>
                <a:extLst>
                  <a:ext uri="{0D108BD9-81ED-4DB2-BD59-A6C34878D82A}">
                    <a16:rowId xmlns:a16="http://schemas.microsoft.com/office/drawing/2014/main" val="10001"/>
                  </a:ext>
                </a:extLst>
              </a:tr>
            </a:tbl>
          </a:graphicData>
        </a:graphic>
      </p:graphicFrame>
      <p:sp>
        <p:nvSpPr>
          <p:cNvPr id="16" name="Oval 15"/>
          <p:cNvSpPr/>
          <p:nvPr/>
        </p:nvSpPr>
        <p:spPr>
          <a:xfrm>
            <a:off x="2915816" y="3645024"/>
            <a:ext cx="720080" cy="504056"/>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Oval 16"/>
          <p:cNvSpPr/>
          <p:nvPr/>
        </p:nvSpPr>
        <p:spPr>
          <a:xfrm>
            <a:off x="2915816" y="4335980"/>
            <a:ext cx="720080" cy="504056"/>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 name="Oval 17"/>
          <p:cNvSpPr/>
          <p:nvPr/>
        </p:nvSpPr>
        <p:spPr>
          <a:xfrm>
            <a:off x="5076056" y="3645024"/>
            <a:ext cx="864096" cy="504056"/>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9" name="Oval 18"/>
          <p:cNvSpPr/>
          <p:nvPr/>
        </p:nvSpPr>
        <p:spPr>
          <a:xfrm>
            <a:off x="5072608" y="4335980"/>
            <a:ext cx="864096" cy="504056"/>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901050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581" y="-243408"/>
            <a:ext cx="8229600" cy="1143000"/>
          </a:xfrm>
        </p:spPr>
        <p:txBody>
          <a:bodyPr/>
          <a:lstStyle/>
          <a:p>
            <a:r>
              <a:rPr lang="vi-VN" dirty="0"/>
              <a:t>Bài giải</a:t>
            </a:r>
            <a:endParaRPr lang="en-US" dirty="0"/>
          </a:p>
        </p:txBody>
      </p:sp>
      <p:sp>
        <p:nvSpPr>
          <p:cNvPr id="3" name="Content Placeholder 2"/>
          <p:cNvSpPr>
            <a:spLocks noGrp="1"/>
          </p:cNvSpPr>
          <p:nvPr>
            <p:ph idx="1"/>
          </p:nvPr>
        </p:nvSpPr>
        <p:spPr>
          <a:xfrm>
            <a:off x="-180528" y="834203"/>
            <a:ext cx="5770984" cy="6023797"/>
          </a:xfrm>
        </p:spPr>
        <p:txBody>
          <a:bodyPr>
            <a:normAutofit fontScale="92500" lnSpcReduction="10000"/>
          </a:bodyPr>
          <a:lstStyle/>
          <a:p>
            <a:r>
              <a:rPr lang="vi-VN" sz="2800" dirty="0"/>
              <a:t>Bài toán thỏa mãn hệ bất phương trình: </a:t>
            </a:r>
          </a:p>
          <a:p>
            <a:endParaRPr lang="vi-VN" sz="2800" dirty="0"/>
          </a:p>
          <a:p>
            <a:endParaRPr lang="vi-VN" sz="2800" dirty="0"/>
          </a:p>
          <a:p>
            <a:endParaRPr lang="vi-VN" sz="2800" dirty="0"/>
          </a:p>
          <a:p>
            <a:r>
              <a:rPr lang="vi-VN" sz="2800" dirty="0"/>
              <a:t>Trong các nghiệm của hệ bất phương trình, tìm nghiệm (x</a:t>
            </a:r>
            <a:r>
              <a:rPr lang="vi-VN" sz="2800" baseline="-25000" dirty="0"/>
              <a:t>0</a:t>
            </a:r>
            <a:r>
              <a:rPr lang="vi-VN" sz="2800" dirty="0"/>
              <a:t>; y</a:t>
            </a:r>
            <a:r>
              <a:rPr lang="vi-VN" sz="2800" baseline="-25000" dirty="0"/>
              <a:t>0</a:t>
            </a:r>
            <a:r>
              <a:rPr lang="vi-VN" sz="2800" dirty="0"/>
              <a:t>) sao cho L= 2x + 1,6y lớn nhất</a:t>
            </a:r>
          </a:p>
          <a:p>
            <a:r>
              <a:rPr lang="vi-VN" sz="2800" dirty="0"/>
              <a:t>Nghiệm của hệ là miền tứ giác OCIA; trong đó O(0;0); C(0;4); I(1;3); A(2;0). Thay lần lượt các giá trị, nhận thấy tại I(1;3), L lớn nhất</a:t>
            </a:r>
          </a:p>
          <a:p>
            <a:r>
              <a:rPr lang="vi-VN" sz="2800" dirty="0"/>
              <a:t>Vậy, mỗi ngày cần sản xuất 1 tấn sản phẩm loại I và 3 tấn sản phẩm loại II</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1736725"/>
            <a:ext cx="3048000" cy="338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5068" t="40962" r="46353" b="44616"/>
          <a:stretch/>
        </p:blipFill>
        <p:spPr bwMode="auto">
          <a:xfrm>
            <a:off x="2987824" y="1456559"/>
            <a:ext cx="1728192" cy="1593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427984" y="1348692"/>
            <a:ext cx="466794" cy="1754326"/>
          </a:xfrm>
          <a:prstGeom prst="rect">
            <a:avLst/>
          </a:prstGeom>
          <a:noFill/>
        </p:spPr>
        <p:txBody>
          <a:bodyPr wrap="none" rtlCol="0">
            <a:spAutoFit/>
          </a:bodyPr>
          <a:lstStyle/>
          <a:p>
            <a:pPr>
              <a:lnSpc>
                <a:spcPct val="150000"/>
              </a:lnSpc>
            </a:pPr>
            <a:r>
              <a:rPr lang="vi-VN" dirty="0"/>
              <a:t>(1)</a:t>
            </a:r>
          </a:p>
          <a:p>
            <a:pPr>
              <a:lnSpc>
                <a:spcPct val="150000"/>
              </a:lnSpc>
            </a:pPr>
            <a:r>
              <a:rPr lang="vi-VN" dirty="0"/>
              <a:t>(2)</a:t>
            </a:r>
          </a:p>
          <a:p>
            <a:pPr>
              <a:lnSpc>
                <a:spcPct val="150000"/>
              </a:lnSpc>
            </a:pPr>
            <a:r>
              <a:rPr lang="vi-VN" dirty="0"/>
              <a:t>(3)</a:t>
            </a:r>
          </a:p>
          <a:p>
            <a:pPr>
              <a:lnSpc>
                <a:spcPct val="150000"/>
              </a:lnSpc>
            </a:pPr>
            <a:r>
              <a:rPr lang="vi-VN" dirty="0"/>
              <a:t>(4)</a:t>
            </a:r>
            <a:endParaRPr lang="en-US" dirty="0"/>
          </a:p>
        </p:txBody>
      </p:sp>
    </p:spTree>
    <p:extLst>
      <p:ext uri="{BB962C8B-B14F-4D97-AF65-F5344CB8AC3E}">
        <p14:creationId xmlns:p14="http://schemas.microsoft.com/office/powerpoint/2010/main" val="1411678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243408"/>
            <a:ext cx="8229600" cy="1143000"/>
          </a:xfrm>
        </p:spPr>
        <p:txBody>
          <a:bodyPr/>
          <a:lstStyle/>
          <a:p>
            <a:r>
              <a:rPr lang="vi-VN" dirty="0"/>
              <a:t>Ví dụ 2:</a:t>
            </a:r>
            <a:endParaRPr lang="en-US" dirty="0"/>
          </a:p>
        </p:txBody>
      </p:sp>
      <p:sp>
        <p:nvSpPr>
          <p:cNvPr id="2" name="Content Placeholder 1"/>
          <p:cNvSpPr>
            <a:spLocks noGrp="1"/>
          </p:cNvSpPr>
          <p:nvPr>
            <p:ph idx="1"/>
          </p:nvPr>
        </p:nvSpPr>
        <p:spPr>
          <a:xfrm>
            <a:off x="0" y="764704"/>
            <a:ext cx="9144000" cy="4525963"/>
          </a:xfrm>
        </p:spPr>
        <p:txBody>
          <a:bodyPr>
            <a:normAutofit/>
          </a:bodyPr>
          <a:lstStyle/>
          <a:p>
            <a:pPr marL="0" indent="0">
              <a:buNone/>
            </a:pPr>
            <a:r>
              <a:rPr lang="vi-VN" sz="2400" dirty="0"/>
              <a:t>Có ba nhóm máy A, B, C dùng để sản xuất ra hai sản phẩm loại I và II. Để sản xuất một đơn vị sản phẩm mỗi loại cần phải lần lượt dùng cách máy thuộc các nhóm khác nhau. Số máy trong một nhóm và số máy cần thiết để sản xuất ra một đơn vị sản phẩm thuộc mỗi loại được cho trong bảng sau: </a:t>
            </a:r>
            <a:endParaRPr lang="en-US" sz="2400"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910" t="30407" b="18809"/>
          <a:stretch/>
        </p:blipFill>
        <p:spPr bwMode="auto">
          <a:xfrm>
            <a:off x="251520" y="2708920"/>
            <a:ext cx="8712968" cy="3400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0241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vi-VN" dirty="0"/>
              <a:t>Tóm tắt và phân tích</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52748421"/>
              </p:ext>
            </p:extLst>
          </p:nvPr>
        </p:nvGraphicFramePr>
        <p:xfrm>
          <a:off x="0" y="1268760"/>
          <a:ext cx="9036496" cy="4887919"/>
        </p:xfrm>
        <a:graphic>
          <a:graphicData uri="http://schemas.openxmlformats.org/drawingml/2006/table">
            <a:tbl>
              <a:tblPr firstRow="1" bandRow="1">
                <a:tableStyleId>{5940675A-B579-460E-94D1-54222C63F5DA}</a:tableStyleId>
              </a:tblPr>
              <a:tblGrid>
                <a:gridCol w="4518248">
                  <a:extLst>
                    <a:ext uri="{9D8B030D-6E8A-4147-A177-3AD203B41FA5}">
                      <a16:colId xmlns:a16="http://schemas.microsoft.com/office/drawing/2014/main" val="20000"/>
                    </a:ext>
                  </a:extLst>
                </a:gridCol>
                <a:gridCol w="4518248">
                  <a:extLst>
                    <a:ext uri="{9D8B030D-6E8A-4147-A177-3AD203B41FA5}">
                      <a16:colId xmlns:a16="http://schemas.microsoft.com/office/drawing/2014/main" val="20001"/>
                    </a:ext>
                  </a:extLst>
                </a:gridCol>
              </a:tblGrid>
              <a:tr h="407359">
                <a:tc>
                  <a:txBody>
                    <a:bodyPr/>
                    <a:lstStyle/>
                    <a:p>
                      <a:pPr algn="ctr"/>
                      <a:r>
                        <a:rPr lang="vi-VN" dirty="0"/>
                        <a:t>Lời</a:t>
                      </a:r>
                      <a:r>
                        <a:rPr lang="vi-VN" baseline="0" dirty="0"/>
                        <a:t> văn</a:t>
                      </a:r>
                      <a:endParaRPr lang="en-US" dirty="0"/>
                    </a:p>
                  </a:txBody>
                  <a:tcPr/>
                </a:tc>
                <a:tc>
                  <a:txBody>
                    <a:bodyPr/>
                    <a:lstStyle/>
                    <a:p>
                      <a:pPr algn="ctr"/>
                      <a:r>
                        <a:rPr lang="vi-VN" dirty="0"/>
                        <a:t>Đặt ẩn</a:t>
                      </a:r>
                      <a:endParaRPr lang="en-US" dirty="0"/>
                    </a:p>
                  </a:txBody>
                  <a:tcPr/>
                </a:tc>
                <a:extLst>
                  <a:ext uri="{0D108BD9-81ED-4DB2-BD59-A6C34878D82A}">
                    <a16:rowId xmlns:a16="http://schemas.microsoft.com/office/drawing/2014/main" val="10000"/>
                  </a:ext>
                </a:extLst>
              </a:tr>
              <a:tr h="3681701">
                <a:tc>
                  <a:txBody>
                    <a:bodyPr/>
                    <a:lstStyle/>
                    <a:p>
                      <a:r>
                        <a:rPr lang="vi-VN" dirty="0"/>
                        <a:t>Có</a:t>
                      </a:r>
                      <a:r>
                        <a:rPr lang="vi-VN" baseline="0" dirty="0"/>
                        <a:t> ba máy A,B,C sản xuất ra hai sản phẩm I và II</a:t>
                      </a:r>
                    </a:p>
                    <a:p>
                      <a:pPr marL="0" marR="0" indent="0" algn="l" defTabSz="914400" rtl="0" eaLnBrk="1" fontAlgn="auto" latinLnBrk="0" hangingPunct="1">
                        <a:lnSpc>
                          <a:spcPct val="100000"/>
                        </a:lnSpc>
                        <a:spcBef>
                          <a:spcPts val="0"/>
                        </a:spcBef>
                        <a:spcAft>
                          <a:spcPts val="0"/>
                        </a:spcAft>
                        <a:buClrTx/>
                        <a:buSzTx/>
                        <a:buFontTx/>
                        <a:buNone/>
                        <a:tabLst/>
                        <a:defRPr/>
                      </a:pPr>
                      <a:r>
                        <a:rPr lang="vi-VN" baseline="0" dirty="0"/>
                        <a:t>Số máy trong một nhóm để sản xuất ra một đơn vị sản phẩm:</a:t>
                      </a:r>
                    </a:p>
                    <a:p>
                      <a:pPr marL="0" marR="0" indent="0" algn="l" defTabSz="914400" rtl="0" eaLnBrk="1" fontAlgn="auto" latinLnBrk="0" hangingPunct="1">
                        <a:lnSpc>
                          <a:spcPct val="100000"/>
                        </a:lnSpc>
                        <a:spcBef>
                          <a:spcPts val="0"/>
                        </a:spcBef>
                        <a:spcAft>
                          <a:spcPts val="0"/>
                        </a:spcAft>
                        <a:buClrTx/>
                        <a:buSzTx/>
                        <a:buFontTx/>
                        <a:buNone/>
                        <a:tabLst/>
                        <a:defRPr/>
                      </a:pPr>
                      <a:r>
                        <a:rPr lang="vi-VN" baseline="0" dirty="0"/>
                        <a:t>- Số máy nhóm A để sản xuất ra 1 sản phẩm loại I là 2 máy, 1 sản phẩm loại II là 2 máy. Số máy nhóm A là 10 máy</a:t>
                      </a:r>
                    </a:p>
                    <a:p>
                      <a:pPr marL="0" marR="0" indent="0" algn="l" defTabSz="914400" rtl="0" eaLnBrk="1" fontAlgn="auto" latinLnBrk="0" hangingPunct="1">
                        <a:lnSpc>
                          <a:spcPct val="100000"/>
                        </a:lnSpc>
                        <a:spcBef>
                          <a:spcPts val="0"/>
                        </a:spcBef>
                        <a:spcAft>
                          <a:spcPts val="0"/>
                        </a:spcAft>
                        <a:buClrTx/>
                        <a:buSzTx/>
                        <a:buFontTx/>
                        <a:buNone/>
                        <a:tabLst/>
                        <a:defRPr/>
                      </a:pPr>
                      <a:r>
                        <a:rPr lang="vi-VN" baseline="0" dirty="0"/>
                        <a:t>- Số máy nhóm B để sản xuất ra 1 sản phẩm loại I là 0 máy, 1 sản phẩm loại II là 2 máy. Số máy nhóm  B là 4 máy</a:t>
                      </a:r>
                    </a:p>
                    <a:p>
                      <a:pPr marL="0" marR="0" indent="0" algn="l" defTabSz="914400" rtl="0" eaLnBrk="1" fontAlgn="auto" latinLnBrk="0" hangingPunct="1">
                        <a:lnSpc>
                          <a:spcPct val="100000"/>
                        </a:lnSpc>
                        <a:spcBef>
                          <a:spcPts val="0"/>
                        </a:spcBef>
                        <a:spcAft>
                          <a:spcPts val="0"/>
                        </a:spcAft>
                        <a:buClrTx/>
                        <a:buSzTx/>
                        <a:buFontTx/>
                        <a:buNone/>
                        <a:tabLst/>
                        <a:defRPr/>
                      </a:pPr>
                      <a:r>
                        <a:rPr lang="vi-VN" baseline="0" dirty="0"/>
                        <a:t>- Số máy nhóm C để sản xuất ra 1 sản phẩm loại I là 2 máy, 1 sản phẩm loại II là 4 máy. Số máy nhóm  C là 12 máy</a:t>
                      </a: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vi-VN" baseline="0" dirty="0"/>
                        <a:t>Một đơn vị sản phẩm loại I lãi 3 nghìn, </a:t>
                      </a: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vi-VN" baseline="0" dirty="0"/>
                        <a:t>Một đơn vị sản phẩm loại II lãi 5 nghìn</a:t>
                      </a:r>
                      <a:endParaRPr lang="vi-VN" dirty="0"/>
                    </a:p>
                    <a:p>
                      <a:endParaRPr lang="en-US" dirty="0"/>
                    </a:p>
                  </a:txBody>
                  <a:tcPr/>
                </a:tc>
                <a:tc>
                  <a:txBody>
                    <a:bodyPr/>
                    <a:lstStyle/>
                    <a:p>
                      <a:r>
                        <a:rPr lang="vi-VN" dirty="0"/>
                        <a:t>x</a:t>
                      </a:r>
                      <a:r>
                        <a:rPr lang="vi-VN" baseline="0" dirty="0"/>
                        <a:t> là số sản phẩm loại I; y là số sản phẩm loại II (x</a:t>
                      </a:r>
                      <a:r>
                        <a:rPr lang="vi-VN" baseline="0" dirty="0">
                          <a:sym typeface="Symbol"/>
                        </a:rPr>
                        <a:t>0; y0)</a:t>
                      </a:r>
                    </a:p>
                    <a:p>
                      <a:endParaRPr lang="vi-VN" dirty="0"/>
                    </a:p>
                    <a:p>
                      <a:endParaRPr lang="vi-VN" dirty="0"/>
                    </a:p>
                    <a:p>
                      <a:r>
                        <a:rPr lang="vi-VN" dirty="0"/>
                        <a:t>2x + 2y </a:t>
                      </a:r>
                      <a:r>
                        <a:rPr lang="vi-VN" dirty="0">
                          <a:sym typeface="Symbol"/>
                        </a:rPr>
                        <a:t> 10</a:t>
                      </a:r>
                    </a:p>
                    <a:p>
                      <a:endParaRPr lang="vi-VN" dirty="0">
                        <a:sym typeface="Symbol"/>
                      </a:endParaRPr>
                    </a:p>
                    <a:p>
                      <a:endParaRPr lang="vi-VN" dirty="0">
                        <a:sym typeface="Symbol"/>
                      </a:endParaRPr>
                    </a:p>
                    <a:p>
                      <a:r>
                        <a:rPr lang="vi-VN" dirty="0">
                          <a:sym typeface="Symbol"/>
                        </a:rPr>
                        <a:t>y  4</a:t>
                      </a:r>
                    </a:p>
                    <a:p>
                      <a:endParaRPr lang="vi-VN" dirty="0">
                        <a:sym typeface="Symbol"/>
                      </a:endParaRPr>
                    </a:p>
                    <a:p>
                      <a:endParaRPr lang="vi-VN" dirty="0">
                        <a:sym typeface="Symbol"/>
                      </a:endParaRPr>
                    </a:p>
                    <a:p>
                      <a:r>
                        <a:rPr lang="vi-VN" dirty="0">
                          <a:sym typeface="Symbol"/>
                        </a:rPr>
                        <a:t>2x + 4y  12</a:t>
                      </a:r>
                    </a:p>
                    <a:p>
                      <a:endParaRPr lang="vi-VN" dirty="0">
                        <a:sym typeface="Symbol"/>
                      </a:endParaRPr>
                    </a:p>
                    <a:p>
                      <a:endParaRPr lang="vi-VN" dirty="0">
                        <a:sym typeface="Symbol"/>
                      </a:endParaRPr>
                    </a:p>
                    <a:p>
                      <a:r>
                        <a:rPr lang="vi-VN" dirty="0">
                          <a:sym typeface="Symbol"/>
                        </a:rPr>
                        <a:t>3x</a:t>
                      </a:r>
                    </a:p>
                    <a:p>
                      <a:r>
                        <a:rPr lang="vi-VN" dirty="0">
                          <a:sym typeface="Symbol"/>
                        </a:rPr>
                        <a:t>5x</a:t>
                      </a:r>
                    </a:p>
                    <a:p>
                      <a:r>
                        <a:rPr lang="vi-VN" dirty="0">
                          <a:sym typeface="Symbol"/>
                        </a:rPr>
                        <a:t>L = 3x +5x lớn</a:t>
                      </a:r>
                      <a:r>
                        <a:rPr lang="vi-VN" baseline="0" dirty="0">
                          <a:sym typeface="Symbol"/>
                        </a:rPr>
                        <a:t> nhất</a:t>
                      </a:r>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89150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315416"/>
            <a:ext cx="8229600" cy="1143000"/>
          </a:xfrm>
        </p:spPr>
        <p:txBody>
          <a:bodyPr/>
          <a:lstStyle/>
          <a:p>
            <a:r>
              <a:rPr lang="vi-VN" dirty="0"/>
              <a:t>Giải</a:t>
            </a:r>
            <a:endParaRPr lang="en-US"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627" t="14870" r="30263" b="48492"/>
          <a:stretch/>
        </p:blipFill>
        <p:spPr bwMode="auto">
          <a:xfrm>
            <a:off x="0" y="548680"/>
            <a:ext cx="6192688" cy="3555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7262" t="21368" r="28369" b="50903"/>
          <a:stretch/>
        </p:blipFill>
        <p:spPr bwMode="auto">
          <a:xfrm>
            <a:off x="20459" y="4124287"/>
            <a:ext cx="6315934" cy="2604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2268" t="41690" r="4370"/>
          <a:stretch/>
        </p:blipFill>
        <p:spPr bwMode="auto">
          <a:xfrm>
            <a:off x="6192688" y="1916832"/>
            <a:ext cx="3339661"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4429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vi-VN" dirty="0"/>
              <a:t>Ví dụ 3</a:t>
            </a:r>
            <a:endParaRPr lang="en-US"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923" t="39655" r="28560" b="44181"/>
          <a:stretch/>
        </p:blipFill>
        <p:spPr bwMode="auto">
          <a:xfrm>
            <a:off x="167009" y="1412776"/>
            <a:ext cx="8976991"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0151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243408"/>
            <a:ext cx="8229600" cy="1143000"/>
          </a:xfrm>
        </p:spPr>
        <p:txBody>
          <a:bodyPr/>
          <a:lstStyle/>
          <a:p>
            <a:r>
              <a:rPr lang="vi-VN" dirty="0"/>
              <a:t>Tóm tắt và phân tích</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122434092"/>
              </p:ext>
            </p:extLst>
          </p:nvPr>
        </p:nvGraphicFramePr>
        <p:xfrm>
          <a:off x="0" y="764704"/>
          <a:ext cx="8964488" cy="3754120"/>
        </p:xfrm>
        <a:graphic>
          <a:graphicData uri="http://schemas.openxmlformats.org/drawingml/2006/table">
            <a:tbl>
              <a:tblPr firstRow="1" bandRow="1">
                <a:tableStyleId>{5940675A-B579-460E-94D1-54222C63F5DA}</a:tableStyleId>
              </a:tblPr>
              <a:tblGrid>
                <a:gridCol w="4482244">
                  <a:extLst>
                    <a:ext uri="{9D8B030D-6E8A-4147-A177-3AD203B41FA5}">
                      <a16:colId xmlns:a16="http://schemas.microsoft.com/office/drawing/2014/main" val="20000"/>
                    </a:ext>
                  </a:extLst>
                </a:gridCol>
                <a:gridCol w="4482244">
                  <a:extLst>
                    <a:ext uri="{9D8B030D-6E8A-4147-A177-3AD203B41FA5}">
                      <a16:colId xmlns:a16="http://schemas.microsoft.com/office/drawing/2014/main" val="20001"/>
                    </a:ext>
                  </a:extLst>
                </a:gridCol>
              </a:tblGrid>
              <a:tr h="370840">
                <a:tc>
                  <a:txBody>
                    <a:bodyPr/>
                    <a:lstStyle/>
                    <a:p>
                      <a:pPr algn="ctr"/>
                      <a:r>
                        <a:rPr lang="vi-VN" dirty="0"/>
                        <a:t>Lời</a:t>
                      </a:r>
                      <a:r>
                        <a:rPr lang="vi-VN" baseline="0" dirty="0"/>
                        <a:t> văn</a:t>
                      </a:r>
                      <a:endParaRPr lang="en-US" dirty="0"/>
                    </a:p>
                  </a:txBody>
                  <a:tcPr anchor="ctr"/>
                </a:tc>
                <a:tc>
                  <a:txBody>
                    <a:bodyPr/>
                    <a:lstStyle/>
                    <a:p>
                      <a:pPr algn="ctr"/>
                      <a:r>
                        <a:rPr lang="vi-VN" dirty="0"/>
                        <a:t>Đặt</a:t>
                      </a:r>
                      <a:r>
                        <a:rPr lang="vi-VN" baseline="0" dirty="0"/>
                        <a:t> ẩn</a:t>
                      </a:r>
                      <a:endParaRPr lang="en-US" dirty="0"/>
                    </a:p>
                  </a:txBody>
                  <a:tcPr anchor="ctr"/>
                </a:tc>
                <a:extLst>
                  <a:ext uri="{0D108BD9-81ED-4DB2-BD59-A6C34878D82A}">
                    <a16:rowId xmlns:a16="http://schemas.microsoft.com/office/drawing/2014/main" val="10000"/>
                  </a:ext>
                </a:extLst>
              </a:tr>
              <a:tr h="370840">
                <a:tc>
                  <a:txBody>
                    <a:bodyPr/>
                    <a:lstStyle/>
                    <a:p>
                      <a:r>
                        <a:rPr lang="vi-VN" dirty="0"/>
                        <a:t>-Người</a:t>
                      </a:r>
                      <a:r>
                        <a:rPr lang="vi-VN" baseline="0" dirty="0"/>
                        <a:t> nông dân định trồng cà và đậu</a:t>
                      </a:r>
                    </a:p>
                    <a:p>
                      <a:endParaRPr lang="vi-VN" baseline="0" dirty="0"/>
                    </a:p>
                    <a:p>
                      <a:pPr marL="285750" indent="-285750">
                        <a:buFontTx/>
                        <a:buChar char="-"/>
                      </a:pPr>
                      <a:r>
                        <a:rPr lang="vi-VN" baseline="0" dirty="0"/>
                        <a:t>Diện tích đất trồng là 8a (a là đơn vị đo)</a:t>
                      </a:r>
                    </a:p>
                    <a:p>
                      <a:pPr marL="285750" indent="-285750">
                        <a:buFontTx/>
                        <a:buChar char="-"/>
                      </a:pPr>
                      <a:r>
                        <a:rPr lang="vi-VN" baseline="0" dirty="0"/>
                        <a:t>Trồng đậu cần 20 công và thu 3 triệu đồng</a:t>
                      </a:r>
                    </a:p>
                    <a:p>
                      <a:pPr marL="285750" indent="-285750">
                        <a:buFontTx/>
                        <a:buChar char="-"/>
                      </a:pPr>
                      <a:r>
                        <a:rPr lang="vi-VN" baseline="0" dirty="0"/>
                        <a:t>Trồng cà cần 30 công và thu 4 triệu đồng</a:t>
                      </a:r>
                    </a:p>
                    <a:p>
                      <a:pPr marL="285750" indent="-285750">
                        <a:buFontTx/>
                        <a:buChar char="-"/>
                      </a:pPr>
                      <a:r>
                        <a:rPr lang="vi-VN" baseline="0" dirty="0"/>
                        <a:t>Tổng số công không quá 180 công</a:t>
                      </a:r>
                    </a:p>
                    <a:p>
                      <a:pPr marL="0" indent="0">
                        <a:buFontTx/>
                        <a:buNone/>
                      </a:pPr>
                      <a:endParaRPr lang="vi-VN" baseline="0" dirty="0"/>
                    </a:p>
                    <a:p>
                      <a:endParaRPr lang="vi-VN" baseline="0" dirty="0"/>
                    </a:p>
                    <a:p>
                      <a:endParaRPr lang="en-US" dirty="0"/>
                    </a:p>
                  </a:txBody>
                  <a:tcPr/>
                </a:tc>
                <a:tc>
                  <a:txBody>
                    <a:bodyPr/>
                    <a:lstStyle/>
                    <a:p>
                      <a:r>
                        <a:rPr lang="vi-VN" dirty="0"/>
                        <a:t>x,y</a:t>
                      </a:r>
                      <a:r>
                        <a:rPr lang="vi-VN" baseline="0" dirty="0"/>
                        <a:t> lần lượt là diện tích trồng cà và đậu (x,y </a:t>
                      </a:r>
                      <a:r>
                        <a:rPr lang="vi-VN" baseline="0" dirty="0">
                          <a:sym typeface="Symbol"/>
                        </a:rPr>
                        <a:t> 0) (a – đơn vị đo)</a:t>
                      </a:r>
                      <a:endParaRPr lang="vi-VN" baseline="0" dirty="0"/>
                    </a:p>
                    <a:p>
                      <a:r>
                        <a:rPr lang="vi-VN" baseline="0" dirty="0"/>
                        <a:t>x + y </a:t>
                      </a:r>
                      <a:r>
                        <a:rPr lang="vi-VN" baseline="0" dirty="0">
                          <a:sym typeface="Symbol"/>
                        </a:rPr>
                        <a:t> 8</a:t>
                      </a:r>
                      <a:r>
                        <a:rPr lang="vi-VN" baseline="0" dirty="0"/>
                        <a:t> </a:t>
                      </a:r>
                    </a:p>
                    <a:p>
                      <a:endParaRPr lang="vi-VN" baseline="0" dirty="0"/>
                    </a:p>
                    <a:p>
                      <a:r>
                        <a:rPr lang="vi-VN" dirty="0"/>
                        <a:t>20x công</a:t>
                      </a:r>
                      <a:r>
                        <a:rPr lang="vi-VN" baseline="0" dirty="0"/>
                        <a:t> và 3x (triệu)</a:t>
                      </a:r>
                    </a:p>
                    <a:p>
                      <a:endParaRPr lang="vi-VN" baseline="0" dirty="0"/>
                    </a:p>
                    <a:p>
                      <a:r>
                        <a:rPr lang="vi-VN" baseline="0" dirty="0"/>
                        <a:t>30y công và 4x (triệu)</a:t>
                      </a:r>
                    </a:p>
                    <a:p>
                      <a:endParaRPr lang="vi-VN" baseline="0" dirty="0"/>
                    </a:p>
                    <a:p>
                      <a:r>
                        <a:rPr lang="vi-VN" baseline="0" dirty="0"/>
                        <a:t>20x + 30y </a:t>
                      </a:r>
                      <a:r>
                        <a:rPr lang="vi-VN" baseline="0" dirty="0">
                          <a:sym typeface="Symbol"/>
                        </a:rPr>
                        <a:t> </a:t>
                      </a:r>
                      <a:r>
                        <a:rPr lang="vi-VN" baseline="0" dirty="0"/>
                        <a:t>180</a:t>
                      </a:r>
                    </a:p>
                    <a:p>
                      <a:r>
                        <a:rPr lang="vi-VN" baseline="0" dirty="0"/>
                        <a:t>L = 3x+4x lớn nhất</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10626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87424"/>
            <a:ext cx="8229600" cy="1143000"/>
          </a:xfrm>
        </p:spPr>
        <p:txBody>
          <a:bodyPr/>
          <a:lstStyle/>
          <a:p>
            <a:r>
              <a:rPr lang="vi-VN" dirty="0"/>
              <a:t>Lời giải</a:t>
            </a:r>
            <a:endParaRPr lang="en-US"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104" t="36379" r="3644" b="10135"/>
          <a:stretch/>
        </p:blipFill>
        <p:spPr bwMode="auto">
          <a:xfrm>
            <a:off x="755576" y="476672"/>
            <a:ext cx="7805245"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 t="6533" r="-364" b="82340"/>
          <a:stretch/>
        </p:blipFill>
        <p:spPr bwMode="auto">
          <a:xfrm>
            <a:off x="0" y="5157192"/>
            <a:ext cx="8887793"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6544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t>Ví dụ 4</a:t>
            </a:r>
            <a:endParaRPr lang="en-US" dirty="0"/>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919" t="36348" r="6899" b="47050"/>
          <a:stretch/>
        </p:blipFill>
        <p:spPr bwMode="auto">
          <a:xfrm>
            <a:off x="66200" y="1398820"/>
            <a:ext cx="9111917" cy="318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9966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t>Nhắc lại một số kiến thức</a:t>
            </a:r>
            <a:endParaRPr lang="en-US" dirty="0"/>
          </a:p>
        </p:txBody>
      </p:sp>
      <p:cxnSp>
        <p:nvCxnSpPr>
          <p:cNvPr id="5" name="Straight Connector 4"/>
          <p:cNvCxnSpPr/>
          <p:nvPr/>
        </p:nvCxnSpPr>
        <p:spPr>
          <a:xfrm>
            <a:off x="0" y="2564904"/>
            <a:ext cx="36358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71600" y="1412776"/>
            <a:ext cx="454035" cy="369332"/>
          </a:xfrm>
          <a:prstGeom prst="rect">
            <a:avLst/>
          </a:prstGeom>
          <a:noFill/>
        </p:spPr>
        <p:txBody>
          <a:bodyPr wrap="none" rtlCol="0">
            <a:spAutoFit/>
          </a:bodyPr>
          <a:lstStyle/>
          <a:p>
            <a:r>
              <a:rPr lang="vi-VN" dirty="0"/>
              <a:t>. A</a:t>
            </a:r>
            <a:endParaRPr lang="en-US" dirty="0"/>
          </a:p>
        </p:txBody>
      </p:sp>
      <p:sp>
        <p:nvSpPr>
          <p:cNvPr id="8" name="TextBox 7"/>
          <p:cNvSpPr txBox="1"/>
          <p:nvPr/>
        </p:nvSpPr>
        <p:spPr>
          <a:xfrm>
            <a:off x="3322990" y="2265602"/>
            <a:ext cx="312906" cy="369332"/>
          </a:xfrm>
          <a:prstGeom prst="rect">
            <a:avLst/>
          </a:prstGeom>
          <a:noFill/>
        </p:spPr>
        <p:txBody>
          <a:bodyPr wrap="none" rtlCol="0">
            <a:spAutoFit/>
          </a:bodyPr>
          <a:lstStyle/>
          <a:p>
            <a:r>
              <a:rPr lang="vi-VN" dirty="0"/>
              <a:t>a</a:t>
            </a:r>
            <a:endParaRPr lang="en-US" dirty="0"/>
          </a:p>
        </p:txBody>
      </p:sp>
      <p:sp>
        <p:nvSpPr>
          <p:cNvPr id="9" name="TextBox 8"/>
          <p:cNvSpPr txBox="1"/>
          <p:nvPr/>
        </p:nvSpPr>
        <p:spPr>
          <a:xfrm>
            <a:off x="32933" y="3028310"/>
            <a:ext cx="3746979" cy="923330"/>
          </a:xfrm>
          <a:prstGeom prst="rect">
            <a:avLst/>
          </a:prstGeom>
          <a:noFill/>
        </p:spPr>
        <p:txBody>
          <a:bodyPr wrap="square" rtlCol="0">
            <a:spAutoFit/>
          </a:bodyPr>
          <a:lstStyle/>
          <a:p>
            <a:r>
              <a:rPr lang="vi-VN" dirty="0"/>
              <a:t>Nửa mặt phẳng bờ a chứa điểm A</a:t>
            </a:r>
          </a:p>
          <a:p>
            <a:r>
              <a:rPr lang="vi-VN" dirty="0"/>
              <a:t>(đường thẳng a chia mặt phẳng thành hai nửa)</a:t>
            </a:r>
            <a:endParaRPr lang="en-US" dirty="0"/>
          </a:p>
        </p:txBody>
      </p:sp>
      <p:cxnSp>
        <p:nvCxnSpPr>
          <p:cNvPr id="11" name="Straight Arrow Connector 10"/>
          <p:cNvCxnSpPr/>
          <p:nvPr/>
        </p:nvCxnSpPr>
        <p:spPr>
          <a:xfrm>
            <a:off x="5076056" y="2424036"/>
            <a:ext cx="302433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6588224" y="1242528"/>
            <a:ext cx="0" cy="26828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237932" y="2450268"/>
            <a:ext cx="428322" cy="369332"/>
          </a:xfrm>
          <a:prstGeom prst="rect">
            <a:avLst/>
          </a:prstGeom>
          <a:noFill/>
        </p:spPr>
        <p:txBody>
          <a:bodyPr wrap="none" rtlCol="0">
            <a:spAutoFit/>
          </a:bodyPr>
          <a:lstStyle/>
          <a:p>
            <a:r>
              <a:rPr lang="vi-VN" dirty="0"/>
              <a:t>O </a:t>
            </a:r>
            <a:endParaRPr lang="en-US" dirty="0"/>
          </a:p>
        </p:txBody>
      </p:sp>
      <p:sp>
        <p:nvSpPr>
          <p:cNvPr id="16" name="TextBox 15"/>
          <p:cNvSpPr txBox="1"/>
          <p:nvPr/>
        </p:nvSpPr>
        <p:spPr>
          <a:xfrm>
            <a:off x="7806335" y="2456136"/>
            <a:ext cx="300082" cy="369332"/>
          </a:xfrm>
          <a:prstGeom prst="rect">
            <a:avLst/>
          </a:prstGeom>
          <a:noFill/>
        </p:spPr>
        <p:txBody>
          <a:bodyPr wrap="none" rtlCol="0">
            <a:spAutoFit/>
          </a:bodyPr>
          <a:lstStyle/>
          <a:p>
            <a:r>
              <a:rPr lang="vi-VN" dirty="0"/>
              <a:t>x</a:t>
            </a:r>
            <a:endParaRPr lang="en-US" dirty="0"/>
          </a:p>
        </p:txBody>
      </p:sp>
      <p:sp>
        <p:nvSpPr>
          <p:cNvPr id="17" name="TextBox 16"/>
          <p:cNvSpPr txBox="1"/>
          <p:nvPr/>
        </p:nvSpPr>
        <p:spPr>
          <a:xfrm>
            <a:off x="6235724" y="1228110"/>
            <a:ext cx="300082" cy="369332"/>
          </a:xfrm>
          <a:prstGeom prst="rect">
            <a:avLst/>
          </a:prstGeom>
          <a:noFill/>
        </p:spPr>
        <p:txBody>
          <a:bodyPr wrap="none" rtlCol="0">
            <a:spAutoFit/>
          </a:bodyPr>
          <a:lstStyle/>
          <a:p>
            <a:r>
              <a:rPr lang="vi-VN" dirty="0"/>
              <a:t>y</a:t>
            </a:r>
            <a:endParaRPr lang="en-US" dirty="0"/>
          </a:p>
        </p:txBody>
      </p:sp>
      <p:sp>
        <p:nvSpPr>
          <p:cNvPr id="18" name="TextBox 17"/>
          <p:cNvSpPr txBox="1"/>
          <p:nvPr/>
        </p:nvSpPr>
        <p:spPr>
          <a:xfrm>
            <a:off x="5292079" y="4509120"/>
            <a:ext cx="2814337" cy="1200329"/>
          </a:xfrm>
          <a:prstGeom prst="rect">
            <a:avLst/>
          </a:prstGeom>
          <a:noFill/>
        </p:spPr>
        <p:txBody>
          <a:bodyPr wrap="square" rtlCol="0">
            <a:spAutoFit/>
          </a:bodyPr>
          <a:lstStyle/>
          <a:p>
            <a:r>
              <a:rPr lang="vi-VN" dirty="0"/>
              <a:t>Hệ trục tọa độ (Oxy)</a:t>
            </a:r>
          </a:p>
          <a:p>
            <a:r>
              <a:rPr lang="vi-VN" dirty="0"/>
              <a:t>Ox là trục hoành (y=0) </a:t>
            </a:r>
          </a:p>
          <a:p>
            <a:r>
              <a:rPr lang="vi-VN" dirty="0"/>
              <a:t>Oy là trục tung (x=0)</a:t>
            </a:r>
          </a:p>
          <a:p>
            <a:endParaRPr lang="en-US" dirty="0"/>
          </a:p>
        </p:txBody>
      </p:sp>
    </p:spTree>
    <p:extLst>
      <p:ext uri="{BB962C8B-B14F-4D97-AF65-F5344CB8AC3E}">
        <p14:creationId xmlns:p14="http://schemas.microsoft.com/office/powerpoint/2010/main" val="11833787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15416"/>
            <a:ext cx="8229600" cy="1143000"/>
          </a:xfrm>
        </p:spPr>
        <p:txBody>
          <a:bodyPr>
            <a:normAutofit/>
          </a:bodyPr>
          <a:lstStyle/>
          <a:p>
            <a:r>
              <a:rPr lang="vi-VN" sz="3600" dirty="0"/>
              <a:t>Tóm tắt và phân tích</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10524423"/>
              </p:ext>
            </p:extLst>
          </p:nvPr>
        </p:nvGraphicFramePr>
        <p:xfrm>
          <a:off x="0" y="620713"/>
          <a:ext cx="9144000" cy="4851400"/>
        </p:xfrm>
        <a:graphic>
          <a:graphicData uri="http://schemas.openxmlformats.org/drawingml/2006/table">
            <a:tbl>
              <a:tblPr firstRow="1" bandRow="1">
                <a:tableStyleId>{5940675A-B579-460E-94D1-54222C63F5DA}</a:tableStyleId>
              </a:tblPr>
              <a:tblGrid>
                <a:gridCol w="6156176">
                  <a:extLst>
                    <a:ext uri="{9D8B030D-6E8A-4147-A177-3AD203B41FA5}">
                      <a16:colId xmlns:a16="http://schemas.microsoft.com/office/drawing/2014/main" val="20000"/>
                    </a:ext>
                  </a:extLst>
                </a:gridCol>
                <a:gridCol w="2987824">
                  <a:extLst>
                    <a:ext uri="{9D8B030D-6E8A-4147-A177-3AD203B41FA5}">
                      <a16:colId xmlns:a16="http://schemas.microsoft.com/office/drawing/2014/main" val="20001"/>
                    </a:ext>
                  </a:extLst>
                </a:gridCol>
              </a:tblGrid>
              <a:tr h="370840">
                <a:tc>
                  <a:txBody>
                    <a:bodyPr/>
                    <a:lstStyle/>
                    <a:p>
                      <a:pPr algn="ctr"/>
                      <a:r>
                        <a:rPr lang="vi-VN" dirty="0"/>
                        <a:t>Lời</a:t>
                      </a:r>
                      <a:r>
                        <a:rPr lang="vi-VN" baseline="0" dirty="0"/>
                        <a:t> văn</a:t>
                      </a:r>
                      <a:endParaRPr lang="en-US" dirty="0"/>
                    </a:p>
                  </a:txBody>
                  <a:tcPr/>
                </a:tc>
                <a:tc>
                  <a:txBody>
                    <a:bodyPr/>
                    <a:lstStyle/>
                    <a:p>
                      <a:pPr algn="ctr"/>
                      <a:r>
                        <a:rPr lang="vi-VN" dirty="0"/>
                        <a:t>Đặt</a:t>
                      </a:r>
                      <a:r>
                        <a:rPr lang="vi-VN" baseline="0" dirty="0"/>
                        <a:t> ẩn</a:t>
                      </a:r>
                      <a:endParaRPr lang="en-US" dirty="0"/>
                    </a:p>
                  </a:txBody>
                  <a:tcPr/>
                </a:tc>
                <a:extLst>
                  <a:ext uri="{0D108BD9-81ED-4DB2-BD59-A6C34878D82A}">
                    <a16:rowId xmlns:a16="http://schemas.microsoft.com/office/drawing/2014/main" val="10000"/>
                  </a:ext>
                </a:extLst>
              </a:tr>
              <a:tr h="370840">
                <a:tc>
                  <a:txBody>
                    <a:bodyPr/>
                    <a:lstStyle/>
                    <a:p>
                      <a:r>
                        <a:rPr lang="vi-VN" dirty="0"/>
                        <a:t>2 nguyên</a:t>
                      </a:r>
                      <a:r>
                        <a:rPr lang="vi-VN" baseline="0" dirty="0"/>
                        <a:t> liệu (loại I và loại II) để chiết xuất chất A và B</a:t>
                      </a:r>
                    </a:p>
                    <a:p>
                      <a:endParaRPr lang="vi-VN" baseline="0" dirty="0"/>
                    </a:p>
                    <a:p>
                      <a:r>
                        <a:rPr lang="vi-VN" baseline="0" dirty="0"/>
                        <a:t>Cơ sở cung cấp không quá 10 tấn loại I, 9 tấn loại II</a:t>
                      </a:r>
                    </a:p>
                    <a:p>
                      <a:r>
                        <a:rPr lang="vi-VN" baseline="0" dirty="0"/>
                        <a:t>Mỗi tấn nguyên liệu loại I chiết xuất được 20kg chất A; 0,6kg chất B</a:t>
                      </a:r>
                    </a:p>
                    <a:p>
                      <a:r>
                        <a:rPr lang="vi-VN" baseline="0" dirty="0"/>
                        <a:t>Mỗi tấn nguyên liệu loại II chiết xuất được 10kg chất A và 1,5 kg chất B</a:t>
                      </a:r>
                    </a:p>
                    <a:p>
                      <a:r>
                        <a:rPr lang="vi-VN" baseline="0" dirty="0"/>
                        <a:t>Nguyên liệu để chiết xuất ít nhất 140kg chất A là</a:t>
                      </a:r>
                    </a:p>
                    <a:p>
                      <a:r>
                        <a:rPr lang="vi-VN" baseline="0" dirty="0"/>
                        <a:t>Nguyên liệu để chiết xuất ít nhất 9kg chất B là</a:t>
                      </a:r>
                    </a:p>
                    <a:p>
                      <a:r>
                        <a:rPr lang="vi-VN" baseline="0" dirty="0"/>
                        <a:t>(</a:t>
                      </a:r>
                      <a:r>
                        <a:rPr lang="vi-VN" i="1" baseline="0" dirty="0"/>
                        <a:t>ít nhất là </a:t>
                      </a:r>
                      <a:r>
                        <a:rPr lang="vi-VN" i="1" dirty="0">
                          <a:sym typeface="Symbol"/>
                        </a:rPr>
                        <a:t>, nhiều</a:t>
                      </a:r>
                      <a:r>
                        <a:rPr lang="vi-VN" i="1" baseline="0" dirty="0">
                          <a:sym typeface="Symbol"/>
                        </a:rPr>
                        <a:t> nhất là </a:t>
                      </a:r>
                      <a:r>
                        <a:rPr lang="vi-VN" i="1" dirty="0">
                          <a:sym typeface="Symbol"/>
                        </a:rPr>
                        <a:t></a:t>
                      </a:r>
                      <a:r>
                        <a:rPr lang="vi-VN" dirty="0">
                          <a:sym typeface="Symbol"/>
                        </a:rPr>
                        <a:t>)</a:t>
                      </a:r>
                    </a:p>
                    <a:p>
                      <a:r>
                        <a:rPr lang="vi-VN" baseline="0" dirty="0"/>
                        <a:t>Số tiền mua 1 tấn nguyên liệu loại 1 là 4 triệu</a:t>
                      </a:r>
                    </a:p>
                    <a:p>
                      <a:r>
                        <a:rPr lang="vi-VN" baseline="0" dirty="0"/>
                        <a:t>Số tiền mua 1 tấn nguyên liệu loại 2 là 3 triệu</a:t>
                      </a:r>
                    </a:p>
                    <a:p>
                      <a:endParaRPr lang="vi-VN" baseline="0" dirty="0"/>
                    </a:p>
                    <a:p>
                      <a:endParaRPr lang="vi-VN" dirty="0"/>
                    </a:p>
                    <a:p>
                      <a:endParaRPr lang="vi-VN" dirty="0"/>
                    </a:p>
                    <a:p>
                      <a:endParaRPr lang="en-US" dirty="0"/>
                    </a:p>
                  </a:txBody>
                  <a:tcPr/>
                </a:tc>
                <a:tc>
                  <a:txBody>
                    <a:bodyPr/>
                    <a:lstStyle/>
                    <a:p>
                      <a:r>
                        <a:rPr lang="vi-VN" dirty="0"/>
                        <a:t>x</a:t>
                      </a:r>
                      <a:r>
                        <a:rPr lang="vi-VN" baseline="0" dirty="0"/>
                        <a:t> là số tấn nguyên liệu I, y là số tấn nguyên liệu II</a:t>
                      </a:r>
                    </a:p>
                    <a:p>
                      <a:r>
                        <a:rPr lang="vi-VN" baseline="0" dirty="0"/>
                        <a:t>(0 </a:t>
                      </a:r>
                      <a:r>
                        <a:rPr lang="vi-VN" baseline="0" dirty="0">
                          <a:sym typeface="Symbol"/>
                        </a:rPr>
                        <a:t> x </a:t>
                      </a:r>
                      <a:r>
                        <a:rPr lang="vi-VN" dirty="0">
                          <a:sym typeface="Symbol"/>
                        </a:rPr>
                        <a:t></a:t>
                      </a:r>
                      <a:r>
                        <a:rPr lang="vi-VN" baseline="0" dirty="0">
                          <a:sym typeface="Symbol"/>
                        </a:rPr>
                        <a:t> 10; 0  y  9)</a:t>
                      </a:r>
                    </a:p>
                    <a:p>
                      <a:r>
                        <a:rPr lang="vi-VN" baseline="0" dirty="0"/>
                        <a:t>20x; 0,6x</a:t>
                      </a:r>
                    </a:p>
                    <a:p>
                      <a:endParaRPr lang="vi-VN" baseline="0" dirty="0"/>
                    </a:p>
                    <a:p>
                      <a:r>
                        <a:rPr lang="vi-VN" baseline="0" dirty="0"/>
                        <a:t>10y; 1,5y</a:t>
                      </a:r>
                    </a:p>
                    <a:p>
                      <a:endParaRPr lang="vi-VN" baseline="0" dirty="0"/>
                    </a:p>
                    <a:p>
                      <a:r>
                        <a:rPr lang="vi-VN" dirty="0"/>
                        <a:t>20x + 10y </a:t>
                      </a:r>
                      <a:r>
                        <a:rPr lang="vi-VN" baseline="0" dirty="0">
                          <a:sym typeface="Symbol"/>
                        </a:rPr>
                        <a:t> 140</a:t>
                      </a:r>
                    </a:p>
                    <a:p>
                      <a:r>
                        <a:rPr lang="vi-VN" dirty="0"/>
                        <a:t>0,6x + 1,5y </a:t>
                      </a:r>
                      <a:r>
                        <a:rPr lang="vi-VN" dirty="0">
                          <a:sym typeface="Symbol"/>
                        </a:rPr>
                        <a:t> 9</a:t>
                      </a:r>
                      <a:endParaRPr lang="vi-VN" dirty="0"/>
                    </a:p>
                    <a:p>
                      <a:endParaRPr lang="vi-VN" dirty="0"/>
                    </a:p>
                    <a:p>
                      <a:r>
                        <a:rPr lang="vi-VN" dirty="0"/>
                        <a:t>4x (triệu)</a:t>
                      </a:r>
                    </a:p>
                    <a:p>
                      <a:r>
                        <a:rPr lang="vi-VN" dirty="0"/>
                        <a:t>3y (triệu)</a:t>
                      </a:r>
                    </a:p>
                    <a:p>
                      <a:r>
                        <a:rPr lang="vi-VN" dirty="0"/>
                        <a:t>L = 4x + 3y ít</a:t>
                      </a:r>
                      <a:r>
                        <a:rPr lang="vi-VN" baseline="0" dirty="0"/>
                        <a:t> nhất</a:t>
                      </a:r>
                      <a:endParaRPr lang="vi-VN" dirty="0"/>
                    </a:p>
                    <a:p>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707419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87424"/>
            <a:ext cx="8229600" cy="1143000"/>
          </a:xfrm>
        </p:spPr>
        <p:txBody>
          <a:bodyPr>
            <a:normAutofit/>
          </a:bodyPr>
          <a:lstStyle/>
          <a:p>
            <a:r>
              <a:rPr lang="vi-VN" sz="3600" dirty="0"/>
              <a:t>Lời giải</a:t>
            </a:r>
            <a:endParaRPr lang="en-US" sz="3600" dirty="0"/>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292" t="52677" r="6764" b="9002"/>
          <a:stretch/>
        </p:blipFill>
        <p:spPr bwMode="auto">
          <a:xfrm>
            <a:off x="28818" y="513311"/>
            <a:ext cx="5839326" cy="390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1502" t="23318" r="5871" b="49122"/>
          <a:stretch/>
        </p:blipFill>
        <p:spPr bwMode="auto">
          <a:xfrm>
            <a:off x="5731822" y="1386086"/>
            <a:ext cx="3231940" cy="3031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 y="4708938"/>
            <a:ext cx="9252520" cy="923330"/>
          </a:xfrm>
          <a:prstGeom prst="rect">
            <a:avLst/>
          </a:prstGeom>
          <a:noFill/>
        </p:spPr>
        <p:txBody>
          <a:bodyPr wrap="square" rtlCol="0">
            <a:spAutoFit/>
          </a:bodyPr>
          <a:lstStyle/>
          <a:p>
            <a:r>
              <a:rPr lang="vi-VN" dirty="0"/>
              <a:t>Các đỉnh của tứ giác ABCD lần lượt có tọa độ là A(5;4), B(10;2); C(10;9); D(5/2; 9)</a:t>
            </a:r>
          </a:p>
          <a:p>
            <a:r>
              <a:rPr lang="vi-VN" dirty="0"/>
              <a:t>Nhận thấy, A (5;4) làm T(x;y) = 32 là giá trị nhỏ nhất. Khi đó, cần sử dụng 5 tấn nguyên liệu loại I và 4 tấn loại II, giá tiền là 32 triệu đồng sẽ có chi phí thấp nhất</a:t>
            </a:r>
            <a:endParaRPr lang="en-US" dirty="0"/>
          </a:p>
        </p:txBody>
      </p:sp>
    </p:spTree>
    <p:extLst>
      <p:ext uri="{BB962C8B-B14F-4D97-AF65-F5344CB8AC3E}">
        <p14:creationId xmlns:p14="http://schemas.microsoft.com/office/powerpoint/2010/main" val="36777350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t>Bài tập 1</a:t>
            </a:r>
            <a:endParaRPr lang="en-US" dirty="0"/>
          </a:p>
        </p:txBody>
      </p:sp>
      <p:sp>
        <p:nvSpPr>
          <p:cNvPr id="3" name="Content Placeholder 2"/>
          <p:cNvSpPr>
            <a:spLocks noGrp="1"/>
          </p:cNvSpPr>
          <p:nvPr>
            <p:ph idx="1"/>
          </p:nvPr>
        </p:nvSpPr>
        <p:spPr/>
        <p:txBody>
          <a:bodyPr/>
          <a:lstStyle/>
          <a:p>
            <a:endParaRPr lang="en-US"/>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566" t="6292" r="6387" b="55630"/>
          <a:stretch/>
        </p:blipFill>
        <p:spPr bwMode="auto">
          <a:xfrm>
            <a:off x="414482" y="1268759"/>
            <a:ext cx="8117958" cy="5394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87405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15416"/>
            <a:ext cx="8229600" cy="1143000"/>
          </a:xfrm>
        </p:spPr>
        <p:txBody>
          <a:bodyPr/>
          <a:lstStyle/>
          <a:p>
            <a:r>
              <a:rPr lang="vi-VN" dirty="0"/>
              <a:t>Lời giải</a:t>
            </a:r>
            <a:endParaRPr lang="en-US" dirty="0"/>
          </a:p>
        </p:txBody>
      </p:sp>
      <p:sp>
        <p:nvSpPr>
          <p:cNvPr id="3" name="Content Placeholder 2"/>
          <p:cNvSpPr>
            <a:spLocks noGrp="1"/>
          </p:cNvSpPr>
          <p:nvPr>
            <p:ph idx="1"/>
          </p:nvPr>
        </p:nvSpPr>
        <p:spPr>
          <a:xfrm>
            <a:off x="0" y="548680"/>
            <a:ext cx="9036496" cy="6309320"/>
          </a:xfrm>
        </p:spPr>
        <p:txBody>
          <a:bodyPr>
            <a:normAutofit/>
          </a:bodyPr>
          <a:lstStyle/>
          <a:p>
            <a:pPr marL="0" indent="0">
              <a:buNone/>
            </a:pPr>
            <a:r>
              <a:rPr lang="vi-VN" sz="2000" dirty="0"/>
              <a:t>a. Giả sử gia đình đó mua x (kg) thịt bò và y(kg) thịt lợn. Theo giả thiết thì 0</a:t>
            </a:r>
            <a:r>
              <a:rPr lang="vi-VN" sz="2000" dirty="0">
                <a:sym typeface="Symbol"/>
              </a:rPr>
              <a:t>x1,6; 0y1,1.</a:t>
            </a:r>
          </a:p>
          <a:p>
            <a:pPr marL="0" indent="0">
              <a:buNone/>
            </a:pPr>
            <a:endParaRPr lang="en-US" sz="2000" dirty="0"/>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026" t="4442" r="7582" b="4138"/>
          <a:stretch/>
        </p:blipFill>
        <p:spPr bwMode="auto">
          <a:xfrm>
            <a:off x="395535" y="1268760"/>
            <a:ext cx="5767324" cy="5589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03906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43408"/>
            <a:ext cx="8229600" cy="1143000"/>
          </a:xfrm>
        </p:spPr>
        <p:txBody>
          <a:bodyPr/>
          <a:lstStyle/>
          <a:p>
            <a:r>
              <a:rPr lang="vi-VN" dirty="0"/>
              <a:t>Bài tập 2</a:t>
            </a:r>
            <a:endParaRPr lang="en-US" dirty="0"/>
          </a:p>
        </p:txBody>
      </p:sp>
      <p:pic>
        <p:nvPicPr>
          <p:cNvPr id="1331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9496" t="15257" r="32679" b="45312"/>
          <a:stretch/>
        </p:blipFill>
        <p:spPr bwMode="auto">
          <a:xfrm>
            <a:off x="1043608" y="692697"/>
            <a:ext cx="7489325" cy="4248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80395" r="811"/>
          <a:stretch/>
        </p:blipFill>
        <p:spPr bwMode="auto">
          <a:xfrm>
            <a:off x="869975" y="4931659"/>
            <a:ext cx="7662958"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87008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a:bodyPr>
          <a:lstStyle/>
          <a:p>
            <a:r>
              <a:rPr lang="vi-VN" sz="3200" dirty="0"/>
              <a:t>Lời giải</a:t>
            </a:r>
            <a:endParaRPr lang="en-US" sz="3200" dirty="0"/>
          </a:p>
        </p:txBody>
      </p:sp>
      <p:sp>
        <p:nvSpPr>
          <p:cNvPr id="3" name="Content Placeholder 2"/>
          <p:cNvSpPr>
            <a:spLocks noGrp="1"/>
          </p:cNvSpPr>
          <p:nvPr>
            <p:ph idx="1"/>
          </p:nvPr>
        </p:nvSpPr>
        <p:spPr/>
        <p:txBody>
          <a:bodyPr/>
          <a:lstStyle/>
          <a:p>
            <a:endParaRPr lang="en-US"/>
          </a:p>
        </p:txBody>
      </p:sp>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334" t="57392" r="8039" b="3146"/>
          <a:stretch/>
        </p:blipFill>
        <p:spPr bwMode="auto">
          <a:xfrm>
            <a:off x="-30378" y="980728"/>
            <a:ext cx="8965573" cy="5714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91857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t>Bài tập 3</a:t>
            </a:r>
            <a:endParaRPr lang="en-US" dirty="0"/>
          </a:p>
        </p:txBody>
      </p:sp>
      <p:sp>
        <p:nvSpPr>
          <p:cNvPr id="3" name="Content Placeholder 2"/>
          <p:cNvSpPr>
            <a:spLocks noGrp="1"/>
          </p:cNvSpPr>
          <p:nvPr>
            <p:ph idx="1"/>
          </p:nvPr>
        </p:nvSpPr>
        <p:spPr/>
        <p:txBody>
          <a:bodyPr/>
          <a:lstStyle/>
          <a:p>
            <a:endParaRPr lang="en-US" dirty="0"/>
          </a:p>
        </p:txBody>
      </p:sp>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342" t="18342" r="35954" b="32422"/>
          <a:stretch/>
        </p:blipFill>
        <p:spPr bwMode="auto">
          <a:xfrm>
            <a:off x="132311" y="1196752"/>
            <a:ext cx="8944490"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11344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801"/>
            <a:ext cx="8229600" cy="1143000"/>
          </a:xfrm>
        </p:spPr>
        <p:txBody>
          <a:bodyPr>
            <a:normAutofit/>
          </a:bodyPr>
          <a:lstStyle/>
          <a:p>
            <a:r>
              <a:rPr lang="vi-VN" sz="3200" dirty="0"/>
              <a:t>Lời giải</a:t>
            </a:r>
            <a:endParaRPr lang="en-US" sz="3200"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1" y="1844825"/>
            <a:ext cx="2676209" cy="338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8166" t="13971" r="57879" b="52768"/>
          <a:stretch/>
        </p:blipFill>
        <p:spPr bwMode="auto">
          <a:xfrm>
            <a:off x="0" y="908720"/>
            <a:ext cx="4398549" cy="2433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9100" t="25185" r="36103" b="52525"/>
          <a:stretch/>
        </p:blipFill>
        <p:spPr bwMode="auto">
          <a:xfrm>
            <a:off x="107504" y="3537012"/>
            <a:ext cx="6264697" cy="1630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58386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t>Bài tập 4</a:t>
            </a:r>
            <a:endParaRPr lang="en-US" dirty="0"/>
          </a:p>
        </p:txBody>
      </p:sp>
      <p:sp>
        <p:nvSpPr>
          <p:cNvPr id="3" name="Content Placeholder 2"/>
          <p:cNvSpPr>
            <a:spLocks noGrp="1"/>
          </p:cNvSpPr>
          <p:nvPr>
            <p:ph idx="1"/>
          </p:nvPr>
        </p:nvSpPr>
        <p:spPr/>
        <p:txBody>
          <a:bodyPr>
            <a:normAutofit fontScale="77500" lnSpcReduction="20000"/>
          </a:bodyPr>
          <a:lstStyle/>
          <a:p>
            <a:r>
              <a:rPr lang="vi-VN" dirty="0"/>
              <a:t>Trong một cuộc thi pha chế, mỗi đội chơi được sử dụng tối đa 24 g hương liệu, 9 lít nước và 210 g đường để pha chế nước cam và nước táo. Để pha chế 1 lít nước cam cần 30 g đường, 1 lít nước và 1 g hương liệu; pha chế 1 lít nước táo cần 10 g đường, 1 lít nước và 4 g hương liệu. Mỗi lít nước cam nhận được 60 điểm thưởng, mỗi lít nước táo nhận được 80 điển thưởng. Hỏi cần pha chế bao nhiêu lít nước trái cây mỗi loại để được số điểm thưởng là lớn nhất. </a:t>
            </a:r>
          </a:p>
          <a:p>
            <a:r>
              <a:rPr lang="vi-VN" dirty="0"/>
              <a:t>A. 7 lít nước cam. </a:t>
            </a:r>
          </a:p>
          <a:p>
            <a:r>
              <a:rPr lang="vi-VN" dirty="0"/>
              <a:t>B. 6 lít nước táo. </a:t>
            </a:r>
          </a:p>
          <a:p>
            <a:r>
              <a:rPr lang="vi-VN" dirty="0"/>
              <a:t>C. 4 lít nước cam, 5 lít nước táo. </a:t>
            </a:r>
          </a:p>
          <a:p>
            <a:r>
              <a:rPr lang="vi-VN" dirty="0"/>
              <a:t>D. 6 lít nước cam, 3 lít nước táo. </a:t>
            </a:r>
            <a:endParaRPr lang="en-US" dirty="0"/>
          </a:p>
        </p:txBody>
      </p:sp>
    </p:spTree>
    <p:extLst>
      <p:ext uri="{BB962C8B-B14F-4D97-AF65-F5344CB8AC3E}">
        <p14:creationId xmlns:p14="http://schemas.microsoft.com/office/powerpoint/2010/main" val="37667315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5"/>
            <a:ext cx="8229600" cy="1143000"/>
          </a:xfrm>
        </p:spPr>
        <p:txBody>
          <a:bodyPr>
            <a:normAutofit/>
          </a:bodyPr>
          <a:lstStyle/>
          <a:p>
            <a:r>
              <a:rPr lang="vi-VN" sz="3200" dirty="0"/>
              <a:t>Lời giải</a:t>
            </a:r>
            <a:endParaRPr lang="en-US" sz="3200" dirty="0"/>
          </a:p>
        </p:txBody>
      </p:sp>
      <p:pic>
        <p:nvPicPr>
          <p:cNvPr id="174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267" t="17921" r="27380" b="7721"/>
          <a:stretch/>
        </p:blipFill>
        <p:spPr bwMode="auto">
          <a:xfrm>
            <a:off x="395535" y="853715"/>
            <a:ext cx="6199171" cy="6004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8954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vi-VN" dirty="0"/>
              <a:t>1. Bất phương trình bậc nhất hai ẩn</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997470941"/>
              </p:ext>
            </p:extLst>
          </p:nvPr>
        </p:nvGraphicFramePr>
        <p:xfrm>
          <a:off x="1619672" y="1901183"/>
          <a:ext cx="6096000" cy="2072640"/>
        </p:xfrm>
        <a:graphic>
          <a:graphicData uri="http://schemas.openxmlformats.org/drawingml/2006/table">
            <a:tbl>
              <a:tblPr firstRow="1" bandRow="1">
                <a:tableStyleId>{2D5ABB26-0587-4C30-8999-92F81FD0307C}</a:tableStyleId>
              </a:tblPr>
              <a:tblGrid>
                <a:gridCol w="1584176">
                  <a:extLst>
                    <a:ext uri="{9D8B030D-6E8A-4147-A177-3AD203B41FA5}">
                      <a16:colId xmlns:a16="http://schemas.microsoft.com/office/drawing/2014/main" val="20000"/>
                    </a:ext>
                  </a:extLst>
                </a:gridCol>
                <a:gridCol w="4511824">
                  <a:extLst>
                    <a:ext uri="{9D8B030D-6E8A-4147-A177-3AD203B41FA5}">
                      <a16:colId xmlns:a16="http://schemas.microsoft.com/office/drawing/2014/main" val="20001"/>
                    </a:ext>
                  </a:extLst>
                </a:gridCol>
              </a:tblGrid>
              <a:tr h="370840">
                <a:tc rowSpan="4">
                  <a:txBody>
                    <a:bodyPr/>
                    <a:lstStyle/>
                    <a:p>
                      <a:pPr algn="r"/>
                      <a:r>
                        <a:rPr lang="vi-VN" sz="2800" b="1" dirty="0">
                          <a:latin typeface="+mj-lt"/>
                        </a:rPr>
                        <a:t>Có</a:t>
                      </a:r>
                      <a:r>
                        <a:rPr lang="vi-VN" sz="2800" b="1" baseline="0" dirty="0">
                          <a:latin typeface="+mj-lt"/>
                        </a:rPr>
                        <a:t> dạng</a:t>
                      </a:r>
                      <a:endParaRPr lang="en-US" sz="2800" b="1" dirty="0">
                        <a:latin typeface="+mj-lt"/>
                      </a:endParaRPr>
                    </a:p>
                  </a:txBody>
                  <a:tcPr anchor="ctr"/>
                </a:tc>
                <a:tc>
                  <a:txBody>
                    <a:bodyPr/>
                    <a:lstStyle/>
                    <a:p>
                      <a:r>
                        <a:rPr lang="vi-VN" sz="2800" dirty="0">
                          <a:latin typeface="Arial" pitchFamily="34" charset="0"/>
                          <a:cs typeface="Arial" pitchFamily="34" charset="0"/>
                        </a:rPr>
                        <a:t>    ax</a:t>
                      </a:r>
                      <a:r>
                        <a:rPr lang="vi-VN" sz="2800" baseline="0" dirty="0">
                          <a:latin typeface="Arial" pitchFamily="34" charset="0"/>
                          <a:cs typeface="Arial" pitchFamily="34" charset="0"/>
                        </a:rPr>
                        <a:t> + by &gt; c</a:t>
                      </a:r>
                      <a:endParaRPr lang="en-US" sz="2800" dirty="0">
                        <a:latin typeface="Arial" pitchFamily="34" charset="0"/>
                        <a:cs typeface="Arial" pitchFamily="34" charset="0"/>
                      </a:endParaRPr>
                    </a:p>
                  </a:txBody>
                  <a:tcPr/>
                </a:tc>
                <a:extLst>
                  <a:ext uri="{0D108BD9-81ED-4DB2-BD59-A6C34878D82A}">
                    <a16:rowId xmlns:a16="http://schemas.microsoft.com/office/drawing/2014/main" val="10000"/>
                  </a:ext>
                </a:extLst>
              </a:tr>
              <a:tr h="370840">
                <a:tc vMerge="1">
                  <a:txBody>
                    <a:bodyPr/>
                    <a:lstStyle/>
                    <a:p>
                      <a:pPr algn="ctr"/>
                      <a:endParaRPr lang="en-US" dirty="0"/>
                    </a:p>
                  </a:txBody>
                  <a:tcPr anchor="ctr"/>
                </a:tc>
                <a:tc>
                  <a:txBody>
                    <a:bodyPr/>
                    <a:lstStyle/>
                    <a:p>
                      <a:r>
                        <a:rPr lang="vi-VN" sz="2800" dirty="0">
                          <a:latin typeface="Arial" pitchFamily="34" charset="0"/>
                          <a:cs typeface="Arial" pitchFamily="34" charset="0"/>
                        </a:rPr>
                        <a:t>    ax</a:t>
                      </a:r>
                      <a:r>
                        <a:rPr lang="vi-VN" sz="2800" baseline="0" dirty="0">
                          <a:latin typeface="Arial" pitchFamily="34" charset="0"/>
                          <a:cs typeface="Arial" pitchFamily="34" charset="0"/>
                        </a:rPr>
                        <a:t> + by &lt; c</a:t>
                      </a:r>
                      <a:endParaRPr lang="en-US" sz="2800" dirty="0">
                        <a:latin typeface="Arial" pitchFamily="34" charset="0"/>
                        <a:cs typeface="Arial" pitchFamily="34" charset="0"/>
                      </a:endParaRPr>
                    </a:p>
                  </a:txBody>
                  <a:tcPr/>
                </a:tc>
                <a:extLst>
                  <a:ext uri="{0D108BD9-81ED-4DB2-BD59-A6C34878D82A}">
                    <a16:rowId xmlns:a16="http://schemas.microsoft.com/office/drawing/2014/main" val="10001"/>
                  </a:ext>
                </a:extLst>
              </a:tr>
              <a:tr h="370840">
                <a:tc vMerge="1">
                  <a:txBody>
                    <a:bodyPr/>
                    <a:lstStyle/>
                    <a:p>
                      <a:pPr algn="ctr"/>
                      <a:endParaRPr lang="en-US" dirty="0"/>
                    </a:p>
                  </a:txBody>
                  <a:tcPr anchor="ctr"/>
                </a:tc>
                <a:tc>
                  <a:txBody>
                    <a:bodyPr/>
                    <a:lstStyle/>
                    <a:p>
                      <a:r>
                        <a:rPr lang="vi-VN" sz="2800" dirty="0">
                          <a:latin typeface="Arial" pitchFamily="34" charset="0"/>
                          <a:cs typeface="Arial" pitchFamily="34" charset="0"/>
                        </a:rPr>
                        <a:t>    ax</a:t>
                      </a:r>
                      <a:r>
                        <a:rPr lang="vi-VN" sz="2800" baseline="0" dirty="0">
                          <a:latin typeface="Arial" pitchFamily="34" charset="0"/>
                          <a:cs typeface="Arial" pitchFamily="34" charset="0"/>
                        </a:rPr>
                        <a:t> + by </a:t>
                      </a:r>
                      <a:r>
                        <a:rPr lang="vi-VN" sz="2800" baseline="0" dirty="0">
                          <a:latin typeface="Arial" pitchFamily="34" charset="0"/>
                          <a:cs typeface="Arial" pitchFamily="34" charset="0"/>
                          <a:sym typeface="Symbol"/>
                        </a:rPr>
                        <a:t> c</a:t>
                      </a:r>
                      <a:endParaRPr lang="en-US" sz="2800" dirty="0">
                        <a:latin typeface="Arial" pitchFamily="34" charset="0"/>
                        <a:cs typeface="Arial" pitchFamily="34" charset="0"/>
                      </a:endParaRPr>
                    </a:p>
                  </a:txBody>
                  <a:tcPr/>
                </a:tc>
                <a:extLst>
                  <a:ext uri="{0D108BD9-81ED-4DB2-BD59-A6C34878D82A}">
                    <a16:rowId xmlns:a16="http://schemas.microsoft.com/office/drawing/2014/main" val="10002"/>
                  </a:ext>
                </a:extLst>
              </a:tr>
              <a:tr h="370840">
                <a:tc vMerge="1">
                  <a:txBody>
                    <a:bodyPr/>
                    <a:lstStyle/>
                    <a:p>
                      <a:pPr algn="ctr"/>
                      <a:endParaRPr lang="en-US" dirty="0"/>
                    </a:p>
                  </a:txBody>
                  <a:tcPr anchor="ctr"/>
                </a:tc>
                <a:tc>
                  <a:txBody>
                    <a:bodyPr/>
                    <a:lstStyle/>
                    <a:p>
                      <a:r>
                        <a:rPr lang="vi-VN" sz="2800" baseline="0" dirty="0">
                          <a:latin typeface="Arial" pitchFamily="34" charset="0"/>
                          <a:cs typeface="Arial" pitchFamily="34" charset="0"/>
                          <a:sym typeface="Symbol"/>
                        </a:rPr>
                        <a:t>    ax + by  c</a:t>
                      </a:r>
                      <a:endParaRPr lang="en-US" sz="2800" dirty="0">
                        <a:latin typeface="Arial" pitchFamily="34" charset="0"/>
                        <a:cs typeface="Arial" pitchFamily="34" charset="0"/>
                      </a:endParaRPr>
                    </a:p>
                  </a:txBody>
                  <a:tcPr/>
                </a:tc>
                <a:extLst>
                  <a:ext uri="{0D108BD9-81ED-4DB2-BD59-A6C34878D82A}">
                    <a16:rowId xmlns:a16="http://schemas.microsoft.com/office/drawing/2014/main" val="10003"/>
                  </a:ext>
                </a:extLst>
              </a:tr>
            </a:tbl>
          </a:graphicData>
        </a:graphic>
      </p:graphicFrame>
      <p:sp>
        <p:nvSpPr>
          <p:cNvPr id="8" name="Left Brace 7"/>
          <p:cNvSpPr/>
          <p:nvPr/>
        </p:nvSpPr>
        <p:spPr>
          <a:xfrm>
            <a:off x="3275856" y="2045199"/>
            <a:ext cx="432048" cy="1800200"/>
          </a:xfrm>
          <a:prstGeom prst="leftBrace">
            <a:avLst>
              <a:gd name="adj1" fmla="val 80019"/>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ysClr val="windowText" lastClr="000000"/>
              </a:solidFill>
            </a:endParaRPr>
          </a:p>
        </p:txBody>
      </p:sp>
    </p:spTree>
    <p:extLst>
      <p:ext uri="{BB962C8B-B14F-4D97-AF65-F5344CB8AC3E}">
        <p14:creationId xmlns:p14="http://schemas.microsoft.com/office/powerpoint/2010/main" val="514890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t>Bài tập 5</a:t>
            </a:r>
            <a:endParaRPr lang="en-US" dirty="0"/>
          </a:p>
        </p:txBody>
      </p:sp>
      <p:sp>
        <p:nvSpPr>
          <p:cNvPr id="3" name="Content Placeholder 2"/>
          <p:cNvSpPr>
            <a:spLocks noGrp="1"/>
          </p:cNvSpPr>
          <p:nvPr>
            <p:ph idx="1"/>
          </p:nvPr>
        </p:nvSpPr>
        <p:spPr/>
        <p:txBody>
          <a:bodyPr>
            <a:normAutofit fontScale="77500" lnSpcReduction="20000"/>
          </a:bodyPr>
          <a:lstStyle/>
          <a:p>
            <a:r>
              <a:rPr lang="vi-VN" dirty="0"/>
              <a:t>Một hộ nông dân định trồng cà phê và ca cao trên diện tích 10 ha. Nếu trồng cà phê thì cần 20 công và thu về 10000000 đồng trên diện tích mỗi ha, nếu trồng cà thì cần 30 công và thu 12000000 đồng trên diện tích mỗi ha. Hỏi cần trồng mỗi loại cây trên với diện tích là bao nhiêu để thu được nhiều tiền nhất biết rằng số công trồng cà phê không vượt quá 100 công và số công trồng ca cao không vượt quá 180 công.</a:t>
            </a:r>
          </a:p>
          <a:p>
            <a:r>
              <a:rPr lang="vi-VN" dirty="0"/>
              <a:t> A. 10 ha cà phê. </a:t>
            </a:r>
          </a:p>
          <a:p>
            <a:r>
              <a:rPr lang="vi-VN" dirty="0"/>
              <a:t>B. 5 ha cà phê và 5 ha ca cao. </a:t>
            </a:r>
          </a:p>
          <a:p>
            <a:r>
              <a:rPr lang="vi-VN" dirty="0"/>
              <a:t>C. 4 ha cà phê và 6 ha ca cao. </a:t>
            </a:r>
          </a:p>
          <a:p>
            <a:r>
              <a:rPr lang="vi-VN" dirty="0"/>
              <a:t>D. 6 ha cà phê và 4 ha ca cao</a:t>
            </a:r>
            <a:endParaRPr lang="en-US" dirty="0"/>
          </a:p>
        </p:txBody>
      </p:sp>
    </p:spTree>
    <p:extLst>
      <p:ext uri="{BB962C8B-B14F-4D97-AF65-F5344CB8AC3E}">
        <p14:creationId xmlns:p14="http://schemas.microsoft.com/office/powerpoint/2010/main" val="16138565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689" t="26103" r="27647" b="66425"/>
          <a:stretch/>
        </p:blipFill>
        <p:spPr bwMode="auto">
          <a:xfrm>
            <a:off x="251520" y="722167"/>
            <a:ext cx="7976416" cy="827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504" t="45618" r="27647" b="19277"/>
          <a:stretch/>
        </p:blipFill>
        <p:spPr bwMode="auto">
          <a:xfrm>
            <a:off x="429528" y="1578468"/>
            <a:ext cx="7620400"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93309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t>Bài tập 6</a:t>
            </a:r>
            <a:endParaRPr lang="en-US" dirty="0"/>
          </a:p>
        </p:txBody>
      </p:sp>
      <p:sp>
        <p:nvSpPr>
          <p:cNvPr id="3" name="Content Placeholder 2"/>
          <p:cNvSpPr>
            <a:spLocks noGrp="1"/>
          </p:cNvSpPr>
          <p:nvPr>
            <p:ph idx="1"/>
          </p:nvPr>
        </p:nvSpPr>
        <p:spPr/>
        <p:txBody>
          <a:bodyPr/>
          <a:lstStyle/>
          <a:p>
            <a:endParaRPr lang="en-US"/>
          </a:p>
        </p:txBody>
      </p:sp>
      <p:pic>
        <p:nvPicPr>
          <p:cNvPr id="1945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076" t="36368" r="29412" b="31816"/>
          <a:stretch/>
        </p:blipFill>
        <p:spPr bwMode="auto">
          <a:xfrm>
            <a:off x="179512" y="1268760"/>
            <a:ext cx="8798026"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68378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48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766" t="50000" r="27233" b="10199"/>
          <a:stretch/>
        </p:blipFill>
        <p:spPr bwMode="auto">
          <a:xfrm>
            <a:off x="5330" y="1196752"/>
            <a:ext cx="8538800"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3892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t>Bài tập 7</a:t>
            </a:r>
            <a:endParaRPr lang="en-US" dirty="0"/>
          </a:p>
        </p:txBody>
      </p:sp>
      <p:sp>
        <p:nvSpPr>
          <p:cNvPr id="3" name="Content Placeholder 2"/>
          <p:cNvSpPr>
            <a:spLocks noGrp="1"/>
          </p:cNvSpPr>
          <p:nvPr>
            <p:ph idx="1"/>
          </p:nvPr>
        </p:nvSpPr>
        <p:spPr/>
        <p:txBody>
          <a:bodyPr/>
          <a:lstStyle/>
          <a:p>
            <a:endParaRPr lang="en-US"/>
          </a:p>
        </p:txBody>
      </p:sp>
      <p:pic>
        <p:nvPicPr>
          <p:cNvPr id="2150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755" t="24502" r="28132" b="53878"/>
          <a:stretch/>
        </p:blipFill>
        <p:spPr bwMode="auto">
          <a:xfrm>
            <a:off x="490" y="1340768"/>
            <a:ext cx="8822449" cy="3568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81495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1835" t="30009" r="30202" b="17628"/>
          <a:stretch/>
        </p:blipFill>
        <p:spPr bwMode="auto">
          <a:xfrm>
            <a:off x="467544" y="260647"/>
            <a:ext cx="8496944" cy="6618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90701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t>Bài tập 8</a:t>
            </a:r>
            <a:endParaRPr lang="en-US" dirty="0"/>
          </a:p>
        </p:txBody>
      </p:sp>
      <p:sp>
        <p:nvSpPr>
          <p:cNvPr id="3" name="Content Placeholder 2"/>
          <p:cNvSpPr>
            <a:spLocks noGrp="1"/>
          </p:cNvSpPr>
          <p:nvPr>
            <p:ph idx="1"/>
          </p:nvPr>
        </p:nvSpPr>
        <p:spPr/>
        <p:txBody>
          <a:bodyPr>
            <a:normAutofit lnSpcReduction="10000"/>
          </a:bodyPr>
          <a:lstStyle/>
          <a:p>
            <a:r>
              <a:rPr lang="vi-VN" dirty="0"/>
              <a:t>Một công ty, trong một tháng cần sản xuất ít nhất 12 viên kim cương to và 9 viên kim cương nhỏ. Từ 1 tấn Cacbon loại 1 (giá 100 triệu đồng) có thể chiết xuất được 6 viên kim cương to và 3 viên kim cương nhỏ, từ 1 tấn Cacbon loại 2 (giá 40 triệu đồng) có thể chiết xuất được 2 viên kim cương to và 2 viên kim cương nhỏ. Mỗi viên kim cương to có giá 20 triệu đồng, mỗi viên </a:t>
            </a:r>
            <a:endParaRPr lang="en-US" dirty="0"/>
          </a:p>
        </p:txBody>
      </p:sp>
    </p:spTree>
    <p:extLst>
      <p:ext uri="{BB962C8B-B14F-4D97-AF65-F5344CB8AC3E}">
        <p14:creationId xmlns:p14="http://schemas.microsoft.com/office/powerpoint/2010/main" val="39617395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355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8559" t="26442" r="37416" b="15026"/>
          <a:stretch/>
        </p:blipFill>
        <p:spPr bwMode="auto">
          <a:xfrm>
            <a:off x="0" y="0"/>
            <a:ext cx="5580112" cy="3036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8950" t="17227" r="49456" b="6629"/>
          <a:stretch/>
        </p:blipFill>
        <p:spPr bwMode="auto">
          <a:xfrm>
            <a:off x="0" y="3140969"/>
            <a:ext cx="5508104" cy="3717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6486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vi-VN" dirty="0"/>
              <a:t>Biểu diễn tập nghiệm</a:t>
            </a:r>
            <a:endParaRPr lang="en-US" dirty="0"/>
          </a:p>
        </p:txBody>
      </p:sp>
      <p:sp>
        <p:nvSpPr>
          <p:cNvPr id="2" name="Content Placeholder 1"/>
          <p:cNvSpPr>
            <a:spLocks noGrp="1"/>
          </p:cNvSpPr>
          <p:nvPr>
            <p:ph idx="1"/>
          </p:nvPr>
        </p:nvSpPr>
        <p:spPr/>
        <p:txBody>
          <a:bodyPr/>
          <a:lstStyle/>
          <a:p>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471" t="31459" r="30599" b="29144"/>
          <a:stretch/>
        </p:blipFill>
        <p:spPr bwMode="auto">
          <a:xfrm>
            <a:off x="683567" y="1382880"/>
            <a:ext cx="7818997" cy="4710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2529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0" y="1"/>
                <a:ext cx="8964488" cy="2132856"/>
              </a:xfrm>
            </p:spPr>
            <p:txBody>
              <a:bodyPr/>
              <a:lstStyle/>
              <a:p>
                <a:r>
                  <a:rPr lang="vi-VN" dirty="0"/>
                  <a:t>Cách vẽ đường thẳng </a:t>
                </a:r>
                <a:r>
                  <a:rPr lang="vi-VN" dirty="0">
                    <a:sym typeface="Symbol Tiger Expert"/>
                  </a:rPr>
                  <a:t> </a:t>
                </a:r>
                <a:r>
                  <a:rPr lang="vi-VN" dirty="0"/>
                  <a:t>ax + by = c:</a:t>
                </a:r>
              </a:p>
              <a:p>
                <a:r>
                  <a:rPr lang="vi-VN" dirty="0"/>
                  <a:t>Đường thẳng ax + by = c đi qua hai điểm:</a:t>
                </a:r>
              </a:p>
              <a:p>
                <a:pPr marL="0" indent="0">
                  <a:buNone/>
                </a:pPr>
                <a:r>
                  <a:rPr lang="vi-VN" dirty="0"/>
                  <a:t>A (0; </a:t>
                </a:r>
                <a14:m>
                  <m:oMath xmlns:m="http://schemas.openxmlformats.org/officeDocument/2006/math">
                    <m:f>
                      <m:fPr>
                        <m:ctrlPr>
                          <a:rPr lang="vi-VN" i="1" smtClean="0">
                            <a:latin typeface="Cambria Math" panose="02040503050406030204" pitchFamily="18" charset="0"/>
                          </a:rPr>
                        </m:ctrlPr>
                      </m:fPr>
                      <m:num>
                        <m:r>
                          <a:rPr lang="vi-VN" b="0" i="1" smtClean="0">
                            <a:latin typeface="Cambria Math"/>
                          </a:rPr>
                          <m:t>𝑐</m:t>
                        </m:r>
                      </m:num>
                      <m:den>
                        <m:r>
                          <a:rPr lang="vi-VN" b="0" i="1" smtClean="0">
                            <a:latin typeface="Cambria Math"/>
                          </a:rPr>
                          <m:t>𝑏</m:t>
                        </m:r>
                      </m:den>
                    </m:f>
                  </m:oMath>
                </a14:m>
                <a:r>
                  <a:rPr lang="vi-VN" dirty="0"/>
                  <a:t>); B(</a:t>
                </a:r>
                <a14:m>
                  <m:oMath xmlns:m="http://schemas.openxmlformats.org/officeDocument/2006/math">
                    <m:f>
                      <m:fPr>
                        <m:ctrlPr>
                          <a:rPr lang="vi-VN" i="1" dirty="0" smtClean="0">
                            <a:latin typeface="Cambria Math" panose="02040503050406030204" pitchFamily="18" charset="0"/>
                          </a:rPr>
                        </m:ctrlPr>
                      </m:fPr>
                      <m:num>
                        <m:r>
                          <a:rPr lang="vi-VN" b="0" i="1" dirty="0" smtClean="0">
                            <a:latin typeface="Cambria Math"/>
                          </a:rPr>
                          <m:t>𝑐</m:t>
                        </m:r>
                      </m:num>
                      <m:den>
                        <m:r>
                          <a:rPr lang="vi-VN" b="0" i="1" dirty="0" smtClean="0">
                            <a:latin typeface="Cambria Math"/>
                          </a:rPr>
                          <m:t>𝑎</m:t>
                        </m:r>
                      </m:den>
                    </m:f>
                    <m:r>
                      <a:rPr lang="vi-VN" b="0" i="1" dirty="0" smtClean="0">
                        <a:latin typeface="Cambria Math"/>
                      </a:rPr>
                      <m:t>;0</m:t>
                    </m:r>
                  </m:oMath>
                </a14:m>
                <a:r>
                  <a:rPr lang="vi-VN" dirty="0"/>
                  <a:t>)</a:t>
                </a:r>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0" y="1"/>
                <a:ext cx="8964488" cy="2132856"/>
              </a:xfrm>
              <a:blipFill rotWithShape="1">
                <a:blip r:embed="rId2"/>
                <a:stretch>
                  <a:fillRect l="-1700" t="-5143"/>
                </a:stretch>
              </a:blipFill>
            </p:spPr>
            <p:txBody>
              <a:bodyPr/>
              <a:lstStyle/>
              <a:p>
                <a:r>
                  <a:rPr lang="en-US">
                    <a:noFill/>
                  </a:rPr>
                  <a:t> </a:t>
                </a:r>
              </a:p>
            </p:txBody>
          </p:sp>
        </mc:Fallback>
      </mc:AlternateContent>
      <p:cxnSp>
        <p:nvCxnSpPr>
          <p:cNvPr id="8" name="Straight Arrow Connector 7"/>
          <p:cNvCxnSpPr/>
          <p:nvPr/>
        </p:nvCxnSpPr>
        <p:spPr>
          <a:xfrm>
            <a:off x="2267744" y="3933056"/>
            <a:ext cx="432048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427984" y="2204864"/>
            <a:ext cx="0" cy="338437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101867" y="3933056"/>
            <a:ext cx="364202" cy="369332"/>
          </a:xfrm>
          <a:prstGeom prst="rect">
            <a:avLst/>
          </a:prstGeom>
          <a:noFill/>
        </p:spPr>
        <p:txBody>
          <a:bodyPr wrap="none" rtlCol="0">
            <a:spAutoFit/>
          </a:bodyPr>
          <a:lstStyle/>
          <a:p>
            <a:r>
              <a:rPr lang="vi-VN" dirty="0"/>
              <a:t>O</a:t>
            </a:r>
            <a:endParaRPr lang="en-US" dirty="0"/>
          </a:p>
        </p:txBody>
      </p:sp>
      <p:cxnSp>
        <p:nvCxnSpPr>
          <p:cNvPr id="13" name="Straight Connector 12"/>
          <p:cNvCxnSpPr/>
          <p:nvPr/>
        </p:nvCxnSpPr>
        <p:spPr>
          <a:xfrm>
            <a:off x="4101867" y="2420888"/>
            <a:ext cx="2486357" cy="23042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127515" y="2708920"/>
            <a:ext cx="338554" cy="369332"/>
          </a:xfrm>
          <a:prstGeom prst="rect">
            <a:avLst/>
          </a:prstGeom>
          <a:noFill/>
        </p:spPr>
        <p:txBody>
          <a:bodyPr wrap="none" rtlCol="0">
            <a:spAutoFit/>
          </a:bodyPr>
          <a:lstStyle/>
          <a:p>
            <a:r>
              <a:rPr lang="vi-VN" dirty="0"/>
              <a:t>A</a:t>
            </a:r>
            <a:endParaRPr lang="en-US" dirty="0"/>
          </a:p>
        </p:txBody>
      </p:sp>
      <mc:AlternateContent xmlns:mc="http://schemas.openxmlformats.org/markup-compatibility/2006" xmlns:a14="http://schemas.microsoft.com/office/drawing/2010/main">
        <mc:Choice Requires="a14">
          <p:sp>
            <p:nvSpPr>
              <p:cNvPr id="15" name="TextBox 14"/>
              <p:cNvSpPr txBox="1"/>
              <p:nvPr/>
            </p:nvSpPr>
            <p:spPr>
              <a:xfrm>
                <a:off x="4427984" y="2420888"/>
                <a:ext cx="367665" cy="5666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vi-VN" b="0" i="1" smtClean="0">
                              <a:latin typeface="Cambria Math"/>
                            </a:rPr>
                            <m:t>𝑐</m:t>
                          </m:r>
                        </m:num>
                        <m:den>
                          <m:r>
                            <a:rPr lang="vi-VN" b="0" i="1" smtClean="0">
                              <a:latin typeface="Cambria Math"/>
                            </a:rPr>
                            <m:t>𝑏</m:t>
                          </m:r>
                        </m:den>
                      </m:f>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4427984" y="2420888"/>
                <a:ext cx="367665" cy="566630"/>
              </a:xfrm>
              <a:prstGeom prst="rect">
                <a:avLst/>
              </a:prstGeom>
              <a:blipFill rotWithShape="1">
                <a:blip r:embed="rId3"/>
                <a:stretch>
                  <a:fillRect r="-21311"/>
                </a:stretch>
              </a:blipFill>
            </p:spPr>
            <p:txBody>
              <a:bodyPr/>
              <a:lstStyle/>
              <a:p>
                <a:r>
                  <a:rPr lang="en-US">
                    <a:noFill/>
                  </a:rPr>
                  <a:t> </a:t>
                </a:r>
              </a:p>
            </p:txBody>
          </p:sp>
        </mc:Fallback>
      </mc:AlternateContent>
      <p:sp>
        <p:nvSpPr>
          <p:cNvPr id="16" name="TextBox 15"/>
          <p:cNvSpPr txBox="1"/>
          <p:nvPr/>
        </p:nvSpPr>
        <p:spPr>
          <a:xfrm>
            <a:off x="5482843" y="3933056"/>
            <a:ext cx="338554" cy="369332"/>
          </a:xfrm>
          <a:prstGeom prst="rect">
            <a:avLst/>
          </a:prstGeom>
          <a:noFill/>
        </p:spPr>
        <p:txBody>
          <a:bodyPr wrap="none" rtlCol="0">
            <a:spAutoFit/>
          </a:bodyPr>
          <a:lstStyle/>
          <a:p>
            <a:r>
              <a:rPr lang="vi-VN" dirty="0"/>
              <a:t>B</a:t>
            </a:r>
            <a:endParaRPr lang="en-US" dirty="0"/>
          </a:p>
        </p:txBody>
      </p:sp>
      <mc:AlternateContent xmlns:mc="http://schemas.openxmlformats.org/markup-compatibility/2006" xmlns:a14="http://schemas.microsoft.com/office/drawing/2010/main">
        <mc:Choice Requires="a14">
          <p:sp>
            <p:nvSpPr>
              <p:cNvPr id="17" name="TextBox 16"/>
              <p:cNvSpPr txBox="1"/>
              <p:nvPr/>
            </p:nvSpPr>
            <p:spPr>
              <a:xfrm>
                <a:off x="5652120" y="3422519"/>
                <a:ext cx="371448" cy="5666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vi-VN" b="0" i="1" smtClean="0">
                              <a:latin typeface="Cambria Math" panose="02040503050406030204" pitchFamily="18" charset="0"/>
                            </a:rPr>
                          </m:ctrlPr>
                        </m:fPr>
                        <m:num>
                          <m:r>
                            <a:rPr lang="vi-VN" b="0" i="1" smtClean="0">
                              <a:latin typeface="Cambria Math"/>
                            </a:rPr>
                            <m:t>𝑐</m:t>
                          </m:r>
                        </m:num>
                        <m:den>
                          <m:r>
                            <a:rPr lang="vi-VN" b="0" i="1" smtClean="0">
                              <a:latin typeface="Cambria Math"/>
                            </a:rPr>
                            <m:t>𝑎</m:t>
                          </m:r>
                        </m:den>
                      </m:f>
                    </m:oMath>
                  </m:oMathPara>
                </a14:m>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5652120" y="3422519"/>
                <a:ext cx="371448" cy="566630"/>
              </a:xfrm>
              <a:prstGeom prst="rect">
                <a:avLst/>
              </a:prstGeom>
              <a:blipFill rotWithShape="1">
                <a:blip r:embed="rId4"/>
                <a:stretch>
                  <a:fillRect r="-21311"/>
                </a:stretch>
              </a:blipFill>
            </p:spPr>
            <p:txBody>
              <a:bodyPr/>
              <a:lstStyle/>
              <a:p>
                <a:r>
                  <a:rPr lang="en-US">
                    <a:noFill/>
                  </a:rPr>
                  <a:t> </a:t>
                </a:r>
              </a:p>
            </p:txBody>
          </p:sp>
        </mc:Fallback>
      </mc:AlternateContent>
    </p:spTree>
    <p:extLst>
      <p:ext uri="{BB962C8B-B14F-4D97-AF65-F5344CB8AC3E}">
        <p14:creationId xmlns:p14="http://schemas.microsoft.com/office/powerpoint/2010/main" val="3001664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0706"/>
            <a:ext cx="8229600" cy="1143000"/>
          </a:xfrm>
        </p:spPr>
        <p:txBody>
          <a:bodyPr>
            <a:noAutofit/>
          </a:bodyPr>
          <a:lstStyle/>
          <a:p>
            <a:r>
              <a:rPr lang="vi-VN" sz="3200" dirty="0"/>
              <a:t>Ví dụ: xác định miền nghiệm của bpt</a:t>
            </a:r>
            <a:br>
              <a:rPr lang="vi-VN" sz="3200" dirty="0"/>
            </a:br>
            <a:r>
              <a:rPr lang="vi-VN" sz="3200" dirty="0"/>
              <a:t>2x + 5y </a:t>
            </a:r>
            <a:r>
              <a:rPr lang="vi-VN" sz="3200" dirty="0">
                <a:sym typeface="Symbol"/>
              </a:rPr>
              <a:t> 10</a:t>
            </a:r>
            <a:endParaRPr lang="en-US" sz="32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1124744"/>
                <a:ext cx="6156176" cy="4525963"/>
              </a:xfrm>
            </p:spPr>
            <p:txBody>
              <a:bodyPr>
                <a:normAutofit/>
              </a:bodyPr>
              <a:lstStyle/>
              <a:p>
                <a:pPr marL="0" indent="0">
                  <a:buNone/>
                </a:pPr>
                <a:r>
                  <a:rPr lang="vi-VN" sz="2400" dirty="0"/>
                  <a:t>B1: vẽ đường thẳng (</a:t>
                </a:r>
                <a:r>
                  <a:rPr lang="vi-VN" sz="2400" dirty="0">
                    <a:sym typeface="Symbol Tiger Expert"/>
                  </a:rPr>
                  <a:t>) </a:t>
                </a:r>
                <a:r>
                  <a:rPr lang="vi-VN" sz="2400" dirty="0"/>
                  <a:t>2x + 5y = 10</a:t>
                </a:r>
              </a:p>
              <a:p>
                <a:pPr>
                  <a:buFontTx/>
                  <a:buChar char="-"/>
                </a:pPr>
                <a:r>
                  <a:rPr lang="vi-VN" sz="2400" dirty="0"/>
                  <a:t>Đường thẳng 2x + 5y = 10 đi qua hai điểm:</a:t>
                </a:r>
              </a:p>
              <a:p>
                <a:pPr marL="0" indent="0">
                  <a:buNone/>
                </a:pPr>
                <a14:m>
                  <m:oMathPara xmlns:m="http://schemas.openxmlformats.org/officeDocument/2006/math">
                    <m:oMathParaPr>
                      <m:jc m:val="centerGroup"/>
                    </m:oMathParaPr>
                    <m:oMath xmlns:m="http://schemas.openxmlformats.org/officeDocument/2006/math">
                      <m:r>
                        <a:rPr lang="vi-VN" sz="2400" b="0" i="1" smtClean="0">
                          <a:latin typeface="Cambria Math"/>
                        </a:rPr>
                        <m:t>𝐴</m:t>
                      </m:r>
                      <m:d>
                        <m:dPr>
                          <m:ctrlPr>
                            <a:rPr lang="vi-VN" sz="2400" b="0" i="1" smtClean="0">
                              <a:latin typeface="Cambria Math" panose="02040503050406030204" pitchFamily="18" charset="0"/>
                            </a:rPr>
                          </m:ctrlPr>
                        </m:dPr>
                        <m:e>
                          <m:r>
                            <a:rPr lang="vi-VN" sz="2400" b="0" i="1" smtClean="0">
                              <a:latin typeface="Cambria Math"/>
                            </a:rPr>
                            <m:t>0; </m:t>
                          </m:r>
                          <m:f>
                            <m:fPr>
                              <m:ctrlPr>
                                <a:rPr lang="vi-VN" sz="2400" b="0" i="1" smtClean="0">
                                  <a:latin typeface="Cambria Math" panose="02040503050406030204" pitchFamily="18" charset="0"/>
                                </a:rPr>
                              </m:ctrlPr>
                            </m:fPr>
                            <m:num>
                              <m:r>
                                <a:rPr lang="vi-VN" sz="2400" b="0" i="1" smtClean="0">
                                  <a:latin typeface="Cambria Math"/>
                                </a:rPr>
                                <m:t>10</m:t>
                              </m:r>
                            </m:num>
                            <m:den>
                              <m:r>
                                <a:rPr lang="vi-VN" sz="2400" b="0" i="1" smtClean="0">
                                  <a:latin typeface="Cambria Math"/>
                                </a:rPr>
                                <m:t>5</m:t>
                              </m:r>
                            </m:den>
                          </m:f>
                        </m:e>
                      </m:d>
                      <m:r>
                        <a:rPr lang="vi-VN" sz="2400" b="0" i="0" smtClean="0">
                          <a:latin typeface="Cambria Math"/>
                        </a:rPr>
                        <m:t>;</m:t>
                      </m:r>
                      <m:r>
                        <m:rPr>
                          <m:sty m:val="p"/>
                        </m:rPr>
                        <a:rPr lang="vi-VN" sz="2400" b="0" i="0" smtClean="0">
                          <a:latin typeface="Cambria Math"/>
                        </a:rPr>
                        <m:t>B</m:t>
                      </m:r>
                      <m:d>
                        <m:dPr>
                          <m:ctrlPr>
                            <a:rPr lang="vi-VN" sz="2400" b="0" i="1" smtClean="0">
                              <a:latin typeface="Cambria Math" panose="02040503050406030204" pitchFamily="18" charset="0"/>
                            </a:rPr>
                          </m:ctrlPr>
                        </m:dPr>
                        <m:e>
                          <m:f>
                            <m:fPr>
                              <m:ctrlPr>
                                <a:rPr lang="vi-VN" sz="2400" b="0" i="1" smtClean="0">
                                  <a:latin typeface="Cambria Math" panose="02040503050406030204" pitchFamily="18" charset="0"/>
                                </a:rPr>
                              </m:ctrlPr>
                            </m:fPr>
                            <m:num>
                              <m:r>
                                <a:rPr lang="vi-VN" sz="2400" b="0" i="0" smtClean="0">
                                  <a:latin typeface="Cambria Math"/>
                                </a:rPr>
                                <m:t>10</m:t>
                              </m:r>
                            </m:num>
                            <m:den>
                              <m:r>
                                <a:rPr lang="vi-VN" sz="2400" b="0" i="0" smtClean="0">
                                  <a:latin typeface="Cambria Math"/>
                                </a:rPr>
                                <m:t>2</m:t>
                              </m:r>
                            </m:den>
                          </m:f>
                          <m:r>
                            <a:rPr lang="vi-VN" sz="2400" b="0" i="0" smtClean="0">
                              <a:latin typeface="Cambria Math"/>
                            </a:rPr>
                            <m:t>;0</m:t>
                          </m:r>
                        </m:e>
                      </m:d>
                      <m:r>
                        <a:rPr lang="vi-VN" sz="2400" b="0" i="0" smtClean="0">
                          <a:latin typeface="Cambria Math"/>
                        </a:rPr>
                        <m:t>⇒</m:t>
                      </m:r>
                      <m:r>
                        <m:rPr>
                          <m:sty m:val="p"/>
                        </m:rPr>
                        <a:rPr lang="vi-VN" sz="2400" b="0" i="0" smtClean="0">
                          <a:latin typeface="Cambria Math"/>
                        </a:rPr>
                        <m:t>A</m:t>
                      </m:r>
                      <m:d>
                        <m:dPr>
                          <m:ctrlPr>
                            <a:rPr lang="vi-VN" sz="2400" b="0" i="1" smtClean="0">
                              <a:latin typeface="Cambria Math" panose="02040503050406030204" pitchFamily="18" charset="0"/>
                            </a:rPr>
                          </m:ctrlPr>
                        </m:dPr>
                        <m:e>
                          <m:r>
                            <a:rPr lang="vi-VN" sz="2400" b="0" i="0" smtClean="0">
                              <a:latin typeface="Cambria Math"/>
                            </a:rPr>
                            <m:t>0;2</m:t>
                          </m:r>
                        </m:e>
                      </m:d>
                      <m:r>
                        <a:rPr lang="vi-VN" sz="2400" b="0" i="0" smtClean="0">
                          <a:latin typeface="Cambria Math"/>
                        </a:rPr>
                        <m:t>;</m:t>
                      </m:r>
                      <m:r>
                        <m:rPr>
                          <m:sty m:val="p"/>
                        </m:rPr>
                        <a:rPr lang="vi-VN" sz="2400" b="0" i="0" smtClean="0">
                          <a:latin typeface="Cambria Math"/>
                        </a:rPr>
                        <m:t>B</m:t>
                      </m:r>
                      <m:d>
                        <m:dPr>
                          <m:ctrlPr>
                            <a:rPr lang="vi-VN" sz="2400" b="0" i="1" smtClean="0">
                              <a:latin typeface="Cambria Math" panose="02040503050406030204" pitchFamily="18" charset="0"/>
                            </a:rPr>
                          </m:ctrlPr>
                        </m:dPr>
                        <m:e>
                          <m:r>
                            <a:rPr lang="vi-VN" sz="2400" b="0" i="0" smtClean="0">
                              <a:latin typeface="Cambria Math"/>
                            </a:rPr>
                            <m:t>5;0</m:t>
                          </m:r>
                        </m:e>
                      </m:d>
                    </m:oMath>
                  </m:oMathPara>
                </a14:m>
                <a:endParaRPr lang="vi-VN" sz="2400" b="0" dirty="0"/>
              </a:p>
              <a:p>
                <a:pPr>
                  <a:buFontTx/>
                  <a:buChar char="-"/>
                </a:pPr>
                <a:r>
                  <a:rPr lang="vi-VN" sz="2400" dirty="0"/>
                  <a:t>Vẽ đường thẳng 2x + 5y = 10</a:t>
                </a:r>
              </a:p>
              <a:p>
                <a:pPr marL="0" indent="0">
                  <a:buNone/>
                </a:pPr>
                <a:r>
                  <a:rPr lang="vi-VN" sz="2400" dirty="0"/>
                  <a:t>B2: Chọn điểm O (0;0) làm điểm tiêu chuẩn</a:t>
                </a:r>
              </a:p>
              <a:p>
                <a:pPr marL="0" indent="0">
                  <a:buNone/>
                </a:pPr>
                <a:r>
                  <a:rPr lang="vi-VN" sz="2400" dirty="0"/>
                  <a:t>B3: nhận thấy 2.0 + 5.0 &lt; 10, suy ra</a:t>
                </a:r>
              </a:p>
              <a:p>
                <a:pPr marL="0" indent="0">
                  <a:buNone/>
                </a:pPr>
                <a:r>
                  <a:rPr lang="vi-VN" sz="2400" dirty="0"/>
                  <a:t>- Nửa mặt phẳng bờ </a:t>
                </a:r>
                <a:r>
                  <a:rPr lang="vi-VN" sz="2400" dirty="0">
                    <a:sym typeface="Symbol Tiger Expert"/>
                  </a:rPr>
                  <a:t></a:t>
                </a:r>
                <a:r>
                  <a:rPr lang="vi-VN" sz="2400" dirty="0"/>
                  <a:t> </a:t>
                </a:r>
                <a:r>
                  <a:rPr lang="vi-VN" sz="2400" b="1" dirty="0"/>
                  <a:t>không </a:t>
                </a:r>
                <a:r>
                  <a:rPr lang="vi-VN" sz="2400" dirty="0"/>
                  <a:t>chứa điểm O là miền nghiệm của bất phương trình</a:t>
                </a: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1124744"/>
                <a:ext cx="6156176" cy="4525963"/>
              </a:xfrm>
              <a:blipFill rotWithShape="1">
                <a:blip r:embed="rId2"/>
                <a:stretch>
                  <a:fillRect l="-1485" t="-1482" r="-1188"/>
                </a:stretch>
              </a:blipFill>
            </p:spPr>
            <p:txBody>
              <a:bodyPr/>
              <a:lstStyle/>
              <a:p>
                <a:r>
                  <a:rPr lang="en-US">
                    <a:noFill/>
                  </a:rPr>
                  <a:t> </a:t>
                </a:r>
              </a:p>
            </p:txBody>
          </p:sp>
        </mc:Fallback>
      </mc:AlternateContent>
      <p:cxnSp>
        <p:nvCxnSpPr>
          <p:cNvPr id="5" name="Straight Arrow Connector 4"/>
          <p:cNvCxnSpPr/>
          <p:nvPr/>
        </p:nvCxnSpPr>
        <p:spPr>
          <a:xfrm>
            <a:off x="5940152" y="4293096"/>
            <a:ext cx="309634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6876256" y="1916832"/>
            <a:ext cx="0" cy="41044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538123" y="3387447"/>
            <a:ext cx="338554" cy="369332"/>
          </a:xfrm>
          <a:prstGeom prst="rect">
            <a:avLst/>
          </a:prstGeom>
          <a:noFill/>
        </p:spPr>
        <p:txBody>
          <a:bodyPr wrap="none" rtlCol="0">
            <a:spAutoFit/>
          </a:bodyPr>
          <a:lstStyle/>
          <a:p>
            <a:r>
              <a:rPr lang="vi-VN" dirty="0"/>
              <a:t>A</a:t>
            </a:r>
            <a:endParaRPr lang="en-US" dirty="0"/>
          </a:p>
        </p:txBody>
      </p:sp>
      <p:sp>
        <p:nvSpPr>
          <p:cNvPr id="13" name="TextBox 12"/>
          <p:cNvSpPr txBox="1"/>
          <p:nvPr/>
        </p:nvSpPr>
        <p:spPr>
          <a:xfrm>
            <a:off x="6694155" y="2648783"/>
            <a:ext cx="542141" cy="1477328"/>
          </a:xfrm>
          <a:prstGeom prst="rect">
            <a:avLst/>
          </a:prstGeom>
          <a:noFill/>
        </p:spPr>
        <p:txBody>
          <a:bodyPr wrap="square" rtlCol="0">
            <a:spAutoFit/>
          </a:bodyPr>
          <a:lstStyle/>
          <a:p>
            <a:r>
              <a:rPr lang="vi-VN" dirty="0"/>
              <a:t> -3</a:t>
            </a:r>
          </a:p>
          <a:p>
            <a:endParaRPr lang="vi-VN" dirty="0"/>
          </a:p>
          <a:p>
            <a:r>
              <a:rPr lang="vi-VN" dirty="0"/>
              <a:t> -2</a:t>
            </a:r>
          </a:p>
          <a:p>
            <a:endParaRPr lang="vi-VN" dirty="0"/>
          </a:p>
          <a:p>
            <a:r>
              <a:rPr lang="vi-VN" dirty="0"/>
              <a:t> -1</a:t>
            </a:r>
          </a:p>
        </p:txBody>
      </p:sp>
      <p:sp>
        <p:nvSpPr>
          <p:cNvPr id="14" name="TextBox 13"/>
          <p:cNvSpPr txBox="1"/>
          <p:nvPr/>
        </p:nvSpPr>
        <p:spPr>
          <a:xfrm>
            <a:off x="6512054" y="4295546"/>
            <a:ext cx="364202" cy="369332"/>
          </a:xfrm>
          <a:prstGeom prst="rect">
            <a:avLst/>
          </a:prstGeom>
          <a:noFill/>
        </p:spPr>
        <p:txBody>
          <a:bodyPr wrap="none" rtlCol="0">
            <a:spAutoFit/>
          </a:bodyPr>
          <a:lstStyle/>
          <a:p>
            <a:r>
              <a:rPr lang="vi-VN" dirty="0"/>
              <a:t>O</a:t>
            </a:r>
            <a:endParaRPr lang="en-US" dirty="0"/>
          </a:p>
        </p:txBody>
      </p:sp>
      <p:sp>
        <p:nvSpPr>
          <p:cNvPr id="15" name="TextBox 14"/>
          <p:cNvSpPr txBox="1"/>
          <p:nvPr/>
        </p:nvSpPr>
        <p:spPr>
          <a:xfrm>
            <a:off x="7017257" y="4133725"/>
            <a:ext cx="1851789" cy="646331"/>
          </a:xfrm>
          <a:prstGeom prst="rect">
            <a:avLst/>
          </a:prstGeom>
          <a:noFill/>
        </p:spPr>
        <p:txBody>
          <a:bodyPr wrap="none" rtlCol="0">
            <a:spAutoFit/>
          </a:bodyPr>
          <a:lstStyle/>
          <a:p>
            <a:r>
              <a:rPr lang="vi-VN" dirty="0"/>
              <a:t> |     |     |     |     |</a:t>
            </a:r>
          </a:p>
          <a:p>
            <a:r>
              <a:rPr lang="vi-VN" dirty="0"/>
              <a:t>1    2    3    4    5</a:t>
            </a:r>
            <a:endParaRPr lang="en-US" dirty="0"/>
          </a:p>
        </p:txBody>
      </p:sp>
      <p:sp>
        <p:nvSpPr>
          <p:cNvPr id="16" name="TextBox 15"/>
          <p:cNvSpPr txBox="1"/>
          <p:nvPr/>
        </p:nvSpPr>
        <p:spPr>
          <a:xfrm>
            <a:off x="8748464" y="3969060"/>
            <a:ext cx="338554" cy="369332"/>
          </a:xfrm>
          <a:prstGeom prst="rect">
            <a:avLst/>
          </a:prstGeom>
          <a:noFill/>
        </p:spPr>
        <p:txBody>
          <a:bodyPr wrap="none" rtlCol="0">
            <a:spAutoFit/>
          </a:bodyPr>
          <a:lstStyle/>
          <a:p>
            <a:r>
              <a:rPr lang="vi-VN" dirty="0"/>
              <a:t>B</a:t>
            </a:r>
            <a:endParaRPr lang="en-US" dirty="0"/>
          </a:p>
        </p:txBody>
      </p:sp>
      <p:cxnSp>
        <p:nvCxnSpPr>
          <p:cNvPr id="18" name="Straight Connector 17"/>
          <p:cNvCxnSpPr/>
          <p:nvPr/>
        </p:nvCxnSpPr>
        <p:spPr>
          <a:xfrm>
            <a:off x="6512054" y="3212976"/>
            <a:ext cx="2574964" cy="12672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3" idx="1"/>
          </p:cNvCxnSpPr>
          <p:nvPr/>
        </p:nvCxnSpPr>
        <p:spPr>
          <a:xfrm flipH="1">
            <a:off x="6084168" y="3387447"/>
            <a:ext cx="609987" cy="16257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6236568" y="3539847"/>
            <a:ext cx="609987" cy="16257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6388969" y="3692247"/>
            <a:ext cx="609986" cy="16257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6541369" y="3572113"/>
            <a:ext cx="762000" cy="18982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6693769" y="3756779"/>
            <a:ext cx="705283" cy="18659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6846169" y="3756779"/>
            <a:ext cx="762000" cy="20183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6998569" y="3997047"/>
            <a:ext cx="800967" cy="19305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7150969" y="4126111"/>
            <a:ext cx="699119" cy="19538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7303369" y="4200311"/>
            <a:ext cx="730931" cy="20320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7455769" y="4293096"/>
            <a:ext cx="788639" cy="20916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7608169" y="4293096"/>
            <a:ext cx="852263" cy="2244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7760569" y="4445496"/>
            <a:ext cx="852263" cy="2244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8016783" y="4441195"/>
            <a:ext cx="852263" cy="2244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7879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vi-VN" dirty="0"/>
              <a:t>Hệ bất phương trình bậc nhất hai ẩn</a:t>
            </a:r>
            <a:endParaRPr lang="en-US" dirty="0"/>
          </a:p>
        </p:txBody>
      </p:sp>
      <p:sp>
        <p:nvSpPr>
          <p:cNvPr id="2" name="Content Placeholder 1"/>
          <p:cNvSpPr>
            <a:spLocks noGrp="1"/>
          </p:cNvSpPr>
          <p:nvPr>
            <p:ph idx="1"/>
          </p:nvPr>
        </p:nvSpPr>
        <p:spPr/>
        <p:txBody>
          <a:bodyPr>
            <a:normAutofit lnSpcReduction="10000"/>
          </a:bodyPr>
          <a:lstStyle/>
          <a:p>
            <a:pPr>
              <a:buFontTx/>
              <a:buChar char="-"/>
            </a:pPr>
            <a:r>
              <a:rPr lang="vi-VN" dirty="0"/>
              <a:t>Muốn tìm miền nghiệm của hệ bất phương trình bậc nhất hai ẩn, ta lần lượt</a:t>
            </a:r>
          </a:p>
          <a:p>
            <a:pPr marL="0" indent="0">
              <a:buNone/>
            </a:pPr>
            <a:r>
              <a:rPr lang="vi-VN" dirty="0"/>
              <a:t>B1. Vẽ các đường thẳng của các hàm số tương ứng với các bất phương trình</a:t>
            </a:r>
          </a:p>
          <a:p>
            <a:pPr marL="0" indent="0">
              <a:buNone/>
            </a:pPr>
            <a:r>
              <a:rPr lang="vi-VN" dirty="0"/>
              <a:t>B2. Xác định các miền nghiệm của các bất phương trình tương ứng với các đường thẳng</a:t>
            </a:r>
          </a:p>
          <a:p>
            <a:pPr marL="0" indent="0">
              <a:buNone/>
            </a:pPr>
            <a:r>
              <a:rPr lang="vi-VN" dirty="0"/>
              <a:t>B3. Kết luận miền nghiệm chung trên hệ trục tọa độ </a:t>
            </a:r>
            <a:endParaRPr lang="en-US" dirty="0"/>
          </a:p>
        </p:txBody>
      </p:sp>
    </p:spTree>
    <p:extLst>
      <p:ext uri="{BB962C8B-B14F-4D97-AF65-F5344CB8AC3E}">
        <p14:creationId xmlns:p14="http://schemas.microsoft.com/office/powerpoint/2010/main" val="2500859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552" y="116632"/>
            <a:ext cx="5904656" cy="1143000"/>
          </a:xfrm>
        </p:spPr>
        <p:txBody>
          <a:bodyPr>
            <a:normAutofit/>
          </a:bodyPr>
          <a:lstStyle/>
          <a:p>
            <a:r>
              <a:rPr lang="vi-VN" sz="2800" dirty="0"/>
              <a:t>Ví dụ. Tìm miền nghiệm của hệ sau</a:t>
            </a:r>
            <a:endParaRPr lang="en-US" sz="28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1628050"/>
                <a:ext cx="5436096" cy="4525963"/>
              </a:xfrm>
            </p:spPr>
            <p:txBody>
              <a:bodyPr>
                <a:normAutofit fontScale="62500" lnSpcReduction="20000"/>
              </a:bodyPr>
              <a:lstStyle/>
              <a:p>
                <a:r>
                  <a:rPr lang="vi-VN" dirty="0"/>
                  <a:t>B1: xác định và vẽ các đường thẳng</a:t>
                </a:r>
              </a:p>
              <a:p>
                <a:pPr marL="0" indent="0">
                  <a:buNone/>
                </a:pPr>
                <a:r>
                  <a:rPr lang="vi-VN" dirty="0"/>
                  <a:t>* đường thẳng (d1) 3x + y = 6 đi qua hai điểm A</a:t>
                </a:r>
                <a:r>
                  <a:rPr lang="vi-VN" baseline="-25000" dirty="0"/>
                  <a:t>1</a:t>
                </a:r>
                <a:r>
                  <a:rPr lang="vi-VN" dirty="0"/>
                  <a:t> (0;6); B</a:t>
                </a:r>
                <a:r>
                  <a:rPr lang="vi-VN" baseline="-25000" dirty="0"/>
                  <a:t>1</a:t>
                </a:r>
                <a:r>
                  <a:rPr lang="vi-VN" dirty="0"/>
                  <a:t> (2;0)</a:t>
                </a:r>
              </a:p>
              <a:p>
                <a:pPr marL="0" indent="0">
                  <a:buNone/>
                </a:pPr>
                <a:r>
                  <a:rPr lang="vi-VN" dirty="0"/>
                  <a:t>* đường thẳng (d2) x + y = 4 đi qua hai điểm A</a:t>
                </a:r>
                <a:r>
                  <a:rPr lang="vi-VN" baseline="-25000" dirty="0"/>
                  <a:t>2</a:t>
                </a:r>
                <a:r>
                  <a:rPr lang="vi-VN" dirty="0"/>
                  <a:t> (0;4); B</a:t>
                </a:r>
                <a:r>
                  <a:rPr lang="vi-VN" baseline="-25000" dirty="0"/>
                  <a:t>2</a:t>
                </a:r>
                <a:r>
                  <a:rPr lang="vi-VN" dirty="0"/>
                  <a:t> (4;0)</a:t>
                </a:r>
              </a:p>
              <a:p>
                <a:pPr marL="0" indent="0">
                  <a:buNone/>
                </a:pPr>
                <a:r>
                  <a:rPr lang="vi-VN" dirty="0"/>
                  <a:t>* đường thẳng (d3) </a:t>
                </a:r>
                <a14:m>
                  <m:oMath xmlns:m="http://schemas.openxmlformats.org/officeDocument/2006/math">
                    <m:r>
                      <a:rPr lang="vi-VN" b="0" i="1" smtClean="0">
                        <a:latin typeface="Cambria Math"/>
                      </a:rPr>
                      <m:t>𝑥</m:t>
                    </m:r>
                    <m:r>
                      <a:rPr lang="vi-VN" b="0" i="1" smtClean="0">
                        <a:latin typeface="Cambria Math"/>
                      </a:rPr>
                      <m:t>≥0</m:t>
                    </m:r>
                  </m:oMath>
                </a14:m>
                <a:r>
                  <a:rPr lang="vi-VN" dirty="0"/>
                  <a:t> có miền nghiệm nằm bên phải trục tung</a:t>
                </a:r>
                <a:endParaRPr lang="en-US" dirty="0"/>
              </a:p>
              <a:p>
                <a:pPr marL="0" indent="0">
                  <a:buNone/>
                </a:pPr>
                <a:r>
                  <a:rPr lang="vi-VN" dirty="0"/>
                  <a:t>* đường thẳng (d4) </a:t>
                </a:r>
                <a14:m>
                  <m:oMath xmlns:m="http://schemas.openxmlformats.org/officeDocument/2006/math">
                    <m:r>
                      <a:rPr lang="vi-VN" b="0" i="1" smtClean="0">
                        <a:latin typeface="Cambria Math"/>
                      </a:rPr>
                      <m:t>𝑦</m:t>
                    </m:r>
                    <m:r>
                      <a:rPr lang="vi-VN" b="0" i="1" smtClean="0">
                        <a:latin typeface="Cambria Math"/>
                      </a:rPr>
                      <m:t>≥0</m:t>
                    </m:r>
                  </m:oMath>
                </a14:m>
                <a:r>
                  <a:rPr lang="vi-VN" dirty="0"/>
                  <a:t> có miền nghiệm nằm phía trên trục hoành</a:t>
                </a:r>
              </a:p>
              <a:p>
                <a:pPr>
                  <a:buFont typeface="Arial" charset="0"/>
                  <a:buChar char="•"/>
                </a:pPr>
                <a:r>
                  <a:rPr lang="vi-VN" dirty="0"/>
                  <a:t>B2: xác định các miền nghiệm tương ứng.</a:t>
                </a:r>
              </a:p>
              <a:p>
                <a:pPr marL="0" indent="0">
                  <a:buNone/>
                </a:pPr>
                <a:r>
                  <a:rPr lang="vi-VN" dirty="0"/>
                  <a:t>Chọn điểm M0 (1;1) là điểm tiêu chuẩn. Nhận thấy nửa mặt phẳng bờ (d1), (d2) chứa điểm M0 là miền nghiệm của bất phương trình (1) và (2) </a:t>
                </a:r>
              </a:p>
              <a:p>
                <a:r>
                  <a:rPr lang="vi-VN" dirty="0"/>
                  <a:t>B3: miền nghiệm của hệ bất phương trình được biểu diễn như hình vẽ</a:t>
                </a:r>
              </a:p>
              <a:p>
                <a:pPr marL="0" indent="0">
                  <a:buNone/>
                </a:pPr>
                <a:endParaRPr lang="en-US" dirty="0"/>
              </a:p>
              <a:p>
                <a:pPr marL="0" indent="0">
                  <a:buNone/>
                </a:pPr>
                <a:endParaRPr lang="vi-VN"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1628050"/>
                <a:ext cx="5436096" cy="4525963"/>
              </a:xfrm>
              <a:blipFill rotWithShape="1">
                <a:blip r:embed="rId2"/>
                <a:stretch>
                  <a:fillRect l="-1121" t="-1884" b="-13594"/>
                </a:stretch>
              </a:blipFill>
            </p:spPr>
            <p:txBody>
              <a:bodyPr/>
              <a:lstStyle/>
              <a:p>
                <a:r>
                  <a:rPr lang="en-US">
                    <a:noFill/>
                  </a:rPr>
                  <a:t> </a:t>
                </a:r>
              </a:p>
            </p:txBody>
          </p:sp>
        </mc:Fallback>
      </mc:AlternateContent>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5068" t="40962" r="46353" b="44616"/>
          <a:stretch/>
        </p:blipFill>
        <p:spPr bwMode="auto">
          <a:xfrm>
            <a:off x="5220072" y="0"/>
            <a:ext cx="1728192" cy="1640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54769" t="6195" r="8335" b="65405"/>
          <a:stretch/>
        </p:blipFill>
        <p:spPr bwMode="auto">
          <a:xfrm>
            <a:off x="5844996" y="1772816"/>
            <a:ext cx="3050612"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660232" y="-107867"/>
            <a:ext cx="466794" cy="1754326"/>
          </a:xfrm>
          <a:prstGeom prst="rect">
            <a:avLst/>
          </a:prstGeom>
          <a:noFill/>
        </p:spPr>
        <p:txBody>
          <a:bodyPr wrap="none" rtlCol="0">
            <a:spAutoFit/>
          </a:bodyPr>
          <a:lstStyle/>
          <a:p>
            <a:pPr>
              <a:lnSpc>
                <a:spcPct val="150000"/>
              </a:lnSpc>
            </a:pPr>
            <a:r>
              <a:rPr lang="vi-VN" dirty="0"/>
              <a:t>(1)</a:t>
            </a:r>
          </a:p>
          <a:p>
            <a:pPr>
              <a:lnSpc>
                <a:spcPct val="150000"/>
              </a:lnSpc>
            </a:pPr>
            <a:r>
              <a:rPr lang="vi-VN" dirty="0"/>
              <a:t>(2)</a:t>
            </a:r>
          </a:p>
          <a:p>
            <a:pPr>
              <a:lnSpc>
                <a:spcPct val="150000"/>
              </a:lnSpc>
            </a:pPr>
            <a:r>
              <a:rPr lang="vi-VN" dirty="0"/>
              <a:t>(3)</a:t>
            </a:r>
          </a:p>
          <a:p>
            <a:pPr>
              <a:lnSpc>
                <a:spcPct val="150000"/>
              </a:lnSpc>
            </a:pPr>
            <a:r>
              <a:rPr lang="vi-VN" dirty="0"/>
              <a:t>(4)</a:t>
            </a:r>
            <a:endParaRPr lang="en-US" dirty="0"/>
          </a:p>
        </p:txBody>
      </p:sp>
    </p:spTree>
    <p:extLst>
      <p:ext uri="{BB962C8B-B14F-4D97-AF65-F5344CB8AC3E}">
        <p14:creationId xmlns:p14="http://schemas.microsoft.com/office/powerpoint/2010/main" val="137460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vi-VN" dirty="0"/>
              <a:t>Bài toán quy hoạch tuyến tính</a:t>
            </a:r>
            <a:endParaRPr lang="en-US" dirty="0"/>
          </a:p>
        </p:txBody>
      </p:sp>
      <p:sp>
        <p:nvSpPr>
          <p:cNvPr id="2" name="Content Placeholder 1"/>
          <p:cNvSpPr>
            <a:spLocks noGrp="1"/>
          </p:cNvSpPr>
          <p:nvPr>
            <p:ph idx="1"/>
          </p:nvPr>
        </p:nvSpPr>
        <p:spPr/>
        <p:txBody>
          <a:bodyPr/>
          <a:lstStyle/>
          <a:p>
            <a:r>
              <a:rPr lang="vi-VN" dirty="0"/>
              <a:t>Là dạng bài toán lập kế hoạch sản xuất bằng cách tìm các ẩn số (x;y) phù hợp sao cho lợi nhuận lớn nhất, giá thành sản xuất thấp nhất. Nghĩa là, xác định (x;y) sao cho</a:t>
            </a:r>
          </a:p>
          <a:p>
            <a:pPr marL="0" indent="0" algn="ctr">
              <a:buNone/>
            </a:pPr>
            <a:r>
              <a:rPr lang="vi-VN" dirty="0"/>
              <a:t>Ax + By lớn nhất hoặc bé nhất</a:t>
            </a:r>
          </a:p>
          <a:p>
            <a:pPr marL="0" indent="0">
              <a:buNone/>
            </a:pPr>
            <a:r>
              <a:rPr lang="vi-VN" dirty="0"/>
              <a:t>Mà giá trị Ax + By </a:t>
            </a:r>
            <a:r>
              <a:rPr lang="vi-VN" b="1" dirty="0"/>
              <a:t>lớn nhất hoặc bé nhất nằm trong các đỉnh của đa giác </a:t>
            </a:r>
            <a:r>
              <a:rPr lang="vi-VN" dirty="0"/>
              <a:t>nghiệm hệ bất phương trình bậc nhất hai ẩn</a:t>
            </a:r>
          </a:p>
          <a:p>
            <a:endParaRPr lang="en-US" dirty="0"/>
          </a:p>
        </p:txBody>
      </p:sp>
    </p:spTree>
    <p:extLst>
      <p:ext uri="{BB962C8B-B14F-4D97-AF65-F5344CB8AC3E}">
        <p14:creationId xmlns:p14="http://schemas.microsoft.com/office/powerpoint/2010/main" val="34221071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218</TotalTime>
  <Words>2079</Words>
  <Application>Microsoft Office PowerPoint</Application>
  <PresentationFormat>On-screen Show (4:3)</PresentationFormat>
  <Paragraphs>210</Paragraphs>
  <Slides>37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Cambria Math</vt:lpstr>
      <vt:lpstr>Symbol</vt:lpstr>
      <vt:lpstr>Symbol Tiger Expert</vt:lpstr>
      <vt:lpstr>Office Theme</vt:lpstr>
      <vt:lpstr>Bài toán quy hoạch tuyến tính</vt:lpstr>
      <vt:lpstr>Nhắc lại một số kiến thức</vt:lpstr>
      <vt:lpstr>1. Bất phương trình bậc nhất hai ẩn</vt:lpstr>
      <vt:lpstr>Biểu diễn tập nghiệm</vt:lpstr>
      <vt:lpstr>PowerPoint Presentation</vt:lpstr>
      <vt:lpstr>Ví dụ: xác định miền nghiệm của bpt 2x + 5y  10</vt:lpstr>
      <vt:lpstr>Hệ bất phương trình bậc nhất hai ẩn</vt:lpstr>
      <vt:lpstr>Ví dụ. Tìm miền nghiệm của hệ sau</vt:lpstr>
      <vt:lpstr>Bài toán quy hoạch tuyến tính</vt:lpstr>
      <vt:lpstr>Ví dụ 1: </vt:lpstr>
      <vt:lpstr>Tóm tắt bài toán</vt:lpstr>
      <vt:lpstr>Bài giải</vt:lpstr>
      <vt:lpstr>Ví dụ 2:</vt:lpstr>
      <vt:lpstr>Tóm tắt và phân tích</vt:lpstr>
      <vt:lpstr>Giải</vt:lpstr>
      <vt:lpstr>Ví dụ 3</vt:lpstr>
      <vt:lpstr>Tóm tắt và phân tích</vt:lpstr>
      <vt:lpstr>Lời giải</vt:lpstr>
      <vt:lpstr>Ví dụ 4</vt:lpstr>
      <vt:lpstr>Tóm tắt và phân tích</vt:lpstr>
      <vt:lpstr>Lời giải</vt:lpstr>
      <vt:lpstr>Bài tập 1</vt:lpstr>
      <vt:lpstr>Lời giải</vt:lpstr>
      <vt:lpstr>Bài tập 2</vt:lpstr>
      <vt:lpstr>Lời giải</vt:lpstr>
      <vt:lpstr>Bài tập 3</vt:lpstr>
      <vt:lpstr>Lời giải</vt:lpstr>
      <vt:lpstr>Bài tập 4</vt:lpstr>
      <vt:lpstr>Lời giải</vt:lpstr>
      <vt:lpstr>Bài tập 5</vt:lpstr>
      <vt:lpstr>PowerPoint Presentation</vt:lpstr>
      <vt:lpstr>Bài tập 6</vt:lpstr>
      <vt:lpstr>PowerPoint Presentation</vt:lpstr>
      <vt:lpstr>Bài tập 7</vt:lpstr>
      <vt:lpstr>PowerPoint Presentation</vt:lpstr>
      <vt:lpstr>Bài tập 8</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toán quy hoạch tuyến tính</dc:title>
  <dc:creator>User</dc:creator>
  <cp:lastModifiedBy>User</cp:lastModifiedBy>
  <cp:revision>22</cp:revision>
  <dcterms:created xsi:type="dcterms:W3CDTF">2023-12-02T18:27:40Z</dcterms:created>
  <dcterms:modified xsi:type="dcterms:W3CDTF">2026-02-04T03:08:08Z</dcterms:modified>
</cp:coreProperties>
</file>