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4"/>
  </p:notesMasterIdLst>
  <p:sldIdLst>
    <p:sldId id="597" r:id="rId3"/>
    <p:sldId id="599" r:id="rId4"/>
    <p:sldId id="256" r:id="rId5"/>
    <p:sldId id="600" r:id="rId6"/>
    <p:sldId id="588" r:id="rId7"/>
    <p:sldId id="257" r:id="rId8"/>
    <p:sldId id="543" r:id="rId9"/>
    <p:sldId id="544" r:id="rId10"/>
    <p:sldId id="545" r:id="rId11"/>
    <p:sldId id="263" r:id="rId12"/>
    <p:sldId id="554" r:id="rId13"/>
    <p:sldId id="556" r:id="rId14"/>
    <p:sldId id="558" r:id="rId15"/>
    <p:sldId id="557" r:id="rId16"/>
    <p:sldId id="561" r:id="rId17"/>
    <p:sldId id="563" r:id="rId18"/>
    <p:sldId id="565" r:id="rId19"/>
    <p:sldId id="566" r:id="rId20"/>
    <p:sldId id="567" r:id="rId21"/>
    <p:sldId id="568" r:id="rId22"/>
    <p:sldId id="591" r:id="rId23"/>
    <p:sldId id="593" r:id="rId24"/>
    <p:sldId id="594" r:id="rId25"/>
    <p:sldId id="595" r:id="rId26"/>
    <p:sldId id="443" r:id="rId27"/>
    <p:sldId id="504" r:id="rId28"/>
    <p:sldId id="575" r:id="rId29"/>
    <p:sldId id="576" r:id="rId30"/>
    <p:sldId id="399" r:id="rId31"/>
    <p:sldId id="587" r:id="rId32"/>
    <p:sldId id="586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A7DEF-97F4-49FF-9D82-215E9E0D6BFA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F386B-3F92-4665-A3D6-DF6B668BAB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F386B-3F92-4665-A3D6-DF6B668BAB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72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43D4-BA33-4C15-882A-C117C91A136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FFDB9-E81A-4006-AFC6-D499EBCDC20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../media/media2.mp4"/><Relationship Id="rId7" Type="http://schemas.openxmlformats.org/officeDocument/2006/relationships/image" Target="../media/image21.png"/><Relationship Id="rId2" Type="http://schemas.microsoft.com/office/2007/relationships/media" Target="../media/media2.mp4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7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7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video" Target="../media/media3.mp4"/><Relationship Id="rId7" Type="http://schemas.openxmlformats.org/officeDocument/2006/relationships/image" Target="../media/image29.png"/><Relationship Id="rId2" Type="http://schemas.microsoft.com/office/2007/relationships/media" Target="../media/media3.mp4"/><Relationship Id="rId1" Type="http://schemas.openxmlformats.org/officeDocument/2006/relationships/tags" Target="../tags/tag31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51" y="0"/>
            <a:ext cx="12268150" cy="6747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3917" l="6750" r="90000">
                        <a14:foregroundMark x1="35583" y1="6667" x2="35583" y2="6667"/>
                        <a14:foregroundMark x1="35833" y1="6667" x2="37000" y2="7500"/>
                        <a14:foregroundMark x1="41500" y1="8917" x2="45333" y2="10333"/>
                        <a14:foregroundMark x1="58750" y1="11583" x2="59333" y2="11750"/>
                        <a14:foregroundMark x1="61583" y1="11750" x2="62833" y2="11750"/>
                        <a14:foregroundMark x1="24500" y1="9750" x2="24500" y2="9750"/>
                        <a14:foregroundMark x1="24500" y1="9500" x2="24500" y2="9500"/>
                        <a14:foregroundMark x1="19833" y1="12583" x2="19833" y2="12583"/>
                        <a14:foregroundMark x1="18583" y1="14000" x2="17750" y2="16000"/>
                        <a14:foregroundMark x1="15333" y1="19667" x2="14750" y2="20667"/>
                        <a14:foregroundMark x1="9083" y1="28583" x2="9083" y2="28583"/>
                        <a14:foregroundMark x1="8000" y1="31000" x2="7833" y2="32417"/>
                        <a14:foregroundMark x1="7250" y1="34667" x2="6833" y2="35333"/>
                        <a14:foregroundMark x1="8000" y1="35083" x2="8250" y2="35667"/>
                        <a14:foregroundMark x1="45333" y1="93917" x2="45333" y2="93917"/>
                        <a14:foregroundMark x1="51250" y1="92667" x2="51250" y2="92667"/>
                        <a14:foregroundMark x1="51667" y1="92667" x2="51667" y2="92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977" y="5043735"/>
            <a:ext cx="701900" cy="135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ackgroundRemoval t="6667" b="93917" l="6750" r="90000">
                        <a14:foregroundMark x1="35583" y1="6667" x2="35583" y2="6667"/>
                        <a14:foregroundMark x1="35833" y1="6667" x2="37000" y2="7500"/>
                        <a14:foregroundMark x1="41500" y1="8917" x2="45333" y2="10333"/>
                        <a14:foregroundMark x1="58750" y1="11583" x2="59333" y2="11750"/>
                        <a14:foregroundMark x1="61583" y1="11750" x2="62833" y2="11750"/>
                        <a14:foregroundMark x1="24500" y1="9750" x2="24500" y2="9750"/>
                        <a14:foregroundMark x1="24500" y1="9500" x2="24500" y2="9500"/>
                        <a14:foregroundMark x1="19833" y1="12583" x2="19833" y2="12583"/>
                        <a14:foregroundMark x1="18583" y1="14000" x2="17750" y2="16000"/>
                        <a14:foregroundMark x1="15333" y1="19667" x2="14750" y2="20667"/>
                        <a14:foregroundMark x1="9083" y1="28583" x2="9083" y2="28583"/>
                        <a14:foregroundMark x1="8000" y1="31000" x2="7833" y2="32417"/>
                        <a14:foregroundMark x1="7250" y1="34667" x2="6833" y2="35333"/>
                        <a14:foregroundMark x1="8000" y1="35083" x2="8250" y2="35667"/>
                        <a14:foregroundMark x1="45333" y1="93917" x2="45333" y2="93917"/>
                        <a14:foregroundMark x1="51250" y1="92667" x2="51250" y2="92667"/>
                        <a14:foregroundMark x1="51667" y1="92667" x2="51667" y2="92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151" y="3864919"/>
            <a:ext cx="1410002" cy="2726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6889" l="0" r="89778">
                        <a14:foregroundMark x1="8444" y1="50667" x2="8444" y2="52889"/>
                        <a14:foregroundMark x1="8000" y1="59556" x2="8000" y2="60889"/>
                        <a14:foregroundMark x1="10667" y1="73778" x2="10667" y2="73778"/>
                        <a14:foregroundMark x1="11111" y1="80889" x2="10667" y2="84000"/>
                        <a14:foregroundMark x1="9333" y1="86667" x2="8444" y2="90222"/>
                        <a14:foregroundMark x1="8000" y1="91111" x2="8000" y2="91111"/>
                        <a14:foregroundMark x1="8000" y1="91111" x2="8000" y2="91111"/>
                        <a14:foregroundMark x1="4889" y1="96000" x2="4889" y2="96000"/>
                        <a14:foregroundMark x1="4889" y1="96889" x2="4889" y2="96889"/>
                        <a14:foregroundMark x1="0" y1="47556" x2="0" y2="4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577195"/>
            <a:ext cx="2887804" cy="1280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68" y="110636"/>
            <a:ext cx="805342" cy="71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342" y="-156323"/>
            <a:ext cx="965789" cy="860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10628851" y="58722"/>
            <a:ext cx="1572105" cy="1572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10872131" y="-316736"/>
            <a:ext cx="1572105" cy="15721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330" y="1644015"/>
            <a:ext cx="923671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GIÁO CÙNG CÁC EM HỌC SINH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788" y="585788"/>
            <a:ext cx="5256212" cy="1095375"/>
          </a:xfrm>
          <a:prstGeom prst="homePlate">
            <a:avLst/>
          </a:prstGeom>
          <a:solidFill>
            <a:srgbClr val="CCFF99"/>
          </a:solidFill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</a:rPr>
              <a:t>    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half" idx="2"/>
          </p:nvPr>
        </p:nvSpPr>
        <p:spPr>
          <a:xfrm>
            <a:off x="396240" y="1780704"/>
            <a:ext cx="3447732" cy="3811588"/>
          </a:xfrm>
        </p:spPr>
        <p:txBody>
          <a:bodyPr/>
          <a:lstStyle/>
          <a:p>
            <a:endParaRPr lang="en-US" dirty="0"/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Văn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“Giang”</a:t>
            </a:r>
          </a:p>
        </p:txBody>
      </p:sp>
      <p:sp>
        <p:nvSpPr>
          <p:cNvPr id="8" name="Oval 7"/>
          <p:cNvSpPr/>
          <p:nvPr/>
        </p:nvSpPr>
        <p:spPr>
          <a:xfrm>
            <a:off x="396240" y="585788"/>
            <a:ext cx="1190626" cy="1095375"/>
          </a:xfrm>
          <a:prstGeom prst="ellipse">
            <a:avLst/>
          </a:prstGeom>
          <a:solidFill>
            <a:srgbClr val="CCFF99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/>
              <a:t>	  </a:t>
            </a:r>
          </a:p>
        </p:txBody>
      </p:sp>
      <p:sp>
        <p:nvSpPr>
          <p:cNvPr id="9" name="Oval 8"/>
          <p:cNvSpPr/>
          <p:nvPr/>
        </p:nvSpPr>
        <p:spPr>
          <a:xfrm>
            <a:off x="550386" y="725250"/>
            <a:ext cx="882333" cy="81645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/>
              <a:t>	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01" y="2802601"/>
            <a:ext cx="2335476" cy="307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26083" y="989341"/>
            <a:ext cx="3349287" cy="1137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91440" algn="just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32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2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3"/>
          <p:cNvSpPr txBox="1"/>
          <p:nvPr/>
        </p:nvSpPr>
        <p:spPr>
          <a:xfrm>
            <a:off x="3758151" y="1820625"/>
            <a:ext cx="8037610" cy="1191816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200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gỡ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cờ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Giang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giếng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7"/>
          <p:cNvSpPr txBox="1"/>
          <p:nvPr/>
        </p:nvSpPr>
        <p:spPr>
          <a:xfrm>
            <a:off x="3758150" y="3151903"/>
            <a:ext cx="8037610" cy="1736646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Giang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mời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Giang,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gỡ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Giang.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6"/>
          <p:cNvSpPr txBox="1"/>
          <p:nvPr/>
        </p:nvSpPr>
        <p:spPr>
          <a:xfrm>
            <a:off x="3758150" y="5058244"/>
            <a:ext cx="8037610" cy="646986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Giang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Hộp Văn bản 8"/>
          <p:cNvSpPr txBox="1"/>
          <p:nvPr/>
        </p:nvSpPr>
        <p:spPr>
          <a:xfrm>
            <a:off x="3758150" y="5827668"/>
            <a:ext cx="8037610" cy="1191816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Giang ở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>
            <a:fillRect/>
          </a:stretch>
        </p:blipFill>
        <p:spPr bwMode="auto">
          <a:xfrm>
            <a:off x="0" y="-27345"/>
            <a:ext cx="12233868" cy="68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1035712" y="211997"/>
            <a:ext cx="7147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endParaRPr lang="en-US" sz="3600" dirty="0">
              <a:solidFill>
                <a:schemeClr val="bg1"/>
              </a:solidFill>
              <a:effectLst/>
              <a:highlight>
                <a:srgbClr val="0080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1035712" y="807186"/>
            <a:ext cx="91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gỡ</a:t>
            </a:r>
            <a:endParaRPr lang="en-US" sz="32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4441">
            <a:off x="10035747" y="-243759"/>
            <a:ext cx="2256245" cy="2256245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2879804" y="1408998"/>
            <a:ext cx="7742800" cy="2108299"/>
          </a:xfrm>
          <a:prstGeom prst="cloudCallout">
            <a:avLst>
              <a:gd name="adj1" fmla="val -42382"/>
              <a:gd name="adj2" fmla="val 44305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 cầu: 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 thành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PHT số 0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 hiểu những cuộc gặp gỡ giữa các nhân vật trong VB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3" name="Hình ảnh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98" y="4722151"/>
            <a:ext cx="2344865" cy="2344865"/>
          </a:xfrm>
          <a:prstGeom prst="rect">
            <a:avLst/>
          </a:prstGeom>
        </p:spPr>
      </p:pic>
      <p:graphicFrame>
        <p:nvGraphicFramePr>
          <p:cNvPr id="16" name="Bảng 15"/>
          <p:cNvGraphicFramePr>
            <a:graphicFrameLocks noGrp="1"/>
          </p:cNvGraphicFramePr>
          <p:nvPr/>
        </p:nvGraphicFramePr>
        <p:xfrm>
          <a:off x="2697278" y="3802881"/>
          <a:ext cx="8466591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7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9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Đồng hồ đếm ngược 2 Phút 30 giây tập - Chúc Mọi Người Luôn Hạnh Phúc.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6969" y="274013"/>
            <a:ext cx="1897207" cy="10663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0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7300" mute="1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>
            <a:fillRect/>
          </a:stretch>
        </p:blipFill>
        <p:spPr bwMode="auto">
          <a:xfrm>
            <a:off x="0" y="-27345"/>
            <a:ext cx="12233868" cy="68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1035712" y="211997"/>
            <a:ext cx="7147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endParaRPr lang="en-US" sz="3600" dirty="0">
              <a:solidFill>
                <a:schemeClr val="bg1"/>
              </a:solidFill>
              <a:effectLst/>
              <a:highlight>
                <a:srgbClr val="0080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1035712" y="807186"/>
            <a:ext cx="91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gỡ</a:t>
            </a:r>
            <a:endParaRPr lang="en-US" sz="32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4441">
            <a:off x="10035747" y="-243759"/>
            <a:ext cx="2256245" cy="2256245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1360978" y="1902807"/>
            <a:ext cx="9602393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91440"/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Mỹ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>
            <a:fillRect/>
          </a:stretch>
        </p:blipFill>
        <p:spPr bwMode="auto">
          <a:xfrm>
            <a:off x="0" y="-27345"/>
            <a:ext cx="12233868" cy="68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4441">
            <a:off x="10035747" y="-243759"/>
            <a:ext cx="2256245" cy="2256245"/>
          </a:xfrm>
          <a:prstGeom prst="rect">
            <a:avLst/>
          </a:prstGeom>
        </p:spPr>
      </p:pic>
      <p:graphicFrame>
        <p:nvGraphicFramePr>
          <p:cNvPr id="16" name="Bảng 15"/>
          <p:cNvGraphicFramePr>
            <a:graphicFrameLocks noGrp="1"/>
          </p:cNvGraphicFramePr>
          <p:nvPr/>
        </p:nvGraphicFramePr>
        <p:xfrm>
          <a:off x="683792" y="1243147"/>
          <a:ext cx="10824415" cy="5256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7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8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8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7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46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Hộp Văn bản 2"/>
          <p:cNvSpPr txBox="1"/>
          <p:nvPr/>
        </p:nvSpPr>
        <p:spPr>
          <a:xfrm>
            <a:off x="1204298" y="305481"/>
            <a:ext cx="489170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91440"/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gỡ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cờ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786503" y="2586748"/>
            <a:ext cx="23868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Giang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(ở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4515277" y="2081762"/>
            <a:ext cx="67124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398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398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1758386" y="4601116"/>
            <a:ext cx="23868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80340" algn="l"/>
              </a:tabLst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 (ở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Giang)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4487160" y="4277510"/>
            <a:ext cx="67124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84150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84150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>
            <a:fillRect/>
          </a:stretch>
        </p:blipFill>
        <p:spPr bwMode="auto">
          <a:xfrm>
            <a:off x="0" y="-27345"/>
            <a:ext cx="12233868" cy="68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4441">
            <a:off x="10035747" y="-243759"/>
            <a:ext cx="2256245" cy="2256245"/>
          </a:xfrm>
          <a:prstGeom prst="rect">
            <a:avLst/>
          </a:prstGeom>
        </p:spPr>
      </p:pic>
      <p:graphicFrame>
        <p:nvGraphicFramePr>
          <p:cNvPr id="16" name="Bảng 15"/>
          <p:cNvGraphicFramePr>
            <a:graphicFrameLocks noGrp="1"/>
          </p:cNvGraphicFramePr>
          <p:nvPr/>
        </p:nvGraphicFramePr>
        <p:xfrm>
          <a:off x="786368" y="1351589"/>
          <a:ext cx="10661132" cy="5262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2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9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59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9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6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68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Hộp Văn bản 2"/>
          <p:cNvSpPr txBox="1"/>
          <p:nvPr/>
        </p:nvSpPr>
        <p:spPr>
          <a:xfrm>
            <a:off x="1106325" y="528818"/>
            <a:ext cx="4478046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91440"/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cờ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792956" y="2401102"/>
            <a:ext cx="23868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80340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Giang,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 (ở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Giang)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4521630" y="2337173"/>
            <a:ext cx="67124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 marR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1792956" y="4261948"/>
            <a:ext cx="23868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80340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 (ở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Tây Nguyên)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4451453" y="4216984"/>
            <a:ext cx="67124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645" marR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61645" marR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>
            <a:fillRect/>
          </a:stretch>
        </p:blipFill>
        <p:spPr bwMode="auto">
          <a:xfrm>
            <a:off x="0" y="-27345"/>
            <a:ext cx="12233868" cy="68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1035712" y="211997"/>
            <a:ext cx="7147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endParaRPr lang="en-US" sz="3600" dirty="0">
              <a:solidFill>
                <a:schemeClr val="bg1"/>
              </a:solidFill>
              <a:effectLst/>
              <a:highlight>
                <a:srgbClr val="0080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1035712" y="807186"/>
            <a:ext cx="91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Giang</a:t>
            </a:r>
            <a:endParaRPr lang="en-US" sz="32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4441">
            <a:off x="10035747" y="-243759"/>
            <a:ext cx="2256245" cy="2256245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2779746" y="2296158"/>
            <a:ext cx="6972329" cy="2108299"/>
          </a:xfrm>
          <a:prstGeom prst="cloudCallout">
            <a:avLst>
              <a:gd name="adj1" fmla="val -42382"/>
              <a:gd name="adj2" fmla="val 44305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 cầu: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881" y="4752477"/>
            <a:ext cx="2344865" cy="2344865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71" y="3825703"/>
            <a:ext cx="4423473" cy="29659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3048000" y="183623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 học tập 0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3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nhân vật Giang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8" name="Bảng 7"/>
          <p:cNvGraphicFramePr>
            <a:graphicFrameLocks noGrp="1"/>
          </p:cNvGraphicFramePr>
          <p:nvPr/>
        </p:nvGraphicFramePr>
        <p:xfrm>
          <a:off x="315686" y="1310639"/>
          <a:ext cx="11658600" cy="5037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8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1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8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0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6868">
                <a:tc>
                  <a:txBody>
                    <a:bodyPr/>
                    <a:lstStyle/>
                    <a:p>
                      <a:pPr marL="27495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Nhóm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27495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Hình ảnh </a:t>
                      </a:r>
                      <a:r>
                        <a:rPr lang="vi-VN" sz="2800" spc="-10" dirty="0">
                          <a:effectLst/>
                          <a:latin typeface="+mj-lt"/>
                        </a:rPr>
                        <a:t>Giang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Qua</a:t>
                      </a:r>
                      <a:r>
                        <a:rPr lang="vi-VN" sz="2800" spc="-1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điểm</a:t>
                      </a:r>
                      <a:r>
                        <a:rPr lang="vi-VN" sz="2800" spc="-1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spc="-20" dirty="0">
                          <a:effectLst/>
                          <a:latin typeface="+mj-lt"/>
                        </a:rPr>
                        <a:t>nhìn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32740" marR="26670" indent="-10604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Tính</a:t>
                      </a:r>
                      <a:r>
                        <a:rPr lang="vi-VN" sz="2800" spc="-8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cách nổi bật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Nhóm 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1+2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00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Tại giếng nước công cộng (khi tình cờ gặp nhân vật </a:t>
                      </a:r>
                      <a:r>
                        <a:rPr lang="vi-VN" sz="2800" i="1" dirty="0">
                          <a:effectLst/>
                          <a:latin typeface="+mj-lt"/>
                        </a:rPr>
                        <a:t>tôi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)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00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Tại nhà mình (cùng với nhân vật </a:t>
                      </a:r>
                      <a:r>
                        <a:rPr lang="vi-VN" sz="2800" i="1" dirty="0">
                          <a:effectLst/>
                          <a:latin typeface="+mj-lt"/>
                        </a:rPr>
                        <a:t>tôi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 và bố)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+ 4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127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Trên đường đưa </a:t>
                      </a:r>
                      <a:r>
                        <a:rPr lang="vi-VN" sz="2800" spc="-30" dirty="0">
                          <a:effectLst/>
                          <a:latin typeface="+mj-lt"/>
                        </a:rPr>
                        <a:t>nhân</a:t>
                      </a:r>
                      <a:r>
                        <a:rPr lang="vi-VN" sz="2800" spc="-5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spc="-30" dirty="0">
                          <a:effectLst/>
                          <a:latin typeface="+mj-lt"/>
                        </a:rPr>
                        <a:t>vật</a:t>
                      </a:r>
                      <a:r>
                        <a:rPr lang="vi-VN" sz="2800" spc="-5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i="1" spc="-30" dirty="0">
                          <a:effectLst/>
                          <a:latin typeface="+mj-lt"/>
                        </a:rPr>
                        <a:t>tôi</a:t>
                      </a:r>
                      <a:r>
                        <a:rPr lang="vi-VN" sz="2800" spc="-5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spc="-30" dirty="0">
                          <a:effectLst/>
                          <a:latin typeface="+mj-lt"/>
                        </a:rPr>
                        <a:t>trở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lại</a:t>
                      </a:r>
                      <a:r>
                        <a:rPr lang="vi-VN" sz="2800" spc="-9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đơn</a:t>
                      </a:r>
                      <a:r>
                        <a:rPr lang="vi-VN" sz="2800" spc="-8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vị</a:t>
                      </a:r>
                      <a:r>
                        <a:rPr lang="vi-VN" sz="2800" spc="-8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bằng</a:t>
                      </a:r>
                      <a:r>
                        <a:rPr lang="vi-VN" sz="2800" spc="-8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xe </a:t>
                      </a:r>
                      <a:r>
                        <a:rPr lang="vi-VN" sz="2800" spc="-20" dirty="0">
                          <a:effectLst/>
                          <a:latin typeface="+mj-lt"/>
                        </a:rPr>
                        <a:t>đạp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6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127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Hình ảnh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4" y="-123734"/>
            <a:ext cx="2287582" cy="15338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2259724" y="351272"/>
            <a:ext cx="8345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 học tập 0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nhân vật Giang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8" name="Bảng 7"/>
          <p:cNvGraphicFramePr>
            <a:graphicFrameLocks noGrp="1"/>
          </p:cNvGraphicFramePr>
          <p:nvPr/>
        </p:nvGraphicFramePr>
        <p:xfrm>
          <a:off x="304800" y="1260132"/>
          <a:ext cx="11645462" cy="4694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2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1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6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8863">
                <a:tc>
                  <a:txBody>
                    <a:bodyPr/>
                    <a:lstStyle/>
                    <a:p>
                      <a:pPr marL="27495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Hình ảnh </a:t>
                      </a:r>
                      <a:r>
                        <a:rPr lang="vi-VN" sz="2800" spc="-1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Giang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Qua</a:t>
                      </a:r>
                      <a:r>
                        <a:rPr lang="vi-VN" sz="2800" spc="-1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điểm</a:t>
                      </a:r>
                      <a:r>
                        <a:rPr lang="vi-VN" sz="2800" spc="-1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spc="-20" dirty="0">
                          <a:effectLst/>
                          <a:latin typeface="+mj-lt"/>
                        </a:rPr>
                        <a:t>nhìn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Chi</a:t>
                      </a:r>
                      <a:r>
                        <a:rPr lang="vi-VN" sz="2800" spc="-1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tiết</a:t>
                      </a:r>
                      <a:r>
                        <a:rPr lang="vi-VN" sz="2800" spc="-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miêu </a:t>
                      </a:r>
                      <a:r>
                        <a:rPr lang="vi-VN" sz="2800" spc="-25" dirty="0">
                          <a:effectLst/>
                          <a:latin typeface="+mj-lt"/>
                        </a:rPr>
                        <a:t>tả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32740" marR="26670" indent="-10604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Tính</a:t>
                      </a:r>
                      <a:r>
                        <a:rPr lang="vi-VN" sz="2800" spc="-8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cách nổi bật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491">
                <a:tc>
                  <a:txBody>
                    <a:bodyPr/>
                    <a:lstStyle/>
                    <a:p>
                      <a:pPr marL="0" marR="400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Tại giếng nước công cộng (khi tình cờ gặp nhân vật </a:t>
                      </a:r>
                      <a:r>
                        <a:rPr lang="vi-VN" sz="2800" i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tôi</a:t>
                      </a: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).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Hình ảnh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998"/>
            <a:ext cx="1689652" cy="1132898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718035" y="2674147"/>
            <a:ext cx="1074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85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i="1" spc="-25" dirty="0">
                <a:effectLst/>
                <a:latin typeface="+mj-lt"/>
              </a:rPr>
              <a:t>Tôi</a:t>
            </a:r>
            <a:endParaRPr lang="en-US" sz="2800" b="1" i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4947744" y="2510961"/>
            <a:ext cx="4259318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2075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3990" algn="l"/>
              </a:tabLst>
            </a:pPr>
            <a:r>
              <a:rPr lang="en-US" sz="2800" dirty="0">
                <a:latin typeface="+mj-lt"/>
              </a:rPr>
              <a:t>-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ập ngừng</a:t>
            </a:r>
            <a:r>
              <a:rPr lang="vi-VN" sz="2800" spc="-5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khi</a:t>
            </a:r>
            <a:r>
              <a:rPr lang="vi-VN" sz="2800" spc="-5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bị</a:t>
            </a:r>
            <a:r>
              <a:rPr lang="vi-VN" sz="2800" spc="-5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gọi </a:t>
            </a:r>
            <a:r>
              <a:rPr lang="vi-VN" sz="2800" spc="-20" dirty="0">
                <a:latin typeface="+mj-lt"/>
              </a:rPr>
              <a:t>tên.</a:t>
            </a:r>
            <a:endParaRPr lang="en-US" sz="2800" dirty="0">
              <a:latin typeface="+mj-lt"/>
            </a:endParaRPr>
          </a:p>
          <a:p>
            <a:pPr marR="16002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399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Múc</a:t>
            </a:r>
            <a:r>
              <a:rPr lang="vi-VN" sz="2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vi-VN" sz="2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vi-VN" sz="2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rửa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bàn tay lấm bẩn.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8161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3990" algn="l"/>
              </a:tabLst>
            </a:pPr>
            <a:r>
              <a:rPr lang="en-US" sz="2800" dirty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Cọ</a:t>
            </a:r>
            <a:r>
              <a:rPr lang="vi-VN" sz="2800" spc="-4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bùn</a:t>
            </a:r>
            <a:r>
              <a:rPr lang="vi-VN" sz="2800" spc="-4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đất</a:t>
            </a:r>
            <a:r>
              <a:rPr lang="vi-VN" sz="2800" spc="-4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ở</a:t>
            </a:r>
            <a:r>
              <a:rPr lang="vi-VN" sz="2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800" spc="-4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và đôi dép của tôi.</a:t>
            </a:r>
            <a:endParaRPr lang="en-US" sz="2800" dirty="0">
              <a:latin typeface="+mj-lt"/>
            </a:endParaRP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</a:pPr>
            <a:r>
              <a:rPr lang="en-US" sz="2800" dirty="0">
                <a:latin typeface="+mj-lt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 tôi về nhà chơi.</a:t>
            </a:r>
            <a:endParaRPr lang="en-US" alt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9055976" y="2510961"/>
            <a:ext cx="3045372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30" marR="4191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latin typeface="+mj-lt"/>
              </a:rPr>
              <a:t>Cô gái tốt bụng, tin</a:t>
            </a:r>
            <a:r>
              <a:rPr lang="vi-VN" sz="2800" spc="-45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ười,</a:t>
            </a:r>
            <a:r>
              <a:rPr lang="en-US" altLang="vi-VN" sz="2800" dirty="0" err="1">
                <a:latin typeface="+mj-lt"/>
              </a:rPr>
              <a:t> </a:t>
            </a:r>
            <a:r>
              <a:rPr lang="vi-VN" sz="2800" dirty="0">
                <a:latin typeface="+mj-lt"/>
              </a:rPr>
              <a:t>chu</a:t>
            </a:r>
            <a:r>
              <a:rPr lang="vi-VN" sz="2800" spc="-45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đáo, sẵn lòng giúp đỡ </a:t>
            </a:r>
            <a:r>
              <a:rPr lang="vi-VN" sz="2800" dirty="0" err="1">
                <a:latin typeface="+mj-lt"/>
              </a:rPr>
              <a:t>người</a:t>
            </a:r>
            <a:r>
              <a:rPr lang="vi-VN" sz="2800" dirty="0">
                <a:latin typeface="+mj-lt"/>
              </a:rPr>
              <a:t> khác.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2259724" y="351272"/>
            <a:ext cx="8345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 học tập 0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nhân vật Giang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8" name="Bảng 7"/>
          <p:cNvGraphicFramePr>
            <a:graphicFrameLocks noGrp="1"/>
          </p:cNvGraphicFramePr>
          <p:nvPr/>
        </p:nvGraphicFramePr>
        <p:xfrm>
          <a:off x="304800" y="1260132"/>
          <a:ext cx="11645462" cy="50301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1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4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2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6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5582">
                <a:tc>
                  <a:txBody>
                    <a:bodyPr/>
                    <a:lstStyle/>
                    <a:p>
                      <a:pPr marL="27495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Hình ảnh </a:t>
                      </a:r>
                      <a:r>
                        <a:rPr lang="vi-VN" sz="2800" spc="-1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Giang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Qua</a:t>
                      </a:r>
                      <a:r>
                        <a:rPr lang="vi-VN" sz="2800" spc="-1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điểm</a:t>
                      </a:r>
                      <a:r>
                        <a:rPr lang="vi-VN" sz="2800" spc="-1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spc="-20" dirty="0">
                          <a:effectLst/>
                          <a:latin typeface="+mj-lt"/>
                        </a:rPr>
                        <a:t>nhìn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Chi</a:t>
                      </a:r>
                      <a:r>
                        <a:rPr lang="vi-VN" sz="2800" spc="-1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tiết</a:t>
                      </a:r>
                      <a:r>
                        <a:rPr lang="vi-VN" sz="2800" spc="-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miêu </a:t>
                      </a:r>
                      <a:r>
                        <a:rPr lang="vi-VN" sz="2800" spc="-25" dirty="0">
                          <a:effectLst/>
                          <a:latin typeface="+mj-lt"/>
                        </a:rPr>
                        <a:t>tả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32740" marR="26670" indent="-10604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Tính</a:t>
                      </a:r>
                      <a:r>
                        <a:rPr lang="vi-VN" sz="2800" spc="-8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cách nổi bật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739">
                <a:tc>
                  <a:txBody>
                    <a:bodyPr/>
                    <a:lstStyle/>
                    <a:p>
                      <a:pPr marL="0" marR="4000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Tại nhà mình (cùng với nhân vật “tôi” và bố)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Hình ảnh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998"/>
            <a:ext cx="1689652" cy="1132898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2596055" y="2659117"/>
            <a:ext cx="12822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1" spc="-20" dirty="0">
                <a:latin typeface="+mj-lt"/>
              </a:rPr>
              <a:t>Tôi</a:t>
            </a:r>
            <a:r>
              <a:rPr lang="en-US" sz="2800" b="1" spc="-20" dirty="0">
                <a:latin typeface="+mj-lt"/>
              </a:rPr>
              <a:t>,</a:t>
            </a:r>
            <a:r>
              <a:rPr lang="vi-VN" sz="2800" b="1" spc="200" dirty="0">
                <a:latin typeface="+mj-lt"/>
              </a:rPr>
              <a:t> </a:t>
            </a:r>
            <a:r>
              <a:rPr lang="vi-VN" sz="2800" b="1" dirty="0">
                <a:latin typeface="+mj-lt"/>
              </a:rPr>
              <a:t>Bố</a:t>
            </a:r>
            <a:r>
              <a:rPr lang="vi-VN" sz="2800" b="1" spc="-85" dirty="0">
                <a:latin typeface="+mj-lt"/>
              </a:rPr>
              <a:t> </a:t>
            </a:r>
            <a:r>
              <a:rPr lang="vi-VN" sz="2800" b="1" dirty="0">
                <a:latin typeface="+mj-lt"/>
              </a:rPr>
              <a:t>Giang</a:t>
            </a:r>
            <a:endParaRPr lang="en-US" sz="2800" b="1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4212019" y="2212135"/>
            <a:ext cx="49004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4785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7800" algn="l"/>
              </a:tabLst>
            </a:pPr>
            <a:r>
              <a:rPr lang="en-US" sz="2800" dirty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Xuống bếp hâm lại cơm canh cho nóng để mời tôi ăn.</a:t>
            </a:r>
            <a:endParaRPr lang="en-US" sz="2800" dirty="0">
              <a:latin typeface="+mj-lt"/>
            </a:endParaRPr>
          </a:p>
          <a:p>
            <a:pPr marR="4318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4625" algn="l"/>
              </a:tabLst>
            </a:pPr>
            <a:r>
              <a:rPr lang="en-US" sz="2800" dirty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Nhanh trí “bịa” ra tên “Hùng”</a:t>
            </a:r>
            <a:r>
              <a:rPr lang="vi-VN" sz="2800" spc="-4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cho</a:t>
            </a:r>
            <a:r>
              <a:rPr lang="vi-VN" sz="2800" spc="-4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tôi</a:t>
            </a:r>
            <a:r>
              <a:rPr lang="vi-VN" sz="2800" spc="-4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khi</a:t>
            </a:r>
            <a:r>
              <a:rPr lang="vi-VN" sz="2800" spc="-4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bố</a:t>
            </a:r>
            <a:r>
              <a:rPr lang="vi-VN" sz="2800" spc="-4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về nhà, hỏi </a:t>
            </a:r>
            <a:r>
              <a:rPr lang="vi-VN" sz="2800" dirty="0" err="1">
                <a:latin typeface="+mj-lt"/>
              </a:rPr>
              <a:t>chuyện</a:t>
            </a:r>
            <a:r>
              <a:rPr lang="vi-VN" sz="2800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  <a:p>
            <a:pPr marR="4826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4625" algn="l"/>
              </a:tabLst>
            </a:pPr>
            <a:r>
              <a:rPr lang="en-US" sz="2800" dirty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Nũng</a:t>
            </a:r>
            <a:r>
              <a:rPr lang="vi-VN" sz="2800" spc="-55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nịu,</a:t>
            </a:r>
            <a:r>
              <a:rPr lang="vi-VN" sz="2800" spc="-5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muốn</a:t>
            </a:r>
            <a:r>
              <a:rPr lang="vi-VN" sz="2800" spc="-5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bố</a:t>
            </a:r>
            <a:r>
              <a:rPr lang="vi-VN" sz="2800" spc="-5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xin cho tôi về đơn vị trễ.</a:t>
            </a:r>
            <a:endParaRPr lang="en-US" sz="2800" dirty="0">
              <a:latin typeface="+mj-lt"/>
            </a:endParaRPr>
          </a:p>
          <a:p>
            <a:pPr marR="213995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7800" algn="l"/>
              </a:tabLst>
            </a:pPr>
            <a:r>
              <a:rPr lang="en-US" sz="2800" dirty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Xin bố để xe đạp lại để đưa tôi về đơn vị điểm danh.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9034954" y="2214909"/>
            <a:ext cx="30453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906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3990" algn="l"/>
              </a:tabLst>
            </a:pPr>
            <a:r>
              <a:rPr lang="en-US" sz="2800" dirty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Cô gái nhanh nhẹn, đảm đang, biết</a:t>
            </a:r>
            <a:r>
              <a:rPr lang="vi-VN" sz="2800" spc="-65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chăm</a:t>
            </a:r>
            <a:r>
              <a:rPr lang="vi-VN" sz="2800" spc="-65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sóc</a:t>
            </a:r>
            <a:r>
              <a:rPr lang="vi-VN" sz="2800" spc="-65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cho </a:t>
            </a:r>
            <a:r>
              <a:rPr lang="vi-VN" sz="2800" dirty="0" err="1">
                <a:latin typeface="+mj-lt"/>
              </a:rPr>
              <a:t>người</a:t>
            </a:r>
            <a:r>
              <a:rPr lang="vi-VN" sz="2800" dirty="0">
                <a:latin typeface="+mj-lt"/>
              </a:rPr>
              <a:t> khác.</a:t>
            </a:r>
            <a:endParaRPr lang="en-US" sz="2800" dirty="0">
              <a:latin typeface="+mj-lt"/>
            </a:endParaRPr>
          </a:p>
          <a:p>
            <a:pPr marR="260985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7800" algn="l"/>
              </a:tabLst>
            </a:pPr>
            <a:r>
              <a:rPr lang="en-US" sz="2800" dirty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Vẫn còn tính cách trẻ con, thích nũng nịu với bố vì biết </a:t>
            </a:r>
            <a:r>
              <a:rPr lang="vi-VN" sz="2800" dirty="0" err="1">
                <a:latin typeface="+mj-lt"/>
              </a:rPr>
              <a:t>được</a:t>
            </a:r>
            <a:r>
              <a:rPr lang="vi-VN" sz="2800" dirty="0">
                <a:latin typeface="+mj-lt"/>
              </a:rPr>
              <a:t> bố chiều.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2259724" y="351272"/>
            <a:ext cx="8345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 học tập 0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nhân vật Giang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8" name="Bảng 7"/>
          <p:cNvGraphicFramePr>
            <a:graphicFrameLocks noGrp="1"/>
          </p:cNvGraphicFramePr>
          <p:nvPr/>
        </p:nvGraphicFramePr>
        <p:xfrm>
          <a:off x="304799" y="1260131"/>
          <a:ext cx="11778343" cy="5046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2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08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8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9760">
                <a:tc>
                  <a:txBody>
                    <a:bodyPr/>
                    <a:lstStyle/>
                    <a:p>
                      <a:pPr marL="27495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Hình ảnh </a:t>
                      </a:r>
                      <a:r>
                        <a:rPr lang="vi-VN" sz="2800" spc="-1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Giang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Qua</a:t>
                      </a:r>
                      <a:r>
                        <a:rPr lang="vi-VN" sz="2800" spc="-1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điểm</a:t>
                      </a:r>
                      <a:r>
                        <a:rPr lang="vi-VN" sz="2800" spc="-1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spc="-20" dirty="0">
                          <a:effectLst/>
                          <a:latin typeface="+mj-lt"/>
                        </a:rPr>
                        <a:t>nhìn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Chi</a:t>
                      </a:r>
                      <a:r>
                        <a:rPr lang="vi-VN" sz="2800" spc="-1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tiết</a:t>
                      </a:r>
                      <a:r>
                        <a:rPr lang="vi-VN" sz="2800" spc="-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miêu </a:t>
                      </a:r>
                      <a:r>
                        <a:rPr lang="vi-VN" sz="2800" spc="-25" dirty="0">
                          <a:effectLst/>
                          <a:latin typeface="+mj-lt"/>
                        </a:rPr>
                        <a:t>tả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32740" marR="26670" indent="-10604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Tính</a:t>
                      </a:r>
                      <a:r>
                        <a:rPr lang="vi-VN" sz="2800" spc="-8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cách nổi bật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2562">
                <a:tc>
                  <a:txBody>
                    <a:bodyPr/>
                    <a:lstStyle/>
                    <a:p>
                      <a:pPr marL="0" marR="412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Trên đường đưa </a:t>
                      </a:r>
                      <a:r>
                        <a:rPr lang="vi-VN" sz="2800" spc="-3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nhân</a:t>
                      </a:r>
                      <a:r>
                        <a:rPr lang="vi-VN" sz="2800" spc="-55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spc="-3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vật</a:t>
                      </a:r>
                      <a:r>
                        <a:rPr lang="vi-VN" sz="2800" spc="-5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i="1" spc="-3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tôi</a:t>
                      </a:r>
                      <a:r>
                        <a:rPr lang="vi-VN" sz="2800" spc="-5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spc="-3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trở </a:t>
                      </a: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lại</a:t>
                      </a:r>
                      <a:r>
                        <a:rPr lang="vi-VN" sz="2800" spc="-95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đơn</a:t>
                      </a:r>
                      <a:r>
                        <a:rPr lang="vi-VN" sz="2800" spc="-8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vị</a:t>
                      </a:r>
                      <a:r>
                        <a:rPr lang="vi-VN" sz="2800" spc="-8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bằng</a:t>
                      </a:r>
                      <a:r>
                        <a:rPr lang="vi-VN" sz="2800" spc="-8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xe </a:t>
                      </a:r>
                      <a:r>
                        <a:rPr lang="vi-VN" sz="2800" spc="-2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đạp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Hình ảnh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998"/>
            <a:ext cx="1689652" cy="1132898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2259724" y="2984938"/>
            <a:ext cx="1282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1" spc="-20" dirty="0">
                <a:latin typeface="+mj-lt"/>
              </a:rPr>
              <a:t>Tôi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3996561" y="2088455"/>
            <a:ext cx="5129047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145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4625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vi-VN" sz="28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vi-VN" sz="28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xe,</a:t>
            </a:r>
            <a:r>
              <a:rPr lang="vi-VN" sz="2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áp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mình tin 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7112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4625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Chuyện</a:t>
            </a:r>
            <a:r>
              <a:rPr lang="vi-VN" sz="2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trò,</a:t>
            </a:r>
            <a:r>
              <a:rPr lang="vi-VN" sz="2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vi-VN" sz="2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sẻ,</a:t>
            </a:r>
            <a:r>
              <a:rPr lang="vi-VN" sz="28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về cuộc sống của mình khi ngồi sau xe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0287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4625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vi-VN" sz="2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về</a:t>
            </a:r>
            <a:r>
              <a:rPr lang="vi-VN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với 2 bố con.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6995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4625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Đưa</a:t>
            </a:r>
            <a:r>
              <a:rPr lang="vi-VN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vi-VN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đề</a:t>
            </a:r>
            <a:r>
              <a:rPr lang="vi-VN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nghị</a:t>
            </a:r>
            <a:r>
              <a:rPr lang="vi-VN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trốn vào doanh trại với tôi.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53035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145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Thở dài trong 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phút</a:t>
            </a:r>
            <a:r>
              <a:rPr lang="vi-VN" sz="28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28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vi-VN" sz="28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vi-VN" sz="28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9125608" y="2088455"/>
            <a:ext cx="30453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83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80975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th Teacher Clipart Clipart Panda Free Clipart Images - Transparent  Background Clipart Teacher PNG Image | Transparent PNG Free Download on  Seek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6" y="3361765"/>
            <a:ext cx="3415552" cy="337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/>
          <p:cNvSpPr/>
          <p:nvPr/>
        </p:nvSpPr>
        <p:spPr>
          <a:xfrm>
            <a:off x="2236763" y="1758462"/>
            <a:ext cx="8285871" cy="26728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2259724" y="351272"/>
            <a:ext cx="8345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 học tập 0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nhân vật Giang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8" name="Bảng 7"/>
          <p:cNvGraphicFramePr>
            <a:graphicFrameLocks noGrp="1"/>
          </p:cNvGraphicFramePr>
          <p:nvPr/>
        </p:nvGraphicFramePr>
        <p:xfrm>
          <a:off x="304800" y="1260131"/>
          <a:ext cx="11645462" cy="5046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0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7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0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6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9760">
                <a:tc>
                  <a:txBody>
                    <a:bodyPr/>
                    <a:lstStyle/>
                    <a:p>
                      <a:pPr marL="27495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Hình ảnh </a:t>
                      </a:r>
                      <a:r>
                        <a:rPr lang="vi-VN" sz="2800" spc="-1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Giang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+mj-lt"/>
                        </a:rPr>
                        <a:t>Qua</a:t>
                      </a:r>
                      <a:r>
                        <a:rPr lang="vi-VN" sz="2800" spc="-1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>
                          <a:effectLst/>
                          <a:latin typeface="+mj-lt"/>
                        </a:rPr>
                        <a:t>điểm</a:t>
                      </a:r>
                      <a:r>
                        <a:rPr lang="vi-VN" sz="2800" spc="-1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spc="-20">
                          <a:effectLst/>
                          <a:latin typeface="+mj-lt"/>
                        </a:rPr>
                        <a:t>nhìn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+mj-lt"/>
                        </a:rPr>
                        <a:t>Chi</a:t>
                      </a:r>
                      <a:r>
                        <a:rPr lang="vi-VN" sz="2800" spc="-1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>
                          <a:effectLst/>
                          <a:latin typeface="+mj-lt"/>
                        </a:rPr>
                        <a:t>tiết</a:t>
                      </a:r>
                      <a:r>
                        <a:rPr lang="vi-VN" sz="2800" spc="-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>
                          <a:effectLst/>
                          <a:latin typeface="+mj-lt"/>
                        </a:rPr>
                        <a:t>miêu </a:t>
                      </a:r>
                      <a:r>
                        <a:rPr lang="vi-VN" sz="2800" spc="-25">
                          <a:effectLst/>
                          <a:latin typeface="+mj-lt"/>
                        </a:rPr>
                        <a:t>tả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32740" marR="26670" indent="-10604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+mj-lt"/>
                        </a:rPr>
                        <a:t>Tính</a:t>
                      </a:r>
                      <a:r>
                        <a:rPr lang="vi-VN" sz="2800" spc="-8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>
                          <a:effectLst/>
                          <a:latin typeface="+mj-lt"/>
                        </a:rPr>
                        <a:t>cách nổi bật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2562">
                <a:tc>
                  <a:txBody>
                    <a:bodyPr/>
                    <a:lstStyle/>
                    <a:p>
                      <a:pPr marL="50165" marR="4000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Tại chiến trường Tây</a:t>
                      </a:r>
                      <a:r>
                        <a:rPr lang="vi-VN" sz="2800" b="1" kern="1200" spc="-35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Nguyên</a:t>
                      </a:r>
                      <a:r>
                        <a:rPr lang="vi-VN" sz="2800" b="1" kern="1200" spc="-25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(qua lời kể của bố với nhân vật </a:t>
                      </a:r>
                      <a:r>
                        <a:rPr lang="vi-VN" sz="2800" b="1" i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tôi</a:t>
                      </a:r>
                      <a:r>
                        <a:rPr lang="vi-VN" sz="2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Hình ảnh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998"/>
            <a:ext cx="1689652" cy="1132898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2259724" y="2984938"/>
            <a:ext cx="12822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3983421" y="2212135"/>
            <a:ext cx="512904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0815" algn="l"/>
              </a:tabLst>
            </a:pPr>
            <a:r>
              <a:rPr lang="en-US" sz="2800" dirty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Nhắc</a:t>
            </a:r>
            <a:r>
              <a:rPr lang="vi-VN" sz="2800" spc="-65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đến</a:t>
            </a:r>
            <a:r>
              <a:rPr lang="vi-VN" sz="2800" spc="-65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tôi</a:t>
            </a:r>
            <a:r>
              <a:rPr lang="vi-VN" sz="2800" spc="-65" dirty="0">
                <a:latin typeface="+mj-lt"/>
              </a:rPr>
              <a:t> </a:t>
            </a:r>
            <a:r>
              <a:rPr lang="vi-VN" sz="2800" spc="-20" dirty="0">
                <a:latin typeface="+mj-lt"/>
              </a:rPr>
              <a:t>mãi.</a:t>
            </a:r>
            <a:endParaRPr lang="en-US" sz="2800" dirty="0">
              <a:latin typeface="+mj-lt"/>
            </a:endParaRPr>
          </a:p>
          <a:p>
            <a:pPr marR="15494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0815" algn="l"/>
              </a:tabLst>
            </a:pPr>
            <a:r>
              <a:rPr lang="en-US" sz="2800" dirty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Buồn</a:t>
            </a:r>
            <a:r>
              <a:rPr lang="vi-VN" sz="2800" spc="-85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vì</a:t>
            </a:r>
            <a:r>
              <a:rPr lang="vi-VN" sz="2800" spc="-8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không</a:t>
            </a:r>
            <a:r>
              <a:rPr lang="vi-VN" sz="2800" spc="-8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gặp</a:t>
            </a:r>
            <a:r>
              <a:rPr lang="vi-VN" sz="2800" spc="-8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lại </a:t>
            </a:r>
            <a:r>
              <a:rPr lang="vi-VN" sz="2800" dirty="0" err="1">
                <a:latin typeface="+mj-lt"/>
              </a:rPr>
              <a:t>trước</a:t>
            </a:r>
            <a:r>
              <a:rPr lang="vi-VN" sz="2800" spc="-5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khi</a:t>
            </a:r>
            <a:r>
              <a:rPr lang="vi-VN" sz="2800" spc="-50" dirty="0">
                <a:latin typeface="+mj-lt"/>
              </a:rPr>
              <a:t> </a:t>
            </a:r>
            <a:r>
              <a:rPr lang="vi-VN" sz="2800" i="1" dirty="0">
                <a:latin typeface="+mj-lt"/>
              </a:rPr>
              <a:t>tôi</a:t>
            </a:r>
            <a:r>
              <a:rPr lang="vi-VN" sz="2800" spc="-5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lên</a:t>
            </a:r>
            <a:r>
              <a:rPr lang="vi-VN" sz="2800" spc="-5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đường</a:t>
            </a:r>
            <a:r>
              <a:rPr lang="vi-VN" sz="2800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  <a:p>
            <a:pPr marR="17145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0815" algn="l"/>
              </a:tabLst>
            </a:pPr>
            <a:r>
              <a:rPr lang="en-US" sz="2800" dirty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Ở</a:t>
            </a:r>
            <a:r>
              <a:rPr lang="vi-VN" sz="2800" spc="-95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một</a:t>
            </a:r>
            <a:r>
              <a:rPr lang="vi-VN" sz="2800" spc="-8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mình</a:t>
            </a:r>
            <a:r>
              <a:rPr lang="vi-VN" sz="2800" spc="-8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ngoài</a:t>
            </a:r>
            <a:r>
              <a:rPr lang="vi-VN" sz="2800" spc="-8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kia (Hà Nội).</a:t>
            </a:r>
            <a:endParaRPr lang="en-US" sz="2800" dirty="0">
              <a:latin typeface="+mj-lt"/>
            </a:endParaRPr>
          </a:p>
          <a:p>
            <a:pPr marR="98425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tabLst>
                <a:tab pos="170815" algn="l"/>
              </a:tabLst>
            </a:pPr>
            <a:r>
              <a:rPr lang="en-US" sz="2800" dirty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Gửi cho </a:t>
            </a:r>
            <a:r>
              <a:rPr lang="vi-VN" sz="2800" i="1" dirty="0">
                <a:latin typeface="+mj-lt"/>
              </a:rPr>
              <a:t>tôi</a:t>
            </a:r>
            <a:r>
              <a:rPr lang="vi-VN" sz="2800" dirty="0">
                <a:latin typeface="+mj-lt"/>
              </a:rPr>
              <a:t> một tấm ảnh</a:t>
            </a:r>
            <a:r>
              <a:rPr lang="vi-VN" sz="2800" spc="-85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cá</a:t>
            </a:r>
            <a:r>
              <a:rPr lang="vi-VN" sz="2800" spc="-8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nhân,</a:t>
            </a:r>
            <a:r>
              <a:rPr lang="vi-VN" sz="2800" spc="-8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nhờ</a:t>
            </a:r>
            <a:r>
              <a:rPr lang="vi-VN" sz="2800" spc="-8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bố</a:t>
            </a:r>
            <a:r>
              <a:rPr lang="vi-VN" sz="2800" spc="-85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cầm theo ra chiến trường.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9125608" y="2309172"/>
            <a:ext cx="3045372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30" marR="577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Luôn 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đến và có 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tình 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>
            <a:fillRect/>
          </a:stretch>
        </p:blipFill>
        <p:spPr bwMode="auto">
          <a:xfrm>
            <a:off x="0" y="-27345"/>
            <a:ext cx="12233868" cy="68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1035712" y="211997"/>
            <a:ext cx="7147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endParaRPr lang="en-US" sz="3600" dirty="0">
              <a:solidFill>
                <a:schemeClr val="bg1"/>
              </a:solidFill>
              <a:effectLst/>
              <a:highlight>
                <a:srgbClr val="0080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1035712" y="807186"/>
            <a:ext cx="912879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Chủ đề, tư tưởng của truyện</a:t>
            </a:r>
          </a:p>
          <a:p>
            <a:pPr algn="just"/>
            <a:r>
              <a:rPr lang="en-US" sz="32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 Chủ đề của truyện</a:t>
            </a: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4441">
            <a:off x="10035747" y="-243759"/>
            <a:ext cx="2256245" cy="2256245"/>
          </a:xfrm>
          <a:prstGeom prst="rect">
            <a:avLst/>
          </a:prstGeom>
        </p:spPr>
      </p:pic>
      <p:pic>
        <p:nvPicPr>
          <p:cNvPr id="36" name="图片 16"/>
          <p:cNvPicPr>
            <a:picLocks noGrp="1" noChangeAspect="1" noChangeArrowheads="1"/>
          </p:cNvPicPr>
          <p:nvPr>
            <p:ph sz="half"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r="16064"/>
          <a:stretch>
            <a:fillRect/>
          </a:stretch>
        </p:blipFill>
        <p:spPr bwMode="auto">
          <a:xfrm>
            <a:off x="4982845" y="1463040"/>
            <a:ext cx="5181600" cy="31273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36"/>
          <p:cNvSpPr txBox="1"/>
          <p:nvPr/>
        </p:nvSpPr>
        <p:spPr>
          <a:xfrm>
            <a:off x="5882005" y="2104390"/>
            <a:ext cx="438721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Xác định chủ đề của tác phẩm và cho biết dựa vào đâu em xác định như vậy?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图片 19"/>
          <p:cNvPicPr>
            <a:picLocks noGrp="1" noChangeAspect="1"/>
          </p:cNvPicPr>
          <p:nvPr>
            <p:ph sz="half" idx="2"/>
          </p:nvPr>
        </p:nvPicPr>
        <p:blipFill>
          <a:blip r:embed="rId7" cstate="email"/>
          <a:srcRect t="8009" b="8009"/>
          <a:stretch>
            <a:fillRect/>
          </a:stretch>
        </p:blipFill>
        <p:spPr>
          <a:xfrm>
            <a:off x="517525" y="2027555"/>
            <a:ext cx="5181600" cy="4351655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>
            <a:fillRect/>
          </a:stretch>
        </p:blipFill>
        <p:spPr bwMode="auto">
          <a:xfrm>
            <a:off x="0" y="-27345"/>
            <a:ext cx="12233868" cy="68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1035712" y="211997"/>
            <a:ext cx="7147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endParaRPr lang="en-US" sz="3600" dirty="0">
              <a:solidFill>
                <a:schemeClr val="bg1"/>
              </a:solidFill>
              <a:effectLst/>
              <a:highlight>
                <a:srgbClr val="0080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1035712" y="807186"/>
            <a:ext cx="912879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Chủ đề, tư tưởng của truyện</a:t>
            </a:r>
          </a:p>
          <a:p>
            <a:pPr algn="just"/>
            <a:r>
              <a:rPr lang="en-US" sz="32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 Chủ đề của truyện</a:t>
            </a: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4441">
            <a:off x="10035747" y="-243759"/>
            <a:ext cx="2256245" cy="2256245"/>
          </a:xfrm>
          <a:prstGeom prst="rect">
            <a:avLst/>
          </a:prstGeom>
        </p:spPr>
      </p:pic>
      <p:sp>
        <p:nvSpPr>
          <p:cNvPr id="3" name="Google Shape;1583;p52"/>
          <p:cNvSpPr/>
          <p:nvPr/>
        </p:nvSpPr>
        <p:spPr>
          <a:xfrm flipH="1">
            <a:off x="2259965" y="2459355"/>
            <a:ext cx="7903845" cy="2833370"/>
          </a:xfrm>
          <a:custGeom>
            <a:avLst/>
            <a:gdLst/>
            <a:ahLst/>
            <a:cxnLst/>
            <a:rect l="l" t="t" r="r" b="b"/>
            <a:pathLst>
              <a:path w="213004" h="10855" extrusionOk="0">
                <a:moveTo>
                  <a:pt x="4618" y="0"/>
                </a:moveTo>
                <a:lnTo>
                  <a:pt x="4094" y="95"/>
                </a:lnTo>
                <a:lnTo>
                  <a:pt x="3618" y="238"/>
                </a:lnTo>
                <a:lnTo>
                  <a:pt x="3142" y="381"/>
                </a:lnTo>
                <a:lnTo>
                  <a:pt x="2714" y="619"/>
                </a:lnTo>
                <a:lnTo>
                  <a:pt x="2285" y="857"/>
                </a:lnTo>
                <a:lnTo>
                  <a:pt x="1857" y="1190"/>
                </a:lnTo>
                <a:lnTo>
                  <a:pt x="1523" y="1523"/>
                </a:lnTo>
                <a:lnTo>
                  <a:pt x="1190" y="1857"/>
                </a:lnTo>
                <a:lnTo>
                  <a:pt x="905" y="2238"/>
                </a:lnTo>
                <a:lnTo>
                  <a:pt x="619" y="2666"/>
                </a:lnTo>
                <a:lnTo>
                  <a:pt x="428" y="3142"/>
                </a:lnTo>
                <a:lnTo>
                  <a:pt x="238" y="3618"/>
                </a:lnTo>
                <a:lnTo>
                  <a:pt x="95" y="4094"/>
                </a:lnTo>
                <a:lnTo>
                  <a:pt x="48" y="4618"/>
                </a:lnTo>
                <a:lnTo>
                  <a:pt x="0" y="5142"/>
                </a:lnTo>
                <a:lnTo>
                  <a:pt x="0" y="5713"/>
                </a:lnTo>
                <a:lnTo>
                  <a:pt x="48" y="6237"/>
                </a:lnTo>
                <a:lnTo>
                  <a:pt x="95" y="6760"/>
                </a:lnTo>
                <a:lnTo>
                  <a:pt x="238" y="7237"/>
                </a:lnTo>
                <a:lnTo>
                  <a:pt x="428" y="7713"/>
                </a:lnTo>
                <a:lnTo>
                  <a:pt x="619" y="8141"/>
                </a:lnTo>
                <a:lnTo>
                  <a:pt x="905" y="8570"/>
                </a:lnTo>
                <a:lnTo>
                  <a:pt x="1190" y="8950"/>
                </a:lnTo>
                <a:lnTo>
                  <a:pt x="1523" y="9331"/>
                </a:lnTo>
                <a:lnTo>
                  <a:pt x="1857" y="9665"/>
                </a:lnTo>
                <a:lnTo>
                  <a:pt x="2285" y="9950"/>
                </a:lnTo>
                <a:lnTo>
                  <a:pt x="2714" y="10236"/>
                </a:lnTo>
                <a:lnTo>
                  <a:pt x="3142" y="10426"/>
                </a:lnTo>
                <a:lnTo>
                  <a:pt x="3618" y="10617"/>
                </a:lnTo>
                <a:lnTo>
                  <a:pt x="4094" y="10760"/>
                </a:lnTo>
                <a:lnTo>
                  <a:pt x="4618" y="10807"/>
                </a:lnTo>
                <a:lnTo>
                  <a:pt x="5142" y="10855"/>
                </a:lnTo>
                <a:lnTo>
                  <a:pt x="213003" y="10855"/>
                </a:lnTo>
                <a:lnTo>
                  <a:pt x="213003" y="10284"/>
                </a:lnTo>
                <a:lnTo>
                  <a:pt x="212956" y="9236"/>
                </a:lnTo>
                <a:lnTo>
                  <a:pt x="212813" y="8189"/>
                </a:lnTo>
                <a:lnTo>
                  <a:pt x="212575" y="7237"/>
                </a:lnTo>
                <a:lnTo>
                  <a:pt x="212194" y="6284"/>
                </a:lnTo>
                <a:lnTo>
                  <a:pt x="211765" y="5380"/>
                </a:lnTo>
                <a:lnTo>
                  <a:pt x="211242" y="4523"/>
                </a:lnTo>
                <a:lnTo>
                  <a:pt x="210670" y="3713"/>
                </a:lnTo>
                <a:lnTo>
                  <a:pt x="210004" y="2999"/>
                </a:lnTo>
                <a:lnTo>
                  <a:pt x="209290" y="2333"/>
                </a:lnTo>
                <a:lnTo>
                  <a:pt x="208480" y="1762"/>
                </a:lnTo>
                <a:lnTo>
                  <a:pt x="207623" y="1238"/>
                </a:lnTo>
                <a:lnTo>
                  <a:pt x="206719" y="809"/>
                </a:lnTo>
                <a:lnTo>
                  <a:pt x="205814" y="476"/>
                </a:lnTo>
                <a:lnTo>
                  <a:pt x="204814" y="190"/>
                </a:lnTo>
                <a:lnTo>
                  <a:pt x="203815" y="48"/>
                </a:lnTo>
                <a:lnTo>
                  <a:pt x="20272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>
              <a:solidFill>
                <a:schemeClr val="tx1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081020" y="2722880"/>
            <a:ext cx="62617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Vẻ đẹp của tình người ấm áp, nhân hậu, nghĩa tình; giá trị của những khoảnh khắc rung động đầu đời sau một cuộc gặp gỡ.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>
            <a:fillRect/>
          </a:stretch>
        </p:blipFill>
        <p:spPr bwMode="auto">
          <a:xfrm>
            <a:off x="0" y="-27345"/>
            <a:ext cx="12233868" cy="68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1035712" y="211997"/>
            <a:ext cx="7147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endParaRPr lang="en-US" sz="3600" dirty="0">
              <a:solidFill>
                <a:schemeClr val="bg1"/>
              </a:solidFill>
              <a:effectLst/>
              <a:highlight>
                <a:srgbClr val="0080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1035712" y="807186"/>
            <a:ext cx="912879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Chủ đề, tư tưởng của truyện</a:t>
            </a:r>
          </a:p>
          <a:p>
            <a:pPr algn="just"/>
            <a:r>
              <a:rPr lang="en-US" sz="32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Tư tưởng của truyện</a:t>
            </a: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4441">
            <a:off x="10035747" y="-243759"/>
            <a:ext cx="2256245" cy="2256245"/>
          </a:xfrm>
          <a:prstGeom prst="rect">
            <a:avLst/>
          </a:prstGeom>
        </p:spPr>
      </p:pic>
      <p:pic>
        <p:nvPicPr>
          <p:cNvPr id="36" name="图片 16"/>
          <p:cNvPicPr>
            <a:picLocks noGrp="1" noChangeAspect="1" noChangeArrowheads="1"/>
          </p:cNvPicPr>
          <p:nvPr>
            <p:ph sz="half"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r="16064"/>
          <a:stretch>
            <a:fillRect/>
          </a:stretch>
        </p:blipFill>
        <p:spPr bwMode="auto">
          <a:xfrm>
            <a:off x="4982845" y="1366520"/>
            <a:ext cx="5181600" cy="45288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36"/>
          <p:cNvSpPr txBox="1"/>
          <p:nvPr/>
        </p:nvSpPr>
        <p:spPr>
          <a:xfrm>
            <a:off x="5777230" y="2230755"/>
            <a:ext cx="438721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 em, tư tưởng của tác phẩm là gì? Hai đoạn cuối có vai trò như thế nào trong việc thể hiện tư tưởng của tác phẩm?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图片 19"/>
          <p:cNvPicPr>
            <a:picLocks noGrp="1" noChangeAspect="1"/>
          </p:cNvPicPr>
          <p:nvPr>
            <p:ph sz="half" idx="2"/>
          </p:nvPr>
        </p:nvPicPr>
        <p:blipFill>
          <a:blip r:embed="rId7" cstate="email"/>
          <a:srcRect t="8009" b="8009"/>
          <a:stretch>
            <a:fillRect/>
          </a:stretch>
        </p:blipFill>
        <p:spPr>
          <a:xfrm>
            <a:off x="517525" y="2027555"/>
            <a:ext cx="5181600" cy="4351655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>
            <a:fillRect/>
          </a:stretch>
        </p:blipFill>
        <p:spPr bwMode="auto">
          <a:xfrm>
            <a:off x="0" y="-27345"/>
            <a:ext cx="12233868" cy="68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1035712" y="211997"/>
            <a:ext cx="7147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endParaRPr lang="en-US" sz="3600" dirty="0">
              <a:solidFill>
                <a:schemeClr val="bg1"/>
              </a:solidFill>
              <a:effectLst/>
              <a:highlight>
                <a:srgbClr val="0080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1035712" y="807186"/>
            <a:ext cx="912879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Chủ đề, tư tưởng của truyện</a:t>
            </a:r>
          </a:p>
          <a:p>
            <a:pPr algn="just"/>
            <a:r>
              <a:rPr lang="en-US" sz="3200" b="1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Tư tưởng của truyện</a:t>
            </a: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4441">
            <a:off x="10035747" y="-243759"/>
            <a:ext cx="2256245" cy="2256245"/>
          </a:xfrm>
          <a:prstGeom prst="rect">
            <a:avLst/>
          </a:prstGeom>
        </p:spPr>
      </p:pic>
      <p:sp>
        <p:nvSpPr>
          <p:cNvPr id="3" name="Google Shape;1583;p52"/>
          <p:cNvSpPr/>
          <p:nvPr/>
        </p:nvSpPr>
        <p:spPr>
          <a:xfrm flipH="1">
            <a:off x="2259965" y="2459355"/>
            <a:ext cx="7903845" cy="2833370"/>
          </a:xfrm>
          <a:custGeom>
            <a:avLst/>
            <a:gdLst/>
            <a:ahLst/>
            <a:cxnLst/>
            <a:rect l="l" t="t" r="r" b="b"/>
            <a:pathLst>
              <a:path w="213004" h="10855" extrusionOk="0">
                <a:moveTo>
                  <a:pt x="4618" y="0"/>
                </a:moveTo>
                <a:lnTo>
                  <a:pt x="4094" y="95"/>
                </a:lnTo>
                <a:lnTo>
                  <a:pt x="3618" y="238"/>
                </a:lnTo>
                <a:lnTo>
                  <a:pt x="3142" y="381"/>
                </a:lnTo>
                <a:lnTo>
                  <a:pt x="2714" y="619"/>
                </a:lnTo>
                <a:lnTo>
                  <a:pt x="2285" y="857"/>
                </a:lnTo>
                <a:lnTo>
                  <a:pt x="1857" y="1190"/>
                </a:lnTo>
                <a:lnTo>
                  <a:pt x="1523" y="1523"/>
                </a:lnTo>
                <a:lnTo>
                  <a:pt x="1190" y="1857"/>
                </a:lnTo>
                <a:lnTo>
                  <a:pt x="905" y="2238"/>
                </a:lnTo>
                <a:lnTo>
                  <a:pt x="619" y="2666"/>
                </a:lnTo>
                <a:lnTo>
                  <a:pt x="428" y="3142"/>
                </a:lnTo>
                <a:lnTo>
                  <a:pt x="238" y="3618"/>
                </a:lnTo>
                <a:lnTo>
                  <a:pt x="95" y="4094"/>
                </a:lnTo>
                <a:lnTo>
                  <a:pt x="48" y="4618"/>
                </a:lnTo>
                <a:lnTo>
                  <a:pt x="0" y="5142"/>
                </a:lnTo>
                <a:lnTo>
                  <a:pt x="0" y="5713"/>
                </a:lnTo>
                <a:lnTo>
                  <a:pt x="48" y="6237"/>
                </a:lnTo>
                <a:lnTo>
                  <a:pt x="95" y="6760"/>
                </a:lnTo>
                <a:lnTo>
                  <a:pt x="238" y="7237"/>
                </a:lnTo>
                <a:lnTo>
                  <a:pt x="428" y="7713"/>
                </a:lnTo>
                <a:lnTo>
                  <a:pt x="619" y="8141"/>
                </a:lnTo>
                <a:lnTo>
                  <a:pt x="905" y="8570"/>
                </a:lnTo>
                <a:lnTo>
                  <a:pt x="1190" y="8950"/>
                </a:lnTo>
                <a:lnTo>
                  <a:pt x="1523" y="9331"/>
                </a:lnTo>
                <a:lnTo>
                  <a:pt x="1857" y="9665"/>
                </a:lnTo>
                <a:lnTo>
                  <a:pt x="2285" y="9950"/>
                </a:lnTo>
                <a:lnTo>
                  <a:pt x="2714" y="10236"/>
                </a:lnTo>
                <a:lnTo>
                  <a:pt x="3142" y="10426"/>
                </a:lnTo>
                <a:lnTo>
                  <a:pt x="3618" y="10617"/>
                </a:lnTo>
                <a:lnTo>
                  <a:pt x="4094" y="10760"/>
                </a:lnTo>
                <a:lnTo>
                  <a:pt x="4618" y="10807"/>
                </a:lnTo>
                <a:lnTo>
                  <a:pt x="5142" y="10855"/>
                </a:lnTo>
                <a:lnTo>
                  <a:pt x="213003" y="10855"/>
                </a:lnTo>
                <a:lnTo>
                  <a:pt x="213003" y="10284"/>
                </a:lnTo>
                <a:lnTo>
                  <a:pt x="212956" y="9236"/>
                </a:lnTo>
                <a:lnTo>
                  <a:pt x="212813" y="8189"/>
                </a:lnTo>
                <a:lnTo>
                  <a:pt x="212575" y="7237"/>
                </a:lnTo>
                <a:lnTo>
                  <a:pt x="212194" y="6284"/>
                </a:lnTo>
                <a:lnTo>
                  <a:pt x="211765" y="5380"/>
                </a:lnTo>
                <a:lnTo>
                  <a:pt x="211242" y="4523"/>
                </a:lnTo>
                <a:lnTo>
                  <a:pt x="210670" y="3713"/>
                </a:lnTo>
                <a:lnTo>
                  <a:pt x="210004" y="2999"/>
                </a:lnTo>
                <a:lnTo>
                  <a:pt x="209290" y="2333"/>
                </a:lnTo>
                <a:lnTo>
                  <a:pt x="208480" y="1762"/>
                </a:lnTo>
                <a:lnTo>
                  <a:pt x="207623" y="1238"/>
                </a:lnTo>
                <a:lnTo>
                  <a:pt x="206719" y="809"/>
                </a:lnTo>
                <a:lnTo>
                  <a:pt x="205814" y="476"/>
                </a:lnTo>
                <a:lnTo>
                  <a:pt x="204814" y="190"/>
                </a:lnTo>
                <a:lnTo>
                  <a:pt x="203815" y="48"/>
                </a:lnTo>
                <a:lnTo>
                  <a:pt x="20272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>
              <a:solidFill>
                <a:schemeClr val="tx1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081020" y="2531110"/>
            <a:ext cx="62617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tình người, trân quý kỷ niệm và ký ức rung động “vẩn vơ, lưu luyến” trong hoàn cảnh chiến tranh nhiều mất mát, nhiều nỗi đau.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>
            <a:fillRect/>
          </a:stretch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2620894" y="1388113"/>
            <a:ext cx="8134192" cy="3537118"/>
          </a:xfrm>
          <a:prstGeom prst="cloudCallout">
            <a:avLst>
              <a:gd name="adj1" fmla="val -48690"/>
              <a:gd name="adj2" fmla="val 44289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“Giang”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Ninh)</a:t>
            </a:r>
          </a:p>
        </p:txBody>
      </p:sp>
      <p:pic>
        <p:nvPicPr>
          <p:cNvPr id="11" name="Hình ảnh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4441">
            <a:off x="10035747" y="-243759"/>
            <a:ext cx="2256245" cy="22562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>
            <a:fillRect/>
          </a:stretch>
        </p:blipFill>
        <p:spPr bwMode="auto">
          <a:xfrm>
            <a:off x="-17670" y="0"/>
            <a:ext cx="12227339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1041400" y="203401"/>
            <a:ext cx="7035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40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40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1329057" y="952970"/>
            <a:ext cx="901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ghệ</a:t>
            </a:r>
            <a:r>
              <a:rPr lang="en-US" sz="36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329057" y="1764451"/>
            <a:ext cx="9698172" cy="1191816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3810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/>
          <p:cNvSpPr txBox="1"/>
          <p:nvPr/>
        </p:nvSpPr>
        <p:spPr>
          <a:xfrm>
            <a:off x="1329057" y="3182973"/>
            <a:ext cx="9698172" cy="646986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3175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iọng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329057" y="4125696"/>
            <a:ext cx="9698172" cy="646986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4441">
            <a:off x="10035747" y="-243759"/>
            <a:ext cx="2256245" cy="2256245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1329057" y="4968293"/>
            <a:ext cx="9698172" cy="1191816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phức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>
            <a:fillRect/>
          </a:stretch>
        </p:blipFill>
        <p:spPr bwMode="auto">
          <a:xfrm>
            <a:off x="-17670" y="0"/>
            <a:ext cx="12227339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1041400" y="203401"/>
            <a:ext cx="7035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40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40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1329057" y="952970"/>
            <a:ext cx="901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6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329057" y="1819973"/>
            <a:ext cx="9466219" cy="194095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rung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gỡ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4441">
            <a:off x="10035747" y="-243759"/>
            <a:ext cx="2256245" cy="2256245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1329056" y="4247036"/>
            <a:ext cx="9466219" cy="194095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Qua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trân</a:t>
            </a:r>
            <a:r>
              <a:rPr lang="en-US" sz="3600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600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tình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người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3600" spc="-8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trân</a:t>
            </a:r>
            <a:r>
              <a:rPr lang="en-US" sz="3600" spc="-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niệm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kí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ức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>
            <a:fillRect/>
          </a:stretch>
        </p:blipFill>
        <p:spPr bwMode="auto">
          <a:xfrm>
            <a:off x="0" y="-16781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4340029" y="452879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62" y="452879"/>
            <a:ext cx="1186583" cy="1213005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225058" y="452879"/>
            <a:ext cx="9741884" cy="6666369"/>
          </a:xfrm>
          <a:prstGeom prst="horizontalScroll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Think – pair – share: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phịa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375485" y="706307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16" name="Hình ảnh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81" y="4609701"/>
            <a:ext cx="2012714" cy="2248299"/>
          </a:xfrm>
          <a:prstGeom prst="rect">
            <a:avLst/>
          </a:prstGeom>
        </p:spPr>
      </p:pic>
      <p:pic>
        <p:nvPicPr>
          <p:cNvPr id="2" name="ĐÊM NGƯƠC 1 PHUT 30 GIÂY - BONG SÔ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75134" y="452879"/>
            <a:ext cx="1891808" cy="8132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1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>
            <a:fillRect/>
          </a:stretch>
        </p:blipFill>
        <p:spPr bwMode="auto">
          <a:xfrm>
            <a:off x="-420914" y="0"/>
            <a:ext cx="12678908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4260850" y="559926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95" y="-130415"/>
            <a:ext cx="1727199" cy="1727199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1227069" y="1812817"/>
            <a:ext cx="9568638" cy="2281476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“Giang”,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183" y="5160661"/>
            <a:ext cx="2334703" cy="173090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07" y="4040652"/>
            <a:ext cx="7581900" cy="2981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ác phẩm vẽ tranh cát, chủ đề- Cuộc đời người lính những ngôi sao sáng mã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4"/>
            <a:ext cx="11995604" cy="6759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08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1139687" y="141776"/>
            <a:ext cx="108270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Rubric đánh giá kịch bản sân khấu hoá một trích đoạn trong truyện ngắn “Giang” (Bảo Ninh):</a:t>
            </a:r>
            <a:endParaRPr lang="en-US" sz="32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8" name="Bảng 7"/>
          <p:cNvGraphicFramePr>
            <a:graphicFrameLocks noGrp="1"/>
          </p:cNvGraphicFramePr>
          <p:nvPr/>
        </p:nvGraphicFramePr>
        <p:xfrm>
          <a:off x="410317" y="1802090"/>
          <a:ext cx="11371366" cy="469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4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2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9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5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39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điệp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394">
                <a:tc>
                  <a:txBody>
                    <a:bodyPr/>
                    <a:lstStyle/>
                    <a:p>
                      <a:pPr marL="0" marR="361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 truyện/</a:t>
                      </a:r>
                    </a:p>
                    <a:p>
                      <a:pPr marL="0" marR="361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45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 thu và cải biên hình tượng nhân vật đôi chỗ chưa thuyết phục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7" y="442085"/>
            <a:ext cx="2040007" cy="13600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1139687" y="141776"/>
            <a:ext cx="108270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Rubric đánh giá kịch bản sân khấu hoá một trích đoạn trong truyện ngắn “Giang” (Bảo Ninh):</a:t>
            </a:r>
            <a:endParaRPr lang="en-US" sz="32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8" name="Bảng 7"/>
          <p:cNvGraphicFramePr>
            <a:graphicFrameLocks noGrp="1"/>
          </p:cNvGraphicFramePr>
          <p:nvPr/>
        </p:nvGraphicFramePr>
        <p:xfrm>
          <a:off x="410317" y="1802090"/>
          <a:ext cx="11371366" cy="469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4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2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9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5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497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thoại thể hiện rõ quan điểm, suy nghĩ, cảm xúc, tính cách nhân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39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dẫn diễn xuất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dẫn diễn xuất hợp lí, rõ ràng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chỉ dẫn diễn xuất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1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57" marR="63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Hình ảnh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7" y="442085"/>
            <a:ext cx="2040007" cy="13600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7" r="83809"/>
          <a:stretch>
            <a:fillRect/>
          </a:stretch>
        </p:blipFill>
        <p:spPr>
          <a:xfrm>
            <a:off x="0" y="3739917"/>
            <a:ext cx="1320800" cy="311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t="15103" r="12789" b="7237"/>
          <a:stretch>
            <a:fillRect/>
          </a:stretch>
        </p:blipFill>
        <p:spPr>
          <a:xfrm>
            <a:off x="9369287" y="119270"/>
            <a:ext cx="3101009" cy="3909391"/>
          </a:xfrm>
          <a:prstGeom prst="rect">
            <a:avLst/>
          </a:prstGeom>
        </p:spPr>
      </p:pic>
      <p:pic>
        <p:nvPicPr>
          <p:cNvPr id="15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91">
            <a:off x="2463588" y="-13826"/>
            <a:ext cx="7798930" cy="74832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69809" y="2583045"/>
            <a:ext cx="6499478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sẽ cảm nghĩ của em sau khi xem đoạn video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Nghe kể chuyện cổ tích - Đẽo cày giữa đường - Truyện ngụ ngôn Mp3"/>
          <p:cNvSpPr>
            <a:spLocks noChangeAspect="1" noChangeArrowheads="1"/>
          </p:cNvSpPr>
          <p:nvPr/>
        </p:nvSpPr>
        <p:spPr bwMode="auto">
          <a:xfrm>
            <a:off x="5943599" y="3276599"/>
            <a:ext cx="2420471" cy="2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Hộp Văn bản 4"/>
          <p:cNvSpPr txBox="1"/>
          <p:nvPr/>
        </p:nvSpPr>
        <p:spPr>
          <a:xfrm>
            <a:off x="631425" y="2694440"/>
            <a:ext cx="5181601" cy="1469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Snap ITC" panose="04040A07060A02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Bảo Ninh -</a:t>
            </a:r>
            <a:endParaRPr lang="en-US" sz="3600" dirty="0">
              <a:solidFill>
                <a:srgbClr val="008000"/>
              </a:solidFill>
              <a:effectLst/>
              <a:latin typeface="Snap ITC" panose="04040A07060A02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38367" y="410212"/>
            <a:ext cx="6167718" cy="750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Snap ITC" panose="04040A07060A02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 BẢN 2: </a:t>
            </a:r>
            <a:endParaRPr lang="en-US" sz="4000" dirty="0">
              <a:effectLst/>
              <a:latin typeface="Snap ITC" panose="04040A07060A02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695315" y="410210"/>
            <a:ext cx="5601335" cy="59886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14387" y="661841"/>
            <a:ext cx="4301899" cy="16002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14387" y="523875"/>
            <a:ext cx="8111899" cy="969645"/>
            <a:chOff x="814387" y="523875"/>
            <a:chExt cx="8111899" cy="969645"/>
          </a:xfrm>
        </p:grpSpPr>
        <p:sp>
          <p:nvSpPr>
            <p:cNvPr id="5" name="Arrow: Pentagon 4"/>
            <p:cNvSpPr/>
            <p:nvPr/>
          </p:nvSpPr>
          <p:spPr>
            <a:xfrm>
              <a:off x="1409699" y="523875"/>
              <a:ext cx="7516587" cy="969645"/>
            </a:xfrm>
            <a:prstGeom prst="homePlate">
              <a:avLst/>
            </a:prstGeom>
            <a:solidFill>
              <a:srgbClr val="CCFF99"/>
            </a:solidFill>
            <a:ln w="5715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TRẢI NGHIỆM CÙNG VĂN BẢN 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814387" y="524670"/>
              <a:ext cx="1190626" cy="968850"/>
            </a:xfrm>
            <a:prstGeom prst="ellipse">
              <a:avLst/>
            </a:prstGeom>
            <a:solidFill>
              <a:srgbClr val="CCFF99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3200" b="1" dirty="0"/>
                <a:t>	  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968533" y="613911"/>
              <a:ext cx="882333" cy="816450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3200" b="1" dirty="0"/>
                <a:t>I	  </a:t>
              </a: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" y="2597150"/>
            <a:ext cx="3224212" cy="38036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900770" y="1833132"/>
            <a:ext cx="6882946" cy="4873625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thật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Hoàng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Ấu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bút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Giang,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Pí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Lèng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Ninh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miền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1975.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2889" r="19160" b="3054"/>
          <a:stretch>
            <a:fillRect/>
          </a:stretch>
        </p:blipFill>
        <p:spPr bwMode="auto">
          <a:xfrm>
            <a:off x="5165387" y="1984444"/>
            <a:ext cx="2295728" cy="318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0" y="204280"/>
            <a:ext cx="4765859" cy="408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143" y="3540868"/>
            <a:ext cx="4351868" cy="318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787" y="585788"/>
            <a:ext cx="5680755" cy="1095375"/>
          </a:xfrm>
          <a:prstGeom prst="homePlate">
            <a:avLst/>
          </a:prstGeom>
          <a:solidFill>
            <a:srgbClr val="CCFF99"/>
          </a:solidFill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</a:rPr>
              <a:t>   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half" idx="2"/>
          </p:nvPr>
        </p:nvSpPr>
        <p:spPr>
          <a:xfrm>
            <a:off x="648308" y="1820625"/>
            <a:ext cx="3447732" cy="3811588"/>
          </a:xfrm>
        </p:spPr>
        <p:txBody>
          <a:bodyPr/>
          <a:lstStyle/>
          <a:p>
            <a:endParaRPr lang="en-US" dirty="0"/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Văn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“Giang”</a:t>
            </a:r>
          </a:p>
        </p:txBody>
      </p:sp>
      <p:sp>
        <p:nvSpPr>
          <p:cNvPr id="8" name="Oval 7"/>
          <p:cNvSpPr/>
          <p:nvPr/>
        </p:nvSpPr>
        <p:spPr>
          <a:xfrm>
            <a:off x="396240" y="585788"/>
            <a:ext cx="1190626" cy="1095375"/>
          </a:xfrm>
          <a:prstGeom prst="ellipse">
            <a:avLst/>
          </a:prstGeom>
          <a:solidFill>
            <a:srgbClr val="CCFF99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/>
              <a:t>	  </a:t>
            </a:r>
          </a:p>
        </p:txBody>
      </p:sp>
      <p:sp>
        <p:nvSpPr>
          <p:cNvPr id="9" name="Oval 8"/>
          <p:cNvSpPr/>
          <p:nvPr/>
        </p:nvSpPr>
        <p:spPr>
          <a:xfrm>
            <a:off x="550386" y="725250"/>
            <a:ext cx="882333" cy="81645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/>
              <a:t>	  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6148050" y="1681163"/>
            <a:ext cx="1862725" cy="8077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9915246" y="1681163"/>
            <a:ext cx="1869786" cy="8077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7146811" y="2512974"/>
            <a:ext cx="0" cy="9697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71" idx="0"/>
          </p:cNvCxnSpPr>
          <p:nvPr/>
        </p:nvCxnSpPr>
        <p:spPr>
          <a:xfrm>
            <a:off x="10863912" y="2488883"/>
            <a:ext cx="19863" cy="10179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Flowchart: Alternate Process 68"/>
          <p:cNvSpPr/>
          <p:nvPr/>
        </p:nvSpPr>
        <p:spPr>
          <a:xfrm>
            <a:off x="6148050" y="3506790"/>
            <a:ext cx="1947912" cy="2999816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Flowchart: Alternate Process 70"/>
          <p:cNvSpPr/>
          <p:nvPr/>
        </p:nvSpPr>
        <p:spPr>
          <a:xfrm>
            <a:off x="9902406" y="3506789"/>
            <a:ext cx="1962737" cy="2999817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Giang,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2802890"/>
            <a:ext cx="2814955" cy="34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69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788" y="585788"/>
            <a:ext cx="5256212" cy="1095375"/>
          </a:xfrm>
          <a:prstGeom prst="homePlate">
            <a:avLst/>
          </a:prstGeom>
          <a:solidFill>
            <a:srgbClr val="CCFF99"/>
          </a:solidFill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</a:rPr>
              <a:t>   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half" idx="2"/>
          </p:nvPr>
        </p:nvSpPr>
        <p:spPr>
          <a:xfrm>
            <a:off x="396240" y="1780704"/>
            <a:ext cx="3447732" cy="3811588"/>
          </a:xfrm>
        </p:spPr>
        <p:txBody>
          <a:bodyPr/>
          <a:lstStyle/>
          <a:p>
            <a:endParaRPr lang="en-US" dirty="0"/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Văn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“Giang”</a:t>
            </a:r>
          </a:p>
        </p:txBody>
      </p:sp>
      <p:sp>
        <p:nvSpPr>
          <p:cNvPr id="8" name="Oval 7"/>
          <p:cNvSpPr/>
          <p:nvPr/>
        </p:nvSpPr>
        <p:spPr>
          <a:xfrm>
            <a:off x="396240" y="585788"/>
            <a:ext cx="1190626" cy="1095375"/>
          </a:xfrm>
          <a:prstGeom prst="ellipse">
            <a:avLst/>
          </a:prstGeom>
          <a:solidFill>
            <a:srgbClr val="CCFF99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/>
              <a:t>	  </a:t>
            </a:r>
          </a:p>
        </p:txBody>
      </p:sp>
      <p:sp>
        <p:nvSpPr>
          <p:cNvPr id="9" name="Oval 8"/>
          <p:cNvSpPr/>
          <p:nvPr/>
        </p:nvSpPr>
        <p:spPr>
          <a:xfrm>
            <a:off x="550386" y="725250"/>
            <a:ext cx="882333" cy="81645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/>
              <a:t>	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01" y="2802601"/>
            <a:ext cx="2335476" cy="307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858498"/>
            <a:ext cx="6097040" cy="1137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91440" algn="just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32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3"/>
          <p:cNvSpPr txBox="1"/>
          <p:nvPr/>
        </p:nvSpPr>
        <p:spPr>
          <a:xfrm>
            <a:off x="3647438" y="1957255"/>
            <a:ext cx="8357649" cy="377975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nhì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đoàn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tân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đoàn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Bãi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Nai.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Bấy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khóa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huấn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xạ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5B8281D-37BB-4072-BBBD-509A663167A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*\u0003\uFFFDO{5756AD73-695A-477D-82C7-0DCF7972064F}&quot;,&quot;C:\\Users\\Dell\\Downloads\\K12-online\\Ngữ Vă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8 - GIANG - K10 - QUỲN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178421-0158-4819-A433-E24F9FE9642D}:5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2A426E-E119-4086-875C-3D9670AFC86B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DB0BBC-36E2-4DA9-99E0-CBF943F17F28}:55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CB6D2B-DAE4-4878-8ADB-90939FC1FBDF}:5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7A9029-8F40-4D11-9C7C-E56655EB7221}:55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B65531-6556-4AD3-BD3C-56B0A09CFC25}:55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4D8817-6872-453D-9340-D50A44EA6277}:56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4A78C3-C9D4-464E-BE69-8708F18594AF}:56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C185E9-7D1C-48FE-950A-027A4D7BA0D5}:56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3B517E-1B14-4A1E-A427-000F69D98DE6}:5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E46D4F-CFE4-4A83-A1A6-CBB08CE523F7}:59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F26FDA-5F66-4314-AB73-17FB3E08D57A}:5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FDF781-8A86-4245-8C94-E8869C24E359}:56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4423FD-9CDD-4F72-81BF-F179805D4B7D}:59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12422572178474,&quot;left&quot;:16.478267716535434,&quot;top&quot;:81.39535433070867,&quot;width&quot;:935.5718110236221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A374B8-4283-40EC-8E8B-551A7A0318F1}:59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526F19-3D73-4E83-A5A2-D1DD6F26D164}:59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12422572178474,&quot;left&quot;:16.478267716535434,&quot;top&quot;:81.39535433070867,&quot;width&quot;:935.571811023622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9D3B2C-28C8-4ED0-83AA-4CE820E12F39}:59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61F1BD-3130-431C-8E83-DFFA79F20A6A}:44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D56266-7B42-4EDC-8929-29C7CD073AB4}:5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D9B335-6F0A-45CE-8E9B-62D4CFA8669E}:59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4C5133-392B-4E53-A6CC-34E448531A11}:57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BAA312-FF11-4E39-86F3-62227A00C02A}:57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F2F921-7A50-4427-9FF8-96DF40486506}:39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A7A936-9E0F-4C1E-8F2F-D20D0D592F03}:5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BB27E9-76E9-48CA-91FA-7A60ACDA6290}:5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00DD88-094D-4936-893A-40226473AFB9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9B963A-3502-40DF-A786-2FDC0331E08D}:6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F56077-C34E-4C7B-BDCB-F3897F8B0F1A}:5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73D5AB-7F7A-45A5-8EE8-E3000D766EA0}: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479C67-6197-43C0-A11E-60C03EAAAD56}:54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8A6FFC-1DDE-4029-9154-25F6C5970B65}:5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2046</Words>
  <Application>Microsoft Office PowerPoint</Application>
  <PresentationFormat>Widescreen</PresentationFormat>
  <Paragraphs>249</Paragraphs>
  <Slides>31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Forte</vt:lpstr>
      <vt:lpstr>Snap ITC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Tác giả Bảo Ninh</vt:lpstr>
      <vt:lpstr>PowerPoint Presentation</vt:lpstr>
      <vt:lpstr>     TRẢI NGHIỆM CÙNG VĂN BẢN</vt:lpstr>
      <vt:lpstr>     TRẢI NGHIỆM CÙNG VĂN BẢN</vt:lpstr>
      <vt:lpstr>      TRẢI NGHIỆM CÙNG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8 - GIANG - K10 - QUỲNH</dc:title>
  <dc:creator>Hương Quỳnh Nguyễn</dc:creator>
  <cp:lastModifiedBy>User</cp:lastModifiedBy>
  <cp:revision>61</cp:revision>
  <dcterms:created xsi:type="dcterms:W3CDTF">2025-03-05T15:36:00Z</dcterms:created>
  <dcterms:modified xsi:type="dcterms:W3CDTF">2026-02-04T02:35:56Z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CC19912FB8464F93AF13E182BADCD1D6_12</vt:lpwstr>
  </property>
  <property fmtid="{D5CDD505-2E9C-101B-9397-08002B2CF9AE}" pid="3" name="KSOProductBuildVer">
    <vt:lpwstr>1033-12.2.0.21931</vt:lpwstr>
  </property>
</Properties>
</file>