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39"/>
  </p:notesMasterIdLst>
  <p:sldIdLst>
    <p:sldId id="282" r:id="rId3"/>
    <p:sldId id="258" r:id="rId4"/>
    <p:sldId id="257" r:id="rId5"/>
    <p:sldId id="284" r:id="rId6"/>
    <p:sldId id="306" r:id="rId7"/>
    <p:sldId id="259" r:id="rId8"/>
    <p:sldId id="309" r:id="rId9"/>
    <p:sldId id="310" r:id="rId10"/>
    <p:sldId id="311" r:id="rId11"/>
    <p:sldId id="312" r:id="rId12"/>
    <p:sldId id="314" r:id="rId13"/>
    <p:sldId id="319" r:id="rId14"/>
    <p:sldId id="318" r:id="rId15"/>
    <p:sldId id="325" r:id="rId16"/>
    <p:sldId id="320" r:id="rId17"/>
    <p:sldId id="321" r:id="rId18"/>
    <p:sldId id="322" r:id="rId19"/>
    <p:sldId id="324" r:id="rId20"/>
    <p:sldId id="326" r:id="rId21"/>
    <p:sldId id="327" r:id="rId22"/>
    <p:sldId id="328" r:id="rId23"/>
    <p:sldId id="329" r:id="rId24"/>
    <p:sldId id="331" r:id="rId25"/>
    <p:sldId id="332" r:id="rId26"/>
    <p:sldId id="333" r:id="rId27"/>
    <p:sldId id="313" r:id="rId28"/>
    <p:sldId id="317" r:id="rId29"/>
    <p:sldId id="343" r:id="rId30"/>
    <p:sldId id="344" r:id="rId31"/>
    <p:sldId id="341" r:id="rId32"/>
    <p:sldId id="334" r:id="rId33"/>
    <p:sldId id="335" r:id="rId34"/>
    <p:sldId id="336" r:id="rId35"/>
    <p:sldId id="337" r:id="rId36"/>
    <p:sldId id="338" r:id="rId37"/>
    <p:sldId id="339"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376"/>
    <a:srgbClr val="BF3406"/>
    <a:srgbClr val="E9AAA5"/>
    <a:srgbClr val="E6E6E6"/>
    <a:srgbClr val="F4EE00"/>
    <a:srgbClr val="FF6464"/>
    <a:srgbClr val="FFAB77"/>
    <a:srgbClr val="EBF9D3"/>
    <a:srgbClr val="93C7BC"/>
    <a:srgbClr val="F1D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5" autoAdjust="0"/>
    <p:restoredTop sz="93891" autoAdjust="0"/>
  </p:normalViewPr>
  <p:slideViewPr>
    <p:cSldViewPr snapToGrid="0">
      <p:cViewPr varScale="1">
        <p:scale>
          <a:sx n="104" d="100"/>
          <a:sy n="104" d="100"/>
        </p:scale>
        <p:origin x="990"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BA263-A7C2-43A5-8B56-0B70F491D414}"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9F6C1-EF5B-4187-98D2-8E217CEA9AA5}" type="slidenum">
              <a:rPr lang="en-US" smtClean="0"/>
              <a:t>‹#›</a:t>
            </a:fld>
            <a:endParaRPr lang="en-US"/>
          </a:p>
        </p:txBody>
      </p:sp>
    </p:spTree>
    <p:extLst>
      <p:ext uri="{BB962C8B-B14F-4D97-AF65-F5344CB8AC3E}">
        <p14:creationId xmlns:p14="http://schemas.microsoft.com/office/powerpoint/2010/main" val="80930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C9F6C1-EF5B-4187-98D2-8E217CEA9AA5}" type="slidenum">
              <a:rPr lang="en-US" smtClean="0"/>
              <a:t>1</a:t>
            </a:fld>
            <a:endParaRPr lang="en-US"/>
          </a:p>
        </p:txBody>
      </p:sp>
    </p:spTree>
    <p:extLst>
      <p:ext uri="{BB962C8B-B14F-4D97-AF65-F5344CB8AC3E}">
        <p14:creationId xmlns:p14="http://schemas.microsoft.com/office/powerpoint/2010/main" val="283040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8" name="图片 77">
            <a:extLst>
              <a:ext uri="{FF2B5EF4-FFF2-40B4-BE49-F238E27FC236}">
                <a16:creationId xmlns:a16="http://schemas.microsoft.com/office/drawing/2014/main" id="{21B8EE01-1137-4E5E-87AE-25FFF0330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4" y="1"/>
            <a:ext cx="9789052" cy="6858000"/>
          </a:xfrm>
          <a:prstGeom prst="rect">
            <a:avLst/>
          </a:prstGeom>
        </p:spPr>
      </p:pic>
      <p:pic>
        <p:nvPicPr>
          <p:cNvPr id="76" name="图片 75">
            <a:extLst>
              <a:ext uri="{FF2B5EF4-FFF2-40B4-BE49-F238E27FC236}">
                <a16:creationId xmlns:a16="http://schemas.microsoft.com/office/drawing/2014/main" id="{A6E416BE-3B14-4229-9C93-AA32C59461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38" y="1"/>
            <a:ext cx="8910925" cy="6858000"/>
          </a:xfrm>
          <a:prstGeom prst="rect">
            <a:avLst/>
          </a:prstGeom>
          <a:effectLst>
            <a:outerShdw blurRad="50800" dist="38100" dir="8100000" algn="tr" rotWithShape="0">
              <a:prstClr val="black">
                <a:alpha val="40000"/>
              </a:prstClr>
            </a:outerShdw>
          </a:effectLst>
        </p:spPr>
      </p:pic>
      <p:pic>
        <p:nvPicPr>
          <p:cNvPr id="104" name="图片 103">
            <a:extLst>
              <a:ext uri="{FF2B5EF4-FFF2-40B4-BE49-F238E27FC236}">
                <a16:creationId xmlns:a16="http://schemas.microsoft.com/office/drawing/2014/main" id="{14122E8B-EF38-486D-84D1-001140E7EF91}"/>
              </a:ext>
            </a:extLst>
          </p:cNvPr>
          <p:cNvPicPr>
            <a:picLocks noChangeAspect="1"/>
          </p:cNvPicPr>
          <p:nvPr userDrawn="1"/>
        </p:nvPicPr>
        <p:blipFill>
          <a:blip r:embed="rId4"/>
          <a:srcRect/>
          <a:stretch/>
        </p:blipFill>
        <p:spPr>
          <a:xfrm>
            <a:off x="-19474" y="-1"/>
            <a:ext cx="12211474" cy="410442"/>
          </a:xfrm>
          <a:custGeom>
            <a:avLst/>
            <a:gdLst>
              <a:gd name="connsiteX0" fmla="*/ 0 w 12211474"/>
              <a:gd name="connsiteY0" fmla="*/ 0 h 410442"/>
              <a:gd name="connsiteX1" fmla="*/ 12211474 w 12211474"/>
              <a:gd name="connsiteY1" fmla="*/ 0 h 410442"/>
              <a:gd name="connsiteX2" fmla="*/ 12211474 w 12211474"/>
              <a:gd name="connsiteY2" fmla="*/ 410442 h 410442"/>
              <a:gd name="connsiteX3" fmla="*/ 0 w 12211474"/>
              <a:gd name="connsiteY3" fmla="*/ 410442 h 410442"/>
              <a:gd name="connsiteX4" fmla="*/ 0 w 12211474"/>
              <a:gd name="connsiteY4" fmla="*/ 0 h 41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74" h="410442">
                <a:moveTo>
                  <a:pt x="0" y="0"/>
                </a:moveTo>
                <a:lnTo>
                  <a:pt x="12211474" y="0"/>
                </a:lnTo>
                <a:lnTo>
                  <a:pt x="12211474" y="410442"/>
                </a:lnTo>
                <a:lnTo>
                  <a:pt x="0" y="410442"/>
                </a:lnTo>
                <a:lnTo>
                  <a:pt x="0" y="0"/>
                </a:lnTo>
                <a:close/>
              </a:path>
            </a:pathLst>
          </a:custGeom>
        </p:spPr>
      </p:pic>
    </p:spTree>
    <p:extLst>
      <p:ext uri="{BB962C8B-B14F-4D97-AF65-F5344CB8AC3E}">
        <p14:creationId xmlns:p14="http://schemas.microsoft.com/office/powerpoint/2010/main" val="160045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860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1653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426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0113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9109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37452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9542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755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0564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2212505" y="673621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6524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77E116E1-E3A0-40A5-AFE0-B35E3C309107}"/>
              </a:ext>
            </a:extLst>
          </p:cNvPr>
          <p:cNvGrpSpPr/>
          <p:nvPr userDrawn="1"/>
        </p:nvGrpSpPr>
        <p:grpSpPr>
          <a:xfrm>
            <a:off x="1201474" y="1"/>
            <a:ext cx="9789052" cy="6858000"/>
            <a:chOff x="1201474" y="1"/>
            <a:chExt cx="9789052" cy="6858000"/>
          </a:xfrm>
        </p:grpSpPr>
        <p:pic>
          <p:nvPicPr>
            <p:cNvPr id="12" name="图片 11">
              <a:extLst>
                <a:ext uri="{FF2B5EF4-FFF2-40B4-BE49-F238E27FC236}">
                  <a16:creationId xmlns:a16="http://schemas.microsoft.com/office/drawing/2014/main" id="{60FFB785-4E7B-41AB-A97D-56C80FA022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4" y="1"/>
              <a:ext cx="9789052" cy="6858000"/>
            </a:xfrm>
            <a:prstGeom prst="rect">
              <a:avLst/>
            </a:prstGeom>
          </p:spPr>
        </p:pic>
        <p:pic>
          <p:nvPicPr>
            <p:cNvPr id="13" name="图片 12">
              <a:extLst>
                <a:ext uri="{FF2B5EF4-FFF2-40B4-BE49-F238E27FC236}">
                  <a16:creationId xmlns:a16="http://schemas.microsoft.com/office/drawing/2014/main" id="{29A4A5F4-3585-48E5-8E5D-9AF3FFADC3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38" y="1"/>
              <a:ext cx="8910925" cy="6858000"/>
            </a:xfrm>
            <a:prstGeom prst="rect">
              <a:avLst/>
            </a:prstGeom>
            <a:effectLst>
              <a:outerShdw blurRad="50800" dist="38100" dir="8100000" algn="tr" rotWithShape="0">
                <a:prstClr val="black">
                  <a:alpha val="40000"/>
                </a:prstClr>
              </a:outerShdw>
            </a:effectLst>
          </p:spPr>
        </p:pic>
      </p:grpSp>
      <p:pic>
        <p:nvPicPr>
          <p:cNvPr id="19" name="图片 18">
            <a:extLst>
              <a:ext uri="{FF2B5EF4-FFF2-40B4-BE49-F238E27FC236}">
                <a16:creationId xmlns:a16="http://schemas.microsoft.com/office/drawing/2014/main" id="{7D15C078-A871-4191-B283-1C65C5D8AC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924890"/>
            <a:ext cx="3510116" cy="2933108"/>
          </a:xfrm>
          <a:prstGeom prst="rect">
            <a:avLst/>
          </a:prstGeom>
        </p:spPr>
      </p:pic>
      <p:pic>
        <p:nvPicPr>
          <p:cNvPr id="20" name="图片 19">
            <a:extLst>
              <a:ext uri="{FF2B5EF4-FFF2-40B4-BE49-F238E27FC236}">
                <a16:creationId xmlns:a16="http://schemas.microsoft.com/office/drawing/2014/main" id="{B1C889B2-0B42-4B6A-AC07-9BE697686B1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334910" y="4533900"/>
            <a:ext cx="2857090" cy="2324100"/>
          </a:xfrm>
          <a:prstGeom prst="rect">
            <a:avLst/>
          </a:prstGeom>
        </p:spPr>
      </p:pic>
      <p:pic>
        <p:nvPicPr>
          <p:cNvPr id="22" name="图片 21">
            <a:extLst>
              <a:ext uri="{FF2B5EF4-FFF2-40B4-BE49-F238E27FC236}">
                <a16:creationId xmlns:a16="http://schemas.microsoft.com/office/drawing/2014/main" id="{B0058117-7868-47AD-87E5-29650C3D55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04900"/>
            <a:ext cx="12192000" cy="5753100"/>
          </a:xfrm>
          <a:prstGeom prst="rect">
            <a:avLst/>
          </a:prstGeom>
        </p:spPr>
      </p:pic>
    </p:spTree>
    <p:extLst>
      <p:ext uri="{BB962C8B-B14F-4D97-AF65-F5344CB8AC3E}">
        <p14:creationId xmlns:p14="http://schemas.microsoft.com/office/powerpoint/2010/main" val="106450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1128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129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34296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2766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927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16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0925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6589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21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2740B-9001-4EEE-91B4-0848580823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013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710AB6F-DFD7-42CE-A324-49C29B75B8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2BF3D005-7D14-4A1C-909A-E1AEEE5FE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8550" y="409575"/>
            <a:ext cx="11214899" cy="6038850"/>
          </a:xfrm>
          <a:prstGeom prst="rect">
            <a:avLst/>
          </a:prstGeom>
        </p:spPr>
      </p:pic>
    </p:spTree>
    <p:extLst>
      <p:ext uri="{BB962C8B-B14F-4D97-AF65-F5344CB8AC3E}">
        <p14:creationId xmlns:p14="http://schemas.microsoft.com/office/powerpoint/2010/main" val="3641297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DE829BC-7F72-4B33-AA06-D07073C71C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2B60D65-7888-4464-B69C-E09E3DDCA3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64457" y="393701"/>
            <a:ext cx="11248572" cy="6032500"/>
          </a:xfrm>
          <a:prstGeom prst="rect">
            <a:avLst/>
          </a:prstGeom>
        </p:spPr>
      </p:pic>
    </p:spTree>
    <p:extLst>
      <p:ext uri="{BB962C8B-B14F-4D97-AF65-F5344CB8AC3E}">
        <p14:creationId xmlns:p14="http://schemas.microsoft.com/office/powerpoint/2010/main" val="113179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BE1CCBD-13E6-4FDC-95E8-757CF46E2E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178C28C-EE21-48E3-AEED-F75F0CC2B7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6638" y="438150"/>
            <a:ext cx="11198724" cy="6038850"/>
          </a:xfrm>
          <a:prstGeom prst="rect">
            <a:avLst/>
          </a:prstGeom>
        </p:spPr>
      </p:pic>
    </p:spTree>
    <p:extLst>
      <p:ext uri="{BB962C8B-B14F-4D97-AF65-F5344CB8AC3E}">
        <p14:creationId xmlns:p14="http://schemas.microsoft.com/office/powerpoint/2010/main" val="119509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739E2CF-74C5-4A83-8B57-0E1B611DD3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6EDFC8-026E-4ACD-BD58-DFFC727DA8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5941" y="419100"/>
            <a:ext cx="11254860" cy="6057900"/>
          </a:xfrm>
          <a:prstGeom prst="rect">
            <a:avLst/>
          </a:prstGeom>
        </p:spPr>
      </p:pic>
    </p:spTree>
    <p:extLst>
      <p:ext uri="{BB962C8B-B14F-4D97-AF65-F5344CB8AC3E}">
        <p14:creationId xmlns:p14="http://schemas.microsoft.com/office/powerpoint/2010/main" val="78056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09E8382-39BF-4E5C-BAC2-80DF0BD5EB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912BFF80-FB92-4552-AD94-B23D020969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000" y="422275"/>
            <a:ext cx="11163700" cy="6038850"/>
          </a:xfrm>
          <a:prstGeom prst="rect">
            <a:avLst/>
          </a:prstGeom>
        </p:spPr>
      </p:pic>
    </p:spTree>
    <p:extLst>
      <p:ext uri="{BB962C8B-B14F-4D97-AF65-F5344CB8AC3E}">
        <p14:creationId xmlns:p14="http://schemas.microsoft.com/office/powerpoint/2010/main" val="345503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24D8FBE-4BE0-4AA9-8F31-B8C8DEE44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66FF70C4-183D-4C73-B229-1AA0687C51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94900" y="447674"/>
            <a:ext cx="11202200" cy="5962652"/>
          </a:xfrm>
          <a:prstGeom prst="rect">
            <a:avLst/>
          </a:prstGeom>
        </p:spPr>
      </p:pic>
    </p:spTree>
    <p:extLst>
      <p:ext uri="{BB962C8B-B14F-4D97-AF65-F5344CB8AC3E}">
        <p14:creationId xmlns:p14="http://schemas.microsoft.com/office/powerpoint/2010/main" val="229739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8E17CDF-762F-4B3B-B2C4-C152D3AE8F68}"/>
              </a:ext>
            </a:extLst>
          </p:cNvPr>
          <p:cNvSpPr/>
          <p:nvPr userDrawn="1"/>
        </p:nvSpPr>
        <p:spPr>
          <a:xfrm>
            <a:off x="0" y="0"/>
            <a:ext cx="12192000" cy="6858000"/>
          </a:xfrm>
          <a:prstGeom prst="rect">
            <a:avLst/>
          </a:prstGeom>
          <a:gradFill flip="none" rotWithShape="1">
            <a:gsLst>
              <a:gs pos="50000">
                <a:srgbClr val="64AE9F"/>
              </a:gs>
              <a:gs pos="0">
                <a:srgbClr val="98C0A8"/>
              </a:gs>
              <a:gs pos="100000">
                <a:srgbClr val="018A8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1A193584-7CF4-459C-9C85-BE8720710C5D}"/>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0" y="-7257"/>
            <a:ext cx="12192000" cy="6865257"/>
          </a:xfrm>
          <a:prstGeom prst="rect">
            <a:avLst/>
          </a:prstGeom>
        </p:spPr>
      </p:pic>
    </p:spTree>
    <p:extLst>
      <p:ext uri="{BB962C8B-B14F-4D97-AF65-F5344CB8AC3E}">
        <p14:creationId xmlns:p14="http://schemas.microsoft.com/office/powerpoint/2010/main" val="1153846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82" r:id="rId2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3003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43.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5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53.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56.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7.png"/><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44.png"/><Relationship Id="rId5" Type="http://schemas.openxmlformats.org/officeDocument/2006/relationships/image" Target="../media/image56.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29.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6.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67.png"/><Relationship Id="rId5" Type="http://schemas.openxmlformats.org/officeDocument/2006/relationships/image" Target="../media/image29.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9.png"/><Relationship Id="rId5" Type="http://schemas.openxmlformats.org/officeDocument/2006/relationships/image" Target="../media/image29.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72899" y="1565622"/>
            <a:ext cx="5996148" cy="4635678"/>
          </a:xfrm>
          <a:prstGeom prst="rect">
            <a:avLst/>
          </a:prstGeom>
        </p:spPr>
      </p:pic>
      <p:pic>
        <p:nvPicPr>
          <p:cNvPr id="10" name="Hình ảnh 9">
            <a:extLst>
              <a:ext uri="{FF2B5EF4-FFF2-40B4-BE49-F238E27FC236}">
                <a16:creationId xmlns:a16="http://schemas.microsoft.com/office/drawing/2014/main" id="{0D10895F-04CA-4263-BDB2-0CF5BB112FB4}"/>
              </a:ext>
            </a:extLst>
          </p:cNvPr>
          <p:cNvPicPr>
            <a:picLocks noChangeAspect="1"/>
          </p:cNvPicPr>
          <p:nvPr/>
        </p:nvPicPr>
        <p:blipFill>
          <a:blip r:embed="rId11"/>
          <a:stretch>
            <a:fillRect/>
          </a:stretch>
        </p:blipFill>
        <p:spPr>
          <a:xfrm>
            <a:off x="6956804" y="287979"/>
            <a:ext cx="1310754" cy="1329043"/>
          </a:xfrm>
          <a:prstGeom prst="rect">
            <a:avLst/>
          </a:prstGeom>
        </p:spPr>
      </p:pic>
      <p:pic>
        <p:nvPicPr>
          <p:cNvPr id="11" name="Hình ảnh 10">
            <a:extLst>
              <a:ext uri="{FF2B5EF4-FFF2-40B4-BE49-F238E27FC236}">
                <a16:creationId xmlns:a16="http://schemas.microsoft.com/office/drawing/2014/main" id="{F7D416CF-2447-4559-A5A3-0A61C63391C9}"/>
              </a:ext>
            </a:extLst>
          </p:cNvPr>
          <p:cNvPicPr>
            <a:picLocks noChangeAspect="1"/>
          </p:cNvPicPr>
          <p:nvPr/>
        </p:nvPicPr>
        <p:blipFill>
          <a:blip r:embed="rId12"/>
          <a:stretch>
            <a:fillRect/>
          </a:stretch>
        </p:blipFill>
        <p:spPr>
          <a:xfrm>
            <a:off x="2378178" y="258137"/>
            <a:ext cx="6096528" cy="4170025"/>
          </a:xfrm>
          <a:prstGeom prst="rect">
            <a:avLst/>
          </a:prstGeom>
        </p:spPr>
      </p:pic>
      <p:pic>
        <p:nvPicPr>
          <p:cNvPr id="15" name="Hình ảnh 4">
            <a:extLst>
              <a:ext uri="{FF2B5EF4-FFF2-40B4-BE49-F238E27FC236}">
                <a16:creationId xmlns:a16="http://schemas.microsoft.com/office/drawing/2014/main" id="{91391BC6-14C0-430D-AB1D-93AE42A01F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6048" y="1099787"/>
            <a:ext cx="6199654" cy="6199654"/>
          </a:xfrm>
          <a:prstGeom prst="rect">
            <a:avLst/>
          </a:prstGeom>
        </p:spPr>
      </p:pic>
    </p:spTree>
    <p:custDataLst>
      <p:tags r:id="rId1"/>
    </p:custDataLst>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pic>
        <p:nvPicPr>
          <p:cNvPr id="2" name="Hình ảnh 1">
            <a:extLst>
              <a:ext uri="{FF2B5EF4-FFF2-40B4-BE49-F238E27FC236}">
                <a16:creationId xmlns:a16="http://schemas.microsoft.com/office/drawing/2014/main" id="{B6429E9A-5C6E-4EBF-8A76-BAD4929F71D5}"/>
              </a:ext>
            </a:extLst>
          </p:cNvPr>
          <p:cNvPicPr>
            <a:picLocks noChangeAspect="1"/>
          </p:cNvPicPr>
          <p:nvPr/>
        </p:nvPicPr>
        <p:blipFill>
          <a:blip r:embed="rId5"/>
          <a:stretch>
            <a:fillRect/>
          </a:stretch>
        </p:blipFill>
        <p:spPr>
          <a:xfrm>
            <a:off x="2828261" y="1365034"/>
            <a:ext cx="6535478" cy="1072989"/>
          </a:xfrm>
          <a:prstGeom prst="rect">
            <a:avLst/>
          </a:prstGeom>
        </p:spPr>
      </p:pic>
      <p:grpSp>
        <p:nvGrpSpPr>
          <p:cNvPr id="10" name="Nhóm 9">
            <a:extLst>
              <a:ext uri="{FF2B5EF4-FFF2-40B4-BE49-F238E27FC236}">
                <a16:creationId xmlns:a16="http://schemas.microsoft.com/office/drawing/2014/main" id="{12FDBAFD-2FDE-4658-BAF8-59F4942A8D2A}"/>
              </a:ext>
            </a:extLst>
          </p:cNvPr>
          <p:cNvGrpSpPr/>
          <p:nvPr/>
        </p:nvGrpSpPr>
        <p:grpSpPr>
          <a:xfrm>
            <a:off x="1434618" y="2339349"/>
            <a:ext cx="3536442" cy="1708241"/>
            <a:chOff x="1108710" y="1913676"/>
            <a:chExt cx="3536442" cy="1708241"/>
          </a:xfrm>
        </p:grpSpPr>
        <p:sp>
          <p:nvSpPr>
            <p:cNvPr id="12" name="Hộp Văn bản 11">
              <a:extLst>
                <a:ext uri="{FF2B5EF4-FFF2-40B4-BE49-F238E27FC236}">
                  <a16:creationId xmlns:a16="http://schemas.microsoft.com/office/drawing/2014/main" id="{56D2D656-8418-490B-8DC0-958934CAD2C3}"/>
                </a:ext>
              </a:extLst>
            </p:cNvPr>
            <p:cNvSpPr txBox="1"/>
            <p:nvPr/>
          </p:nvSpPr>
          <p:spPr>
            <a:xfrm>
              <a:off x="2098548" y="1913676"/>
              <a:ext cx="1556766" cy="523220"/>
            </a:xfrm>
            <a:prstGeom prst="rect">
              <a:avLst/>
            </a:prstGeom>
            <a:solidFill>
              <a:srgbClr val="93C7BC"/>
            </a:solidFill>
          </p:spPr>
          <p:txBody>
            <a:bodyPr wrap="square">
              <a:spAutoFit/>
            </a:bodyPr>
            <a:lstStyle/>
            <a:p>
              <a:pPr algn="ctr"/>
              <a:r>
                <a:rPr lang="en-US" sz="2800" b="1" dirty="0">
                  <a:effectLst/>
                  <a:latin typeface="Cambria" panose="02040503050406030204" pitchFamily="18" charset="0"/>
                  <a:ea typeface="Cambria" panose="02040503050406030204" pitchFamily="18" charset="0"/>
                </a:rPr>
                <a:t>PHẦN 1</a:t>
              </a:r>
            </a:p>
          </p:txBody>
        </p:sp>
        <p:sp>
          <p:nvSpPr>
            <p:cNvPr id="14" name="Hộp Văn bản 13">
              <a:extLst>
                <a:ext uri="{FF2B5EF4-FFF2-40B4-BE49-F238E27FC236}">
                  <a16:creationId xmlns:a16="http://schemas.microsoft.com/office/drawing/2014/main" id="{2F2C69B3-4950-4577-A8D1-CB07DAFAE37A}"/>
                </a:ext>
              </a:extLst>
            </p:cNvPr>
            <p:cNvSpPr txBox="1"/>
            <p:nvPr/>
          </p:nvSpPr>
          <p:spPr>
            <a:xfrm>
              <a:off x="1108710" y="2606254"/>
              <a:ext cx="3536442" cy="1015663"/>
            </a:xfrm>
            <a:prstGeom prst="rect">
              <a:avLst/>
            </a:prstGeom>
            <a:noFill/>
            <a:ln w="19050">
              <a:solidFill>
                <a:srgbClr val="458376"/>
              </a:solidFill>
            </a:ln>
          </p:spPr>
          <p:txBody>
            <a:bodyPr wrap="square">
              <a:spAutoFit/>
            </a:bodyPr>
            <a:lstStyle/>
            <a:p>
              <a:pPr algn="ctr"/>
              <a:r>
                <a:rPr lang="en-US" sz="2000" dirty="0">
                  <a:latin typeface="Cambria" panose="02040503050406030204" pitchFamily="18" charset="0"/>
                  <a:ea typeface="Cambria" panose="02040503050406030204" pitchFamily="18" charset="0"/>
                </a:rPr>
                <a:t>Giới thiệu hành động nhân vật Ngô Tử Văn và hành động dũng cảm đốt đền của anh</a:t>
              </a:r>
            </a:p>
          </p:txBody>
        </p:sp>
      </p:grpSp>
      <p:grpSp>
        <p:nvGrpSpPr>
          <p:cNvPr id="15" name="Nhóm 14">
            <a:extLst>
              <a:ext uri="{FF2B5EF4-FFF2-40B4-BE49-F238E27FC236}">
                <a16:creationId xmlns:a16="http://schemas.microsoft.com/office/drawing/2014/main" id="{5604BC9E-E41D-4424-9478-E516AE9864D2}"/>
              </a:ext>
            </a:extLst>
          </p:cNvPr>
          <p:cNvGrpSpPr/>
          <p:nvPr/>
        </p:nvGrpSpPr>
        <p:grpSpPr>
          <a:xfrm>
            <a:off x="6837960" y="2344130"/>
            <a:ext cx="3944340" cy="1703460"/>
            <a:chOff x="904761" y="1913676"/>
            <a:chExt cx="3944340" cy="1703460"/>
          </a:xfrm>
        </p:grpSpPr>
        <p:sp>
          <p:nvSpPr>
            <p:cNvPr id="18" name="Hộp Văn bản 17">
              <a:extLst>
                <a:ext uri="{FF2B5EF4-FFF2-40B4-BE49-F238E27FC236}">
                  <a16:creationId xmlns:a16="http://schemas.microsoft.com/office/drawing/2014/main" id="{D46D0BF7-99CA-4959-AF8C-DF8336040E61}"/>
                </a:ext>
              </a:extLst>
            </p:cNvPr>
            <p:cNvSpPr txBox="1"/>
            <p:nvPr/>
          </p:nvSpPr>
          <p:spPr>
            <a:xfrm>
              <a:off x="2098548" y="1913676"/>
              <a:ext cx="1556766" cy="523220"/>
            </a:xfrm>
            <a:prstGeom prst="rect">
              <a:avLst/>
            </a:prstGeom>
            <a:solidFill>
              <a:srgbClr val="93C7BC"/>
            </a:solidFill>
          </p:spPr>
          <p:txBody>
            <a:bodyPr wrap="square">
              <a:spAutoFit/>
            </a:bodyPr>
            <a:lstStyle/>
            <a:p>
              <a:pPr algn="ctr"/>
              <a:r>
                <a:rPr lang="en-US" sz="2800" b="1" dirty="0">
                  <a:effectLst/>
                  <a:latin typeface="Cambria" panose="02040503050406030204" pitchFamily="18" charset="0"/>
                  <a:ea typeface="Cambria" panose="02040503050406030204" pitchFamily="18" charset="0"/>
                </a:rPr>
                <a:t>PHẦN 2</a:t>
              </a:r>
            </a:p>
          </p:txBody>
        </p:sp>
        <p:sp>
          <p:nvSpPr>
            <p:cNvPr id="20" name="Hộp Văn bản 19">
              <a:extLst>
                <a:ext uri="{FF2B5EF4-FFF2-40B4-BE49-F238E27FC236}">
                  <a16:creationId xmlns:a16="http://schemas.microsoft.com/office/drawing/2014/main" id="{560F6FAE-AB6C-4EFF-9061-1352BEAE04F3}"/>
                </a:ext>
              </a:extLst>
            </p:cNvPr>
            <p:cNvSpPr txBox="1"/>
            <p:nvPr/>
          </p:nvSpPr>
          <p:spPr>
            <a:xfrm>
              <a:off x="904761" y="2601473"/>
              <a:ext cx="3944340" cy="1015663"/>
            </a:xfrm>
            <a:prstGeom prst="rect">
              <a:avLst/>
            </a:prstGeom>
            <a:noFill/>
            <a:ln w="19050">
              <a:solidFill>
                <a:srgbClr val="458376"/>
              </a:solidFill>
            </a:ln>
          </p:spPr>
          <p:txBody>
            <a:bodyPr wrap="square">
              <a:spAutoFit/>
            </a:bodyPr>
            <a:lstStyle/>
            <a:p>
              <a:pPr marR="0" algn="ctr">
                <a:spcBef>
                  <a:spcPts val="0"/>
                </a:spcBef>
              </a:pPr>
              <a:r>
                <a:rPr lang="en-US" sz="2000" dirty="0">
                  <a:latin typeface="Cambria" panose="02040503050406030204" pitchFamily="18" charset="0"/>
                  <a:ea typeface="Cambria" panose="02040503050406030204" pitchFamily="18" charset="0"/>
                </a:rPr>
                <a:t>Hành động cứng cỏi, kiên quyết đấu tranh, vạch mặt gian tà của Tử Văn đã chiến thắng cái xấu, cái ác</a:t>
              </a:r>
            </a:p>
          </p:txBody>
        </p:sp>
      </p:grpSp>
      <p:grpSp>
        <p:nvGrpSpPr>
          <p:cNvPr id="21" name="Nhóm 20">
            <a:extLst>
              <a:ext uri="{FF2B5EF4-FFF2-40B4-BE49-F238E27FC236}">
                <a16:creationId xmlns:a16="http://schemas.microsoft.com/office/drawing/2014/main" id="{9DDB6322-6A37-46CC-8DC0-C8F858FC6E56}"/>
              </a:ext>
            </a:extLst>
          </p:cNvPr>
          <p:cNvGrpSpPr/>
          <p:nvPr/>
        </p:nvGrpSpPr>
        <p:grpSpPr>
          <a:xfrm>
            <a:off x="3981222" y="4359042"/>
            <a:ext cx="3944340" cy="1703460"/>
            <a:chOff x="904761" y="1913676"/>
            <a:chExt cx="3944340" cy="1703460"/>
          </a:xfrm>
        </p:grpSpPr>
        <p:sp>
          <p:nvSpPr>
            <p:cNvPr id="22" name="Hộp Văn bản 21">
              <a:extLst>
                <a:ext uri="{FF2B5EF4-FFF2-40B4-BE49-F238E27FC236}">
                  <a16:creationId xmlns:a16="http://schemas.microsoft.com/office/drawing/2014/main" id="{D61C39B5-D5E3-4601-9E19-5721B73DB155}"/>
                </a:ext>
              </a:extLst>
            </p:cNvPr>
            <p:cNvSpPr txBox="1"/>
            <p:nvPr/>
          </p:nvSpPr>
          <p:spPr>
            <a:xfrm>
              <a:off x="2098548" y="1913676"/>
              <a:ext cx="1556766" cy="523220"/>
            </a:xfrm>
            <a:prstGeom prst="rect">
              <a:avLst/>
            </a:prstGeom>
            <a:solidFill>
              <a:srgbClr val="93C7BC"/>
            </a:solidFill>
          </p:spPr>
          <p:txBody>
            <a:bodyPr wrap="square">
              <a:spAutoFit/>
            </a:bodyPr>
            <a:lstStyle/>
            <a:p>
              <a:pPr algn="ctr"/>
              <a:r>
                <a:rPr lang="en-US" sz="2800" b="1" dirty="0">
                  <a:effectLst/>
                  <a:latin typeface="Cambria" panose="02040503050406030204" pitchFamily="18" charset="0"/>
                  <a:ea typeface="Cambria" panose="02040503050406030204" pitchFamily="18" charset="0"/>
                </a:rPr>
                <a:t>PHẦN </a:t>
              </a:r>
              <a:r>
                <a:rPr lang="en-US" sz="2800" b="1" dirty="0">
                  <a:latin typeface="Cambria" panose="02040503050406030204" pitchFamily="18" charset="0"/>
                  <a:ea typeface="Cambria" panose="02040503050406030204" pitchFamily="18" charset="0"/>
                </a:rPr>
                <a:t>3</a:t>
              </a:r>
              <a:endParaRPr lang="en-US" sz="2800" b="1" dirty="0">
                <a:effectLst/>
                <a:latin typeface="Cambria" panose="02040503050406030204" pitchFamily="18" charset="0"/>
                <a:ea typeface="Cambria" panose="02040503050406030204" pitchFamily="18" charset="0"/>
              </a:endParaRPr>
            </a:p>
          </p:txBody>
        </p:sp>
        <p:sp>
          <p:nvSpPr>
            <p:cNvPr id="23" name="Hộp Văn bản 22">
              <a:extLst>
                <a:ext uri="{FF2B5EF4-FFF2-40B4-BE49-F238E27FC236}">
                  <a16:creationId xmlns:a16="http://schemas.microsoft.com/office/drawing/2014/main" id="{DEE7A488-CD69-41D7-ABB1-0DF2C440E0E9}"/>
                </a:ext>
              </a:extLst>
            </p:cNvPr>
            <p:cNvSpPr txBox="1"/>
            <p:nvPr/>
          </p:nvSpPr>
          <p:spPr>
            <a:xfrm>
              <a:off x="904761" y="2601473"/>
              <a:ext cx="3944340" cy="1015663"/>
            </a:xfrm>
            <a:prstGeom prst="rect">
              <a:avLst/>
            </a:prstGeom>
            <a:noFill/>
            <a:ln w="19050">
              <a:solidFill>
                <a:srgbClr val="458376"/>
              </a:solidFill>
            </a:ln>
          </p:spPr>
          <p:txBody>
            <a:bodyPr wrap="square">
              <a:spAutoFit/>
            </a:bodyPr>
            <a:lstStyle/>
            <a:p>
              <a:pPr marR="0" algn="ctr">
                <a:spcBef>
                  <a:spcPts val="0"/>
                </a:spcBef>
              </a:pPr>
              <a:r>
                <a:rPr lang="en-US" sz="2000" dirty="0">
                  <a:latin typeface="Cambria" panose="02040503050406030204" pitchFamily="18" charset="0"/>
                  <a:ea typeface="Cambria" panose="02040503050406030204" pitchFamily="18" charset="0"/>
                </a:rPr>
                <a:t>Ngô Tử Văn được nhận chức phán sự đền Tản Viên và lời bình của tác giả</a:t>
              </a:r>
            </a:p>
          </p:txBody>
        </p:sp>
      </p:grpSp>
      <p:sp>
        <p:nvSpPr>
          <p:cNvPr id="3" name="Hộp Văn bản 15">
            <a:extLst>
              <a:ext uri="{FF2B5EF4-FFF2-40B4-BE49-F238E27FC236}">
                <a16:creationId xmlns:a16="http://schemas.microsoft.com/office/drawing/2014/main" id="{4412B210-66A1-8A17-48B2-D95F4EE25BEE}"/>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2.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1448829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800" decel="100000"/>
                                        <p:tgtEl>
                                          <p:spTgt spid="10"/>
                                        </p:tgtEl>
                                      </p:cBhvr>
                                    </p:animEffect>
                                    <p:anim calcmode="lin" valueType="num">
                                      <p:cBhvr>
                                        <p:cTn id="20" dur="800" decel="100000" fill="hold"/>
                                        <p:tgtEl>
                                          <p:spTgt spid="10"/>
                                        </p:tgtEl>
                                        <p:attrNameLst>
                                          <p:attrName>style.rotation</p:attrName>
                                        </p:attrNameLst>
                                      </p:cBhvr>
                                      <p:tavLst>
                                        <p:tav tm="0">
                                          <p:val>
                                            <p:fltVal val="-90"/>
                                          </p:val>
                                        </p:tav>
                                        <p:tav tm="100000">
                                          <p:val>
                                            <p:fltVal val="0"/>
                                          </p:val>
                                        </p:tav>
                                      </p:tavLst>
                                    </p:anim>
                                    <p:anim calcmode="lin" valueType="num">
                                      <p:cBhvr>
                                        <p:cTn id="21" dur="800" decel="100000" fill="hold"/>
                                        <p:tgtEl>
                                          <p:spTgt spid="10"/>
                                        </p:tgtEl>
                                        <p:attrNameLst>
                                          <p:attrName>ppt_x</p:attrName>
                                        </p:attrNameLst>
                                      </p:cBhvr>
                                      <p:tavLst>
                                        <p:tav tm="0">
                                          <p:val>
                                            <p:strVal val="#ppt_x+0.4"/>
                                          </p:val>
                                        </p:tav>
                                        <p:tav tm="100000">
                                          <p:val>
                                            <p:strVal val="#ppt_x-0.05"/>
                                          </p:val>
                                        </p:tav>
                                      </p:tavLst>
                                    </p:anim>
                                    <p:anim calcmode="lin" valueType="num">
                                      <p:cBhvr>
                                        <p:cTn id="22" dur="800" decel="100000" fill="hold"/>
                                        <p:tgtEl>
                                          <p:spTgt spid="10"/>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3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800" decel="100000"/>
                                        <p:tgtEl>
                                          <p:spTgt spid="15"/>
                                        </p:tgtEl>
                                      </p:cBhvr>
                                    </p:animEffect>
                                    <p:anim calcmode="lin" valueType="num">
                                      <p:cBhvr>
                                        <p:cTn id="29" dur="800" decel="100000" fill="hold"/>
                                        <p:tgtEl>
                                          <p:spTgt spid="15"/>
                                        </p:tgtEl>
                                        <p:attrNameLst>
                                          <p:attrName>style.rotation</p:attrName>
                                        </p:attrNameLst>
                                      </p:cBhvr>
                                      <p:tavLst>
                                        <p:tav tm="0">
                                          <p:val>
                                            <p:fltVal val="-90"/>
                                          </p:val>
                                        </p:tav>
                                        <p:tav tm="100000">
                                          <p:val>
                                            <p:fltVal val="0"/>
                                          </p:val>
                                        </p:tav>
                                      </p:tavLst>
                                    </p:anim>
                                    <p:anim calcmode="lin" valueType="num">
                                      <p:cBhvr>
                                        <p:cTn id="30" dur="800" decel="100000" fill="hold"/>
                                        <p:tgtEl>
                                          <p:spTgt spid="15"/>
                                        </p:tgtEl>
                                        <p:attrNameLst>
                                          <p:attrName>ppt_x</p:attrName>
                                        </p:attrNameLst>
                                      </p:cBhvr>
                                      <p:tavLst>
                                        <p:tav tm="0">
                                          <p:val>
                                            <p:strVal val="#ppt_x+0.4"/>
                                          </p:val>
                                        </p:tav>
                                        <p:tav tm="100000">
                                          <p:val>
                                            <p:strVal val="#ppt_x-0.05"/>
                                          </p:val>
                                        </p:tav>
                                      </p:tavLst>
                                    </p:anim>
                                    <p:anim calcmode="lin" valueType="num">
                                      <p:cBhvr>
                                        <p:cTn id="31" dur="800" decel="100000" fill="hold"/>
                                        <p:tgtEl>
                                          <p:spTgt spid="1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4" fill="hold">
                            <p:stCondLst>
                              <p:cond delay="2000"/>
                            </p:stCondLst>
                            <p:childTnLst>
                              <p:par>
                                <p:cTn id="35" presetID="3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800" decel="100000"/>
                                        <p:tgtEl>
                                          <p:spTgt spid="21"/>
                                        </p:tgtEl>
                                      </p:cBhvr>
                                    </p:animEffect>
                                    <p:anim calcmode="lin" valueType="num">
                                      <p:cBhvr>
                                        <p:cTn id="38" dur="800" decel="100000" fill="hold"/>
                                        <p:tgtEl>
                                          <p:spTgt spid="21"/>
                                        </p:tgtEl>
                                        <p:attrNameLst>
                                          <p:attrName>style.rotation</p:attrName>
                                        </p:attrNameLst>
                                      </p:cBhvr>
                                      <p:tavLst>
                                        <p:tav tm="0">
                                          <p:val>
                                            <p:fltVal val="-90"/>
                                          </p:val>
                                        </p:tav>
                                        <p:tav tm="100000">
                                          <p:val>
                                            <p:fltVal val="0"/>
                                          </p:val>
                                        </p:tav>
                                      </p:tavLst>
                                    </p:anim>
                                    <p:anim calcmode="lin" valueType="num">
                                      <p:cBhvr>
                                        <p:cTn id="39" dur="800" decel="100000" fill="hold"/>
                                        <p:tgtEl>
                                          <p:spTgt spid="21"/>
                                        </p:tgtEl>
                                        <p:attrNameLst>
                                          <p:attrName>ppt_x</p:attrName>
                                        </p:attrNameLst>
                                      </p:cBhvr>
                                      <p:tavLst>
                                        <p:tav tm="0">
                                          <p:val>
                                            <p:strVal val="#ppt_x+0.4"/>
                                          </p:val>
                                        </p:tav>
                                        <p:tav tm="100000">
                                          <p:val>
                                            <p:strVal val="#ppt_x-0.05"/>
                                          </p:val>
                                        </p:tav>
                                      </p:tavLst>
                                    </p:anim>
                                    <p:anim calcmode="lin" valueType="num">
                                      <p:cBhvr>
                                        <p:cTn id="40" dur="800" decel="100000" fill="hold"/>
                                        <p:tgtEl>
                                          <p:spTgt spid="2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out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grpSp>
        <p:nvGrpSpPr>
          <p:cNvPr id="12" name="Nhóm 11">
            <a:extLst>
              <a:ext uri="{FF2B5EF4-FFF2-40B4-BE49-F238E27FC236}">
                <a16:creationId xmlns:a16="http://schemas.microsoft.com/office/drawing/2014/main" id="{10B3808A-B111-4999-BF0A-1E1AFDFC3BFD}"/>
              </a:ext>
            </a:extLst>
          </p:cNvPr>
          <p:cNvGrpSpPr/>
          <p:nvPr/>
        </p:nvGrpSpPr>
        <p:grpSpPr>
          <a:xfrm>
            <a:off x="1525062" y="1457971"/>
            <a:ext cx="9256176" cy="4695005"/>
            <a:chOff x="1287741" y="2219836"/>
            <a:chExt cx="5733620" cy="3118975"/>
          </a:xfrm>
        </p:grpSpPr>
        <p:sp>
          <p:nvSpPr>
            <p:cNvPr id="13" name="Google Shape;1818;p35">
              <a:extLst>
                <a:ext uri="{FF2B5EF4-FFF2-40B4-BE49-F238E27FC236}">
                  <a16:creationId xmlns:a16="http://schemas.microsoft.com/office/drawing/2014/main" id="{4557EB2A-152B-4353-8EB5-1B1333EB85BD}"/>
                </a:ext>
              </a:extLst>
            </p:cNvPr>
            <p:cNvSpPr/>
            <p:nvPr/>
          </p:nvSpPr>
          <p:spPr>
            <a:xfrm>
              <a:off x="1395838" y="3188689"/>
              <a:ext cx="5585460" cy="1882400"/>
            </a:xfrm>
            <a:custGeom>
              <a:avLst/>
              <a:gdLst/>
              <a:ahLst/>
              <a:cxnLst/>
              <a:rect l="l" t="t" r="r" b="b"/>
              <a:pathLst>
                <a:path w="180131" h="75296" extrusionOk="0">
                  <a:moveTo>
                    <a:pt x="130803" y="1"/>
                  </a:moveTo>
                  <a:cubicBezTo>
                    <a:pt x="124600" y="1"/>
                    <a:pt x="119564" y="5037"/>
                    <a:pt x="119564" y="11240"/>
                  </a:cubicBezTo>
                  <a:lnTo>
                    <a:pt x="119564" y="48769"/>
                  </a:lnTo>
                  <a:cubicBezTo>
                    <a:pt x="119564" y="54293"/>
                    <a:pt x="115063" y="58794"/>
                    <a:pt x="109538" y="58794"/>
                  </a:cubicBezTo>
                  <a:lnTo>
                    <a:pt x="98739" y="58794"/>
                  </a:lnTo>
                  <a:cubicBezTo>
                    <a:pt x="93203" y="58794"/>
                    <a:pt x="88703" y="54293"/>
                    <a:pt x="88703" y="48769"/>
                  </a:cubicBezTo>
                  <a:lnTo>
                    <a:pt x="88703" y="44780"/>
                  </a:lnTo>
                  <a:cubicBezTo>
                    <a:pt x="88703" y="38577"/>
                    <a:pt x="83666" y="33529"/>
                    <a:pt x="77463" y="33529"/>
                  </a:cubicBezTo>
                  <a:lnTo>
                    <a:pt x="69414" y="33529"/>
                  </a:lnTo>
                  <a:cubicBezTo>
                    <a:pt x="63211" y="33529"/>
                    <a:pt x="58175" y="38577"/>
                    <a:pt x="58175" y="44780"/>
                  </a:cubicBezTo>
                  <a:lnTo>
                    <a:pt x="58175" y="64056"/>
                  </a:lnTo>
                  <a:cubicBezTo>
                    <a:pt x="58175" y="69581"/>
                    <a:pt x="53674" y="74081"/>
                    <a:pt x="48150" y="74081"/>
                  </a:cubicBezTo>
                  <a:lnTo>
                    <a:pt x="35886" y="74081"/>
                  </a:lnTo>
                  <a:cubicBezTo>
                    <a:pt x="30350" y="74081"/>
                    <a:pt x="25861" y="69581"/>
                    <a:pt x="25861" y="64056"/>
                  </a:cubicBezTo>
                  <a:lnTo>
                    <a:pt x="25861" y="38220"/>
                  </a:lnTo>
                  <a:cubicBezTo>
                    <a:pt x="25861" y="32017"/>
                    <a:pt x="20813" y="26980"/>
                    <a:pt x="14610" y="26980"/>
                  </a:cubicBezTo>
                  <a:lnTo>
                    <a:pt x="608" y="26980"/>
                  </a:lnTo>
                  <a:cubicBezTo>
                    <a:pt x="275" y="26980"/>
                    <a:pt x="1" y="27254"/>
                    <a:pt x="1" y="27587"/>
                  </a:cubicBezTo>
                  <a:cubicBezTo>
                    <a:pt x="1" y="27921"/>
                    <a:pt x="275" y="28195"/>
                    <a:pt x="608" y="28195"/>
                  </a:cubicBezTo>
                  <a:lnTo>
                    <a:pt x="14610" y="28195"/>
                  </a:lnTo>
                  <a:cubicBezTo>
                    <a:pt x="20146" y="28195"/>
                    <a:pt x="24635" y="32695"/>
                    <a:pt x="24635" y="38220"/>
                  </a:cubicBezTo>
                  <a:lnTo>
                    <a:pt x="24635" y="64056"/>
                  </a:lnTo>
                  <a:cubicBezTo>
                    <a:pt x="24635" y="70259"/>
                    <a:pt x="29683" y="75296"/>
                    <a:pt x="35886" y="75296"/>
                  </a:cubicBezTo>
                  <a:lnTo>
                    <a:pt x="48150" y="75296"/>
                  </a:lnTo>
                  <a:cubicBezTo>
                    <a:pt x="54341" y="75296"/>
                    <a:pt x="59389" y="70259"/>
                    <a:pt x="59389" y="64056"/>
                  </a:cubicBezTo>
                  <a:lnTo>
                    <a:pt x="59389" y="44780"/>
                  </a:lnTo>
                  <a:cubicBezTo>
                    <a:pt x="59389" y="39244"/>
                    <a:pt x="63890" y="34743"/>
                    <a:pt x="69414" y="34743"/>
                  </a:cubicBezTo>
                  <a:lnTo>
                    <a:pt x="77463" y="34743"/>
                  </a:lnTo>
                  <a:cubicBezTo>
                    <a:pt x="82988" y="34743"/>
                    <a:pt x="87488" y="39244"/>
                    <a:pt x="87488" y="44780"/>
                  </a:cubicBezTo>
                  <a:lnTo>
                    <a:pt x="87488" y="48769"/>
                  </a:lnTo>
                  <a:cubicBezTo>
                    <a:pt x="87488" y="54972"/>
                    <a:pt x="92536" y="60008"/>
                    <a:pt x="98739" y="60008"/>
                  </a:cubicBezTo>
                  <a:lnTo>
                    <a:pt x="109538" y="60008"/>
                  </a:lnTo>
                  <a:cubicBezTo>
                    <a:pt x="115730" y="60008"/>
                    <a:pt x="120778" y="54972"/>
                    <a:pt x="120778" y="48769"/>
                  </a:cubicBezTo>
                  <a:lnTo>
                    <a:pt x="120778" y="11240"/>
                  </a:lnTo>
                  <a:cubicBezTo>
                    <a:pt x="120778" y="5716"/>
                    <a:pt x="125279" y="1215"/>
                    <a:pt x="130803" y="1215"/>
                  </a:cubicBezTo>
                  <a:lnTo>
                    <a:pt x="141173" y="1215"/>
                  </a:lnTo>
                  <a:cubicBezTo>
                    <a:pt x="146710" y="1215"/>
                    <a:pt x="151198" y="5716"/>
                    <a:pt x="151198" y="11240"/>
                  </a:cubicBezTo>
                  <a:lnTo>
                    <a:pt x="151198" y="20646"/>
                  </a:lnTo>
                  <a:cubicBezTo>
                    <a:pt x="151198" y="26837"/>
                    <a:pt x="156247" y="31886"/>
                    <a:pt x="162450" y="31886"/>
                  </a:cubicBezTo>
                  <a:lnTo>
                    <a:pt x="179523" y="31886"/>
                  </a:lnTo>
                  <a:cubicBezTo>
                    <a:pt x="179857" y="31886"/>
                    <a:pt x="180131" y="31612"/>
                    <a:pt x="180131" y="31278"/>
                  </a:cubicBezTo>
                  <a:cubicBezTo>
                    <a:pt x="180131" y="30945"/>
                    <a:pt x="179857" y="30671"/>
                    <a:pt x="179523" y="30671"/>
                  </a:cubicBezTo>
                  <a:lnTo>
                    <a:pt x="162450" y="30671"/>
                  </a:lnTo>
                  <a:cubicBezTo>
                    <a:pt x="156913" y="30671"/>
                    <a:pt x="152425" y="26171"/>
                    <a:pt x="152425" y="20646"/>
                  </a:cubicBezTo>
                  <a:lnTo>
                    <a:pt x="152425" y="11240"/>
                  </a:lnTo>
                  <a:cubicBezTo>
                    <a:pt x="152425" y="5037"/>
                    <a:pt x="147377" y="1"/>
                    <a:pt x="141173" y="1"/>
                  </a:cubicBezTo>
                  <a:close/>
                </a:path>
              </a:pathLst>
            </a:custGeom>
            <a:solidFill>
              <a:srgbClr val="0A21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1820;p35">
              <a:extLst>
                <a:ext uri="{FF2B5EF4-FFF2-40B4-BE49-F238E27FC236}">
                  <a16:creationId xmlns:a16="http://schemas.microsoft.com/office/drawing/2014/main" id="{AD930E41-D853-4C07-A74C-09CF6B002332}"/>
                </a:ext>
              </a:extLst>
            </p:cNvPr>
            <p:cNvGrpSpPr/>
            <p:nvPr/>
          </p:nvGrpSpPr>
          <p:grpSpPr>
            <a:xfrm>
              <a:off x="5530982" y="3104139"/>
              <a:ext cx="161737" cy="169100"/>
              <a:chOff x="5624800" y="1743750"/>
              <a:chExt cx="169100" cy="169100"/>
            </a:xfrm>
          </p:grpSpPr>
          <p:sp>
            <p:nvSpPr>
              <p:cNvPr id="48" name="Google Shape;1821;p35">
                <a:extLst>
                  <a:ext uri="{FF2B5EF4-FFF2-40B4-BE49-F238E27FC236}">
                    <a16:creationId xmlns:a16="http://schemas.microsoft.com/office/drawing/2014/main" id="{EDF8DC81-CED8-45B4-AAC0-63F4CBE41834}"/>
                  </a:ext>
                </a:extLst>
              </p:cNvPr>
              <p:cNvSpPr/>
              <p:nvPr/>
            </p:nvSpPr>
            <p:spPr>
              <a:xfrm>
                <a:off x="5634925" y="1753875"/>
                <a:ext cx="148850" cy="148850"/>
              </a:xfrm>
              <a:custGeom>
                <a:avLst/>
                <a:gdLst/>
                <a:ahLst/>
                <a:cxnLst/>
                <a:rect l="l" t="t" r="r" b="b"/>
                <a:pathLst>
                  <a:path w="5954" h="5954" extrusionOk="0">
                    <a:moveTo>
                      <a:pt x="2977" y="0"/>
                    </a:moveTo>
                    <a:cubicBezTo>
                      <a:pt x="1334" y="0"/>
                      <a:pt x="0" y="1334"/>
                      <a:pt x="0" y="2977"/>
                    </a:cubicBezTo>
                    <a:cubicBezTo>
                      <a:pt x="0" y="4620"/>
                      <a:pt x="1334" y="5953"/>
                      <a:pt x="2977" y="5953"/>
                    </a:cubicBezTo>
                    <a:cubicBezTo>
                      <a:pt x="4620" y="5953"/>
                      <a:pt x="5953" y="4620"/>
                      <a:pt x="5953" y="2977"/>
                    </a:cubicBezTo>
                    <a:cubicBezTo>
                      <a:pt x="5953" y="1334"/>
                      <a:pt x="4620" y="0"/>
                      <a:pt x="2977" y="0"/>
                    </a:cubicBezTo>
                    <a:close/>
                  </a:path>
                </a:pathLst>
              </a:custGeom>
              <a:solidFill>
                <a:srgbClr val="F7F7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22;p35">
                <a:extLst>
                  <a:ext uri="{FF2B5EF4-FFF2-40B4-BE49-F238E27FC236}">
                    <a16:creationId xmlns:a16="http://schemas.microsoft.com/office/drawing/2014/main" id="{F9552B6E-79F1-4CDE-8D47-B06B14B74DEC}"/>
                  </a:ext>
                </a:extLst>
              </p:cNvPr>
              <p:cNvSpPr/>
              <p:nvPr/>
            </p:nvSpPr>
            <p:spPr>
              <a:xfrm>
                <a:off x="5624800" y="1743750"/>
                <a:ext cx="169100" cy="169100"/>
              </a:xfrm>
              <a:custGeom>
                <a:avLst/>
                <a:gdLst/>
                <a:ahLst/>
                <a:cxnLst/>
                <a:rect l="l" t="t" r="r" b="b"/>
                <a:pathLst>
                  <a:path w="6764" h="6764" extrusionOk="0">
                    <a:moveTo>
                      <a:pt x="3382" y="810"/>
                    </a:moveTo>
                    <a:cubicBezTo>
                      <a:pt x="4799" y="810"/>
                      <a:pt x="5953" y="1965"/>
                      <a:pt x="5953" y="3382"/>
                    </a:cubicBezTo>
                    <a:cubicBezTo>
                      <a:pt x="5953" y="4799"/>
                      <a:pt x="4799" y="5954"/>
                      <a:pt x="3382" y="5954"/>
                    </a:cubicBezTo>
                    <a:cubicBezTo>
                      <a:pt x="1965" y="5954"/>
                      <a:pt x="810" y="4799"/>
                      <a:pt x="810" y="3382"/>
                    </a:cubicBezTo>
                    <a:cubicBezTo>
                      <a:pt x="810" y="1965"/>
                      <a:pt x="1965" y="810"/>
                      <a:pt x="3382" y="810"/>
                    </a:cubicBezTo>
                    <a:close/>
                    <a:moveTo>
                      <a:pt x="3382" y="1"/>
                    </a:moveTo>
                    <a:cubicBezTo>
                      <a:pt x="1524" y="1"/>
                      <a:pt x="0" y="1513"/>
                      <a:pt x="0" y="3382"/>
                    </a:cubicBezTo>
                    <a:cubicBezTo>
                      <a:pt x="0" y="5239"/>
                      <a:pt x="1524" y="6763"/>
                      <a:pt x="3382" y="6763"/>
                    </a:cubicBezTo>
                    <a:cubicBezTo>
                      <a:pt x="5251" y="6763"/>
                      <a:pt x="6763" y="5239"/>
                      <a:pt x="6763" y="3382"/>
                    </a:cubicBezTo>
                    <a:cubicBezTo>
                      <a:pt x="6763" y="1513"/>
                      <a:pt x="5251" y="1"/>
                      <a:pt x="3382" y="1"/>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823;p35">
                <a:extLst>
                  <a:ext uri="{FF2B5EF4-FFF2-40B4-BE49-F238E27FC236}">
                    <a16:creationId xmlns:a16="http://schemas.microsoft.com/office/drawing/2014/main" id="{0435B438-9388-481C-9045-E49A798EECA0}"/>
                  </a:ext>
                </a:extLst>
              </p:cNvPr>
              <p:cNvSpPr/>
              <p:nvPr/>
            </p:nvSpPr>
            <p:spPr>
              <a:xfrm>
                <a:off x="5659925" y="1778875"/>
                <a:ext cx="98850" cy="98850"/>
              </a:xfrm>
              <a:custGeom>
                <a:avLst/>
                <a:gdLst/>
                <a:ahLst/>
                <a:cxnLst/>
                <a:rect l="l" t="t" r="r" b="b"/>
                <a:pathLst>
                  <a:path w="3954" h="3954" extrusionOk="0">
                    <a:moveTo>
                      <a:pt x="1977" y="0"/>
                    </a:moveTo>
                    <a:cubicBezTo>
                      <a:pt x="893" y="0"/>
                      <a:pt x="0" y="882"/>
                      <a:pt x="0" y="1977"/>
                    </a:cubicBezTo>
                    <a:cubicBezTo>
                      <a:pt x="0" y="3060"/>
                      <a:pt x="893" y="3953"/>
                      <a:pt x="1977" y="3953"/>
                    </a:cubicBezTo>
                    <a:cubicBezTo>
                      <a:pt x="3072" y="3953"/>
                      <a:pt x="3953" y="3060"/>
                      <a:pt x="3953" y="1977"/>
                    </a:cubicBezTo>
                    <a:cubicBezTo>
                      <a:pt x="3953" y="882"/>
                      <a:pt x="3072" y="0"/>
                      <a:pt x="1977" y="0"/>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831;p35">
              <a:extLst>
                <a:ext uri="{FF2B5EF4-FFF2-40B4-BE49-F238E27FC236}">
                  <a16:creationId xmlns:a16="http://schemas.microsoft.com/office/drawing/2014/main" id="{AA1E9ED8-BD78-4518-973C-5B9126D77F75}"/>
                </a:ext>
              </a:extLst>
            </p:cNvPr>
            <p:cNvGrpSpPr/>
            <p:nvPr/>
          </p:nvGrpSpPr>
          <p:grpSpPr>
            <a:xfrm>
              <a:off x="1380693" y="3775809"/>
              <a:ext cx="161426" cy="168800"/>
              <a:chOff x="2266350" y="2414075"/>
              <a:chExt cx="168775" cy="168800"/>
            </a:xfrm>
          </p:grpSpPr>
          <p:sp>
            <p:nvSpPr>
              <p:cNvPr id="45" name="Google Shape;1832;p35">
                <a:extLst>
                  <a:ext uri="{FF2B5EF4-FFF2-40B4-BE49-F238E27FC236}">
                    <a16:creationId xmlns:a16="http://schemas.microsoft.com/office/drawing/2014/main" id="{E9B83316-B4EF-437D-92DA-2AD1B2280922}"/>
                  </a:ext>
                </a:extLst>
              </p:cNvPr>
              <p:cNvSpPr/>
              <p:nvPr/>
            </p:nvSpPr>
            <p:spPr>
              <a:xfrm>
                <a:off x="2276450" y="2424200"/>
                <a:ext cx="148575" cy="148550"/>
              </a:xfrm>
              <a:custGeom>
                <a:avLst/>
                <a:gdLst/>
                <a:ahLst/>
                <a:cxnLst/>
                <a:rect l="l" t="t" r="r" b="b"/>
                <a:pathLst>
                  <a:path w="5943" h="5942" extrusionOk="0">
                    <a:moveTo>
                      <a:pt x="2966" y="0"/>
                    </a:moveTo>
                    <a:cubicBezTo>
                      <a:pt x="1323" y="0"/>
                      <a:pt x="1" y="1334"/>
                      <a:pt x="1" y="2977"/>
                    </a:cubicBezTo>
                    <a:cubicBezTo>
                      <a:pt x="1" y="4620"/>
                      <a:pt x="1323" y="5941"/>
                      <a:pt x="2966" y="5941"/>
                    </a:cubicBezTo>
                    <a:cubicBezTo>
                      <a:pt x="4609" y="5941"/>
                      <a:pt x="5942" y="4620"/>
                      <a:pt x="5942" y="2977"/>
                    </a:cubicBezTo>
                    <a:cubicBezTo>
                      <a:pt x="5942" y="1334"/>
                      <a:pt x="4609" y="0"/>
                      <a:pt x="29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833;p35">
                <a:extLst>
                  <a:ext uri="{FF2B5EF4-FFF2-40B4-BE49-F238E27FC236}">
                    <a16:creationId xmlns:a16="http://schemas.microsoft.com/office/drawing/2014/main" id="{104ADA04-D35E-4F00-9E82-73CD79F708DE}"/>
                  </a:ext>
                </a:extLst>
              </p:cNvPr>
              <p:cNvSpPr/>
              <p:nvPr/>
            </p:nvSpPr>
            <p:spPr>
              <a:xfrm>
                <a:off x="2266350" y="2414075"/>
                <a:ext cx="168775" cy="168800"/>
              </a:xfrm>
              <a:custGeom>
                <a:avLst/>
                <a:gdLst/>
                <a:ahLst/>
                <a:cxnLst/>
                <a:rect l="l" t="t" r="r" b="b"/>
                <a:pathLst>
                  <a:path w="6751" h="6752" extrusionOk="0">
                    <a:moveTo>
                      <a:pt x="3370" y="810"/>
                    </a:moveTo>
                    <a:cubicBezTo>
                      <a:pt x="4786" y="810"/>
                      <a:pt x="5941" y="1965"/>
                      <a:pt x="5941" y="3382"/>
                    </a:cubicBezTo>
                    <a:cubicBezTo>
                      <a:pt x="5941" y="4799"/>
                      <a:pt x="4786" y="5942"/>
                      <a:pt x="3370" y="5942"/>
                    </a:cubicBezTo>
                    <a:cubicBezTo>
                      <a:pt x="1965" y="5942"/>
                      <a:pt x="810" y="4799"/>
                      <a:pt x="810" y="3382"/>
                    </a:cubicBezTo>
                    <a:cubicBezTo>
                      <a:pt x="810" y="1965"/>
                      <a:pt x="1965" y="810"/>
                      <a:pt x="3370" y="810"/>
                    </a:cubicBezTo>
                    <a:close/>
                    <a:moveTo>
                      <a:pt x="3370" y="0"/>
                    </a:moveTo>
                    <a:cubicBezTo>
                      <a:pt x="1512" y="0"/>
                      <a:pt x="0" y="1512"/>
                      <a:pt x="0" y="3382"/>
                    </a:cubicBezTo>
                    <a:cubicBezTo>
                      <a:pt x="0" y="5239"/>
                      <a:pt x="1512" y="6751"/>
                      <a:pt x="3370" y="6751"/>
                    </a:cubicBezTo>
                    <a:cubicBezTo>
                      <a:pt x="5239" y="6751"/>
                      <a:pt x="6751" y="5239"/>
                      <a:pt x="6751" y="3382"/>
                    </a:cubicBezTo>
                    <a:cubicBezTo>
                      <a:pt x="6751" y="1512"/>
                      <a:pt x="5239" y="0"/>
                      <a:pt x="337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834;p35">
                <a:extLst>
                  <a:ext uri="{FF2B5EF4-FFF2-40B4-BE49-F238E27FC236}">
                    <a16:creationId xmlns:a16="http://schemas.microsoft.com/office/drawing/2014/main" id="{55F16250-823D-4C44-A279-E0459FBDAAE0}"/>
                  </a:ext>
                </a:extLst>
              </p:cNvPr>
              <p:cNvSpPr/>
              <p:nvPr/>
            </p:nvSpPr>
            <p:spPr>
              <a:xfrm>
                <a:off x="2301475" y="2449200"/>
                <a:ext cx="98525" cy="98550"/>
              </a:xfrm>
              <a:custGeom>
                <a:avLst/>
                <a:gdLst/>
                <a:ahLst/>
                <a:cxnLst/>
                <a:rect l="l" t="t" r="r" b="b"/>
                <a:pathLst>
                  <a:path w="3941" h="3942" extrusionOk="0">
                    <a:moveTo>
                      <a:pt x="1965" y="0"/>
                    </a:moveTo>
                    <a:cubicBezTo>
                      <a:pt x="881" y="0"/>
                      <a:pt x="0" y="881"/>
                      <a:pt x="0" y="1977"/>
                    </a:cubicBezTo>
                    <a:cubicBezTo>
                      <a:pt x="0" y="3060"/>
                      <a:pt x="881" y="3941"/>
                      <a:pt x="1965" y="3941"/>
                    </a:cubicBezTo>
                    <a:cubicBezTo>
                      <a:pt x="3060" y="3941"/>
                      <a:pt x="3941" y="3060"/>
                      <a:pt x="3941" y="1977"/>
                    </a:cubicBezTo>
                    <a:cubicBezTo>
                      <a:pt x="3941" y="881"/>
                      <a:pt x="3060" y="0"/>
                      <a:pt x="1965"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43;p35">
              <a:extLst>
                <a:ext uri="{FF2B5EF4-FFF2-40B4-BE49-F238E27FC236}">
                  <a16:creationId xmlns:a16="http://schemas.microsoft.com/office/drawing/2014/main" id="{35DCE23F-BD75-4F3B-BA72-7B9CDBC4A8B3}"/>
                </a:ext>
              </a:extLst>
            </p:cNvPr>
            <p:cNvGrpSpPr/>
            <p:nvPr/>
          </p:nvGrpSpPr>
          <p:grpSpPr>
            <a:xfrm>
              <a:off x="6859648" y="3888535"/>
              <a:ext cx="161713" cy="168775"/>
              <a:chOff x="6708575" y="2513500"/>
              <a:chExt cx="169075" cy="168775"/>
            </a:xfrm>
          </p:grpSpPr>
          <p:sp>
            <p:nvSpPr>
              <p:cNvPr id="42" name="Google Shape;1844;p35">
                <a:extLst>
                  <a:ext uri="{FF2B5EF4-FFF2-40B4-BE49-F238E27FC236}">
                    <a16:creationId xmlns:a16="http://schemas.microsoft.com/office/drawing/2014/main" id="{7E64A046-BE75-42DA-8F19-A68E20B1E4CB}"/>
                  </a:ext>
                </a:extLst>
              </p:cNvPr>
              <p:cNvSpPr/>
              <p:nvPr/>
            </p:nvSpPr>
            <p:spPr>
              <a:xfrm>
                <a:off x="6718675" y="2523600"/>
                <a:ext cx="148550" cy="148575"/>
              </a:xfrm>
              <a:custGeom>
                <a:avLst/>
                <a:gdLst/>
                <a:ahLst/>
                <a:cxnLst/>
                <a:rect l="l" t="t" r="r" b="b"/>
                <a:pathLst>
                  <a:path w="5942" h="5943" extrusionOk="0">
                    <a:moveTo>
                      <a:pt x="2977" y="1"/>
                    </a:moveTo>
                    <a:cubicBezTo>
                      <a:pt x="1334" y="1"/>
                      <a:pt x="1" y="1334"/>
                      <a:pt x="1" y="2977"/>
                    </a:cubicBezTo>
                    <a:cubicBezTo>
                      <a:pt x="1" y="4620"/>
                      <a:pt x="1334" y="5942"/>
                      <a:pt x="2977" y="5942"/>
                    </a:cubicBezTo>
                    <a:cubicBezTo>
                      <a:pt x="4620" y="5942"/>
                      <a:pt x="5942" y="4620"/>
                      <a:pt x="5942" y="2977"/>
                    </a:cubicBezTo>
                    <a:cubicBezTo>
                      <a:pt x="5942" y="1334"/>
                      <a:pt x="4620" y="1"/>
                      <a:pt x="29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845;p35">
                <a:extLst>
                  <a:ext uri="{FF2B5EF4-FFF2-40B4-BE49-F238E27FC236}">
                    <a16:creationId xmlns:a16="http://schemas.microsoft.com/office/drawing/2014/main" id="{25F02A4E-18DE-4BBE-9F10-4B1F56510F79}"/>
                  </a:ext>
                </a:extLst>
              </p:cNvPr>
              <p:cNvSpPr/>
              <p:nvPr/>
            </p:nvSpPr>
            <p:spPr>
              <a:xfrm>
                <a:off x="6708575" y="2513500"/>
                <a:ext cx="169075" cy="168775"/>
              </a:xfrm>
              <a:custGeom>
                <a:avLst/>
                <a:gdLst/>
                <a:ahLst/>
                <a:cxnLst/>
                <a:rect l="l" t="t" r="r" b="b"/>
                <a:pathLst>
                  <a:path w="6763" h="6751" extrusionOk="0">
                    <a:moveTo>
                      <a:pt x="3381" y="810"/>
                    </a:moveTo>
                    <a:cubicBezTo>
                      <a:pt x="4798" y="810"/>
                      <a:pt x="5941" y="1965"/>
                      <a:pt x="5941" y="3381"/>
                    </a:cubicBezTo>
                    <a:cubicBezTo>
                      <a:pt x="5941" y="4798"/>
                      <a:pt x="4798" y="5941"/>
                      <a:pt x="3381" y="5941"/>
                    </a:cubicBezTo>
                    <a:cubicBezTo>
                      <a:pt x="1965" y="5941"/>
                      <a:pt x="810" y="4798"/>
                      <a:pt x="810" y="3381"/>
                    </a:cubicBezTo>
                    <a:cubicBezTo>
                      <a:pt x="810" y="1965"/>
                      <a:pt x="1965" y="810"/>
                      <a:pt x="3381" y="810"/>
                    </a:cubicBezTo>
                    <a:close/>
                    <a:moveTo>
                      <a:pt x="3381" y="0"/>
                    </a:moveTo>
                    <a:cubicBezTo>
                      <a:pt x="1512" y="0"/>
                      <a:pt x="0" y="1512"/>
                      <a:pt x="0" y="3381"/>
                    </a:cubicBezTo>
                    <a:cubicBezTo>
                      <a:pt x="0" y="5239"/>
                      <a:pt x="1512" y="6751"/>
                      <a:pt x="3381" y="6751"/>
                    </a:cubicBezTo>
                    <a:cubicBezTo>
                      <a:pt x="5239" y="6751"/>
                      <a:pt x="6763" y="5239"/>
                      <a:pt x="6763" y="3381"/>
                    </a:cubicBezTo>
                    <a:cubicBezTo>
                      <a:pt x="6763" y="1512"/>
                      <a:pt x="5239" y="0"/>
                      <a:pt x="3381" y="0"/>
                    </a:cubicBezTo>
                    <a:close/>
                  </a:path>
                </a:pathLst>
              </a:cu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846;p35">
                <a:extLst>
                  <a:ext uri="{FF2B5EF4-FFF2-40B4-BE49-F238E27FC236}">
                    <a16:creationId xmlns:a16="http://schemas.microsoft.com/office/drawing/2014/main" id="{60D44AC0-5551-4351-8695-12FC8AD158EB}"/>
                  </a:ext>
                </a:extLst>
              </p:cNvPr>
              <p:cNvSpPr/>
              <p:nvPr/>
            </p:nvSpPr>
            <p:spPr>
              <a:xfrm>
                <a:off x="6743675" y="2548600"/>
                <a:ext cx="98550" cy="98550"/>
              </a:xfrm>
              <a:custGeom>
                <a:avLst/>
                <a:gdLst/>
                <a:ahLst/>
                <a:cxnLst/>
                <a:rect l="l" t="t" r="r" b="b"/>
                <a:pathLst>
                  <a:path w="3942" h="3942" extrusionOk="0">
                    <a:moveTo>
                      <a:pt x="1977" y="1"/>
                    </a:moveTo>
                    <a:cubicBezTo>
                      <a:pt x="882" y="1"/>
                      <a:pt x="1" y="882"/>
                      <a:pt x="1" y="1977"/>
                    </a:cubicBezTo>
                    <a:cubicBezTo>
                      <a:pt x="1" y="3061"/>
                      <a:pt x="882" y="3942"/>
                      <a:pt x="1977" y="3942"/>
                    </a:cubicBezTo>
                    <a:cubicBezTo>
                      <a:pt x="3061" y="3942"/>
                      <a:pt x="3942" y="3061"/>
                      <a:pt x="3942" y="1977"/>
                    </a:cubicBezTo>
                    <a:cubicBezTo>
                      <a:pt x="3942" y="882"/>
                      <a:pt x="3061" y="1"/>
                      <a:pt x="1977" y="1"/>
                    </a:cubicBezTo>
                    <a:close/>
                  </a:path>
                </a:pathLst>
              </a:cu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 name="Hình ảnh 19" descr="Ảnh có chứa LEGO, đồ chơi&#10;&#10;Mô tả được tạo tự động">
              <a:extLst>
                <a:ext uri="{FF2B5EF4-FFF2-40B4-BE49-F238E27FC236}">
                  <a16:creationId xmlns:a16="http://schemas.microsoft.com/office/drawing/2014/main" id="{A6506E55-3516-44A6-8897-F2C1F9082093}"/>
                </a:ext>
              </a:extLst>
            </p:cNvPr>
            <p:cNvPicPr>
              <a:picLocks noChangeAspect="1"/>
            </p:cNvPicPr>
            <p:nvPr/>
          </p:nvPicPr>
          <p:blipFill>
            <a:blip r:embed="rId5"/>
            <a:stretch>
              <a:fillRect/>
            </a:stretch>
          </p:blipFill>
          <p:spPr>
            <a:xfrm>
              <a:off x="1318280" y="2746349"/>
              <a:ext cx="1116457" cy="965603"/>
            </a:xfrm>
            <a:prstGeom prst="rect">
              <a:avLst/>
            </a:prstGeom>
          </p:spPr>
        </p:pic>
        <p:grpSp>
          <p:nvGrpSpPr>
            <p:cNvPr id="21" name="Google Shape;1854;p35">
              <a:extLst>
                <a:ext uri="{FF2B5EF4-FFF2-40B4-BE49-F238E27FC236}">
                  <a16:creationId xmlns:a16="http://schemas.microsoft.com/office/drawing/2014/main" id="{EF76C2F0-7A22-4C7B-80FB-61D7E33601A9}"/>
                </a:ext>
              </a:extLst>
            </p:cNvPr>
            <p:cNvGrpSpPr/>
            <p:nvPr/>
          </p:nvGrpSpPr>
          <p:grpSpPr>
            <a:xfrm>
              <a:off x="4587441" y="4569486"/>
              <a:ext cx="161713" cy="169075"/>
              <a:chOff x="5082475" y="3182925"/>
              <a:chExt cx="169075" cy="169075"/>
            </a:xfrm>
          </p:grpSpPr>
          <p:sp>
            <p:nvSpPr>
              <p:cNvPr id="39" name="Google Shape;1855;p35">
                <a:extLst>
                  <a:ext uri="{FF2B5EF4-FFF2-40B4-BE49-F238E27FC236}">
                    <a16:creationId xmlns:a16="http://schemas.microsoft.com/office/drawing/2014/main" id="{AE1C7942-B681-423F-B765-EB3693B5EE22}"/>
                  </a:ext>
                </a:extLst>
              </p:cNvPr>
              <p:cNvSpPr/>
              <p:nvPr/>
            </p:nvSpPr>
            <p:spPr>
              <a:xfrm>
                <a:off x="5092575" y="3193325"/>
                <a:ext cx="148875" cy="148575"/>
              </a:xfrm>
              <a:custGeom>
                <a:avLst/>
                <a:gdLst/>
                <a:ahLst/>
                <a:cxnLst/>
                <a:rect l="l" t="t" r="r" b="b"/>
                <a:pathLst>
                  <a:path w="5955" h="5943" extrusionOk="0">
                    <a:moveTo>
                      <a:pt x="2978" y="1"/>
                    </a:moveTo>
                    <a:cubicBezTo>
                      <a:pt x="1334" y="1"/>
                      <a:pt x="1" y="1322"/>
                      <a:pt x="1" y="2966"/>
                    </a:cubicBezTo>
                    <a:cubicBezTo>
                      <a:pt x="1" y="4609"/>
                      <a:pt x="1334" y="5942"/>
                      <a:pt x="2978" y="5942"/>
                    </a:cubicBezTo>
                    <a:cubicBezTo>
                      <a:pt x="4621" y="5942"/>
                      <a:pt x="5954" y="4609"/>
                      <a:pt x="5954" y="2966"/>
                    </a:cubicBezTo>
                    <a:cubicBezTo>
                      <a:pt x="5954" y="1322"/>
                      <a:pt x="4621" y="1"/>
                      <a:pt x="2978" y="1"/>
                    </a:cubicBezTo>
                    <a:close/>
                  </a:path>
                </a:pathLst>
              </a:custGeom>
              <a:solidFill>
                <a:srgbClr val="F7F7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56;p35">
                <a:extLst>
                  <a:ext uri="{FF2B5EF4-FFF2-40B4-BE49-F238E27FC236}">
                    <a16:creationId xmlns:a16="http://schemas.microsoft.com/office/drawing/2014/main" id="{82E36013-837C-4B25-B493-E59A3339D553}"/>
                  </a:ext>
                </a:extLst>
              </p:cNvPr>
              <p:cNvSpPr/>
              <p:nvPr/>
            </p:nvSpPr>
            <p:spPr>
              <a:xfrm>
                <a:off x="5082475" y="3182925"/>
                <a:ext cx="169075" cy="169075"/>
              </a:xfrm>
              <a:custGeom>
                <a:avLst/>
                <a:gdLst/>
                <a:ahLst/>
                <a:cxnLst/>
                <a:rect l="l" t="t" r="r" b="b"/>
                <a:pathLst>
                  <a:path w="6763" h="6763" extrusionOk="0">
                    <a:moveTo>
                      <a:pt x="3382" y="822"/>
                    </a:moveTo>
                    <a:cubicBezTo>
                      <a:pt x="4798" y="822"/>
                      <a:pt x="5941" y="1965"/>
                      <a:pt x="5941" y="3382"/>
                    </a:cubicBezTo>
                    <a:cubicBezTo>
                      <a:pt x="5941" y="4798"/>
                      <a:pt x="4798" y="5953"/>
                      <a:pt x="3382" y="5953"/>
                    </a:cubicBezTo>
                    <a:cubicBezTo>
                      <a:pt x="1965" y="5953"/>
                      <a:pt x="810" y="4798"/>
                      <a:pt x="810" y="3382"/>
                    </a:cubicBezTo>
                    <a:cubicBezTo>
                      <a:pt x="810" y="1965"/>
                      <a:pt x="1965" y="822"/>
                      <a:pt x="3382" y="822"/>
                    </a:cubicBezTo>
                    <a:close/>
                    <a:moveTo>
                      <a:pt x="3382" y="0"/>
                    </a:moveTo>
                    <a:cubicBezTo>
                      <a:pt x="1512" y="0"/>
                      <a:pt x="0" y="1524"/>
                      <a:pt x="0" y="3382"/>
                    </a:cubicBezTo>
                    <a:cubicBezTo>
                      <a:pt x="0" y="5251"/>
                      <a:pt x="1512" y="6763"/>
                      <a:pt x="3382" y="6763"/>
                    </a:cubicBezTo>
                    <a:cubicBezTo>
                      <a:pt x="5239" y="6763"/>
                      <a:pt x="6763" y="5251"/>
                      <a:pt x="6763" y="3382"/>
                    </a:cubicBezTo>
                    <a:cubicBezTo>
                      <a:pt x="6763" y="1524"/>
                      <a:pt x="5239" y="0"/>
                      <a:pt x="3382" y="0"/>
                    </a:cubicBezTo>
                    <a:close/>
                  </a:path>
                </a:pathLst>
              </a:custGeom>
              <a:solidFill>
                <a:srgbClr val="4949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857;p35">
                <a:extLst>
                  <a:ext uri="{FF2B5EF4-FFF2-40B4-BE49-F238E27FC236}">
                    <a16:creationId xmlns:a16="http://schemas.microsoft.com/office/drawing/2014/main" id="{A63430E6-CAF5-4825-8D8B-396B6A1A59F3}"/>
                  </a:ext>
                </a:extLst>
              </p:cNvPr>
              <p:cNvSpPr/>
              <p:nvPr/>
            </p:nvSpPr>
            <p:spPr>
              <a:xfrm>
                <a:off x="5117600" y="3218325"/>
                <a:ext cx="98525" cy="98550"/>
              </a:xfrm>
              <a:custGeom>
                <a:avLst/>
                <a:gdLst/>
                <a:ahLst/>
                <a:cxnLst/>
                <a:rect l="l" t="t" r="r" b="b"/>
                <a:pathLst>
                  <a:path w="3941" h="3942" extrusionOk="0">
                    <a:moveTo>
                      <a:pt x="1977" y="1"/>
                    </a:moveTo>
                    <a:cubicBezTo>
                      <a:pt x="881" y="1"/>
                      <a:pt x="0" y="882"/>
                      <a:pt x="0" y="1966"/>
                    </a:cubicBezTo>
                    <a:cubicBezTo>
                      <a:pt x="0" y="3061"/>
                      <a:pt x="881" y="3942"/>
                      <a:pt x="1977" y="3942"/>
                    </a:cubicBezTo>
                    <a:cubicBezTo>
                      <a:pt x="3060" y="3942"/>
                      <a:pt x="3941" y="3061"/>
                      <a:pt x="3941" y="1966"/>
                    </a:cubicBezTo>
                    <a:cubicBezTo>
                      <a:pt x="3941" y="882"/>
                      <a:pt x="3060" y="1"/>
                      <a:pt x="1977" y="1"/>
                    </a:cubicBezTo>
                    <a:close/>
                  </a:path>
                </a:pathLst>
              </a:custGeom>
              <a:solidFill>
                <a:srgbClr val="4949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1860;p35">
              <a:extLst>
                <a:ext uri="{FF2B5EF4-FFF2-40B4-BE49-F238E27FC236}">
                  <a16:creationId xmlns:a16="http://schemas.microsoft.com/office/drawing/2014/main" id="{256CFE48-5580-46DD-BBF0-EDAD2ECE3713}"/>
                </a:ext>
              </a:extLst>
            </p:cNvPr>
            <p:cNvGrpSpPr/>
            <p:nvPr/>
          </p:nvGrpSpPr>
          <p:grpSpPr>
            <a:xfrm>
              <a:off x="2629300" y="4971364"/>
              <a:ext cx="161737" cy="169075"/>
              <a:chOff x="3273900" y="3595775"/>
              <a:chExt cx="169100" cy="169075"/>
            </a:xfrm>
          </p:grpSpPr>
          <p:sp>
            <p:nvSpPr>
              <p:cNvPr id="36" name="Google Shape;1861;p35">
                <a:extLst>
                  <a:ext uri="{FF2B5EF4-FFF2-40B4-BE49-F238E27FC236}">
                    <a16:creationId xmlns:a16="http://schemas.microsoft.com/office/drawing/2014/main" id="{B95A1193-0C22-4B48-AB69-8DDF945152F9}"/>
                  </a:ext>
                </a:extLst>
              </p:cNvPr>
              <p:cNvSpPr/>
              <p:nvPr/>
            </p:nvSpPr>
            <p:spPr>
              <a:xfrm>
                <a:off x="3284025" y="3605875"/>
                <a:ext cx="148850" cy="148850"/>
              </a:xfrm>
              <a:custGeom>
                <a:avLst/>
                <a:gdLst/>
                <a:ahLst/>
                <a:cxnLst/>
                <a:rect l="l" t="t" r="r" b="b"/>
                <a:pathLst>
                  <a:path w="5954" h="5954" extrusionOk="0">
                    <a:moveTo>
                      <a:pt x="2977" y="1"/>
                    </a:moveTo>
                    <a:cubicBezTo>
                      <a:pt x="1334" y="1"/>
                      <a:pt x="1" y="1334"/>
                      <a:pt x="1" y="2977"/>
                    </a:cubicBezTo>
                    <a:cubicBezTo>
                      <a:pt x="1" y="4621"/>
                      <a:pt x="1334" y="5954"/>
                      <a:pt x="2977" y="5954"/>
                    </a:cubicBezTo>
                    <a:cubicBezTo>
                      <a:pt x="4620" y="5954"/>
                      <a:pt x="5954" y="4621"/>
                      <a:pt x="5954" y="2977"/>
                    </a:cubicBezTo>
                    <a:cubicBezTo>
                      <a:pt x="5954" y="1334"/>
                      <a:pt x="4620" y="1"/>
                      <a:pt x="29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62;p35">
                <a:extLst>
                  <a:ext uri="{FF2B5EF4-FFF2-40B4-BE49-F238E27FC236}">
                    <a16:creationId xmlns:a16="http://schemas.microsoft.com/office/drawing/2014/main" id="{9F089DB5-6E95-4C0D-A3FD-965214EDF9DD}"/>
                  </a:ext>
                </a:extLst>
              </p:cNvPr>
              <p:cNvSpPr/>
              <p:nvPr/>
            </p:nvSpPr>
            <p:spPr>
              <a:xfrm>
                <a:off x="3273900" y="3595775"/>
                <a:ext cx="169100" cy="169075"/>
              </a:xfrm>
              <a:custGeom>
                <a:avLst/>
                <a:gdLst/>
                <a:ahLst/>
                <a:cxnLst/>
                <a:rect l="l" t="t" r="r" b="b"/>
                <a:pathLst>
                  <a:path w="6764" h="6763" extrusionOk="0">
                    <a:moveTo>
                      <a:pt x="3382" y="810"/>
                    </a:moveTo>
                    <a:cubicBezTo>
                      <a:pt x="4799" y="810"/>
                      <a:pt x="5954" y="1965"/>
                      <a:pt x="5954" y="3381"/>
                    </a:cubicBezTo>
                    <a:cubicBezTo>
                      <a:pt x="5954" y="4798"/>
                      <a:pt x="4799" y="5953"/>
                      <a:pt x="3382" y="5953"/>
                    </a:cubicBezTo>
                    <a:cubicBezTo>
                      <a:pt x="1965" y="5953"/>
                      <a:pt x="810" y="4798"/>
                      <a:pt x="810" y="3381"/>
                    </a:cubicBezTo>
                    <a:cubicBezTo>
                      <a:pt x="810" y="1965"/>
                      <a:pt x="1965" y="810"/>
                      <a:pt x="3382" y="810"/>
                    </a:cubicBezTo>
                    <a:close/>
                    <a:moveTo>
                      <a:pt x="3382" y="0"/>
                    </a:moveTo>
                    <a:cubicBezTo>
                      <a:pt x="1513" y="0"/>
                      <a:pt x="1" y="1524"/>
                      <a:pt x="1" y="3381"/>
                    </a:cubicBezTo>
                    <a:cubicBezTo>
                      <a:pt x="1" y="5251"/>
                      <a:pt x="1513" y="6763"/>
                      <a:pt x="3382" y="6763"/>
                    </a:cubicBezTo>
                    <a:cubicBezTo>
                      <a:pt x="5240" y="6763"/>
                      <a:pt x="6764" y="5251"/>
                      <a:pt x="6764" y="3381"/>
                    </a:cubicBezTo>
                    <a:cubicBezTo>
                      <a:pt x="6764" y="1524"/>
                      <a:pt x="5240" y="0"/>
                      <a:pt x="3382"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863;p35">
                <a:extLst>
                  <a:ext uri="{FF2B5EF4-FFF2-40B4-BE49-F238E27FC236}">
                    <a16:creationId xmlns:a16="http://schemas.microsoft.com/office/drawing/2014/main" id="{3207D5DB-2D16-48F5-96F1-5BE9F6F3774A}"/>
                  </a:ext>
                </a:extLst>
              </p:cNvPr>
              <p:cNvSpPr/>
              <p:nvPr/>
            </p:nvSpPr>
            <p:spPr>
              <a:xfrm>
                <a:off x="3309025" y="3630900"/>
                <a:ext cx="98550" cy="98825"/>
              </a:xfrm>
              <a:custGeom>
                <a:avLst/>
                <a:gdLst/>
                <a:ahLst/>
                <a:cxnLst/>
                <a:rect l="l" t="t" r="r" b="b"/>
                <a:pathLst>
                  <a:path w="3942" h="3953" extrusionOk="0">
                    <a:moveTo>
                      <a:pt x="1977" y="0"/>
                    </a:moveTo>
                    <a:cubicBezTo>
                      <a:pt x="882" y="0"/>
                      <a:pt x="1" y="893"/>
                      <a:pt x="1" y="1976"/>
                    </a:cubicBezTo>
                    <a:cubicBezTo>
                      <a:pt x="1" y="3072"/>
                      <a:pt x="882" y="3953"/>
                      <a:pt x="1977" y="3953"/>
                    </a:cubicBezTo>
                    <a:cubicBezTo>
                      <a:pt x="3061" y="3953"/>
                      <a:pt x="3942" y="3072"/>
                      <a:pt x="3942" y="1976"/>
                    </a:cubicBezTo>
                    <a:cubicBezTo>
                      <a:pt x="3942" y="893"/>
                      <a:pt x="3061" y="0"/>
                      <a:pt x="1977"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868;p35">
              <a:extLst>
                <a:ext uri="{FF2B5EF4-FFF2-40B4-BE49-F238E27FC236}">
                  <a16:creationId xmlns:a16="http://schemas.microsoft.com/office/drawing/2014/main" id="{F77604AD-2696-4CA1-AF9C-A7CCAAFACE8A}"/>
                </a:ext>
              </a:extLst>
            </p:cNvPr>
            <p:cNvGrpSpPr/>
            <p:nvPr/>
          </p:nvGrpSpPr>
          <p:grpSpPr>
            <a:xfrm>
              <a:off x="3572205" y="3970501"/>
              <a:ext cx="161713" cy="169100"/>
              <a:chOff x="4075500" y="2587600"/>
              <a:chExt cx="169075" cy="169100"/>
            </a:xfrm>
          </p:grpSpPr>
          <p:sp>
            <p:nvSpPr>
              <p:cNvPr id="33" name="Google Shape;1869;p35">
                <a:extLst>
                  <a:ext uri="{FF2B5EF4-FFF2-40B4-BE49-F238E27FC236}">
                    <a16:creationId xmlns:a16="http://schemas.microsoft.com/office/drawing/2014/main" id="{F695D90F-6F32-4A61-9505-5BADC30ED1E8}"/>
                  </a:ext>
                </a:extLst>
              </p:cNvPr>
              <p:cNvSpPr/>
              <p:nvPr/>
            </p:nvSpPr>
            <p:spPr>
              <a:xfrm>
                <a:off x="4085925" y="2598025"/>
                <a:ext cx="148550" cy="148550"/>
              </a:xfrm>
              <a:custGeom>
                <a:avLst/>
                <a:gdLst/>
                <a:ahLst/>
                <a:cxnLst/>
                <a:rect l="l" t="t" r="r" b="b"/>
                <a:pathLst>
                  <a:path w="5942" h="5942" extrusionOk="0">
                    <a:moveTo>
                      <a:pt x="2965" y="0"/>
                    </a:moveTo>
                    <a:cubicBezTo>
                      <a:pt x="1322" y="0"/>
                      <a:pt x="0" y="1322"/>
                      <a:pt x="0" y="2965"/>
                    </a:cubicBezTo>
                    <a:cubicBezTo>
                      <a:pt x="0" y="4608"/>
                      <a:pt x="1322" y="5942"/>
                      <a:pt x="2965" y="5942"/>
                    </a:cubicBezTo>
                    <a:cubicBezTo>
                      <a:pt x="4608" y="5942"/>
                      <a:pt x="5941" y="4608"/>
                      <a:pt x="5941" y="2965"/>
                    </a:cubicBezTo>
                    <a:cubicBezTo>
                      <a:pt x="5941" y="1322"/>
                      <a:pt x="4608" y="0"/>
                      <a:pt x="29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70;p35">
                <a:extLst>
                  <a:ext uri="{FF2B5EF4-FFF2-40B4-BE49-F238E27FC236}">
                    <a16:creationId xmlns:a16="http://schemas.microsoft.com/office/drawing/2014/main" id="{1A6D451B-CF83-4BBE-9A36-70FA44875A5C}"/>
                  </a:ext>
                </a:extLst>
              </p:cNvPr>
              <p:cNvSpPr/>
              <p:nvPr/>
            </p:nvSpPr>
            <p:spPr>
              <a:xfrm>
                <a:off x="4075500" y="2587600"/>
                <a:ext cx="169075" cy="169100"/>
              </a:xfrm>
              <a:custGeom>
                <a:avLst/>
                <a:gdLst/>
                <a:ahLst/>
                <a:cxnLst/>
                <a:rect l="l" t="t" r="r" b="b"/>
                <a:pathLst>
                  <a:path w="6763" h="6764" extrusionOk="0">
                    <a:moveTo>
                      <a:pt x="3382" y="822"/>
                    </a:moveTo>
                    <a:cubicBezTo>
                      <a:pt x="4799" y="822"/>
                      <a:pt x="5953" y="1965"/>
                      <a:pt x="5953" y="3382"/>
                    </a:cubicBezTo>
                    <a:cubicBezTo>
                      <a:pt x="5953" y="4799"/>
                      <a:pt x="4799" y="5954"/>
                      <a:pt x="3382" y="5954"/>
                    </a:cubicBezTo>
                    <a:cubicBezTo>
                      <a:pt x="1965" y="5954"/>
                      <a:pt x="822" y="4799"/>
                      <a:pt x="822" y="3382"/>
                    </a:cubicBezTo>
                    <a:cubicBezTo>
                      <a:pt x="822" y="1965"/>
                      <a:pt x="1965" y="822"/>
                      <a:pt x="3382" y="822"/>
                    </a:cubicBezTo>
                    <a:close/>
                    <a:moveTo>
                      <a:pt x="3382" y="1"/>
                    </a:moveTo>
                    <a:cubicBezTo>
                      <a:pt x="1524" y="1"/>
                      <a:pt x="0" y="1525"/>
                      <a:pt x="0" y="3382"/>
                    </a:cubicBezTo>
                    <a:cubicBezTo>
                      <a:pt x="0" y="5251"/>
                      <a:pt x="1524" y="6763"/>
                      <a:pt x="3382" y="6763"/>
                    </a:cubicBezTo>
                    <a:cubicBezTo>
                      <a:pt x="5251" y="6763"/>
                      <a:pt x="6763" y="5251"/>
                      <a:pt x="6763" y="3382"/>
                    </a:cubicBezTo>
                    <a:cubicBezTo>
                      <a:pt x="6763" y="1525"/>
                      <a:pt x="5251" y="1"/>
                      <a:pt x="3382" y="1"/>
                    </a:cubicBezTo>
                    <a:close/>
                  </a:path>
                </a:pathLst>
              </a:custGeom>
              <a:solidFill>
                <a:srgbClr val="5EB2F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71;p35">
                <a:extLst>
                  <a:ext uri="{FF2B5EF4-FFF2-40B4-BE49-F238E27FC236}">
                    <a16:creationId xmlns:a16="http://schemas.microsoft.com/office/drawing/2014/main" id="{4AC55551-2DA4-4857-8CF5-E137FD70DA4D}"/>
                  </a:ext>
                </a:extLst>
              </p:cNvPr>
              <p:cNvSpPr/>
              <p:nvPr/>
            </p:nvSpPr>
            <p:spPr>
              <a:xfrm>
                <a:off x="4110925" y="2623025"/>
                <a:ext cx="98550" cy="98550"/>
              </a:xfrm>
              <a:custGeom>
                <a:avLst/>
                <a:gdLst/>
                <a:ahLst/>
                <a:cxnLst/>
                <a:rect l="l" t="t" r="r" b="b"/>
                <a:pathLst>
                  <a:path w="3942" h="3942" extrusionOk="0">
                    <a:moveTo>
                      <a:pt x="1965" y="1"/>
                    </a:moveTo>
                    <a:cubicBezTo>
                      <a:pt x="881" y="1"/>
                      <a:pt x="0" y="882"/>
                      <a:pt x="0" y="1965"/>
                    </a:cubicBezTo>
                    <a:cubicBezTo>
                      <a:pt x="0" y="3060"/>
                      <a:pt x="881" y="3942"/>
                      <a:pt x="1965" y="3942"/>
                    </a:cubicBezTo>
                    <a:cubicBezTo>
                      <a:pt x="3060" y="3942"/>
                      <a:pt x="3941" y="3060"/>
                      <a:pt x="3941" y="1965"/>
                    </a:cubicBezTo>
                    <a:cubicBezTo>
                      <a:pt x="3941" y="882"/>
                      <a:pt x="3060" y="1"/>
                      <a:pt x="1965" y="1"/>
                    </a:cubicBezTo>
                    <a:close/>
                  </a:path>
                </a:pathLst>
              </a:custGeom>
              <a:solidFill>
                <a:srgbClr val="5EB2F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 name="Hình ảnh 26" descr="Ảnh có chứa đồ chơi, màu đỏ, búp bê&#10;&#10;Mô tả được tạo tự động">
              <a:extLst>
                <a:ext uri="{FF2B5EF4-FFF2-40B4-BE49-F238E27FC236}">
                  <a16:creationId xmlns:a16="http://schemas.microsoft.com/office/drawing/2014/main" id="{C882AC29-0F6C-4C9A-8A4C-3FA71C167A98}"/>
                </a:ext>
              </a:extLst>
            </p:cNvPr>
            <p:cNvPicPr>
              <a:picLocks noChangeAspect="1"/>
            </p:cNvPicPr>
            <p:nvPr/>
          </p:nvPicPr>
          <p:blipFill>
            <a:blip r:embed="rId6"/>
            <a:stretch>
              <a:fillRect/>
            </a:stretch>
          </p:blipFill>
          <p:spPr>
            <a:xfrm>
              <a:off x="5223833" y="2376646"/>
              <a:ext cx="867644" cy="739470"/>
            </a:xfrm>
            <a:prstGeom prst="rect">
              <a:avLst/>
            </a:prstGeom>
          </p:spPr>
        </p:pic>
        <p:pic>
          <p:nvPicPr>
            <p:cNvPr id="28" name="Hình ảnh 27" descr="Ảnh có chứa đồ họa véc-tơ&#10;&#10;Mô tả được tạo tự động">
              <a:extLst>
                <a:ext uri="{FF2B5EF4-FFF2-40B4-BE49-F238E27FC236}">
                  <a16:creationId xmlns:a16="http://schemas.microsoft.com/office/drawing/2014/main" id="{33BB42F5-250C-4561-AE1C-51C070540C42}"/>
                </a:ext>
              </a:extLst>
            </p:cNvPr>
            <p:cNvPicPr>
              <a:picLocks noChangeAspect="1"/>
            </p:cNvPicPr>
            <p:nvPr/>
          </p:nvPicPr>
          <p:blipFill>
            <a:blip r:embed="rId7"/>
            <a:stretch>
              <a:fillRect/>
            </a:stretch>
          </p:blipFill>
          <p:spPr>
            <a:xfrm>
              <a:off x="3175239" y="4320875"/>
              <a:ext cx="1017936" cy="1017936"/>
            </a:xfrm>
            <a:prstGeom prst="rect">
              <a:avLst/>
            </a:prstGeom>
          </p:spPr>
        </p:pic>
        <p:pic>
          <p:nvPicPr>
            <p:cNvPr id="29" name="Hình ảnh 28" descr="Ảnh có chứa văn bản&#10;&#10;Mô tả được tạo tự động">
              <a:extLst>
                <a:ext uri="{FF2B5EF4-FFF2-40B4-BE49-F238E27FC236}">
                  <a16:creationId xmlns:a16="http://schemas.microsoft.com/office/drawing/2014/main" id="{EAE106DA-E3D9-4AD7-BB3C-26C680C8B0B4}"/>
                </a:ext>
              </a:extLst>
            </p:cNvPr>
            <p:cNvPicPr>
              <a:picLocks noChangeAspect="1"/>
            </p:cNvPicPr>
            <p:nvPr/>
          </p:nvPicPr>
          <p:blipFill>
            <a:blip r:embed="rId8"/>
            <a:stretch>
              <a:fillRect/>
            </a:stretch>
          </p:blipFill>
          <p:spPr>
            <a:xfrm>
              <a:off x="4185651" y="3238114"/>
              <a:ext cx="990117" cy="1400537"/>
            </a:xfrm>
            <a:prstGeom prst="rect">
              <a:avLst/>
            </a:prstGeom>
          </p:spPr>
        </p:pic>
        <p:pic>
          <p:nvPicPr>
            <p:cNvPr id="30" name="Hình ảnh 29">
              <a:extLst>
                <a:ext uri="{FF2B5EF4-FFF2-40B4-BE49-F238E27FC236}">
                  <a16:creationId xmlns:a16="http://schemas.microsoft.com/office/drawing/2014/main" id="{0CF137F1-989F-4C10-8D6A-E8BA5B49DCF9}"/>
                </a:ext>
              </a:extLst>
            </p:cNvPr>
            <p:cNvPicPr>
              <a:picLocks noChangeAspect="1"/>
            </p:cNvPicPr>
            <p:nvPr/>
          </p:nvPicPr>
          <p:blipFill rotWithShape="1">
            <a:blip r:embed="rId9"/>
            <a:srcRect l="24363" r="20197"/>
            <a:stretch/>
          </p:blipFill>
          <p:spPr>
            <a:xfrm>
              <a:off x="6175619" y="2219836"/>
              <a:ext cx="693689" cy="1769872"/>
            </a:xfrm>
            <a:prstGeom prst="rect">
              <a:avLst/>
            </a:prstGeom>
          </p:spPr>
        </p:pic>
        <p:pic>
          <p:nvPicPr>
            <p:cNvPr id="31" name="Hình ảnh 30">
              <a:extLst>
                <a:ext uri="{FF2B5EF4-FFF2-40B4-BE49-F238E27FC236}">
                  <a16:creationId xmlns:a16="http://schemas.microsoft.com/office/drawing/2014/main" id="{D722E81D-BF8C-4FD8-92F9-DF2E490D2A64}"/>
                </a:ext>
              </a:extLst>
            </p:cNvPr>
            <p:cNvPicPr>
              <a:picLocks noChangeAspect="1"/>
            </p:cNvPicPr>
            <p:nvPr/>
          </p:nvPicPr>
          <p:blipFill rotWithShape="1">
            <a:blip r:embed="rId10"/>
            <a:srcRect l="21739" r="14996"/>
            <a:stretch/>
          </p:blipFill>
          <p:spPr>
            <a:xfrm>
              <a:off x="2369275" y="3679860"/>
              <a:ext cx="577831" cy="1291974"/>
            </a:xfrm>
            <a:prstGeom prst="rect">
              <a:avLst/>
            </a:prstGeom>
          </p:spPr>
        </p:pic>
        <p:pic>
          <p:nvPicPr>
            <p:cNvPr id="32" name="Hình ảnh 31">
              <a:extLst>
                <a:ext uri="{FF2B5EF4-FFF2-40B4-BE49-F238E27FC236}">
                  <a16:creationId xmlns:a16="http://schemas.microsoft.com/office/drawing/2014/main" id="{23C10827-C737-4EF3-8DFF-97F40A9D3BB1}"/>
                </a:ext>
              </a:extLst>
            </p:cNvPr>
            <p:cNvPicPr>
              <a:picLocks noChangeAspect="1"/>
            </p:cNvPicPr>
            <p:nvPr/>
          </p:nvPicPr>
          <p:blipFill rotWithShape="1">
            <a:blip r:embed="rId11"/>
            <a:srcRect l="32274" t="8593" r="24601" b="6666"/>
            <a:stretch/>
          </p:blipFill>
          <p:spPr>
            <a:xfrm>
              <a:off x="1287741" y="2652474"/>
              <a:ext cx="577831" cy="1135450"/>
            </a:xfrm>
            <a:prstGeom prst="rect">
              <a:avLst/>
            </a:prstGeom>
          </p:spPr>
        </p:pic>
      </p:grpSp>
      <p:sp>
        <p:nvSpPr>
          <p:cNvPr id="51" name="Hộp Văn bản 50">
            <a:extLst>
              <a:ext uri="{FF2B5EF4-FFF2-40B4-BE49-F238E27FC236}">
                <a16:creationId xmlns:a16="http://schemas.microsoft.com/office/drawing/2014/main" id="{BAF8D51E-25B3-4B0A-9F61-3E31CE53C854}"/>
              </a:ext>
            </a:extLst>
          </p:cNvPr>
          <p:cNvSpPr txBox="1"/>
          <p:nvPr/>
        </p:nvSpPr>
        <p:spPr>
          <a:xfrm>
            <a:off x="939867" y="4158557"/>
            <a:ext cx="1716840" cy="852006"/>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marR="0" algn="ctr">
              <a:lnSpc>
                <a:spcPct val="115000"/>
              </a:lnSpc>
              <a:spcBef>
                <a:spcPts val="0"/>
              </a:spcBef>
            </a:pPr>
            <a:r>
              <a:rPr lang="en-US" sz="2000" b="1" dirty="0">
                <a:solidFill>
                  <a:srgbClr val="458376"/>
                </a:solidFill>
                <a:effectLst/>
                <a:latin typeface="Cambria" panose="02040503050406030204" pitchFamily="18" charset="0"/>
                <a:ea typeface="Cambria" panose="02040503050406030204" pitchFamily="18" charset="0"/>
                <a:cs typeface="Times New Roman" panose="02020603050405020304" pitchFamily="18" charset="0"/>
              </a:rPr>
              <a:t>Ngô Tử Văn đốt đền</a:t>
            </a:r>
          </a:p>
        </p:txBody>
      </p:sp>
      <p:sp>
        <p:nvSpPr>
          <p:cNvPr id="52" name="Hộp Văn bản 51">
            <a:extLst>
              <a:ext uri="{FF2B5EF4-FFF2-40B4-BE49-F238E27FC236}">
                <a16:creationId xmlns:a16="http://schemas.microsoft.com/office/drawing/2014/main" id="{EF9C14AC-BAF4-476C-B7F5-FEF3835CAC5E}"/>
              </a:ext>
            </a:extLst>
          </p:cNvPr>
          <p:cNvSpPr txBox="1"/>
          <p:nvPr/>
        </p:nvSpPr>
        <p:spPr>
          <a:xfrm>
            <a:off x="2596549" y="5954869"/>
            <a:ext cx="2449208" cy="777022"/>
          </a:xfrm>
          <a:prstGeom prst="roundRect">
            <a:avLst/>
          </a:prstGeom>
          <a:solidFill>
            <a:schemeClr val="bg1"/>
          </a:solidFill>
        </p:spPr>
        <p:txBody>
          <a:bodyPr wrap="square">
            <a:spAutoFit/>
          </a:bodyPr>
          <a:lstStyle/>
          <a:p>
            <a:pPr marR="0" algn="ctr">
              <a:lnSpc>
                <a:spcPct val="115000"/>
              </a:lnSpc>
              <a:spcBef>
                <a:spcPts val="0"/>
              </a:spcBef>
            </a:pPr>
            <a:r>
              <a:rPr lang="en-US" b="1" dirty="0">
                <a:solidFill>
                  <a:srgbClr val="458376"/>
                </a:solidFill>
                <a:effectLst/>
                <a:latin typeface="Cambria" panose="02040503050406030204" pitchFamily="18" charset="0"/>
                <a:ea typeface="Cambria" panose="02040503050406030204" pitchFamily="18" charset="0"/>
                <a:cs typeface="Times New Roman" panose="02020603050405020304" pitchFamily="18" charset="0"/>
              </a:rPr>
              <a:t>Ngô Tử Văn gặp viên Bách hộ họ Thôi</a:t>
            </a:r>
          </a:p>
        </p:txBody>
      </p:sp>
      <p:sp>
        <p:nvSpPr>
          <p:cNvPr id="53" name="Hộp Văn bản 52">
            <a:extLst>
              <a:ext uri="{FF2B5EF4-FFF2-40B4-BE49-F238E27FC236}">
                <a16:creationId xmlns:a16="http://schemas.microsoft.com/office/drawing/2014/main" id="{F553ED68-7D2D-4AA4-BFE1-0F436E1B96B8}"/>
              </a:ext>
            </a:extLst>
          </p:cNvPr>
          <p:cNvSpPr txBox="1"/>
          <p:nvPr/>
        </p:nvSpPr>
        <p:spPr>
          <a:xfrm>
            <a:off x="4286845" y="3143727"/>
            <a:ext cx="2161103" cy="852006"/>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lnSpc>
                <a:spcPct val="115000"/>
              </a:lnSpc>
            </a:pPr>
            <a:r>
              <a:rPr lang="en-US" sz="20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Ngô Tử Văn gặp Thổ Công</a:t>
            </a:r>
          </a:p>
        </p:txBody>
      </p:sp>
      <p:sp>
        <p:nvSpPr>
          <p:cNvPr id="54" name="Hộp Văn bản 53">
            <a:extLst>
              <a:ext uri="{FF2B5EF4-FFF2-40B4-BE49-F238E27FC236}">
                <a16:creationId xmlns:a16="http://schemas.microsoft.com/office/drawing/2014/main" id="{3CB51335-C2BA-4059-A850-22E9B4B68968}"/>
              </a:ext>
            </a:extLst>
          </p:cNvPr>
          <p:cNvSpPr txBox="1"/>
          <p:nvPr/>
        </p:nvSpPr>
        <p:spPr>
          <a:xfrm>
            <a:off x="6250953" y="5315581"/>
            <a:ext cx="2161103" cy="715089"/>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US"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Ngô Tử Văn dưới Minh ti xử kiện</a:t>
            </a:r>
          </a:p>
        </p:txBody>
      </p:sp>
      <p:sp>
        <p:nvSpPr>
          <p:cNvPr id="55" name="Hộp Văn bản 54">
            <a:extLst>
              <a:ext uri="{FF2B5EF4-FFF2-40B4-BE49-F238E27FC236}">
                <a16:creationId xmlns:a16="http://schemas.microsoft.com/office/drawing/2014/main" id="{49C24120-A1CA-4E2E-A122-80ECF8113687}"/>
              </a:ext>
            </a:extLst>
          </p:cNvPr>
          <p:cNvSpPr txBox="1"/>
          <p:nvPr/>
        </p:nvSpPr>
        <p:spPr>
          <a:xfrm>
            <a:off x="9493819" y="4251325"/>
            <a:ext cx="2161103" cy="1021556"/>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US"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Ngô Tử Văn nhận chức phán sự đền Tản Viên</a:t>
            </a:r>
          </a:p>
        </p:txBody>
      </p:sp>
      <p:sp>
        <p:nvSpPr>
          <p:cNvPr id="2" name="Hộp Văn bản 15">
            <a:extLst>
              <a:ext uri="{FF2B5EF4-FFF2-40B4-BE49-F238E27FC236}">
                <a16:creationId xmlns:a16="http://schemas.microsoft.com/office/drawing/2014/main" id="{D0483F0C-CE8E-204F-A2F5-FAFAAEFBBFB8}"/>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2.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064091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750" fill="hold"/>
                                        <p:tgtEl>
                                          <p:spTgt spid="52"/>
                                        </p:tgtEl>
                                        <p:attrNameLst>
                                          <p:attrName>ppt_w</p:attrName>
                                        </p:attrNameLst>
                                      </p:cBhvr>
                                      <p:tavLst>
                                        <p:tav tm="0">
                                          <p:val>
                                            <p:fltVal val="0"/>
                                          </p:val>
                                        </p:tav>
                                        <p:tav tm="100000">
                                          <p:val>
                                            <p:strVal val="#ppt_w"/>
                                          </p:val>
                                        </p:tav>
                                      </p:tavLst>
                                    </p:anim>
                                    <p:anim calcmode="lin" valueType="num">
                                      <p:cBhvr>
                                        <p:cTn id="15" dur="750" fill="hold"/>
                                        <p:tgtEl>
                                          <p:spTgt spid="52"/>
                                        </p:tgtEl>
                                        <p:attrNameLst>
                                          <p:attrName>ppt_h</p:attrName>
                                        </p:attrNameLst>
                                      </p:cBhvr>
                                      <p:tavLst>
                                        <p:tav tm="0">
                                          <p:val>
                                            <p:fltVal val="0"/>
                                          </p:val>
                                        </p:tav>
                                        <p:tav tm="100000">
                                          <p:val>
                                            <p:strVal val="#ppt_h"/>
                                          </p:val>
                                        </p:tav>
                                      </p:tavLst>
                                    </p:anim>
                                    <p:animEffect transition="in" filter="fade">
                                      <p:cBhvr>
                                        <p:cTn id="16" dur="750"/>
                                        <p:tgtEl>
                                          <p:spTgt spid="5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750" fill="hold"/>
                                        <p:tgtEl>
                                          <p:spTgt spid="51"/>
                                        </p:tgtEl>
                                        <p:attrNameLst>
                                          <p:attrName>ppt_w</p:attrName>
                                        </p:attrNameLst>
                                      </p:cBhvr>
                                      <p:tavLst>
                                        <p:tav tm="0">
                                          <p:val>
                                            <p:fltVal val="0"/>
                                          </p:val>
                                        </p:tav>
                                        <p:tav tm="100000">
                                          <p:val>
                                            <p:strVal val="#ppt_w"/>
                                          </p:val>
                                        </p:tav>
                                      </p:tavLst>
                                    </p:anim>
                                    <p:anim calcmode="lin" valueType="num">
                                      <p:cBhvr>
                                        <p:cTn id="20" dur="750" fill="hold"/>
                                        <p:tgtEl>
                                          <p:spTgt spid="51"/>
                                        </p:tgtEl>
                                        <p:attrNameLst>
                                          <p:attrName>ppt_h</p:attrName>
                                        </p:attrNameLst>
                                      </p:cBhvr>
                                      <p:tavLst>
                                        <p:tav tm="0">
                                          <p:val>
                                            <p:fltVal val="0"/>
                                          </p:val>
                                        </p:tav>
                                        <p:tav tm="100000">
                                          <p:val>
                                            <p:strVal val="#ppt_h"/>
                                          </p:val>
                                        </p:tav>
                                      </p:tavLst>
                                    </p:anim>
                                    <p:animEffect transition="in" filter="fade">
                                      <p:cBhvr>
                                        <p:cTn id="21" dur="75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Effect transition="in" filter="fade">
                                      <p:cBhvr>
                                        <p:cTn id="26" dur="75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750" fill="hold"/>
                                        <p:tgtEl>
                                          <p:spTgt spid="53"/>
                                        </p:tgtEl>
                                        <p:attrNameLst>
                                          <p:attrName>ppt_w</p:attrName>
                                        </p:attrNameLst>
                                      </p:cBhvr>
                                      <p:tavLst>
                                        <p:tav tm="0">
                                          <p:val>
                                            <p:fltVal val="0"/>
                                          </p:val>
                                        </p:tav>
                                        <p:tav tm="100000">
                                          <p:val>
                                            <p:strVal val="#ppt_w"/>
                                          </p:val>
                                        </p:tav>
                                      </p:tavLst>
                                    </p:anim>
                                    <p:anim calcmode="lin" valueType="num">
                                      <p:cBhvr>
                                        <p:cTn id="30" dur="750" fill="hold"/>
                                        <p:tgtEl>
                                          <p:spTgt spid="53"/>
                                        </p:tgtEl>
                                        <p:attrNameLst>
                                          <p:attrName>ppt_h</p:attrName>
                                        </p:attrNameLst>
                                      </p:cBhvr>
                                      <p:tavLst>
                                        <p:tav tm="0">
                                          <p:val>
                                            <p:fltVal val="0"/>
                                          </p:val>
                                        </p:tav>
                                        <p:tav tm="100000">
                                          <p:val>
                                            <p:strVal val="#ppt_h"/>
                                          </p:val>
                                        </p:tav>
                                      </p:tavLst>
                                    </p:anim>
                                    <p:animEffect transition="in" filter="fade">
                                      <p:cBhvr>
                                        <p:cTn id="31" dur="750"/>
                                        <p:tgtEl>
                                          <p:spTgt spid="5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750" fill="hold"/>
                                        <p:tgtEl>
                                          <p:spTgt spid="54"/>
                                        </p:tgtEl>
                                        <p:attrNameLst>
                                          <p:attrName>ppt_w</p:attrName>
                                        </p:attrNameLst>
                                      </p:cBhvr>
                                      <p:tavLst>
                                        <p:tav tm="0">
                                          <p:val>
                                            <p:fltVal val="0"/>
                                          </p:val>
                                        </p:tav>
                                        <p:tav tm="100000">
                                          <p:val>
                                            <p:strVal val="#ppt_w"/>
                                          </p:val>
                                        </p:tav>
                                      </p:tavLst>
                                    </p:anim>
                                    <p:anim calcmode="lin" valueType="num">
                                      <p:cBhvr>
                                        <p:cTn id="35" dur="750" fill="hold"/>
                                        <p:tgtEl>
                                          <p:spTgt spid="54"/>
                                        </p:tgtEl>
                                        <p:attrNameLst>
                                          <p:attrName>ppt_h</p:attrName>
                                        </p:attrNameLst>
                                      </p:cBhvr>
                                      <p:tavLst>
                                        <p:tav tm="0">
                                          <p:val>
                                            <p:fltVal val="0"/>
                                          </p:val>
                                        </p:tav>
                                        <p:tav tm="100000">
                                          <p:val>
                                            <p:strVal val="#ppt_h"/>
                                          </p:val>
                                        </p:tav>
                                      </p:tavLst>
                                    </p:anim>
                                    <p:animEffect transition="in" filter="fade">
                                      <p:cBhvr>
                                        <p:cTn id="36" dur="750"/>
                                        <p:tgtEl>
                                          <p:spTgt spid="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p:cTn id="39" dur="750" fill="hold"/>
                                        <p:tgtEl>
                                          <p:spTgt spid="55"/>
                                        </p:tgtEl>
                                        <p:attrNameLst>
                                          <p:attrName>ppt_w</p:attrName>
                                        </p:attrNameLst>
                                      </p:cBhvr>
                                      <p:tavLst>
                                        <p:tav tm="0">
                                          <p:val>
                                            <p:fltVal val="0"/>
                                          </p:val>
                                        </p:tav>
                                        <p:tav tm="100000">
                                          <p:val>
                                            <p:strVal val="#ppt_w"/>
                                          </p:val>
                                        </p:tav>
                                      </p:tavLst>
                                    </p:anim>
                                    <p:anim calcmode="lin" valueType="num">
                                      <p:cBhvr>
                                        <p:cTn id="40" dur="750" fill="hold"/>
                                        <p:tgtEl>
                                          <p:spTgt spid="55"/>
                                        </p:tgtEl>
                                        <p:attrNameLst>
                                          <p:attrName>ppt_h</p:attrName>
                                        </p:attrNameLst>
                                      </p:cBhvr>
                                      <p:tavLst>
                                        <p:tav tm="0">
                                          <p:val>
                                            <p:fltVal val="0"/>
                                          </p:val>
                                        </p:tav>
                                        <p:tav tm="100000">
                                          <p:val>
                                            <p:strVal val="#ppt_h"/>
                                          </p:val>
                                        </p:tav>
                                      </p:tavLst>
                                    </p:anim>
                                    <p:animEffect transition="in" filter="fade">
                                      <p:cBhvr>
                                        <p:cTn id="41" dur="75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out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id="{7BA9962D-1C7D-43E0-993F-E9482BC23F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id="{6D16EF1A-3623-410A-8F4D-7603C1547F3D}"/>
              </a:ext>
            </a:extLst>
          </p:cNvPr>
          <p:cNvSpPr/>
          <p:nvPr/>
        </p:nvSpPr>
        <p:spPr>
          <a:xfrm>
            <a:off x="482921" y="1653433"/>
            <a:ext cx="11226158" cy="3791010"/>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35E0A400-97FB-4E54-A2F6-9AA5BAA0431D}"/>
              </a:ext>
            </a:extLst>
          </p:cNvPr>
          <p:cNvGrpSpPr/>
          <p:nvPr/>
        </p:nvGrpSpPr>
        <p:grpSpPr>
          <a:xfrm>
            <a:off x="410460" y="2963696"/>
            <a:ext cx="11371080" cy="2714190"/>
            <a:chOff x="374231" y="2740581"/>
            <a:chExt cx="11371080" cy="2714190"/>
          </a:xfrm>
        </p:grpSpPr>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4231" y="4716757"/>
              <a:ext cx="2128942" cy="738014"/>
            </a:xfrm>
            <a:prstGeom prst="rect">
              <a:avLst/>
            </a:prstGeom>
          </p:spPr>
        </p:pic>
      </p:grpSp>
      <p:grpSp>
        <p:nvGrpSpPr>
          <p:cNvPr id="34" name="组合 22">
            <a:extLst>
              <a:ext uri="{FF2B5EF4-FFF2-40B4-BE49-F238E27FC236}">
                <a16:creationId xmlns:a16="http://schemas.microsoft.com/office/drawing/2014/main" id="{11AC8A07-EAC6-4114-9118-96E311EDF3A1}"/>
              </a:ext>
            </a:extLst>
          </p:cNvPr>
          <p:cNvGrpSpPr/>
          <p:nvPr/>
        </p:nvGrpSpPr>
        <p:grpSpPr>
          <a:xfrm rot="16200000">
            <a:off x="5667113" y="-394560"/>
            <a:ext cx="857772" cy="2771327"/>
            <a:chOff x="5087479" y="1460796"/>
            <a:chExt cx="1015663" cy="4067468"/>
          </a:xfrm>
        </p:grpSpPr>
        <p:sp>
          <p:nvSpPr>
            <p:cNvPr id="35" name="矩形 23">
              <a:extLst>
                <a:ext uri="{FF2B5EF4-FFF2-40B4-BE49-F238E27FC236}">
                  <a16:creationId xmlns:a16="http://schemas.microsoft.com/office/drawing/2014/main"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id="{E971684B-7730-48D2-B88A-16EF1D9C927A}"/>
                </a:ext>
              </a:extLst>
            </p:cNvPr>
            <p:cNvSpPr txBox="1"/>
            <p:nvPr/>
          </p:nvSpPr>
          <p:spPr>
            <a:xfrm>
              <a:off x="5139678" y="1726012"/>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Nhiệm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pic>
        <p:nvPicPr>
          <p:cNvPr id="16" name="图片 14">
            <a:extLst>
              <a:ext uri="{FF2B5EF4-FFF2-40B4-BE49-F238E27FC236}">
                <a16:creationId xmlns:a16="http://schemas.microsoft.com/office/drawing/2014/main" id="{26F01CCB-7BD1-49BC-90BA-A0BA55F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
        <p:nvSpPr>
          <p:cNvPr id="3" name="TextBox 2">
            <a:extLst>
              <a:ext uri="{FF2B5EF4-FFF2-40B4-BE49-F238E27FC236}">
                <a16:creationId xmlns:a16="http://schemas.microsoft.com/office/drawing/2014/main" id="{773BE7BD-6211-4323-30BB-86CCD7D4D8F6}"/>
              </a:ext>
            </a:extLst>
          </p:cNvPr>
          <p:cNvSpPr txBox="1"/>
          <p:nvPr/>
        </p:nvSpPr>
        <p:spPr>
          <a:xfrm>
            <a:off x="710778" y="1812099"/>
            <a:ext cx="5646479" cy="3346622"/>
          </a:xfrm>
          <a:prstGeom prst="rect">
            <a:avLst/>
          </a:prstGeom>
          <a:noFill/>
        </p:spPr>
        <p:txBody>
          <a:bodyPr wrap="square">
            <a:spAutoFit/>
          </a:bodyPr>
          <a:lstStyle/>
          <a:p>
            <a:pPr marL="0" marR="0" algn="just">
              <a:lnSpc>
                <a:spcPct val="150000"/>
              </a:lnSpc>
              <a:spcBef>
                <a:spcPts val="0"/>
              </a:spcBef>
              <a:spcAft>
                <a:spcPts val="800"/>
              </a:spcAft>
            </a:pPr>
            <a:r>
              <a:rPr lang="en-US" sz="2800" dirty="0">
                <a:solidFill>
                  <a:schemeClr val="bg1"/>
                </a:solidFill>
                <a:effectLst/>
                <a:latin typeface="Cambria" panose="02040503050406030204" pitchFamily="18" charset="0"/>
                <a:ea typeface="Cambria" panose="02040503050406030204" pitchFamily="18" charset="0"/>
              </a:rPr>
              <a:t>HS </a:t>
            </a:r>
            <a:r>
              <a:rPr lang="en-US" sz="2800" dirty="0" err="1">
                <a:solidFill>
                  <a:schemeClr val="bg1"/>
                </a:solidFill>
                <a:effectLst/>
                <a:latin typeface="Cambria" panose="02040503050406030204" pitchFamily="18" charset="0"/>
                <a:ea typeface="Cambria" panose="02040503050406030204" pitchFamily="18" charset="0"/>
              </a:rPr>
              <a:t>hoàn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thành</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phiếu</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học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tập</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sơ</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r>
              <a:rPr lang="en-US" sz="2800" dirty="0">
                <a:solidFill>
                  <a:schemeClr val="bg1"/>
                </a:solidFill>
                <a:effectLst/>
                <a:latin typeface="Cambria" panose="02040503050406030204" pitchFamily="18" charset="0"/>
                <a:ea typeface="Cambria" panose="020405030504060302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2800" i="1" dirty="0" err="1">
                <a:solidFill>
                  <a:schemeClr val="bg1"/>
                </a:solidFill>
                <a:effectLst/>
                <a:latin typeface="Cambria" panose="02040503050406030204" pitchFamily="18" charset="0"/>
                <a:ea typeface="Cambria" panose="02040503050406030204" pitchFamily="18" charset="0"/>
              </a:rPr>
              <a:t>Cách</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giới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thiệu</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pPr>
            <a:r>
              <a:rPr lang="en-US" sz="2800" i="1" dirty="0" err="1">
                <a:solidFill>
                  <a:schemeClr val="bg1"/>
                </a:solidFill>
                <a:effectLst/>
                <a:latin typeface="Cambria" panose="02040503050406030204" pitchFamily="18" charset="0"/>
                <a:ea typeface="Cambria" panose="02040503050406030204" pitchFamily="18" charset="0"/>
              </a:rPr>
              <a:t>Mối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quan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hệ</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của</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với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các</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khác</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từ</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đó</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nhận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xét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về</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phẩm</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chất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của</a:t>
            </a:r>
            <a:r>
              <a:rPr lang="en-US" sz="2800" i="1" dirty="0">
                <a:solidFill>
                  <a:schemeClr val="bg1"/>
                </a:solidFill>
                <a:effectLst/>
                <a:latin typeface="Cambria" panose="02040503050406030204" pitchFamily="18" charset="0"/>
                <a:ea typeface="Cambria" panose="02040503050406030204" pitchFamily="18" charset="0"/>
              </a:rPr>
              <a:t> Ngô </a:t>
            </a:r>
            <a:r>
              <a:rPr lang="en-US" sz="2800" i="1" dirty="0" err="1">
                <a:solidFill>
                  <a:schemeClr val="bg1"/>
                </a:solidFill>
                <a:effectLst/>
                <a:latin typeface="Cambria" panose="02040503050406030204" pitchFamily="18" charset="0"/>
                <a:ea typeface="Cambria" panose="02040503050406030204" pitchFamily="18" charset="0"/>
              </a:rPr>
              <a:t>Tử</a:t>
            </a:r>
            <a:r>
              <a:rPr lang="en-US" sz="2800" i="1" dirty="0">
                <a:solidFill>
                  <a:schemeClr val="bg1"/>
                </a:solidFill>
                <a:effectLst/>
                <a:latin typeface="Cambria" panose="02040503050406030204" pitchFamily="18" charset="0"/>
                <a:ea typeface="Cambria" panose="02040503050406030204" pitchFamily="18" charset="0"/>
              </a:rPr>
              <a:t> Văn </a:t>
            </a:r>
            <a:endParaRPr lang="en-US" sz="2400" dirty="0">
              <a:solidFill>
                <a:schemeClr val="bg1"/>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AC49032-1833-40E0-F044-22A9D0217F7C}"/>
              </a:ext>
            </a:extLst>
          </p:cNvPr>
          <p:cNvPicPr>
            <a:picLocks noChangeAspect="1"/>
          </p:cNvPicPr>
          <p:nvPr/>
        </p:nvPicPr>
        <p:blipFill>
          <a:blip r:embed="rId6"/>
          <a:stretch>
            <a:fillRect/>
          </a:stretch>
        </p:blipFill>
        <p:spPr>
          <a:xfrm>
            <a:off x="7133771" y="1541324"/>
            <a:ext cx="2526298" cy="3712029"/>
          </a:xfrm>
          <a:prstGeom prst="rect">
            <a:avLst/>
          </a:prstGeom>
        </p:spPr>
      </p:pic>
      <p:pic>
        <p:nvPicPr>
          <p:cNvPr id="7" name="Picture 6">
            <a:extLst>
              <a:ext uri="{FF2B5EF4-FFF2-40B4-BE49-F238E27FC236}">
                <a16:creationId xmlns:a16="http://schemas.microsoft.com/office/drawing/2014/main" id="{E0C414F3-455B-FCB8-FD31-95D629F41B40}"/>
              </a:ext>
            </a:extLst>
          </p:cNvPr>
          <p:cNvPicPr>
            <a:picLocks noChangeAspect="1"/>
          </p:cNvPicPr>
          <p:nvPr/>
        </p:nvPicPr>
        <p:blipFill>
          <a:blip r:embed="rId7"/>
          <a:stretch>
            <a:fillRect/>
          </a:stretch>
        </p:blipFill>
        <p:spPr>
          <a:xfrm>
            <a:off x="8469381" y="2602572"/>
            <a:ext cx="2526298" cy="3708475"/>
          </a:xfrm>
          <a:prstGeom prst="rect">
            <a:avLst/>
          </a:prstGeom>
        </p:spPr>
      </p:pic>
    </p:spTree>
    <p:custDataLst>
      <p:tags r:id="rId1"/>
    </p:custDataLst>
    <p:extLst>
      <p:ext uri="{BB962C8B-B14F-4D97-AF65-F5344CB8AC3E}">
        <p14:creationId xmlns:p14="http://schemas.microsoft.com/office/powerpoint/2010/main" val="252261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marL="0" marR="0" algn="just">
              <a:lnSpc>
                <a:spcPct val="150000"/>
              </a:lnSpc>
              <a:spcBef>
                <a:spcPts val="0"/>
              </a:spcBef>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Giới thiệu nhân vật</a:t>
            </a:r>
            <a:endParaRPr lang="en-US" sz="1600" i="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6F175390-96B7-41E4-8FFC-31781490C9C0}"/>
              </a:ext>
            </a:extLst>
          </p:cNvPr>
          <p:cNvPicPr>
            <a:picLocks noChangeAspect="1"/>
          </p:cNvPicPr>
          <p:nvPr/>
        </p:nvPicPr>
        <p:blipFill rotWithShape="1">
          <a:blip r:embed="rId5"/>
          <a:srcRect l="32274" t="8593" r="24601" b="6666"/>
          <a:stretch/>
        </p:blipFill>
        <p:spPr>
          <a:xfrm>
            <a:off x="5311796" y="2280833"/>
            <a:ext cx="1915722" cy="3510114"/>
          </a:xfrm>
          <a:prstGeom prst="rect">
            <a:avLst/>
          </a:prstGeom>
        </p:spPr>
      </p:pic>
      <p:sp>
        <p:nvSpPr>
          <p:cNvPr id="14" name="Hộp Văn bản 13">
            <a:extLst>
              <a:ext uri="{FF2B5EF4-FFF2-40B4-BE49-F238E27FC236}">
                <a16:creationId xmlns:a16="http://schemas.microsoft.com/office/drawing/2014/main" id="{82D82E1B-C5C5-426B-A10F-AD8110E0F12A}"/>
              </a:ext>
            </a:extLst>
          </p:cNvPr>
          <p:cNvSpPr txBox="1"/>
          <p:nvPr/>
        </p:nvSpPr>
        <p:spPr>
          <a:xfrm>
            <a:off x="832361" y="2141855"/>
            <a:ext cx="4218562" cy="3101555"/>
          </a:xfrm>
          <a:prstGeom prst="rect">
            <a:avLst/>
          </a:prstGeom>
          <a:noFill/>
        </p:spPr>
        <p:txBody>
          <a:bodyPr wrap="square">
            <a:spAutoFit/>
          </a:bodyPr>
          <a:lstStyle/>
          <a:p>
            <a:pPr marL="342900" marR="0" indent="-342900" algn="just">
              <a:lnSpc>
                <a:spcPct val="150000"/>
              </a:lnSpc>
              <a:spcBef>
                <a:spcPts val="0"/>
              </a:spcBef>
              <a:spcAft>
                <a:spcPts val="800"/>
              </a:spcAft>
              <a:buFont typeface="Arial" panose="020B0604020202020204" pitchFamily="34" charset="0"/>
              <a:buChar char="•"/>
            </a:pPr>
            <a:r>
              <a:rPr lang="en-US" sz="24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Tên họ</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marR="0" algn="ctr">
              <a:lnSpc>
                <a:spcPct val="150000"/>
              </a:lnSpc>
              <a:spcBef>
                <a:spcPts val="0"/>
              </a:spcBef>
              <a:spcAft>
                <a:spcPts val="800"/>
              </a:spcAft>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Ngô Tử Văn tên là Soạn.</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50000"/>
              </a:lnSpc>
              <a:spcBef>
                <a:spcPts val="0"/>
              </a:spcBef>
              <a:spcAft>
                <a:spcPts val="800"/>
              </a:spcAft>
              <a:buFont typeface="Arial" panose="020B0604020202020204" pitchFamily="34" charset="0"/>
              <a:buChar char="•"/>
            </a:pPr>
            <a:r>
              <a:rPr lang="en-US" sz="24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Quê quán</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marR="0" algn="ctr">
              <a:lnSpc>
                <a:spcPct val="150000"/>
              </a:lnSpc>
              <a:spcBef>
                <a:spcPts val="0"/>
              </a:spcBef>
              <a:spcAft>
                <a:spcPts val="80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uyện Yên Dũng, đất Lạng Giang.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457302AE-5244-45DF-9225-2594755485FB}"/>
              </a:ext>
            </a:extLst>
          </p:cNvPr>
          <p:cNvSpPr txBox="1"/>
          <p:nvPr/>
        </p:nvSpPr>
        <p:spPr>
          <a:xfrm>
            <a:off x="7022969" y="2405806"/>
            <a:ext cx="4223209" cy="2342373"/>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Tính tình</a:t>
            </a:r>
          </a:p>
          <a:p>
            <a:pPr algn="ctr">
              <a:lnSpc>
                <a:spcPct val="150000"/>
              </a:lnSpc>
              <a:spcAft>
                <a:spcPts val="800"/>
              </a:spcAft>
            </a:pPr>
            <a:r>
              <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Khảng khái, nóng nảy, thấy sự gian tà không chịu được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Từ ngữ mang tính khẳng định.</a:t>
            </a:r>
          </a:p>
        </p:txBody>
      </p:sp>
    </p:spTree>
    <p:custDataLst>
      <p:tags r:id="rId1"/>
    </p:custDataLst>
    <p:extLst>
      <p:ext uri="{BB962C8B-B14F-4D97-AF65-F5344CB8AC3E}">
        <p14:creationId xmlns:p14="http://schemas.microsoft.com/office/powerpoint/2010/main" val="39648867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marL="0" marR="0" algn="just">
              <a:lnSpc>
                <a:spcPct val="150000"/>
              </a:lnSpc>
              <a:spcBef>
                <a:spcPts val="0"/>
              </a:spcBef>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Ngô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thổ</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600" i="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A7AC152A-D204-48E7-B4F1-5DD06068A52C}"/>
              </a:ext>
            </a:extLst>
          </p:cNvPr>
          <p:cNvSpPr txBox="1"/>
          <p:nvPr/>
        </p:nvSpPr>
        <p:spPr>
          <a:xfrm>
            <a:off x="6835013" y="1086931"/>
            <a:ext cx="4485576" cy="707886"/>
          </a:xfrm>
          <a:prstGeom prst="rect">
            <a:avLst/>
          </a:prstGeom>
          <a:solidFill>
            <a:srgbClr val="E9AAA5"/>
          </a:solidFill>
          <a:ln w="38100">
            <a:noFill/>
          </a:ln>
        </p:spPr>
        <p:txBody>
          <a:bodyPr wrap="square">
            <a:spAutoFit/>
          </a:bodyPr>
          <a:lstStyle/>
          <a:p>
            <a:pPr algn="ctr"/>
            <a:r>
              <a:rPr lang="en-US" sz="2000" b="1" dirty="0">
                <a:solidFill>
                  <a:schemeClr val="bg1"/>
                </a:solidFill>
                <a:latin typeface="Cambria" panose="02040503050406030204" pitchFamily="18" charset="0"/>
                <a:ea typeface="Cambria" panose="02040503050406030204" pitchFamily="18" charset="0"/>
              </a:rPr>
              <a:t>NGÔ TỬ VĂN GẶP VIÊN TƯỚNG HỌ THÔI VÀ VIÊN THỔ CÔNG </a:t>
            </a:r>
          </a:p>
        </p:txBody>
      </p:sp>
      <p:sp>
        <p:nvSpPr>
          <p:cNvPr id="18" name="Hộp Văn bản 17">
            <a:extLst>
              <a:ext uri="{FF2B5EF4-FFF2-40B4-BE49-F238E27FC236}">
                <a16:creationId xmlns:a16="http://schemas.microsoft.com/office/drawing/2014/main" id="{E0279D5E-05E0-46FE-AC51-868F035A8855}"/>
              </a:ext>
            </a:extLst>
          </p:cNvPr>
          <p:cNvSpPr txBox="1"/>
          <p:nvPr/>
        </p:nvSpPr>
        <p:spPr>
          <a:xfrm>
            <a:off x="2223231" y="2154844"/>
            <a:ext cx="2941555" cy="480837"/>
          </a:xfrm>
          <a:prstGeom prst="rect">
            <a:avLst/>
          </a:prstGeom>
          <a:noFill/>
          <a:ln w="28575">
            <a:solidFill>
              <a:srgbClr val="FF6464"/>
            </a:solidFill>
          </a:ln>
        </p:spPr>
        <p:txBody>
          <a:bodyPr wrap="square">
            <a:spAutoFit/>
          </a:bodyPr>
          <a:lstStyle/>
          <a:p>
            <a:pPr marL="0" marR="0" algn="ctr">
              <a:lnSpc>
                <a:spcPct val="115000"/>
              </a:lnSpc>
              <a:spcBef>
                <a:spcPts val="0"/>
              </a:spcBef>
              <a:spcAft>
                <a:spcPts val="800"/>
              </a:spcAft>
            </a:pPr>
            <a:r>
              <a:rPr lang="en-US" sz="24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Thổ công</a:t>
            </a:r>
          </a:p>
        </p:txBody>
      </p:sp>
      <p:sp>
        <p:nvSpPr>
          <p:cNvPr id="23" name="Hộp Văn bản 22">
            <a:extLst>
              <a:ext uri="{FF2B5EF4-FFF2-40B4-BE49-F238E27FC236}">
                <a16:creationId xmlns:a16="http://schemas.microsoft.com/office/drawing/2014/main" id="{C62903F7-6EF5-404D-8F52-E13CB3E54C00}"/>
              </a:ext>
            </a:extLst>
          </p:cNvPr>
          <p:cNvSpPr txBox="1"/>
          <p:nvPr/>
        </p:nvSpPr>
        <p:spPr>
          <a:xfrm>
            <a:off x="7251678" y="2154844"/>
            <a:ext cx="2941555" cy="480837"/>
          </a:xfrm>
          <a:prstGeom prst="rect">
            <a:avLst/>
          </a:prstGeom>
          <a:noFill/>
          <a:ln w="28575">
            <a:solidFill>
              <a:srgbClr val="FF6464"/>
            </a:solidFill>
          </a:ln>
        </p:spPr>
        <p:txBody>
          <a:bodyPr wrap="square">
            <a:spAutoFit/>
          </a:bodyPr>
          <a:lstStyle/>
          <a:p>
            <a:pPr marL="0" marR="0" algn="ctr">
              <a:lnSpc>
                <a:spcPct val="115000"/>
              </a:lnSpc>
              <a:spcBef>
                <a:spcPts val="0"/>
              </a:spcBef>
              <a:spcAft>
                <a:spcPts val="800"/>
              </a:spcAft>
            </a:pPr>
            <a:r>
              <a:rPr lang="en-US" sz="24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Ngô Tử Văn</a:t>
            </a:r>
          </a:p>
        </p:txBody>
      </p:sp>
      <p:sp>
        <p:nvSpPr>
          <p:cNvPr id="24" name="Mũi tên: Trái-Phải 23">
            <a:extLst>
              <a:ext uri="{FF2B5EF4-FFF2-40B4-BE49-F238E27FC236}">
                <a16:creationId xmlns:a16="http://schemas.microsoft.com/office/drawing/2014/main" id="{A2828AC0-5D75-43C5-B359-418575CCAA69}"/>
              </a:ext>
            </a:extLst>
          </p:cNvPr>
          <p:cNvSpPr/>
          <p:nvPr/>
        </p:nvSpPr>
        <p:spPr>
          <a:xfrm>
            <a:off x="5732853" y="3429000"/>
            <a:ext cx="1237376" cy="610461"/>
          </a:xfrm>
          <a:prstGeom prst="leftRightArrow">
            <a:avLst/>
          </a:prstGeom>
          <a:solidFill>
            <a:srgbClr val="93C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ộp Văn bản 24">
            <a:extLst>
              <a:ext uri="{FF2B5EF4-FFF2-40B4-BE49-F238E27FC236}">
                <a16:creationId xmlns:a16="http://schemas.microsoft.com/office/drawing/2014/main" id="{341ED7C3-EB2F-40F9-AD04-E8435A379EEE}"/>
              </a:ext>
            </a:extLst>
          </p:cNvPr>
          <p:cNvSpPr txBox="1"/>
          <p:nvPr/>
        </p:nvSpPr>
        <p:spPr>
          <a:xfrm>
            <a:off x="1840707" y="2862029"/>
            <a:ext cx="3645693" cy="1938992"/>
          </a:xfrm>
          <a:prstGeom prst="rect">
            <a:avLst/>
          </a:prstGeom>
          <a:noFill/>
        </p:spPr>
        <p:txBody>
          <a:bodyPr wrap="square">
            <a:spAutoFit/>
          </a:bodyPr>
          <a:lstStyle/>
          <a:p>
            <a:pPr marL="0" marR="0" algn="just">
              <a:spcBef>
                <a:spcPts val="0"/>
              </a:spcBef>
              <a:spcAft>
                <a:spcPts val="80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Tỏ lời mừng với Ngô Tử Văn. Kể lại sự việc bị hại của mình Căn dặn Ngô Tử Văn những điều cần làm khi đối phó với tên hung thần và trong cuộc đối chất với Diêm Vương dưới âm phủ.</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DEF18C35-7262-43FC-AF65-1603874C1430}"/>
              </a:ext>
            </a:extLst>
          </p:cNvPr>
          <p:cNvSpPr txBox="1"/>
          <p:nvPr/>
        </p:nvSpPr>
        <p:spPr>
          <a:xfrm>
            <a:off x="7138557" y="2976912"/>
            <a:ext cx="3212735" cy="1323439"/>
          </a:xfrm>
          <a:prstGeom prst="rect">
            <a:avLst/>
          </a:prstGeom>
          <a:noFill/>
        </p:spPr>
        <p:txBody>
          <a:bodyPr wrap="square">
            <a:spAutoFit/>
          </a:bodyPr>
          <a:lstStyle/>
          <a:p>
            <a:pPr marR="0" algn="just"/>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Kinh ngạc. Tử Văn căn vặn Thổ Công xem: </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“Hắn có thực là tên hung thần, có thể gieo vạ cho tôi không?”</a:t>
            </a:r>
          </a:p>
        </p:txBody>
      </p:sp>
      <p:pic>
        <p:nvPicPr>
          <p:cNvPr id="27" name="Hình ảnh 26" descr="Ảnh có chứa đồ họa véc-tơ&#10;&#10;Mô tả được tạo tự động">
            <a:extLst>
              <a:ext uri="{FF2B5EF4-FFF2-40B4-BE49-F238E27FC236}">
                <a16:creationId xmlns:a16="http://schemas.microsoft.com/office/drawing/2014/main" id="{64FCDF40-1A43-4D3C-BDD9-5AAC0F9A67DB}"/>
              </a:ext>
            </a:extLst>
          </p:cNvPr>
          <p:cNvPicPr>
            <a:picLocks noChangeAspect="1"/>
          </p:cNvPicPr>
          <p:nvPr/>
        </p:nvPicPr>
        <p:blipFill>
          <a:blip r:embed="rId4"/>
          <a:stretch>
            <a:fillRect/>
          </a:stretch>
        </p:blipFill>
        <p:spPr>
          <a:xfrm flipH="1">
            <a:off x="434961" y="1447361"/>
            <a:ext cx="1676491" cy="1563229"/>
          </a:xfrm>
          <a:prstGeom prst="rect">
            <a:avLst/>
          </a:prstGeom>
        </p:spPr>
      </p:pic>
      <p:pic>
        <p:nvPicPr>
          <p:cNvPr id="28" name="Hình ảnh 27">
            <a:extLst>
              <a:ext uri="{FF2B5EF4-FFF2-40B4-BE49-F238E27FC236}">
                <a16:creationId xmlns:a16="http://schemas.microsoft.com/office/drawing/2014/main" id="{546D876D-8AB4-47A4-8827-8063121A6405}"/>
              </a:ext>
            </a:extLst>
          </p:cNvPr>
          <p:cNvPicPr>
            <a:picLocks noChangeAspect="1"/>
          </p:cNvPicPr>
          <p:nvPr/>
        </p:nvPicPr>
        <p:blipFill rotWithShape="1">
          <a:blip r:embed="rId5">
            <a:extLst>
              <a:ext uri="{28A0092B-C50C-407E-A947-70E740481C1C}">
                <a14:useLocalDpi xmlns:a14="http://schemas.microsoft.com/office/drawing/2010/main" val="0"/>
              </a:ext>
            </a:extLst>
          </a:blip>
          <a:srcRect l="23929" t="1924" r="33011" b="9965"/>
          <a:stretch/>
        </p:blipFill>
        <p:spPr>
          <a:xfrm>
            <a:off x="10063571" y="2614783"/>
            <a:ext cx="1710759" cy="3500578"/>
          </a:xfrm>
          <a:prstGeom prst="rect">
            <a:avLst/>
          </a:prstGeom>
        </p:spPr>
      </p:pic>
      <p:sp>
        <p:nvSpPr>
          <p:cNvPr id="29" name="Hộp Văn bản 28">
            <a:extLst>
              <a:ext uri="{FF2B5EF4-FFF2-40B4-BE49-F238E27FC236}">
                <a16:creationId xmlns:a16="http://schemas.microsoft.com/office/drawing/2014/main" id="{79D2377C-1472-4198-94D3-ADA63A894C20}"/>
              </a:ext>
            </a:extLst>
          </p:cNvPr>
          <p:cNvSpPr txBox="1"/>
          <p:nvPr/>
        </p:nvSpPr>
        <p:spPr>
          <a:xfrm>
            <a:off x="2223231" y="5326713"/>
            <a:ext cx="8256620" cy="830997"/>
          </a:xfrm>
          <a:prstGeom prst="rect">
            <a:avLst/>
          </a:prstGeom>
          <a:noFill/>
        </p:spPr>
        <p:txBody>
          <a:bodyPr wrap="square">
            <a:spAutoFit/>
          </a:bodyPr>
          <a:lstStyle/>
          <a:p>
            <a:pPr marL="0" marR="0" algn="ctr"/>
            <a:r>
              <a:rPr lang="en-US" sz="2400" b="1" dirty="0">
                <a:solidFill>
                  <a:srgbClr val="BF3406"/>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r>
              <a:rPr lang="en-US" sz="2400" b="1" dirty="0">
                <a:solidFill>
                  <a:srgbClr val="BF340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a:solidFill>
                  <a:srgbClr val="C00000"/>
                </a:solidFill>
                <a:latin typeface="Cambria" panose="02040503050406030204" pitchFamily="18" charset="0"/>
                <a:ea typeface="Cambria" panose="02040503050406030204" pitchFamily="18" charset="0"/>
              </a:rPr>
              <a:t>Ngô Tử Văn là một kẻ sĩ đầy bản lĩnh, không khiếp sợ trước gian tà.</a:t>
            </a:r>
          </a:p>
        </p:txBody>
      </p:sp>
    </p:spTree>
    <p:custDataLst>
      <p:tags r:id="rId1"/>
    </p:custDataLst>
    <p:extLst>
      <p:ext uri="{BB962C8B-B14F-4D97-AF65-F5344CB8AC3E}">
        <p14:creationId xmlns:p14="http://schemas.microsoft.com/office/powerpoint/2010/main" val="26021425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outVertic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3" grpId="0" animBg="1"/>
      <p:bldP spid="24" grpId="0" animBg="1"/>
      <p:bldP spid="25" grpId="0"/>
      <p:bldP spid="26"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marL="0" marR="0" algn="just">
              <a:lnSpc>
                <a:spcPct val="150000"/>
              </a:lnSpc>
              <a:spcBef>
                <a:spcPts val="0"/>
              </a:spcBef>
              <a:spcAft>
                <a:spcPts val="800"/>
              </a:spcAft>
            </a:pP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endParaRPr lang="en-US" sz="1600" i="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A7AC152A-D204-48E7-B4F1-5DD06068A52C}"/>
              </a:ext>
            </a:extLst>
          </p:cNvPr>
          <p:cNvSpPr txBox="1"/>
          <p:nvPr/>
        </p:nvSpPr>
        <p:spPr>
          <a:xfrm>
            <a:off x="10353798" y="379889"/>
            <a:ext cx="1003917" cy="1938992"/>
          </a:xfrm>
          <a:prstGeom prst="rect">
            <a:avLst/>
          </a:prstGeom>
          <a:solidFill>
            <a:srgbClr val="E9AAA5"/>
          </a:solidFill>
          <a:ln w="38100">
            <a:noFill/>
          </a:ln>
        </p:spPr>
        <p:txBody>
          <a:bodyPr wrap="square">
            <a:spAutoFit/>
          </a:bodyPr>
          <a:lstStyle/>
          <a:p>
            <a:pPr algn="ctr"/>
            <a:r>
              <a:rPr lang="en-US" sz="2400" b="1" dirty="0">
                <a:solidFill>
                  <a:schemeClr val="bg1"/>
                </a:solidFill>
                <a:effectLst/>
                <a:latin typeface="Cambria" panose="02040503050406030204" pitchFamily="18" charset="0"/>
                <a:ea typeface="Cambria" panose="02040503050406030204" pitchFamily="18" charset="0"/>
              </a:rPr>
              <a:t>NGÔ TỬ VĂN ĐỐT ĐỀN</a:t>
            </a:r>
            <a:endParaRPr lang="en-US" sz="2400" dirty="0">
              <a:solidFill>
                <a:schemeClr val="bg1"/>
              </a:solidFill>
              <a:latin typeface="Cambria" panose="02040503050406030204" pitchFamily="18" charset="0"/>
              <a:ea typeface="Cambria" panose="02040503050406030204" pitchFamily="18" charset="0"/>
            </a:endParaRPr>
          </a:p>
        </p:txBody>
      </p:sp>
      <p:grpSp>
        <p:nvGrpSpPr>
          <p:cNvPr id="15" name="Nhóm 14">
            <a:extLst>
              <a:ext uri="{FF2B5EF4-FFF2-40B4-BE49-F238E27FC236}">
                <a16:creationId xmlns:a16="http://schemas.microsoft.com/office/drawing/2014/main" id="{AE7B390F-64AC-4704-8BEB-2108C97B1B2A}"/>
              </a:ext>
            </a:extLst>
          </p:cNvPr>
          <p:cNvGrpSpPr/>
          <p:nvPr/>
        </p:nvGrpSpPr>
        <p:grpSpPr>
          <a:xfrm>
            <a:off x="1979528" y="2242033"/>
            <a:ext cx="7673716" cy="3103013"/>
            <a:chOff x="2107744" y="2137983"/>
            <a:chExt cx="7673716" cy="3103013"/>
          </a:xfrm>
        </p:grpSpPr>
        <p:sp>
          <p:nvSpPr>
            <p:cNvPr id="20" name="Hộp Văn bản 19">
              <a:extLst>
                <a:ext uri="{FF2B5EF4-FFF2-40B4-BE49-F238E27FC236}">
                  <a16:creationId xmlns:a16="http://schemas.microsoft.com/office/drawing/2014/main" id="{E38B0FA2-A752-4D2B-ACF7-D83885707F58}"/>
                </a:ext>
              </a:extLst>
            </p:cNvPr>
            <p:cNvSpPr txBox="1"/>
            <p:nvPr/>
          </p:nvSpPr>
          <p:spPr>
            <a:xfrm>
              <a:off x="4821209" y="2137983"/>
              <a:ext cx="2703967" cy="545599"/>
            </a:xfrm>
            <a:prstGeom prst="rect">
              <a:avLst/>
            </a:prstGeom>
            <a:noFill/>
            <a:ln w="28575">
              <a:solidFill>
                <a:srgbClr val="D54A0F"/>
              </a:solidFill>
            </a:ln>
          </p:spPr>
          <p:txBody>
            <a:bodyPr wrap="square">
              <a:spAutoFit/>
            </a:bodyPr>
            <a:lstStyle/>
            <a:p>
              <a:pPr marR="0" algn="ctr">
                <a:lnSpc>
                  <a:spcPct val="115000"/>
                </a:lnSpc>
                <a:spcBef>
                  <a:spcPts val="0"/>
                </a:spcBef>
                <a:spcAft>
                  <a:spcPts val="800"/>
                </a:spcAft>
              </a:pPr>
              <a:r>
                <a:rPr lang="en-US" sz="2800" b="1" dirty="0">
                  <a:solidFill>
                    <a:srgbClr val="D54A0F"/>
                  </a:solidFill>
                  <a:latin typeface="Cambria" panose="02040503050406030204" pitchFamily="18" charset="0"/>
                  <a:ea typeface="Cambria" panose="02040503050406030204" pitchFamily="18" charset="0"/>
                  <a:cs typeface="Times New Roman" panose="02020603050405020304" pitchFamily="18" charset="0"/>
                </a:rPr>
                <a:t>NGUYÊN NHÂN</a:t>
              </a:r>
              <a:endParaRPr lang="en-US" sz="2800" b="1" dirty="0">
                <a:solidFill>
                  <a:srgbClr val="D54A0F"/>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10EFE1B2-357E-4DB8-885D-24238C5C8F97}"/>
                </a:ext>
              </a:extLst>
            </p:cNvPr>
            <p:cNvSpPr txBox="1"/>
            <p:nvPr/>
          </p:nvSpPr>
          <p:spPr>
            <a:xfrm>
              <a:off x="2107744" y="3671336"/>
              <a:ext cx="2498194" cy="1569660"/>
            </a:xfrm>
            <a:prstGeom prst="rect">
              <a:avLst/>
            </a:prstGeom>
            <a:noFill/>
          </p:spPr>
          <p:txBody>
            <a:bodyPr wrap="square">
              <a:spAutoFit/>
            </a:bodyPr>
            <a:lstStyle/>
            <a:p>
              <a:pPr algn="ctr"/>
              <a:r>
                <a:rPr lang="en-US" sz="2400" dirty="0">
                  <a:effectLst/>
                  <a:latin typeface="Cambria" panose="02040503050406030204" pitchFamily="18" charset="0"/>
                  <a:ea typeface="Cambria" panose="02040503050406030204" pitchFamily="18" charset="0"/>
                </a:rPr>
                <a:t>Tức giận hồn ma tướng giặc làm yêu làm quái trong dân gian.</a:t>
              </a:r>
              <a:endParaRPr lang="en-US" sz="2400" dirty="0">
                <a:latin typeface="Cambria" panose="02040503050406030204" pitchFamily="18" charset="0"/>
                <a:ea typeface="Cambria" panose="02040503050406030204" pitchFamily="18" charset="0"/>
              </a:endParaRPr>
            </a:p>
          </p:txBody>
        </p:sp>
        <p:sp>
          <p:nvSpPr>
            <p:cNvPr id="22" name="Hộp Văn bản 21">
              <a:extLst>
                <a:ext uri="{FF2B5EF4-FFF2-40B4-BE49-F238E27FC236}">
                  <a16:creationId xmlns:a16="http://schemas.microsoft.com/office/drawing/2014/main" id="{DEE6EA53-C115-4B34-801B-432CBA6B3C48}"/>
                </a:ext>
              </a:extLst>
            </p:cNvPr>
            <p:cNvSpPr txBox="1"/>
            <p:nvPr/>
          </p:nvSpPr>
          <p:spPr>
            <a:xfrm>
              <a:off x="7525176" y="3671336"/>
              <a:ext cx="2256284" cy="905569"/>
            </a:xfrm>
            <a:prstGeom prst="rect">
              <a:avLst/>
            </a:prstGeom>
            <a:noFill/>
          </p:spPr>
          <p:txBody>
            <a:bodyPr wrap="square">
              <a:spAutoFit/>
            </a:bodyPr>
            <a:lstStyle/>
            <a:p>
              <a:pPr marL="0" marR="0" algn="ctr">
                <a:lnSpc>
                  <a:spcPct val="115000"/>
                </a:lnSpc>
                <a:spcBef>
                  <a:spcPts val="0"/>
                </a:spcBef>
                <a:spcAft>
                  <a:spcPts val="800"/>
                </a:spcAft>
              </a:pPr>
              <a:r>
                <a:rPr lang="en-US" sz="2400" dirty="0">
                  <a:effectLst/>
                  <a:latin typeface="Cambria" panose="02040503050406030204" pitchFamily="18" charset="0"/>
                  <a:ea typeface="Cambria" panose="02040503050406030204" pitchFamily="18" charset="0"/>
                  <a:cs typeface="Times New Roman" panose="02020603050405020304" pitchFamily="18" charset="0"/>
                </a:rPr>
                <a:t>Mong muốn trừ hại cho dân.</a:t>
              </a:r>
            </a:p>
          </p:txBody>
        </p:sp>
        <p:cxnSp>
          <p:nvCxnSpPr>
            <p:cNvPr id="23" name="Đường kết nối Mũi tên Thẳng 22">
              <a:extLst>
                <a:ext uri="{FF2B5EF4-FFF2-40B4-BE49-F238E27FC236}">
                  <a16:creationId xmlns:a16="http://schemas.microsoft.com/office/drawing/2014/main" id="{59D26DA7-587F-40F3-8536-C28F0A2A97D7}"/>
                </a:ext>
              </a:extLst>
            </p:cNvPr>
            <p:cNvCxnSpPr>
              <a:stCxn id="20" idx="2"/>
              <a:endCxn id="21" idx="0"/>
            </p:cNvCxnSpPr>
            <p:nvPr/>
          </p:nvCxnSpPr>
          <p:spPr>
            <a:xfrm flipH="1">
              <a:off x="3356841" y="2683582"/>
              <a:ext cx="2816352" cy="987754"/>
            </a:xfrm>
            <a:prstGeom prst="straightConnector1">
              <a:avLst/>
            </a:prstGeom>
            <a:ln w="28575">
              <a:solidFill>
                <a:srgbClr val="45837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8F9515C1-4E81-4AD1-8C04-175DCFC3EF46}"/>
                </a:ext>
              </a:extLst>
            </p:cNvPr>
            <p:cNvCxnSpPr>
              <a:cxnSpLocks/>
              <a:stCxn id="20" idx="2"/>
              <a:endCxn id="22" idx="0"/>
            </p:cNvCxnSpPr>
            <p:nvPr/>
          </p:nvCxnSpPr>
          <p:spPr>
            <a:xfrm>
              <a:off x="6173193" y="2683582"/>
              <a:ext cx="2480125" cy="987754"/>
            </a:xfrm>
            <a:prstGeom prst="straightConnector1">
              <a:avLst/>
            </a:prstGeom>
            <a:ln w="28575">
              <a:solidFill>
                <a:srgbClr val="458376"/>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Hộp Văn bản 24">
            <a:extLst>
              <a:ext uri="{FF2B5EF4-FFF2-40B4-BE49-F238E27FC236}">
                <a16:creationId xmlns:a16="http://schemas.microsoft.com/office/drawing/2014/main" id="{ADF799C0-5B99-45FE-A8A9-5CD1C390324E}"/>
              </a:ext>
            </a:extLst>
          </p:cNvPr>
          <p:cNvSpPr txBox="1"/>
          <p:nvPr/>
        </p:nvSpPr>
        <p:spPr>
          <a:xfrm>
            <a:off x="4307736" y="5758760"/>
            <a:ext cx="3576528" cy="555024"/>
          </a:xfrm>
          <a:prstGeom prst="rect">
            <a:avLst/>
          </a:prstGeom>
          <a:noFill/>
        </p:spPr>
        <p:txBody>
          <a:bodyPr wrap="square">
            <a:spAutoFit/>
          </a:bodyPr>
          <a:lstStyle/>
          <a:p>
            <a:pPr marL="0" marR="0" algn="just">
              <a:lnSpc>
                <a:spcPct val="115000"/>
              </a:lnSpc>
              <a:spcBef>
                <a:spcPts val="0"/>
              </a:spcBef>
              <a:spcAft>
                <a:spcPts val="800"/>
              </a:spcAft>
            </a:pPr>
            <a:r>
              <a:rPr lang="en-US" sz="2800" b="1" dirty="0">
                <a:solidFill>
                  <a:srgbClr val="D54A0F"/>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r>
              <a:rPr lang="en-US" sz="2800" b="1" dirty="0">
                <a:solidFill>
                  <a:srgbClr val="D54A0F"/>
                </a:solidFill>
                <a:effectLst/>
                <a:latin typeface="Cambria" panose="02040503050406030204" pitchFamily="18" charset="0"/>
                <a:ea typeface="Cambria" panose="02040503050406030204" pitchFamily="18" charset="0"/>
                <a:cs typeface="Times New Roman" panose="02020603050405020304" pitchFamily="18" charset="0"/>
              </a:rPr>
              <a:t> Mục đích cao đẹp.</a:t>
            </a:r>
            <a:endParaRPr lang="en-US" sz="2000" b="1" dirty="0">
              <a:solidFill>
                <a:srgbClr val="D54A0F"/>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6" name="Hình ảnh 25">
            <a:extLst>
              <a:ext uri="{FF2B5EF4-FFF2-40B4-BE49-F238E27FC236}">
                <a16:creationId xmlns:a16="http://schemas.microsoft.com/office/drawing/2014/main" id="{9BA6A2B7-533E-41EB-BA13-F7BCDF9BAC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7380" y="2869411"/>
            <a:ext cx="2375811" cy="3360623"/>
          </a:xfrm>
          <a:prstGeom prst="rect">
            <a:avLst/>
          </a:prstGeom>
        </p:spPr>
      </p:pic>
      <p:pic>
        <p:nvPicPr>
          <p:cNvPr id="27" name="Hình ảnh 26" descr="Ảnh có chứa LEGO, đồ chơi&#10;&#10;Mô tả được tạo tự động">
            <a:extLst>
              <a:ext uri="{FF2B5EF4-FFF2-40B4-BE49-F238E27FC236}">
                <a16:creationId xmlns:a16="http://schemas.microsoft.com/office/drawing/2014/main" id="{AB364F92-689C-4B27-9F8B-D2248F9B307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08771" y="3276611"/>
            <a:ext cx="2174458" cy="1880647"/>
          </a:xfrm>
          <a:prstGeom prst="rect">
            <a:avLst/>
          </a:prstGeom>
        </p:spPr>
      </p:pic>
    </p:spTree>
    <p:custDataLst>
      <p:tags r:id="rId1"/>
    </p:custDataLst>
    <p:extLst>
      <p:ext uri="{BB962C8B-B14F-4D97-AF65-F5344CB8AC3E}">
        <p14:creationId xmlns:p14="http://schemas.microsoft.com/office/powerpoint/2010/main" val="2233429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53" presetClass="entr" presetSubtype="16"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0-#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marL="0" marR="0" algn="just">
              <a:lnSpc>
                <a:spcPct val="150000"/>
              </a:lnSpc>
              <a:spcBef>
                <a:spcPts val="0"/>
              </a:spcBef>
              <a:spcAft>
                <a:spcPts val="800"/>
              </a:spcAft>
            </a:pP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endParaRPr lang="en-US" sz="1600" i="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A7AC152A-D204-48E7-B4F1-5DD06068A52C}"/>
              </a:ext>
            </a:extLst>
          </p:cNvPr>
          <p:cNvSpPr txBox="1"/>
          <p:nvPr/>
        </p:nvSpPr>
        <p:spPr>
          <a:xfrm>
            <a:off x="2336614" y="2073523"/>
            <a:ext cx="3434848" cy="461665"/>
          </a:xfrm>
          <a:prstGeom prst="rect">
            <a:avLst/>
          </a:prstGeom>
          <a:solidFill>
            <a:srgbClr val="E9AAA5"/>
          </a:solidFill>
          <a:ln w="38100">
            <a:noFill/>
          </a:ln>
        </p:spPr>
        <p:txBody>
          <a:bodyPr wrap="square">
            <a:spAutoFit/>
          </a:bodyPr>
          <a:lstStyle/>
          <a:p>
            <a:pPr algn="ctr"/>
            <a:r>
              <a:rPr lang="en-US" sz="2400" b="1" dirty="0">
                <a:solidFill>
                  <a:schemeClr val="bg1"/>
                </a:solidFill>
                <a:effectLst/>
                <a:latin typeface="Cambria" panose="02040503050406030204" pitchFamily="18" charset="0"/>
                <a:ea typeface="Cambria" panose="02040503050406030204" pitchFamily="18" charset="0"/>
              </a:rPr>
              <a:t>TRƯỚC KHI ĐỐT ĐỀN</a:t>
            </a:r>
            <a:endParaRPr lang="en-US" sz="2400" dirty="0">
              <a:solidFill>
                <a:schemeClr val="bg1"/>
              </a:solidFill>
              <a:latin typeface="Cambria" panose="02040503050406030204" pitchFamily="18" charset="0"/>
              <a:ea typeface="Cambria" panose="02040503050406030204" pitchFamily="18" charset="0"/>
            </a:endParaRPr>
          </a:p>
        </p:txBody>
      </p:sp>
      <p:sp>
        <p:nvSpPr>
          <p:cNvPr id="18" name="Hộp Văn bản 17">
            <a:extLst>
              <a:ext uri="{FF2B5EF4-FFF2-40B4-BE49-F238E27FC236}">
                <a16:creationId xmlns:a16="http://schemas.microsoft.com/office/drawing/2014/main" id="{8EF7719A-2454-479D-AD61-7C6DAB9B4A2C}"/>
              </a:ext>
            </a:extLst>
          </p:cNvPr>
          <p:cNvSpPr txBox="1"/>
          <p:nvPr/>
        </p:nvSpPr>
        <p:spPr>
          <a:xfrm>
            <a:off x="1012864" y="2779432"/>
            <a:ext cx="6615082" cy="2616101"/>
          </a:xfrm>
          <a:prstGeom prst="rect">
            <a:avLst/>
          </a:prstGeom>
          <a:noFill/>
        </p:spPr>
        <p:txBody>
          <a:bodyPr wrap="square">
            <a:spAutoFit/>
          </a:bodyPr>
          <a:lstStyle/>
          <a:p>
            <a:pPr marL="342900" marR="0" indent="-342900" algn="just">
              <a:spcBef>
                <a:spcPts val="0"/>
              </a:spcBef>
              <a:spcAft>
                <a:spcPts val="800"/>
              </a:spcAft>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Hành động: Tắm rửa sạch sẽ, khấn trời.</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spcAft>
                <a:spcPts val="800"/>
              </a:spcAft>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Lấy lòng trong sạch, muốn bảo vệ sự bình yên cho người dân.</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spcAft>
                <a:spcPts val="800"/>
              </a:spcAft>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Lấy lòng trong sạch, sự chân thành, mong muốn được trời chia sẻ.</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spcAft>
                <a:spcPts val="800"/>
              </a:spcAft>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Chứng minh hành động chính nghĩa của mình.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7" name="Nhóm 26">
            <a:extLst>
              <a:ext uri="{FF2B5EF4-FFF2-40B4-BE49-F238E27FC236}">
                <a16:creationId xmlns:a16="http://schemas.microsoft.com/office/drawing/2014/main" id="{58F3990F-650A-4A91-9AF2-63D1E6FAE66C}"/>
              </a:ext>
            </a:extLst>
          </p:cNvPr>
          <p:cNvGrpSpPr/>
          <p:nvPr/>
        </p:nvGrpSpPr>
        <p:grpSpPr>
          <a:xfrm>
            <a:off x="7627946" y="462155"/>
            <a:ext cx="4045086" cy="4289846"/>
            <a:chOff x="5106583" y="2509624"/>
            <a:chExt cx="2428345" cy="2635329"/>
          </a:xfrm>
        </p:grpSpPr>
        <p:pic>
          <p:nvPicPr>
            <p:cNvPr id="28" name="Hình ảnh 27" descr="Ảnh có chứa đèn, cây&#10;&#10;Mô tả được tạo tự động">
              <a:extLst>
                <a:ext uri="{FF2B5EF4-FFF2-40B4-BE49-F238E27FC236}">
                  <a16:creationId xmlns:a16="http://schemas.microsoft.com/office/drawing/2014/main" id="{CD09519D-1186-43D2-8D86-1A8C6F9A7B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6583" y="2509624"/>
              <a:ext cx="1785262" cy="1785262"/>
            </a:xfrm>
            <a:prstGeom prst="rect">
              <a:avLst/>
            </a:prstGeom>
          </p:spPr>
        </p:pic>
        <p:pic>
          <p:nvPicPr>
            <p:cNvPr id="29" name="Hình ảnh 28" descr="Ảnh có chứa LEGO, đồ chơi&#10;&#10;Mô tả được tạo tự động">
              <a:extLst>
                <a:ext uri="{FF2B5EF4-FFF2-40B4-BE49-F238E27FC236}">
                  <a16:creationId xmlns:a16="http://schemas.microsoft.com/office/drawing/2014/main" id="{A2B45FB9-484D-4DCC-88AB-3B4D990959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2058" y="3171136"/>
              <a:ext cx="2174458" cy="1880647"/>
            </a:xfrm>
            <a:prstGeom prst="rect">
              <a:avLst/>
            </a:prstGeom>
          </p:spPr>
        </p:pic>
        <p:pic>
          <p:nvPicPr>
            <p:cNvPr id="30" name="Hình ảnh 29" descr="Ảnh có chứa đèn&#10;&#10;Mô tả được tạo tự động">
              <a:extLst>
                <a:ext uri="{FF2B5EF4-FFF2-40B4-BE49-F238E27FC236}">
                  <a16:creationId xmlns:a16="http://schemas.microsoft.com/office/drawing/2014/main" id="{89575242-3176-410D-8678-2163DC4522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77456" y="3725602"/>
              <a:ext cx="1257472" cy="1257472"/>
            </a:xfrm>
            <a:prstGeom prst="rect">
              <a:avLst/>
            </a:prstGeom>
          </p:spPr>
        </p:pic>
        <p:pic>
          <p:nvPicPr>
            <p:cNvPr id="31" name="Hình ảnh 30" descr="Ảnh có chứa đèn&#10;&#10;Mô tả được tạo tự động">
              <a:extLst>
                <a:ext uri="{FF2B5EF4-FFF2-40B4-BE49-F238E27FC236}">
                  <a16:creationId xmlns:a16="http://schemas.microsoft.com/office/drawing/2014/main" id="{C34B083C-A7D3-4C6C-9EC1-F78354F0CE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3193" y="4132056"/>
              <a:ext cx="1012897" cy="1012897"/>
            </a:xfrm>
            <a:prstGeom prst="rect">
              <a:avLst/>
            </a:prstGeom>
          </p:spPr>
        </p:pic>
      </p:grpSp>
    </p:spTree>
    <p:custDataLst>
      <p:tags r:id="rId1"/>
    </p:custDataLst>
    <p:extLst>
      <p:ext uri="{BB962C8B-B14F-4D97-AF65-F5344CB8AC3E}">
        <p14:creationId xmlns:p14="http://schemas.microsoft.com/office/powerpoint/2010/main" val="1689541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360"/>
                                          </p:val>
                                        </p:tav>
                                        <p:tav tm="100000">
                                          <p:val>
                                            <p:fltVal val="0"/>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A7AC152A-D204-48E7-B4F1-5DD06068A52C}"/>
              </a:ext>
            </a:extLst>
          </p:cNvPr>
          <p:cNvSpPr txBox="1"/>
          <p:nvPr/>
        </p:nvSpPr>
        <p:spPr>
          <a:xfrm>
            <a:off x="2373821" y="2280916"/>
            <a:ext cx="3434848" cy="461665"/>
          </a:xfrm>
          <a:prstGeom prst="rect">
            <a:avLst/>
          </a:prstGeom>
          <a:solidFill>
            <a:srgbClr val="E9AAA5"/>
          </a:solidFill>
          <a:ln w="38100">
            <a:noFill/>
          </a:ln>
        </p:spPr>
        <p:txBody>
          <a:bodyPr wrap="square">
            <a:spAutoFit/>
          </a:bodyPr>
          <a:lstStyle/>
          <a:p>
            <a:pPr algn="ctr"/>
            <a:r>
              <a:rPr lang="en-US" sz="2400" b="1" dirty="0">
                <a:solidFill>
                  <a:schemeClr val="bg1"/>
                </a:solidFill>
                <a:latin typeface="Cambria" panose="02040503050406030204" pitchFamily="18" charset="0"/>
                <a:ea typeface="Cambria" panose="02040503050406030204" pitchFamily="18" charset="0"/>
              </a:rPr>
              <a:t>Ý NGHĨA</a:t>
            </a:r>
            <a:endParaRPr lang="en-US" sz="2400" dirty="0">
              <a:solidFill>
                <a:schemeClr val="bg1"/>
              </a:solidFill>
              <a:latin typeface="Cambria" panose="02040503050406030204" pitchFamily="18" charset="0"/>
              <a:ea typeface="Cambria" panose="02040503050406030204" pitchFamily="18" charset="0"/>
            </a:endParaRPr>
          </a:p>
        </p:txBody>
      </p:sp>
      <p:grpSp>
        <p:nvGrpSpPr>
          <p:cNvPr id="27" name="Nhóm 26">
            <a:extLst>
              <a:ext uri="{FF2B5EF4-FFF2-40B4-BE49-F238E27FC236}">
                <a16:creationId xmlns:a16="http://schemas.microsoft.com/office/drawing/2014/main" id="{58F3990F-650A-4A91-9AF2-63D1E6FAE66C}"/>
              </a:ext>
            </a:extLst>
          </p:cNvPr>
          <p:cNvGrpSpPr/>
          <p:nvPr/>
        </p:nvGrpSpPr>
        <p:grpSpPr>
          <a:xfrm>
            <a:off x="7537970" y="576876"/>
            <a:ext cx="4252904" cy="4331410"/>
            <a:chOff x="5106583" y="2509624"/>
            <a:chExt cx="2428345" cy="2635329"/>
          </a:xfrm>
        </p:grpSpPr>
        <p:pic>
          <p:nvPicPr>
            <p:cNvPr id="28" name="Hình ảnh 27" descr="Ảnh có chứa đèn, cây&#10;&#10;Mô tả được tạo tự động">
              <a:extLst>
                <a:ext uri="{FF2B5EF4-FFF2-40B4-BE49-F238E27FC236}">
                  <a16:creationId xmlns:a16="http://schemas.microsoft.com/office/drawing/2014/main" id="{CD09519D-1186-43D2-8D86-1A8C6F9A7B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6583" y="2509624"/>
              <a:ext cx="1785262" cy="1785262"/>
            </a:xfrm>
            <a:prstGeom prst="rect">
              <a:avLst/>
            </a:prstGeom>
          </p:spPr>
        </p:pic>
        <p:pic>
          <p:nvPicPr>
            <p:cNvPr id="29" name="Hình ảnh 28" descr="Ảnh có chứa LEGO, đồ chơi&#10;&#10;Mô tả được tạo tự động">
              <a:extLst>
                <a:ext uri="{FF2B5EF4-FFF2-40B4-BE49-F238E27FC236}">
                  <a16:creationId xmlns:a16="http://schemas.microsoft.com/office/drawing/2014/main" id="{A2B45FB9-484D-4DCC-88AB-3B4D990959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2058" y="3171136"/>
              <a:ext cx="2174458" cy="1880647"/>
            </a:xfrm>
            <a:prstGeom prst="rect">
              <a:avLst/>
            </a:prstGeom>
          </p:spPr>
        </p:pic>
        <p:pic>
          <p:nvPicPr>
            <p:cNvPr id="30" name="Hình ảnh 29" descr="Ảnh có chứa đèn&#10;&#10;Mô tả được tạo tự động">
              <a:extLst>
                <a:ext uri="{FF2B5EF4-FFF2-40B4-BE49-F238E27FC236}">
                  <a16:creationId xmlns:a16="http://schemas.microsoft.com/office/drawing/2014/main" id="{89575242-3176-410D-8678-2163DC4522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77456" y="3725602"/>
              <a:ext cx="1257472" cy="1257472"/>
            </a:xfrm>
            <a:prstGeom prst="rect">
              <a:avLst/>
            </a:prstGeom>
          </p:spPr>
        </p:pic>
        <p:pic>
          <p:nvPicPr>
            <p:cNvPr id="31" name="Hình ảnh 30" descr="Ảnh có chứa đèn&#10;&#10;Mô tả được tạo tự động">
              <a:extLst>
                <a:ext uri="{FF2B5EF4-FFF2-40B4-BE49-F238E27FC236}">
                  <a16:creationId xmlns:a16="http://schemas.microsoft.com/office/drawing/2014/main" id="{C34B083C-A7D3-4C6C-9EC1-F78354F0CE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3193" y="4132056"/>
              <a:ext cx="1012897" cy="1012897"/>
            </a:xfrm>
            <a:prstGeom prst="rect">
              <a:avLst/>
            </a:prstGeom>
          </p:spPr>
        </p:pic>
      </p:grpSp>
      <p:sp>
        <p:nvSpPr>
          <p:cNvPr id="15" name="Hộp Văn bản 14">
            <a:extLst>
              <a:ext uri="{FF2B5EF4-FFF2-40B4-BE49-F238E27FC236}">
                <a16:creationId xmlns:a16="http://schemas.microsoft.com/office/drawing/2014/main" id="{0724F9E6-C736-486E-B9E9-58A18AAADF99}"/>
              </a:ext>
            </a:extLst>
          </p:cNvPr>
          <p:cNvSpPr txBox="1"/>
          <p:nvPr/>
        </p:nvSpPr>
        <p:spPr>
          <a:xfrm>
            <a:off x="1347592" y="3091664"/>
            <a:ext cx="2303630" cy="1569660"/>
          </a:xfrm>
          <a:prstGeom prst="rect">
            <a:avLst/>
          </a:prstGeom>
          <a:noFill/>
        </p:spPr>
        <p:txBody>
          <a:bodyPr wrap="square">
            <a:spAutoFit/>
          </a:bodyPr>
          <a:lstStyle/>
          <a:p>
            <a:pPr marL="0" marR="0" algn="just">
              <a:spcBef>
                <a:spcPts val="0"/>
              </a:spcBef>
              <a:spcAft>
                <a:spcPts val="800"/>
              </a:spcAft>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 hiện tính cương trực, dũng cảm vì dân trừ bạo.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40AE0ACB-B33E-4CE1-AC1B-9EE2D5130F37}"/>
              </a:ext>
            </a:extLst>
          </p:cNvPr>
          <p:cNvSpPr txBox="1"/>
          <p:nvPr/>
        </p:nvSpPr>
        <p:spPr>
          <a:xfrm>
            <a:off x="4372873" y="3098629"/>
            <a:ext cx="2596317" cy="1938992"/>
          </a:xfrm>
          <a:prstGeom prst="rect">
            <a:avLst/>
          </a:prstGeom>
          <a:noFill/>
        </p:spPr>
        <p:txBody>
          <a:bodyPr wrap="square">
            <a:spAutoFit/>
          </a:bodyPr>
          <a:lstStyle/>
          <a:p>
            <a:pPr marL="0" marR="0" algn="just">
              <a:spcBef>
                <a:spcPts val="0"/>
              </a:spcBef>
              <a:spcAft>
                <a:spcPts val="800"/>
              </a:spcAft>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 hiện tinh thần dân tộc, quyết tâm trừ hại cho dân, bảo vệ thổ thần nước Việt.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77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750"/>
                                        <p:tgtEl>
                                          <p:spTgt spid="15"/>
                                        </p:tgtEl>
                                      </p:cBhvr>
                                    </p:animEffect>
                                  </p:childTnLst>
                                </p:cTn>
                              </p:par>
                            </p:childTnLst>
                          </p:cTn>
                        </p:par>
                        <p:par>
                          <p:cTn id="28" fill="hold">
                            <p:stCondLst>
                              <p:cond delay="1250"/>
                            </p:stCondLst>
                            <p:childTnLst>
                              <p:par>
                                <p:cTn id="29" presetID="22" presetClass="entr" presetSubtype="4"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animBg="1"/>
      <p:bldP spid="1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3982559"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A7AC152A-D204-48E7-B4F1-5DD06068A52C}"/>
              </a:ext>
            </a:extLst>
          </p:cNvPr>
          <p:cNvSpPr txBox="1"/>
          <p:nvPr/>
        </p:nvSpPr>
        <p:spPr>
          <a:xfrm>
            <a:off x="6558936" y="1339644"/>
            <a:ext cx="5048603" cy="400110"/>
          </a:xfrm>
          <a:prstGeom prst="rect">
            <a:avLst/>
          </a:prstGeom>
          <a:solidFill>
            <a:srgbClr val="E9AAA5"/>
          </a:solidFill>
          <a:ln w="38100">
            <a:noFill/>
          </a:ln>
        </p:spPr>
        <p:txBody>
          <a:bodyPr wrap="square">
            <a:spAutoFit/>
          </a:bodyPr>
          <a:lstStyle/>
          <a:p>
            <a:pPr algn="ctr"/>
            <a:r>
              <a:rPr lang="en-US" sz="2000" b="1" dirty="0">
                <a:solidFill>
                  <a:schemeClr val="bg1"/>
                </a:solidFill>
                <a:latin typeface="Cambria" panose="02040503050406030204" pitchFamily="18" charset="0"/>
                <a:ea typeface="Cambria" panose="02040503050406030204" pitchFamily="18" charset="0"/>
              </a:rPr>
              <a:t>NGÔ TỬ VĂN GẶP VIÊN TƯỚNG HỌ THÔI</a:t>
            </a:r>
          </a:p>
        </p:txBody>
      </p:sp>
      <p:pic>
        <p:nvPicPr>
          <p:cNvPr id="11" name="Hình ảnh 10">
            <a:extLst>
              <a:ext uri="{FF2B5EF4-FFF2-40B4-BE49-F238E27FC236}">
                <a16:creationId xmlns:a16="http://schemas.microsoft.com/office/drawing/2014/main" id="{1705A575-6FAF-456C-ACED-06C7AAED17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08587" y="2318541"/>
            <a:ext cx="2591164" cy="3665243"/>
          </a:xfrm>
          <a:prstGeom prst="rect">
            <a:avLst/>
          </a:prstGeom>
        </p:spPr>
      </p:pic>
      <p:sp>
        <p:nvSpPr>
          <p:cNvPr id="12" name="Hộp Văn bản 11">
            <a:extLst>
              <a:ext uri="{FF2B5EF4-FFF2-40B4-BE49-F238E27FC236}">
                <a16:creationId xmlns:a16="http://schemas.microsoft.com/office/drawing/2014/main" id="{58CE5376-5083-4315-B440-8697118A7EBF}"/>
              </a:ext>
            </a:extLst>
          </p:cNvPr>
          <p:cNvSpPr txBox="1"/>
          <p:nvPr/>
        </p:nvSpPr>
        <p:spPr>
          <a:xfrm>
            <a:off x="1434364" y="2931534"/>
            <a:ext cx="3744220" cy="830997"/>
          </a:xfrm>
          <a:prstGeom prst="rect">
            <a:avLst/>
          </a:prstGeom>
          <a:noFill/>
        </p:spPr>
        <p:txBody>
          <a:bodyPr wrap="square">
            <a:spAutoFit/>
          </a:bodyPr>
          <a:lstStyle/>
          <a:p>
            <a:pPr marR="0" algn="ctr"/>
            <a:r>
              <a:rPr lang="en-US" sz="2400" dirty="0">
                <a:solidFill>
                  <a:srgbClr val="000000"/>
                </a:solidFill>
                <a:effectLst/>
                <a:latin typeface="Cambria" panose="02040503050406030204" pitchFamily="18" charset="0"/>
                <a:ea typeface="Cambria" panose="02040503050406030204" pitchFamily="18" charset="0"/>
              </a:rPr>
              <a:t>Trách mắng, đòi trả đền, đe </a:t>
            </a:r>
            <a:r>
              <a:rPr lang="en-US" sz="2400" dirty="0" err="1">
                <a:solidFill>
                  <a:srgbClr val="000000"/>
                </a:solidFill>
                <a:effectLst/>
                <a:latin typeface="Cambria" panose="02040503050406030204" pitchFamily="18" charset="0"/>
                <a:ea typeface="Cambria" panose="02040503050406030204" pitchFamily="18" charset="0"/>
              </a:rPr>
              <a:t>doạ</a:t>
            </a:r>
            <a:r>
              <a:rPr lang="en-US" sz="240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4" name="Hộp Văn bản 13">
            <a:extLst>
              <a:ext uri="{FF2B5EF4-FFF2-40B4-BE49-F238E27FC236}">
                <a16:creationId xmlns:a16="http://schemas.microsoft.com/office/drawing/2014/main" id="{41A8A5D1-B437-4E30-954E-8B5B6EC6BBCD}"/>
              </a:ext>
            </a:extLst>
          </p:cNvPr>
          <p:cNvSpPr txBox="1"/>
          <p:nvPr/>
        </p:nvSpPr>
        <p:spPr>
          <a:xfrm>
            <a:off x="7213970" y="2965154"/>
            <a:ext cx="2941555" cy="1330301"/>
          </a:xfrm>
          <a:prstGeom prst="rect">
            <a:avLst/>
          </a:prstGeom>
          <a:noFill/>
        </p:spPr>
        <p:txBody>
          <a:bodyPr wrap="square">
            <a:spAutoFit/>
          </a:bodyPr>
          <a:lstStyle/>
          <a:p>
            <a:pPr marL="0" marR="0" algn="ctr">
              <a:lnSpc>
                <a:spcPct val="115000"/>
              </a:lnSpc>
              <a:spcBef>
                <a:spcPts val="0"/>
              </a:spcBef>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Tử Văn mặc kệ, ngồi ngất ngưỡng tự nhiên.</a:t>
            </a:r>
          </a:p>
        </p:txBody>
      </p:sp>
      <p:sp>
        <p:nvSpPr>
          <p:cNvPr id="15" name="Hộp Văn bản 14">
            <a:extLst>
              <a:ext uri="{FF2B5EF4-FFF2-40B4-BE49-F238E27FC236}">
                <a16:creationId xmlns:a16="http://schemas.microsoft.com/office/drawing/2014/main" id="{76248390-D6A6-4499-9295-D445697040E6}"/>
              </a:ext>
            </a:extLst>
          </p:cNvPr>
          <p:cNvSpPr txBox="1"/>
          <p:nvPr/>
        </p:nvSpPr>
        <p:spPr>
          <a:xfrm>
            <a:off x="1861561" y="2155682"/>
            <a:ext cx="2941555" cy="480837"/>
          </a:xfrm>
          <a:prstGeom prst="rect">
            <a:avLst/>
          </a:prstGeom>
          <a:noFill/>
          <a:ln w="28575">
            <a:solidFill>
              <a:srgbClr val="FF6464"/>
            </a:solidFill>
          </a:ln>
        </p:spPr>
        <p:txBody>
          <a:bodyPr wrap="square">
            <a:spAutoFit/>
          </a:bodyPr>
          <a:lstStyle/>
          <a:p>
            <a:pPr marL="0" marR="0" algn="ctr">
              <a:lnSpc>
                <a:spcPct val="115000"/>
              </a:lnSpc>
              <a:spcBef>
                <a:spcPts val="0"/>
              </a:spcBef>
              <a:spcAft>
                <a:spcPts val="800"/>
              </a:spcAft>
            </a:pPr>
            <a:r>
              <a:rPr lang="en-US" sz="24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Hồn ma tướng giặc</a:t>
            </a:r>
          </a:p>
        </p:txBody>
      </p:sp>
      <p:sp>
        <p:nvSpPr>
          <p:cNvPr id="19" name="Hộp Văn bản 18">
            <a:extLst>
              <a:ext uri="{FF2B5EF4-FFF2-40B4-BE49-F238E27FC236}">
                <a16:creationId xmlns:a16="http://schemas.microsoft.com/office/drawing/2014/main" id="{D3C98FDE-6B2F-4FFC-8807-5D69D0854870}"/>
              </a:ext>
            </a:extLst>
          </p:cNvPr>
          <p:cNvSpPr txBox="1"/>
          <p:nvPr/>
        </p:nvSpPr>
        <p:spPr>
          <a:xfrm>
            <a:off x="7213970" y="2155682"/>
            <a:ext cx="2941555" cy="480837"/>
          </a:xfrm>
          <a:prstGeom prst="rect">
            <a:avLst/>
          </a:prstGeom>
          <a:noFill/>
          <a:ln w="28575">
            <a:solidFill>
              <a:srgbClr val="FF6464"/>
            </a:solidFill>
          </a:ln>
        </p:spPr>
        <p:txBody>
          <a:bodyPr wrap="square">
            <a:spAutoFit/>
          </a:bodyPr>
          <a:lstStyle/>
          <a:p>
            <a:pPr marL="0" marR="0" algn="ctr">
              <a:lnSpc>
                <a:spcPct val="115000"/>
              </a:lnSpc>
              <a:spcBef>
                <a:spcPts val="0"/>
              </a:spcBef>
              <a:spcAft>
                <a:spcPts val="800"/>
              </a:spcAft>
            </a:pPr>
            <a:r>
              <a:rPr lang="en-US" sz="24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Ngô Tử Văn</a:t>
            </a:r>
          </a:p>
        </p:txBody>
      </p:sp>
      <p:sp>
        <p:nvSpPr>
          <p:cNvPr id="20" name="Mũi tên: Trái-Phải 19">
            <a:extLst>
              <a:ext uri="{FF2B5EF4-FFF2-40B4-BE49-F238E27FC236}">
                <a16:creationId xmlns:a16="http://schemas.microsoft.com/office/drawing/2014/main" id="{99BB3A1C-C675-4B52-B303-470CB97F49A2}"/>
              </a:ext>
            </a:extLst>
          </p:cNvPr>
          <p:cNvSpPr/>
          <p:nvPr/>
        </p:nvSpPr>
        <p:spPr>
          <a:xfrm>
            <a:off x="5546641" y="3259882"/>
            <a:ext cx="1237376" cy="610461"/>
          </a:xfrm>
          <a:prstGeom prst="leftRightArrow">
            <a:avLst/>
          </a:prstGeom>
          <a:solidFill>
            <a:srgbClr val="93C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Hình ảnh 20">
            <a:extLst>
              <a:ext uri="{FF2B5EF4-FFF2-40B4-BE49-F238E27FC236}">
                <a16:creationId xmlns:a16="http://schemas.microsoft.com/office/drawing/2014/main" id="{0FABEEF0-1092-46BF-9DDB-05D58A77E9D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011" t="8247" r="24662" b="6739"/>
          <a:stretch/>
        </p:blipFill>
        <p:spPr>
          <a:xfrm>
            <a:off x="10231702" y="2492224"/>
            <a:ext cx="1651914" cy="3317875"/>
          </a:xfrm>
          <a:prstGeom prst="rect">
            <a:avLst/>
          </a:prstGeom>
        </p:spPr>
      </p:pic>
      <p:sp>
        <p:nvSpPr>
          <p:cNvPr id="22" name="Hộp Văn bản 21">
            <a:extLst>
              <a:ext uri="{FF2B5EF4-FFF2-40B4-BE49-F238E27FC236}">
                <a16:creationId xmlns:a16="http://schemas.microsoft.com/office/drawing/2014/main" id="{1EB654AC-D82B-486B-A090-FB5C985E6082}"/>
              </a:ext>
            </a:extLst>
          </p:cNvPr>
          <p:cNvSpPr txBox="1"/>
          <p:nvPr/>
        </p:nvSpPr>
        <p:spPr>
          <a:xfrm>
            <a:off x="1779322" y="5192147"/>
            <a:ext cx="8217517" cy="830997"/>
          </a:xfrm>
          <a:prstGeom prst="rect">
            <a:avLst/>
          </a:prstGeom>
          <a:noFill/>
        </p:spPr>
        <p:txBody>
          <a:bodyPr wrap="square">
            <a:spAutoFit/>
          </a:bodyPr>
          <a:lstStyle/>
          <a:p>
            <a:pPr algn="just"/>
            <a:r>
              <a:rPr lang="en-US" sz="2400" b="1" dirty="0">
                <a:solidFill>
                  <a:srgbClr val="C00000"/>
                </a:solidFill>
                <a:effectLst/>
                <a:latin typeface="Cambria" panose="02040503050406030204" pitchFamily="18" charset="0"/>
                <a:ea typeface="Cambria" panose="02040503050406030204" pitchFamily="18" charset="0"/>
                <a:sym typeface="Symbol" panose="05050102010706020507" pitchFamily="18" charset="2"/>
              </a:rPr>
              <a:t> </a:t>
            </a:r>
            <a:r>
              <a:rPr lang="en-US" sz="2400" b="1" dirty="0">
                <a:solidFill>
                  <a:srgbClr val="C00000"/>
                </a:solidFill>
                <a:effectLst/>
                <a:latin typeface="Cambria" panose="02040503050406030204" pitchFamily="18" charset="0"/>
                <a:ea typeface="Cambria" panose="02040503050406030204" pitchFamily="18" charset="0"/>
              </a:rPr>
              <a:t>Thái độ điền nhiên không sợ trước những lời đe dọa của hung thần.</a:t>
            </a:r>
            <a:endParaRPr lang="en-US" sz="2400" b="1" dirty="0">
              <a:solidFill>
                <a:srgbClr val="C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8420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 presetClass="entr" presetSubtype="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1+#ppt_w/2"/>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outVertical)">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animBg="1"/>
      <p:bldP spid="12" grpId="0"/>
      <p:bldP spid="14" grpId="0"/>
      <p:bldP spid="15" grpId="0" animBg="1"/>
      <p:bldP spid="19" grpId="0" animBg="1"/>
      <p:bldP spid="20"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5835937"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47118866-4D91-48DA-A4FE-1099E7C03ACF}"/>
              </a:ext>
            </a:extLst>
          </p:cNvPr>
          <p:cNvSpPr txBox="1"/>
          <p:nvPr/>
        </p:nvSpPr>
        <p:spPr>
          <a:xfrm>
            <a:off x="5015060" y="2102176"/>
            <a:ext cx="6542202" cy="3170099"/>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Ngô Tử Văn bị bắt giải xuống âm phủ.</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Quang cảnh dưới âm phủ: không khí rùng rợn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Tác giả đã sử dụng nhiều hình ảnh mang tính chất kì ảo, hoang đường→ nhấn mạnh hơn quang cảnh đáng sợ nơi cõi âm</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Ngô Tử Văn: gan dạ, khảng khái, quyết liệt kêu oan.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Cuộc xét xử Ngô Tử Văn dưới âm phủ.</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Nguyên nhân: Do hồn ma viên Bách hộ họ Thôi kiện Ngô Tử Văn về tội đốt đền. → bản chất là tên tướng gian tà (sống cướp nước, chết cướp đền).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4" descr="Chuyện chức phán sự đền Tản Viên - Tin Tức Giáo Dục Học Tập Tiny">
            <a:extLst>
              <a:ext uri="{FF2B5EF4-FFF2-40B4-BE49-F238E27FC236}">
                <a16:creationId xmlns:a16="http://schemas.microsoft.com/office/drawing/2014/main" id="{8432B449-9595-453C-B691-3EBB20597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29" y="2102176"/>
            <a:ext cx="4083743" cy="31700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Hộp Văn bản 12">
            <a:extLst>
              <a:ext uri="{FF2B5EF4-FFF2-40B4-BE49-F238E27FC236}">
                <a16:creationId xmlns:a16="http://schemas.microsoft.com/office/drawing/2014/main" id="{3163BF34-BE03-6C0C-AFBA-A41673514828}"/>
              </a:ext>
            </a:extLst>
          </p:cNvPr>
          <p:cNvSpPr txBox="1"/>
          <p:nvPr/>
        </p:nvSpPr>
        <p:spPr>
          <a:xfrm>
            <a:off x="6508659" y="1447361"/>
            <a:ext cx="5048603" cy="400110"/>
          </a:xfrm>
          <a:prstGeom prst="rect">
            <a:avLst/>
          </a:prstGeom>
          <a:solidFill>
            <a:srgbClr val="E9AAA5"/>
          </a:solidFill>
          <a:ln w="38100">
            <a:noFill/>
          </a:ln>
        </p:spPr>
        <p:txBody>
          <a:bodyPr wrap="square">
            <a:spAutoFit/>
          </a:bodyPr>
          <a:lstStyle/>
          <a:p>
            <a:pPr algn="ctr"/>
            <a:r>
              <a:rPr lang="en-US" sz="2000" b="1" dirty="0">
                <a:solidFill>
                  <a:schemeClr val="bg1"/>
                </a:solidFill>
                <a:latin typeface="Cambria" panose="02040503050406030204" pitchFamily="18" charset="0"/>
                <a:ea typeface="Cambria" panose="02040503050406030204" pitchFamily="18" charset="0"/>
              </a:rPr>
              <a:t>DƯỚI MINH TY</a:t>
            </a:r>
          </a:p>
        </p:txBody>
      </p:sp>
    </p:spTree>
    <p:custDataLst>
      <p:tags r:id="rId1"/>
    </p:custDataLst>
    <p:extLst>
      <p:ext uri="{BB962C8B-B14F-4D97-AF65-F5344CB8AC3E}">
        <p14:creationId xmlns:p14="http://schemas.microsoft.com/office/powerpoint/2010/main" val="3707056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3"/>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par>
                                <p:cTn id="18" presetID="50" presetClass="entr" presetSubtype="0" decel="100000" fill="hold" grpId="1"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5" grpId="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B49DEE6-C281-4309-9080-EB5F3955B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9701" y="1301750"/>
            <a:ext cx="1324912" cy="1490402"/>
          </a:xfrm>
          <a:prstGeom prst="rect">
            <a:avLst/>
          </a:prstGeom>
        </p:spPr>
      </p:pic>
      <p:pic>
        <p:nvPicPr>
          <p:cNvPr id="20" name="图片 19">
            <a:extLst>
              <a:ext uri="{FF2B5EF4-FFF2-40B4-BE49-F238E27FC236}">
                <a16:creationId xmlns:a16="http://schemas.microsoft.com/office/drawing/2014/main" id="{97730ADF-C67C-41A2-9E9B-9A068AFC27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id="{2DECB167-7D70-42CB-BCEA-B7FD1F2FD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pic>
        <p:nvPicPr>
          <p:cNvPr id="2" name="Hình ảnh 1">
            <a:extLst>
              <a:ext uri="{FF2B5EF4-FFF2-40B4-BE49-F238E27FC236}">
                <a16:creationId xmlns:a16="http://schemas.microsoft.com/office/drawing/2014/main" id="{D05CFD09-9937-474F-BFD0-694C3CD352FE}"/>
              </a:ext>
            </a:extLst>
          </p:cNvPr>
          <p:cNvPicPr>
            <a:picLocks noChangeAspect="1"/>
          </p:cNvPicPr>
          <p:nvPr/>
        </p:nvPicPr>
        <p:blipFill>
          <a:blip r:embed="rId6"/>
          <a:stretch>
            <a:fillRect/>
          </a:stretch>
        </p:blipFill>
        <p:spPr>
          <a:xfrm>
            <a:off x="2988186" y="1620267"/>
            <a:ext cx="8529043" cy="3700593"/>
          </a:xfrm>
          <a:prstGeom prst="rect">
            <a:avLst/>
          </a:prstGeom>
        </p:spPr>
      </p:pic>
    </p:spTree>
    <p:custDataLst>
      <p:tags r:id="rId1"/>
    </p:custDataLst>
    <p:extLst>
      <p:ext uri="{BB962C8B-B14F-4D97-AF65-F5344CB8AC3E}">
        <p14:creationId xmlns:p14="http://schemas.microsoft.com/office/powerpoint/2010/main" val="17130502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5835937"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Nhóm 7">
            <a:extLst>
              <a:ext uri="{FF2B5EF4-FFF2-40B4-BE49-F238E27FC236}">
                <a16:creationId xmlns:a16="http://schemas.microsoft.com/office/drawing/2014/main" id="{763FC964-6FA6-4824-9981-D8A65A55C82F}"/>
              </a:ext>
            </a:extLst>
          </p:cNvPr>
          <p:cNvGrpSpPr/>
          <p:nvPr/>
        </p:nvGrpSpPr>
        <p:grpSpPr>
          <a:xfrm>
            <a:off x="8485676" y="1526563"/>
            <a:ext cx="2541328" cy="531990"/>
            <a:chOff x="6374072" y="1593712"/>
            <a:chExt cx="2541328" cy="531990"/>
          </a:xfrm>
        </p:grpSpPr>
        <p:sp>
          <p:nvSpPr>
            <p:cNvPr id="9" name="Hộp Văn bản 8">
              <a:extLst>
                <a:ext uri="{FF2B5EF4-FFF2-40B4-BE49-F238E27FC236}">
                  <a16:creationId xmlns:a16="http://schemas.microsoft.com/office/drawing/2014/main" id="{3778AB38-2F1E-4954-A04D-821E110CAC67}"/>
                </a:ext>
              </a:extLst>
            </p:cNvPr>
            <p:cNvSpPr txBox="1"/>
            <p:nvPr/>
          </p:nvSpPr>
          <p:spPr>
            <a:xfrm>
              <a:off x="6707015" y="1611241"/>
              <a:ext cx="1875442" cy="480837"/>
            </a:xfrm>
            <a:prstGeom prst="rect">
              <a:avLst/>
            </a:prstGeom>
            <a:solidFill>
              <a:schemeClr val="bg1"/>
            </a:solidFill>
            <a:effectLst/>
          </p:spPr>
          <p:txBody>
            <a:bodyPr wrap="square">
              <a:spAutoFit/>
            </a:bodyPr>
            <a:lstStyle/>
            <a:p>
              <a:pPr algn="ctr">
                <a:lnSpc>
                  <a:spcPct val="115000"/>
                </a:lnSpc>
              </a:pPr>
              <a:r>
                <a:rPr lang="en-US" sz="2400" b="1" dirty="0">
                  <a:solidFill>
                    <a:srgbClr val="BF3406"/>
                  </a:solidFill>
                  <a:latin typeface="Cambria" panose="02040503050406030204" pitchFamily="18" charset="0"/>
                  <a:ea typeface="Cambria" panose="02040503050406030204" pitchFamily="18" charset="0"/>
                  <a:cs typeface="Times New Roman" panose="02020603050405020304" pitchFamily="18" charset="0"/>
                </a:rPr>
                <a:t>Chặng 1</a:t>
              </a:r>
            </a:p>
          </p:txBody>
        </p:sp>
        <p:grpSp>
          <p:nvGrpSpPr>
            <p:cNvPr id="10" name="Nhóm 9">
              <a:extLst>
                <a:ext uri="{FF2B5EF4-FFF2-40B4-BE49-F238E27FC236}">
                  <a16:creationId xmlns:a16="http://schemas.microsoft.com/office/drawing/2014/main" id="{127227A8-FDF7-4849-9CD8-482A6C8043EB}"/>
                </a:ext>
              </a:extLst>
            </p:cNvPr>
            <p:cNvGrpSpPr/>
            <p:nvPr/>
          </p:nvGrpSpPr>
          <p:grpSpPr>
            <a:xfrm rot="16200000">
              <a:off x="7378741" y="589043"/>
              <a:ext cx="531990" cy="2541328"/>
              <a:chOff x="9181892" y="1947453"/>
              <a:chExt cx="469118" cy="1718166"/>
            </a:xfrm>
          </p:grpSpPr>
          <p:sp>
            <p:nvSpPr>
              <p:cNvPr id="11" name="任意多边形 864">
                <a:extLst>
                  <a:ext uri="{FF2B5EF4-FFF2-40B4-BE49-F238E27FC236}">
                    <a16:creationId xmlns:a16="http://schemas.microsoft.com/office/drawing/2014/main" id="{33904835-1F72-43F2-B85A-411C99294753}"/>
                  </a:ext>
                </a:extLst>
              </p:cNvPr>
              <p:cNvSpPr/>
              <p:nvPr/>
            </p:nvSpPr>
            <p:spPr bwMode="auto">
              <a:xfrm rot="10800000">
                <a:off x="9181892" y="3433821"/>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sz="2400" dirty="0">
                  <a:latin typeface="Cambria" panose="02040503050406030204" pitchFamily="18" charset="0"/>
                  <a:ea typeface="思源宋体 CN Heavy" panose="02020900000000000000" pitchFamily="18" charset="-122"/>
                </a:endParaRPr>
              </a:p>
            </p:txBody>
          </p:sp>
          <p:sp>
            <p:nvSpPr>
              <p:cNvPr id="12" name="任意多边形 865">
                <a:extLst>
                  <a:ext uri="{FF2B5EF4-FFF2-40B4-BE49-F238E27FC236}">
                    <a16:creationId xmlns:a16="http://schemas.microsoft.com/office/drawing/2014/main" id="{2659D392-DC94-4948-91AD-52B2C842565D}"/>
                  </a:ext>
                </a:extLst>
              </p:cNvPr>
              <p:cNvSpPr/>
              <p:nvPr/>
            </p:nvSpPr>
            <p:spPr bwMode="auto">
              <a:xfrm flipH="1">
                <a:off x="9189345" y="1947453"/>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sz="2400">
                  <a:latin typeface="Cambria" panose="02040503050406030204" pitchFamily="18" charset="0"/>
                  <a:ea typeface="思源宋体 CN Heavy" panose="02020900000000000000" pitchFamily="18" charset="-122"/>
                </a:endParaRPr>
              </a:p>
            </p:txBody>
          </p:sp>
        </p:grpSp>
      </p:grpSp>
      <p:grpSp>
        <p:nvGrpSpPr>
          <p:cNvPr id="13" name="组合 4">
            <a:extLst>
              <a:ext uri="{FF2B5EF4-FFF2-40B4-BE49-F238E27FC236}">
                <a16:creationId xmlns:a16="http://schemas.microsoft.com/office/drawing/2014/main" id="{5666472A-F167-4F36-B583-87BE417E7692}"/>
              </a:ext>
            </a:extLst>
          </p:cNvPr>
          <p:cNvGrpSpPr/>
          <p:nvPr/>
        </p:nvGrpSpPr>
        <p:grpSpPr>
          <a:xfrm>
            <a:off x="1258827" y="2291555"/>
            <a:ext cx="9669709" cy="3376640"/>
            <a:chOff x="1753035" y="1919440"/>
            <a:chExt cx="10497181" cy="3665593"/>
          </a:xfrm>
        </p:grpSpPr>
        <p:cxnSp>
          <p:nvCxnSpPr>
            <p:cNvPr id="14" name="直接连接符 5">
              <a:extLst>
                <a:ext uri="{FF2B5EF4-FFF2-40B4-BE49-F238E27FC236}">
                  <a16:creationId xmlns:a16="http://schemas.microsoft.com/office/drawing/2014/main" id="{100E14E6-DA6B-452C-B053-A161DB3F3F47}"/>
                </a:ext>
              </a:extLst>
            </p:cNvPr>
            <p:cNvCxnSpPr/>
            <p:nvPr/>
          </p:nvCxnSpPr>
          <p:spPr>
            <a:xfrm rot="5400000">
              <a:off x="3384705" y="3705035"/>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6">
              <a:extLst>
                <a:ext uri="{FF2B5EF4-FFF2-40B4-BE49-F238E27FC236}">
                  <a16:creationId xmlns:a16="http://schemas.microsoft.com/office/drawing/2014/main" id="{7AC89BCF-D402-44C3-8E8D-21C18965E1BD}"/>
                </a:ext>
              </a:extLst>
            </p:cNvPr>
            <p:cNvCxnSpPr/>
            <p:nvPr/>
          </p:nvCxnSpPr>
          <p:spPr>
            <a:xfrm rot="5400000">
              <a:off x="7031491" y="3705035"/>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11 Rectángulo">
              <a:extLst>
                <a:ext uri="{FF2B5EF4-FFF2-40B4-BE49-F238E27FC236}">
                  <a16:creationId xmlns:a16="http://schemas.microsoft.com/office/drawing/2014/main" id="{FF306A1A-85D4-4E6C-BD96-A9DFBA9A6B5B}"/>
                </a:ext>
              </a:extLst>
            </p:cNvPr>
            <p:cNvSpPr/>
            <p:nvPr/>
          </p:nvSpPr>
          <p:spPr>
            <a:xfrm>
              <a:off x="1753035" y="1919440"/>
              <a:ext cx="3164004"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HỒN MA </a:t>
              </a:r>
            </a:p>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TƯỚNG GIẶC</a:t>
              </a:r>
            </a:p>
          </p:txBody>
        </p:sp>
        <p:sp>
          <p:nvSpPr>
            <p:cNvPr id="21" name="矩形 20">
              <a:extLst>
                <a:ext uri="{FF2B5EF4-FFF2-40B4-BE49-F238E27FC236}">
                  <a16:creationId xmlns:a16="http://schemas.microsoft.com/office/drawing/2014/main" id="{79E222B4-5D02-462B-856E-5442A1F258E0}"/>
                </a:ext>
              </a:extLst>
            </p:cNvPr>
            <p:cNvSpPr/>
            <p:nvPr/>
          </p:nvSpPr>
          <p:spPr>
            <a:xfrm>
              <a:off x="1753036" y="3480107"/>
              <a:ext cx="3161351" cy="902109"/>
            </a:xfrm>
            <a:prstGeom prst="rect">
              <a:avLst/>
            </a:prstGeom>
          </p:spPr>
          <p:txBody>
            <a:bodyPr wrap="square">
              <a:spAutoFit/>
            </a:bodyPr>
            <a:lstStyle/>
            <a:p>
              <a:pPr lvl="0" algn="just" eaLnBrk="0" fontAlgn="base" hangingPunct="0">
                <a:spcBef>
                  <a:spcPct val="0"/>
                </a:spcBef>
                <a:spcAft>
                  <a:spcPct val="0"/>
                </a:spcAft>
                <a:defRPr/>
              </a:pPr>
              <a:r>
                <a:rPr lang="en-US" sz="2400" dirty="0">
                  <a:solidFill>
                    <a:srgbClr val="000000"/>
                  </a:solidFill>
                  <a:effectLst/>
                  <a:latin typeface="Times New Roman" panose="02020603050405020304" pitchFamily="18" charset="0"/>
                  <a:ea typeface="Yu Mincho" panose="02020400000000000000" pitchFamily="18" charset="-128"/>
                </a:rPr>
                <a:t>Tố cáo Tử Văn với Diêm Vương</a:t>
              </a:r>
              <a:endParaRPr lang="en-US" altLang="zh-CN" sz="2800" kern="0" dirty="0">
                <a:solidFill>
                  <a:schemeClr val="bg1">
                    <a:lumMod val="50000"/>
                  </a:schemeClr>
                </a:solidFill>
                <a:latin typeface="Cambria" panose="02040503050406030204" pitchFamily="18" charset="0"/>
                <a:ea typeface="Cambria" panose="02040503050406030204" pitchFamily="18" charset="0"/>
              </a:endParaRPr>
            </a:p>
          </p:txBody>
        </p:sp>
        <p:sp>
          <p:nvSpPr>
            <p:cNvPr id="22" name="42 Rectángulo">
              <a:extLst>
                <a:ext uri="{FF2B5EF4-FFF2-40B4-BE49-F238E27FC236}">
                  <a16:creationId xmlns:a16="http://schemas.microsoft.com/office/drawing/2014/main" id="{F7DF1BD9-7CE1-41EC-A6A6-A10DDD759B8D}"/>
                </a:ext>
              </a:extLst>
            </p:cNvPr>
            <p:cNvSpPr/>
            <p:nvPr/>
          </p:nvSpPr>
          <p:spPr>
            <a:xfrm>
              <a:off x="5426212" y="1919441"/>
              <a:ext cx="3164006"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DIÊM VƯƠNG</a:t>
              </a:r>
            </a:p>
          </p:txBody>
        </p:sp>
        <p:sp>
          <p:nvSpPr>
            <p:cNvPr id="23" name="矩形 18">
              <a:extLst>
                <a:ext uri="{FF2B5EF4-FFF2-40B4-BE49-F238E27FC236}">
                  <a16:creationId xmlns:a16="http://schemas.microsoft.com/office/drawing/2014/main" id="{537CC934-D9FF-4F83-963B-704FBA239375}"/>
                </a:ext>
              </a:extLst>
            </p:cNvPr>
            <p:cNvSpPr/>
            <p:nvPr/>
          </p:nvSpPr>
          <p:spPr>
            <a:xfrm>
              <a:off x="5426212" y="3480108"/>
              <a:ext cx="3164006" cy="1303046"/>
            </a:xfrm>
            <a:prstGeom prst="rect">
              <a:avLst/>
            </a:prstGeom>
          </p:spPr>
          <p:txBody>
            <a:bodyPr wrap="square">
              <a:spAutoFit/>
            </a:bodyPr>
            <a:lstStyle/>
            <a:p>
              <a:pPr lvl="0" eaLnBrk="0" fontAlgn="base" hangingPunct="0">
                <a:spcBef>
                  <a:spcPct val="0"/>
                </a:spcBef>
                <a:spcAft>
                  <a:spcPct val="0"/>
                </a:spcAft>
                <a:defRPr/>
              </a:pPr>
              <a:r>
                <a:rPr lang="en-US" sz="2400" dirty="0">
                  <a:solidFill>
                    <a:srgbClr val="000000"/>
                  </a:solidFill>
                  <a:effectLst/>
                  <a:latin typeface="Times New Roman" panose="02020603050405020304" pitchFamily="18" charset="0"/>
                  <a:ea typeface="Yu Mincho" panose="02020400000000000000" pitchFamily="18" charset="-128"/>
                </a:rPr>
                <a:t>Nghe lời tố cáo của tên tướng giặc mà trách măng Tử Văn</a:t>
              </a:r>
              <a:endParaRPr lang="en-US" altLang="zh-CN" sz="2800" kern="0" dirty="0">
                <a:solidFill>
                  <a:schemeClr val="bg1">
                    <a:lumMod val="50000"/>
                  </a:schemeClr>
                </a:solidFill>
                <a:latin typeface="Cambria" panose="02040503050406030204" pitchFamily="18" charset="0"/>
                <a:ea typeface="Cambria" panose="02040503050406030204" pitchFamily="18" charset="0"/>
              </a:endParaRPr>
            </a:p>
          </p:txBody>
        </p:sp>
        <p:sp>
          <p:nvSpPr>
            <p:cNvPr id="24" name="51 Rectángulo">
              <a:extLst>
                <a:ext uri="{FF2B5EF4-FFF2-40B4-BE49-F238E27FC236}">
                  <a16:creationId xmlns:a16="http://schemas.microsoft.com/office/drawing/2014/main" id="{99982BA8-E325-4B02-82C7-51E33139064C}"/>
                </a:ext>
              </a:extLst>
            </p:cNvPr>
            <p:cNvSpPr/>
            <p:nvPr/>
          </p:nvSpPr>
          <p:spPr>
            <a:xfrm>
              <a:off x="9084093" y="1919441"/>
              <a:ext cx="3166122"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NGÔ TỬ VĂN</a:t>
              </a:r>
            </a:p>
          </p:txBody>
        </p:sp>
        <p:sp>
          <p:nvSpPr>
            <p:cNvPr id="25" name="矩形 16">
              <a:extLst>
                <a:ext uri="{FF2B5EF4-FFF2-40B4-BE49-F238E27FC236}">
                  <a16:creationId xmlns:a16="http://schemas.microsoft.com/office/drawing/2014/main" id="{FA5E4036-AAB6-4E88-A269-90EC15C6713D}"/>
                </a:ext>
              </a:extLst>
            </p:cNvPr>
            <p:cNvSpPr/>
            <p:nvPr/>
          </p:nvSpPr>
          <p:spPr>
            <a:xfrm>
              <a:off x="9084093" y="3480114"/>
              <a:ext cx="3166123" cy="2104919"/>
            </a:xfrm>
            <a:prstGeom prst="rect">
              <a:avLst/>
            </a:prstGeom>
          </p:spPr>
          <p:txBody>
            <a:bodyPr wrap="square">
              <a:spAutoFit/>
            </a:bodyPr>
            <a:lstStyle/>
            <a:p>
              <a:pPr lvl="0" algn="just" eaLnBrk="0" fontAlgn="base" hangingPunct="0">
                <a:spcBef>
                  <a:spcPct val="0"/>
                </a:spcBef>
                <a:spcAft>
                  <a:spcPct val="0"/>
                </a:spcAft>
                <a:defRPr/>
              </a:pPr>
              <a:r>
                <a:rPr lang="en-US" sz="2400" dirty="0">
                  <a:solidFill>
                    <a:srgbClr val="000000"/>
                  </a:solidFill>
                  <a:effectLst/>
                  <a:latin typeface="Times New Roman" panose="02020603050405020304" pitchFamily="18" charset="0"/>
                  <a:ea typeface="Yu Mincho" panose="02020400000000000000" pitchFamily="18" charset="-128"/>
                </a:rPr>
                <a:t>Tỏ thái độ cứng cỏi trước Diêm Vương đầy uy quyền, đấu tranh vạch mặt tên tướng giặc gian tà.</a:t>
              </a:r>
              <a:endParaRPr lang="en-US" altLang="zh-CN" sz="2800" kern="0" dirty="0">
                <a:solidFill>
                  <a:schemeClr val="bg1">
                    <a:lumMod val="50000"/>
                  </a:schemeClr>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165758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5835937"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19" name="Nhóm 18">
            <a:extLst>
              <a:ext uri="{FF2B5EF4-FFF2-40B4-BE49-F238E27FC236}">
                <a16:creationId xmlns:a16="http://schemas.microsoft.com/office/drawing/2014/main" id="{77D9B70F-B2C0-4134-9CD1-FCEDCD905C14}"/>
              </a:ext>
            </a:extLst>
          </p:cNvPr>
          <p:cNvGrpSpPr/>
          <p:nvPr/>
        </p:nvGrpSpPr>
        <p:grpSpPr>
          <a:xfrm>
            <a:off x="8485676" y="1526563"/>
            <a:ext cx="2541328" cy="531990"/>
            <a:chOff x="6374072" y="1593712"/>
            <a:chExt cx="2541328" cy="531990"/>
          </a:xfrm>
        </p:grpSpPr>
        <p:sp>
          <p:nvSpPr>
            <p:cNvPr id="26" name="Hộp Văn bản 25">
              <a:extLst>
                <a:ext uri="{FF2B5EF4-FFF2-40B4-BE49-F238E27FC236}">
                  <a16:creationId xmlns:a16="http://schemas.microsoft.com/office/drawing/2014/main" id="{35882155-6D15-47CC-A79B-08416A8C7444}"/>
                </a:ext>
              </a:extLst>
            </p:cNvPr>
            <p:cNvSpPr txBox="1"/>
            <p:nvPr/>
          </p:nvSpPr>
          <p:spPr>
            <a:xfrm>
              <a:off x="6707015" y="1611241"/>
              <a:ext cx="1875442" cy="480837"/>
            </a:xfrm>
            <a:prstGeom prst="rect">
              <a:avLst/>
            </a:prstGeom>
            <a:solidFill>
              <a:schemeClr val="bg1"/>
            </a:solidFill>
            <a:effectLst/>
          </p:spPr>
          <p:txBody>
            <a:bodyPr wrap="square">
              <a:spAutoFit/>
            </a:bodyPr>
            <a:lstStyle/>
            <a:p>
              <a:pPr algn="ctr">
                <a:lnSpc>
                  <a:spcPct val="115000"/>
                </a:lnSpc>
              </a:pPr>
              <a:r>
                <a:rPr lang="en-US" sz="2400" b="1" dirty="0">
                  <a:solidFill>
                    <a:srgbClr val="BF3406"/>
                  </a:solidFill>
                  <a:latin typeface="Cambria" panose="02040503050406030204" pitchFamily="18" charset="0"/>
                  <a:ea typeface="Cambria" panose="02040503050406030204" pitchFamily="18" charset="0"/>
                  <a:cs typeface="Times New Roman" panose="02020603050405020304" pitchFamily="18" charset="0"/>
                </a:rPr>
                <a:t>Chặng 2</a:t>
              </a:r>
            </a:p>
          </p:txBody>
        </p:sp>
        <p:grpSp>
          <p:nvGrpSpPr>
            <p:cNvPr id="27" name="Nhóm 26">
              <a:extLst>
                <a:ext uri="{FF2B5EF4-FFF2-40B4-BE49-F238E27FC236}">
                  <a16:creationId xmlns:a16="http://schemas.microsoft.com/office/drawing/2014/main" id="{450743E5-5519-4E55-ACD6-ADF21025746E}"/>
                </a:ext>
              </a:extLst>
            </p:cNvPr>
            <p:cNvGrpSpPr/>
            <p:nvPr/>
          </p:nvGrpSpPr>
          <p:grpSpPr>
            <a:xfrm rot="16200000">
              <a:off x="7378741" y="589043"/>
              <a:ext cx="531990" cy="2541328"/>
              <a:chOff x="9181892" y="1947453"/>
              <a:chExt cx="469118" cy="1718166"/>
            </a:xfrm>
          </p:grpSpPr>
          <p:sp>
            <p:nvSpPr>
              <p:cNvPr id="28" name="任意多边形 864">
                <a:extLst>
                  <a:ext uri="{FF2B5EF4-FFF2-40B4-BE49-F238E27FC236}">
                    <a16:creationId xmlns:a16="http://schemas.microsoft.com/office/drawing/2014/main" id="{435C2563-6065-40A1-9B78-403CB216BF9C}"/>
                  </a:ext>
                </a:extLst>
              </p:cNvPr>
              <p:cNvSpPr/>
              <p:nvPr/>
            </p:nvSpPr>
            <p:spPr bwMode="auto">
              <a:xfrm rot="10800000">
                <a:off x="9181892" y="3433821"/>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sz="2400" dirty="0">
                  <a:latin typeface="Cambria" panose="02040503050406030204" pitchFamily="18" charset="0"/>
                  <a:ea typeface="思源宋体 CN Heavy" panose="02020900000000000000" pitchFamily="18" charset="-122"/>
                </a:endParaRPr>
              </a:p>
            </p:txBody>
          </p:sp>
          <p:sp>
            <p:nvSpPr>
              <p:cNvPr id="29" name="任意多边形 865">
                <a:extLst>
                  <a:ext uri="{FF2B5EF4-FFF2-40B4-BE49-F238E27FC236}">
                    <a16:creationId xmlns:a16="http://schemas.microsoft.com/office/drawing/2014/main" id="{F3AB9246-7267-4BCA-B226-4838406B03BB}"/>
                  </a:ext>
                </a:extLst>
              </p:cNvPr>
              <p:cNvSpPr/>
              <p:nvPr/>
            </p:nvSpPr>
            <p:spPr bwMode="auto">
              <a:xfrm flipH="1">
                <a:off x="9189345" y="1947453"/>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sz="2400">
                  <a:latin typeface="Cambria" panose="02040503050406030204" pitchFamily="18" charset="0"/>
                  <a:ea typeface="思源宋体 CN Heavy" panose="02020900000000000000" pitchFamily="18" charset="-122"/>
                </a:endParaRPr>
              </a:p>
            </p:txBody>
          </p:sp>
        </p:grpSp>
      </p:grpSp>
      <p:grpSp>
        <p:nvGrpSpPr>
          <p:cNvPr id="30" name="组合 4">
            <a:extLst>
              <a:ext uri="{FF2B5EF4-FFF2-40B4-BE49-F238E27FC236}">
                <a16:creationId xmlns:a16="http://schemas.microsoft.com/office/drawing/2014/main" id="{EE8154F5-DBE8-4883-B904-B61D89D2DCCA}"/>
              </a:ext>
            </a:extLst>
          </p:cNvPr>
          <p:cNvGrpSpPr/>
          <p:nvPr/>
        </p:nvGrpSpPr>
        <p:grpSpPr>
          <a:xfrm>
            <a:off x="1258827" y="2291555"/>
            <a:ext cx="9669709" cy="3289678"/>
            <a:chOff x="1753035" y="1919440"/>
            <a:chExt cx="10497181" cy="3571189"/>
          </a:xfrm>
        </p:grpSpPr>
        <p:cxnSp>
          <p:nvCxnSpPr>
            <p:cNvPr id="31" name="直接连接符 5">
              <a:extLst>
                <a:ext uri="{FF2B5EF4-FFF2-40B4-BE49-F238E27FC236}">
                  <a16:creationId xmlns:a16="http://schemas.microsoft.com/office/drawing/2014/main" id="{86B36101-7EEB-4513-85E6-76451D857DE9}"/>
                </a:ext>
              </a:extLst>
            </p:cNvPr>
            <p:cNvCxnSpPr/>
            <p:nvPr/>
          </p:nvCxnSpPr>
          <p:spPr>
            <a:xfrm rot="5400000">
              <a:off x="3384705" y="3705035"/>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6">
              <a:extLst>
                <a:ext uri="{FF2B5EF4-FFF2-40B4-BE49-F238E27FC236}">
                  <a16:creationId xmlns:a16="http://schemas.microsoft.com/office/drawing/2014/main" id="{5D72F043-1E63-4204-B1D5-CA39053603D6}"/>
                </a:ext>
              </a:extLst>
            </p:cNvPr>
            <p:cNvCxnSpPr/>
            <p:nvPr/>
          </p:nvCxnSpPr>
          <p:spPr>
            <a:xfrm rot="5400000">
              <a:off x="7031491" y="3705035"/>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11 Rectángulo">
              <a:extLst>
                <a:ext uri="{FF2B5EF4-FFF2-40B4-BE49-F238E27FC236}">
                  <a16:creationId xmlns:a16="http://schemas.microsoft.com/office/drawing/2014/main" id="{2DCCDD0C-3960-4E3B-AB24-B1ECC410F82E}"/>
                </a:ext>
              </a:extLst>
            </p:cNvPr>
            <p:cNvSpPr/>
            <p:nvPr/>
          </p:nvSpPr>
          <p:spPr>
            <a:xfrm>
              <a:off x="1753035" y="1919440"/>
              <a:ext cx="3164004"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HỒN MA </a:t>
              </a:r>
            </a:p>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TƯỚNG GIẶC</a:t>
              </a:r>
            </a:p>
          </p:txBody>
        </p:sp>
        <p:sp>
          <p:nvSpPr>
            <p:cNvPr id="34" name="矩形 20">
              <a:extLst>
                <a:ext uri="{FF2B5EF4-FFF2-40B4-BE49-F238E27FC236}">
                  <a16:creationId xmlns:a16="http://schemas.microsoft.com/office/drawing/2014/main" id="{D3E2E219-B7FF-4C72-9151-029D28A89984}"/>
                </a:ext>
              </a:extLst>
            </p:cNvPr>
            <p:cNvSpPr/>
            <p:nvPr/>
          </p:nvSpPr>
          <p:spPr>
            <a:xfrm>
              <a:off x="1753036" y="3480107"/>
              <a:ext cx="3161351" cy="1703982"/>
            </a:xfrm>
            <a:prstGeom prst="rect">
              <a:avLst/>
            </a:prstGeom>
          </p:spPr>
          <p:txBody>
            <a:bodyPr wrap="square">
              <a:spAutoFit/>
            </a:bodyPr>
            <a:lstStyle/>
            <a:p>
              <a:pPr lvl="0" algn="just" eaLnBrk="0" fontAlgn="base" hangingPunct="0">
                <a:spcBef>
                  <a:spcPct val="0"/>
                </a:spcBef>
                <a:spcAft>
                  <a:spcPct val="0"/>
                </a:spcAft>
                <a:defRPr/>
              </a:pPr>
              <a:r>
                <a:rPr lang="en-US" sz="2400" dirty="0">
                  <a:solidFill>
                    <a:srgbClr val="000000"/>
                  </a:solidFill>
                  <a:latin typeface="Times New Roman" panose="02020603050405020304" pitchFamily="18" charset="0"/>
                  <a:ea typeface="Yu Mincho" panose="02020400000000000000" pitchFamily="18" charset="-128"/>
                </a:rPr>
                <a:t>Tranh cãi với Tử Văn, sau lại lo sợ, đạo đức giả: xin giảm án cho Tử Văn.</a:t>
              </a:r>
              <a:endParaRPr lang="en-US" altLang="zh-CN" sz="2400" dirty="0">
                <a:solidFill>
                  <a:srgbClr val="000000"/>
                </a:solidFill>
                <a:latin typeface="Times New Roman" panose="02020603050405020304" pitchFamily="18" charset="0"/>
                <a:ea typeface="Yu Mincho" panose="02020400000000000000" pitchFamily="18" charset="-128"/>
              </a:endParaRPr>
            </a:p>
          </p:txBody>
        </p:sp>
        <p:sp>
          <p:nvSpPr>
            <p:cNvPr id="35" name="42 Rectángulo">
              <a:extLst>
                <a:ext uri="{FF2B5EF4-FFF2-40B4-BE49-F238E27FC236}">
                  <a16:creationId xmlns:a16="http://schemas.microsoft.com/office/drawing/2014/main" id="{EE78C0EB-9055-44B9-8BEA-653C781CFD76}"/>
                </a:ext>
              </a:extLst>
            </p:cNvPr>
            <p:cNvSpPr/>
            <p:nvPr/>
          </p:nvSpPr>
          <p:spPr>
            <a:xfrm>
              <a:off x="5426212" y="1919441"/>
              <a:ext cx="3164006"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DIÊM VƯƠNG</a:t>
              </a:r>
            </a:p>
          </p:txBody>
        </p:sp>
        <p:sp>
          <p:nvSpPr>
            <p:cNvPr id="36" name="矩形 18">
              <a:extLst>
                <a:ext uri="{FF2B5EF4-FFF2-40B4-BE49-F238E27FC236}">
                  <a16:creationId xmlns:a16="http://schemas.microsoft.com/office/drawing/2014/main" id="{90E86463-800E-4CFA-ABB4-E97744BA9A70}"/>
                </a:ext>
              </a:extLst>
            </p:cNvPr>
            <p:cNvSpPr/>
            <p:nvPr/>
          </p:nvSpPr>
          <p:spPr>
            <a:xfrm>
              <a:off x="5426212" y="3480108"/>
              <a:ext cx="3164006" cy="1703982"/>
            </a:xfrm>
            <a:prstGeom prst="rect">
              <a:avLst/>
            </a:prstGeom>
          </p:spPr>
          <p:txBody>
            <a:bodyPr wrap="square">
              <a:spAutoFit/>
            </a:bodyPr>
            <a:lstStyle/>
            <a:p>
              <a:pPr lvl="0" algn="just" eaLnBrk="0" fontAlgn="base" hangingPunct="0">
                <a:spcBef>
                  <a:spcPct val="0"/>
                </a:spcBef>
                <a:spcAft>
                  <a:spcPct val="0"/>
                </a:spcAft>
                <a:defRPr/>
              </a:pPr>
              <a:r>
                <a:rPr lang="en-US" sz="2400" dirty="0">
                  <a:solidFill>
                    <a:srgbClr val="000000"/>
                  </a:solidFill>
                  <a:latin typeface="Times New Roman" panose="02020603050405020304" pitchFamily="18" charset="0"/>
                  <a:ea typeface="Yu Mincho" panose="02020400000000000000" pitchFamily="18" charset="-128"/>
                </a:rPr>
                <a:t>Nghi ngờ, cho người đến đền Tản Viên chứng thực xử cho Tử Văn thắng kiện.</a:t>
              </a:r>
              <a:endParaRPr lang="en-US" altLang="zh-CN" sz="2400" dirty="0">
                <a:solidFill>
                  <a:srgbClr val="000000"/>
                </a:solidFill>
                <a:latin typeface="Times New Roman" panose="02020603050405020304" pitchFamily="18" charset="0"/>
                <a:ea typeface="Yu Mincho" panose="02020400000000000000" pitchFamily="18" charset="-128"/>
              </a:endParaRPr>
            </a:p>
          </p:txBody>
        </p:sp>
        <p:sp>
          <p:nvSpPr>
            <p:cNvPr id="37" name="51 Rectángulo">
              <a:extLst>
                <a:ext uri="{FF2B5EF4-FFF2-40B4-BE49-F238E27FC236}">
                  <a16:creationId xmlns:a16="http://schemas.microsoft.com/office/drawing/2014/main" id="{5D85883D-4EC8-4EBA-AA78-EDCF4E00FD0C}"/>
                </a:ext>
              </a:extLst>
            </p:cNvPr>
            <p:cNvSpPr/>
            <p:nvPr/>
          </p:nvSpPr>
          <p:spPr>
            <a:xfrm>
              <a:off x="9084093" y="1919441"/>
              <a:ext cx="3166122" cy="126182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NGÔ TỬ VĂN</a:t>
              </a:r>
            </a:p>
          </p:txBody>
        </p:sp>
        <p:sp>
          <p:nvSpPr>
            <p:cNvPr id="38" name="矩形 16">
              <a:extLst>
                <a:ext uri="{FF2B5EF4-FFF2-40B4-BE49-F238E27FC236}">
                  <a16:creationId xmlns:a16="http://schemas.microsoft.com/office/drawing/2014/main" id="{BE335E0E-1752-444E-A6AD-1B5383853DA6}"/>
                </a:ext>
              </a:extLst>
            </p:cNvPr>
            <p:cNvSpPr/>
            <p:nvPr/>
          </p:nvSpPr>
          <p:spPr>
            <a:xfrm>
              <a:off x="9084093" y="3480113"/>
              <a:ext cx="3166123" cy="1303046"/>
            </a:xfrm>
            <a:prstGeom prst="rect">
              <a:avLst/>
            </a:prstGeom>
          </p:spPr>
          <p:txBody>
            <a:bodyPr wrap="square">
              <a:spAutoFit/>
            </a:bodyPr>
            <a:lstStyle/>
            <a:p>
              <a:pPr algn="just" eaLnBrk="0" fontAlgn="base" hangingPunct="0">
                <a:spcBef>
                  <a:spcPct val="0"/>
                </a:spcBef>
                <a:spcAft>
                  <a:spcPct val="0"/>
                </a:spcAft>
                <a:defRPr/>
              </a:pPr>
              <a:r>
                <a:rPr lang="en-US" sz="2400" dirty="0">
                  <a:solidFill>
                    <a:srgbClr val="000000"/>
                  </a:solidFill>
                  <a:latin typeface="Times New Roman" panose="02020603050405020304" pitchFamily="18" charset="0"/>
                  <a:ea typeface="Yu Mincho" panose="02020400000000000000" pitchFamily="18" charset="-128"/>
                </a:rPr>
                <a:t>Xin đem tư giấy đến đền Tản Viên chứng thực.</a:t>
              </a:r>
              <a:endParaRPr lang="en-US" altLang="zh-CN" sz="2400" dirty="0">
                <a:solidFill>
                  <a:srgbClr val="000000"/>
                </a:solidFill>
                <a:latin typeface="Times New Roman" panose="02020603050405020304" pitchFamily="18" charset="0"/>
                <a:ea typeface="Yu Mincho" panose="02020400000000000000" pitchFamily="18" charset="-128"/>
              </a:endParaRPr>
            </a:p>
          </p:txBody>
        </p:sp>
      </p:grpSp>
    </p:spTree>
    <p:custDataLst>
      <p:tags r:id="rId1"/>
    </p:custDataLst>
    <p:extLst>
      <p:ext uri="{BB962C8B-B14F-4D97-AF65-F5344CB8AC3E}">
        <p14:creationId xmlns:p14="http://schemas.microsoft.com/office/powerpoint/2010/main" val="29811924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1F03F6A-E4FB-40B7-BF92-2B3DA5DC43AF}"/>
              </a:ext>
            </a:extLst>
          </p:cNvPr>
          <p:cNvSpPr txBox="1"/>
          <p:nvPr/>
        </p:nvSpPr>
        <p:spPr>
          <a:xfrm>
            <a:off x="1601811" y="1333335"/>
            <a:ext cx="5835937" cy="496931"/>
          </a:xfrm>
          <a:prstGeom prst="rect">
            <a:avLst/>
          </a:prstGeom>
          <a:noFill/>
        </p:spPr>
        <p:txBody>
          <a:bodyPr wrap="square">
            <a:spAutoFit/>
          </a:bodyPr>
          <a:lstStyle/>
          <a:p>
            <a:pPr algn="just">
              <a:lnSpc>
                <a:spcPct val="150000"/>
              </a:lnSpc>
              <a:spcAft>
                <a:spcPts val="800"/>
              </a:spcAft>
            </a:pP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Ngô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Văn – Viên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tướng</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a:t>
            </a:r>
            <a:r>
              <a:rPr lang="en-US" sz="2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Thôi</a:t>
            </a:r>
            <a:endParaRPr lang="en-US" sz="160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724161D-062C-435E-B5A8-385C4C1F534D}"/>
              </a:ext>
            </a:extLst>
          </p:cNvPr>
          <p:cNvSpPr txBox="1"/>
          <p:nvPr/>
        </p:nvSpPr>
        <p:spPr>
          <a:xfrm>
            <a:off x="4124670" y="2105573"/>
            <a:ext cx="6970678" cy="830997"/>
          </a:xfrm>
          <a:prstGeom prst="rect">
            <a:avLst/>
          </a:prstGeom>
          <a:noFill/>
          <a:ln>
            <a:solidFill>
              <a:srgbClr val="458376"/>
            </a:solidFill>
          </a:ln>
        </p:spPr>
        <p:txBody>
          <a:bodyPr wrap="square">
            <a:spAutoFit/>
          </a:bodyPr>
          <a:lstStyle/>
          <a:p>
            <a:pPr marL="342900" marR="0" indent="-342900" algn="just">
              <a:spcBef>
                <a:spcPts val="0"/>
              </a:spcBef>
              <a:spcAft>
                <a:spcPts val="800"/>
              </a:spcAft>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Ngô Tử Văn thắng kiện và được tiến cử làm chân phán sự ở đền thánh Tản Viên.</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11 Rectángulo">
            <a:extLst>
              <a:ext uri="{FF2B5EF4-FFF2-40B4-BE49-F238E27FC236}">
                <a16:creationId xmlns:a16="http://schemas.microsoft.com/office/drawing/2014/main" id="{4B32222E-E9C8-4018-98DB-44BBFA8E5DB1}"/>
              </a:ext>
            </a:extLst>
          </p:cNvPr>
          <p:cNvSpPr/>
          <p:nvPr/>
        </p:nvSpPr>
        <p:spPr>
          <a:xfrm>
            <a:off x="1240053" y="2134074"/>
            <a:ext cx="2804126" cy="80986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KẾT QUẢ</a:t>
            </a:r>
          </a:p>
        </p:txBody>
      </p:sp>
      <p:sp>
        <p:nvSpPr>
          <p:cNvPr id="22" name="11 Rectángulo">
            <a:extLst>
              <a:ext uri="{FF2B5EF4-FFF2-40B4-BE49-F238E27FC236}">
                <a16:creationId xmlns:a16="http://schemas.microsoft.com/office/drawing/2014/main" id="{F876F805-9293-464F-9F88-D7FAD6F562AC}"/>
              </a:ext>
            </a:extLst>
          </p:cNvPr>
          <p:cNvSpPr/>
          <p:nvPr/>
        </p:nvSpPr>
        <p:spPr>
          <a:xfrm>
            <a:off x="1240053" y="4268084"/>
            <a:ext cx="2804126" cy="809864"/>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altLang="zh-CN" sz="2800" b="1" kern="0" dirty="0">
                <a:solidFill>
                  <a:schemeClr val="bg1"/>
                </a:solidFill>
                <a:latin typeface="Cambria" panose="02040503050406030204" pitchFamily="18" charset="0"/>
                <a:ea typeface="Cambria" panose="02040503050406030204" pitchFamily="18" charset="0"/>
              </a:rPr>
              <a:t>NHẬN XÉT</a:t>
            </a:r>
          </a:p>
        </p:txBody>
      </p:sp>
      <p:sp>
        <p:nvSpPr>
          <p:cNvPr id="24" name="Hộp Văn bản 23">
            <a:extLst>
              <a:ext uri="{FF2B5EF4-FFF2-40B4-BE49-F238E27FC236}">
                <a16:creationId xmlns:a16="http://schemas.microsoft.com/office/drawing/2014/main" id="{FD5B797B-3DE4-4671-ADDD-47D362B5BD12}"/>
              </a:ext>
            </a:extLst>
          </p:cNvPr>
          <p:cNvSpPr txBox="1"/>
          <p:nvPr/>
        </p:nvSpPr>
        <p:spPr>
          <a:xfrm>
            <a:off x="4124670" y="3470868"/>
            <a:ext cx="6970678" cy="2308324"/>
          </a:xfrm>
          <a:prstGeom prst="rect">
            <a:avLst/>
          </a:prstGeom>
          <a:noFill/>
          <a:ln>
            <a:solidFill>
              <a:srgbClr val="458376"/>
            </a:solidFill>
          </a:ln>
        </p:spPr>
        <p:txBody>
          <a:bodyPr wrap="square">
            <a:spAutoFit/>
          </a:bodyPr>
          <a:lstStyle/>
          <a:p>
            <a:pPr marL="342900" marR="0" indent="-342900" algn="just">
              <a:spcBef>
                <a:spcPts val="0"/>
              </a:spcBef>
              <a:buFont typeface="Arial" panose="020B0604020202020204" pitchFamily="34" charset="0"/>
              <a:buChar char="•"/>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hàng không hề nhụt chí, run rẩy hay khiếp sợ trước cảnh địa ngục, ma quỷ xung quanh mình.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Chàng quyết đấu tranh cho lẽ phải, cho công lí. Điều đó rất đáng trân trọng ở con người này.</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Tử Văn đã thắng kiện chứng tỏ cái thiện, cái chính nghĩa đã thắng cái gian tà, cái ác.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2760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1+#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1. Hình tượng nhân vật Ngô Tử Văn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1941D9D7-629E-47DB-A1C7-90C3C6FF01D0}"/>
              </a:ext>
            </a:extLst>
          </p:cNvPr>
          <p:cNvSpPr txBox="1"/>
          <p:nvPr/>
        </p:nvSpPr>
        <p:spPr>
          <a:xfrm>
            <a:off x="1175674" y="2490005"/>
            <a:ext cx="2644206" cy="2145268"/>
          </a:xfrm>
          <a:prstGeom prst="roundRect">
            <a:avLst/>
          </a:prstGeom>
          <a:solidFill>
            <a:schemeClr val="bg1"/>
          </a:solidFill>
          <a:ln w="38100">
            <a:solidFill>
              <a:srgbClr val="458376"/>
            </a:solidFill>
            <a:prstDash val="sysDash"/>
          </a:ln>
        </p:spPr>
        <p:txBody>
          <a:bodyPr wrap="square">
            <a:spAutoFit/>
          </a:bodyPr>
          <a:lstStyle/>
          <a:p>
            <a:pPr algn="just"/>
            <a:r>
              <a:rPr lang="en-US" sz="2400" dirty="0">
                <a:solidFill>
                  <a:srgbClr val="000000"/>
                </a:solidFill>
                <a:effectLst/>
                <a:latin typeface="Cambria" panose="02040503050406030204" pitchFamily="18" charset="0"/>
                <a:ea typeface="Cambria" panose="02040503050406030204" pitchFamily="18" charset="0"/>
              </a:rPr>
              <a:t>Con người làm việc vì lẽ phải, vì chính nghĩa sẽ được lưu danh muôn đời.</a:t>
            </a:r>
            <a:endParaRPr lang="en-US" sz="2400" dirty="0">
              <a:latin typeface="Cambria" panose="02040503050406030204" pitchFamily="18" charset="0"/>
              <a:ea typeface="Cambria" panose="02040503050406030204" pitchFamily="18" charset="0"/>
            </a:endParaRPr>
          </a:p>
        </p:txBody>
      </p:sp>
      <p:sp>
        <p:nvSpPr>
          <p:cNvPr id="21" name="Hộp Văn bản 20">
            <a:extLst>
              <a:ext uri="{FF2B5EF4-FFF2-40B4-BE49-F238E27FC236}">
                <a16:creationId xmlns:a16="http://schemas.microsoft.com/office/drawing/2014/main" id="{FA041F71-85FC-4089-849F-86745C99FEFC}"/>
              </a:ext>
            </a:extLst>
          </p:cNvPr>
          <p:cNvSpPr txBox="1"/>
          <p:nvPr/>
        </p:nvSpPr>
        <p:spPr>
          <a:xfrm>
            <a:off x="4841486" y="2490005"/>
            <a:ext cx="2396194" cy="1328023"/>
          </a:xfrm>
          <a:prstGeom prst="roundRect">
            <a:avLst/>
          </a:prstGeom>
          <a:solidFill>
            <a:schemeClr val="bg1"/>
          </a:solidFill>
          <a:ln w="38100">
            <a:solidFill>
              <a:srgbClr val="458376"/>
            </a:solidFill>
            <a:prstDash val="sysDash"/>
          </a:ln>
        </p:spPr>
        <p:txBody>
          <a:bodyPr wrap="square">
            <a:spAutoFit/>
          </a:bodyPr>
          <a:lstStyle/>
          <a:p>
            <a:pPr algn="just"/>
            <a:r>
              <a:rPr lang="en-US" sz="2400" dirty="0">
                <a:solidFill>
                  <a:srgbClr val="000000"/>
                </a:solidFill>
                <a:latin typeface="Cambria" panose="02040503050406030204" pitchFamily="18" charset="0"/>
                <a:ea typeface="Cambria" panose="02040503050406030204" pitchFamily="18" charset="0"/>
              </a:rPr>
              <a:t>G</a:t>
            </a:r>
            <a:r>
              <a:rPr lang="en-US" sz="2400" dirty="0">
                <a:solidFill>
                  <a:srgbClr val="000000"/>
                </a:solidFill>
                <a:effectLst/>
                <a:latin typeface="Cambria" panose="02040503050406030204" pitchFamily="18" charset="0"/>
                <a:ea typeface="Cambria" panose="02040503050406030204" pitchFamily="18" charset="0"/>
              </a:rPr>
              <a:t>ửi gắm ước mơ của nhân dân về công lí.</a:t>
            </a:r>
            <a:endParaRPr lang="en-US" sz="2400" dirty="0">
              <a:latin typeface="Cambria" panose="02040503050406030204" pitchFamily="18" charset="0"/>
              <a:ea typeface="Cambria" panose="02040503050406030204" pitchFamily="18" charset="0"/>
            </a:endParaRPr>
          </a:p>
        </p:txBody>
      </p:sp>
      <p:sp>
        <p:nvSpPr>
          <p:cNvPr id="22" name="Hộp Văn bản 21">
            <a:extLst>
              <a:ext uri="{FF2B5EF4-FFF2-40B4-BE49-F238E27FC236}">
                <a16:creationId xmlns:a16="http://schemas.microsoft.com/office/drawing/2014/main" id="{08ED26AA-C9D9-4334-BFDC-074118343F52}"/>
              </a:ext>
            </a:extLst>
          </p:cNvPr>
          <p:cNvSpPr txBox="1"/>
          <p:nvPr/>
        </p:nvSpPr>
        <p:spPr>
          <a:xfrm>
            <a:off x="8259286" y="2490005"/>
            <a:ext cx="2751222" cy="2936617"/>
          </a:xfrm>
          <a:prstGeom prst="roundRect">
            <a:avLst/>
          </a:prstGeom>
          <a:solidFill>
            <a:schemeClr val="bg1"/>
          </a:solidFill>
          <a:ln w="38100">
            <a:solidFill>
              <a:srgbClr val="458376"/>
            </a:solidFill>
            <a:prstDash val="sysDash"/>
          </a:ln>
        </p:spPr>
        <p:txBody>
          <a:bodyPr wrap="square">
            <a:spAutoFit/>
          </a:bodyPr>
          <a:lstStyle/>
          <a:p>
            <a:pPr algn="just"/>
            <a:r>
              <a:rPr lang="en-US" sz="2400" dirty="0">
                <a:solidFill>
                  <a:srgbClr val="000000"/>
                </a:solidFill>
                <a:latin typeface="Cambria" panose="02040503050406030204" pitchFamily="18" charset="0"/>
                <a:ea typeface="Cambria" panose="02040503050406030204" pitchFamily="18" charset="0"/>
              </a:rPr>
              <a:t>T</a:t>
            </a:r>
            <a:r>
              <a:rPr lang="en-US" sz="2400" dirty="0">
                <a:solidFill>
                  <a:srgbClr val="000000"/>
                </a:solidFill>
                <a:effectLst/>
                <a:latin typeface="Cambria" panose="02040503050406030204" pitchFamily="18" charset="0"/>
                <a:ea typeface="Cambria" panose="02040503050406030204" pitchFamily="18" charset="0"/>
              </a:rPr>
              <a:t>ấm gương sáng cho mọi người về sự cương trực, lòng dung cảm và luôn hướng về hạnh phúc bình yên của nhân dân</a:t>
            </a:r>
            <a:endParaRPr lang="en-US" sz="2400" dirty="0">
              <a:latin typeface="Cambria" panose="02040503050406030204" pitchFamily="18" charset="0"/>
              <a:ea typeface="Cambria" panose="02040503050406030204" pitchFamily="18" charset="0"/>
            </a:endParaRPr>
          </a:p>
        </p:txBody>
      </p:sp>
      <p:pic>
        <p:nvPicPr>
          <p:cNvPr id="4" name="Hình ảnh 3">
            <a:extLst>
              <a:ext uri="{FF2B5EF4-FFF2-40B4-BE49-F238E27FC236}">
                <a16:creationId xmlns:a16="http://schemas.microsoft.com/office/drawing/2014/main" id="{122AD433-8528-45B0-BEBC-13298A450BA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085" t="27767" r="10361" b="23299"/>
          <a:stretch/>
        </p:blipFill>
        <p:spPr>
          <a:xfrm>
            <a:off x="4208772" y="4309513"/>
            <a:ext cx="3434487" cy="2086332"/>
          </a:xfrm>
          <a:prstGeom prst="rect">
            <a:avLst/>
          </a:prstGeom>
        </p:spPr>
      </p:pic>
    </p:spTree>
    <p:custDataLst>
      <p:tags r:id="rId1"/>
    </p:custDataLst>
    <p:extLst>
      <p:ext uri="{BB962C8B-B14F-4D97-AF65-F5344CB8AC3E}">
        <p14:creationId xmlns:p14="http://schemas.microsoft.com/office/powerpoint/2010/main" val="3472635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750" fill="hold"/>
                                        <p:tgtEl>
                                          <p:spTgt spid="4"/>
                                        </p:tgtEl>
                                        <p:attrNameLst>
                                          <p:attrName>ppt_x</p:attrName>
                                        </p:attrNameLst>
                                      </p:cBhvr>
                                      <p:tavLst>
                                        <p:tav tm="0">
                                          <p:val>
                                            <p:strVal val="1+#ppt_w/2"/>
                                          </p:val>
                                        </p:tav>
                                        <p:tav tm="100000">
                                          <p:val>
                                            <p:strVal val="#ppt_x"/>
                                          </p:val>
                                        </p:tav>
                                      </p:tavLst>
                                    </p:anim>
                                    <p:anim calcmode="lin" valueType="num">
                                      <p:cBhvr additive="base">
                                        <p:cTn id="29"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id="{7BA9962D-1C7D-43E0-993F-E9482BC23F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id="{6D16EF1A-3623-410A-8F4D-7603C1547F3D}"/>
              </a:ext>
            </a:extLst>
          </p:cNvPr>
          <p:cNvSpPr/>
          <p:nvPr/>
        </p:nvSpPr>
        <p:spPr>
          <a:xfrm>
            <a:off x="482921" y="1653433"/>
            <a:ext cx="11226158" cy="3791010"/>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35E0A400-97FB-4E54-A2F6-9AA5BAA0431D}"/>
              </a:ext>
            </a:extLst>
          </p:cNvPr>
          <p:cNvGrpSpPr/>
          <p:nvPr/>
        </p:nvGrpSpPr>
        <p:grpSpPr>
          <a:xfrm>
            <a:off x="482921" y="2963696"/>
            <a:ext cx="11298619" cy="2507711"/>
            <a:chOff x="446692" y="2740581"/>
            <a:chExt cx="11298619" cy="2507711"/>
          </a:xfrm>
        </p:grpSpPr>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692" y="4510278"/>
              <a:ext cx="2128942" cy="738014"/>
            </a:xfrm>
            <a:prstGeom prst="rect">
              <a:avLst/>
            </a:prstGeom>
          </p:spPr>
        </p:pic>
      </p:grpSp>
      <p:grpSp>
        <p:nvGrpSpPr>
          <p:cNvPr id="34" name="组合 22">
            <a:extLst>
              <a:ext uri="{FF2B5EF4-FFF2-40B4-BE49-F238E27FC236}">
                <a16:creationId xmlns:a16="http://schemas.microsoft.com/office/drawing/2014/main" id="{11AC8A07-EAC6-4114-9118-96E311EDF3A1}"/>
              </a:ext>
            </a:extLst>
          </p:cNvPr>
          <p:cNvGrpSpPr/>
          <p:nvPr/>
        </p:nvGrpSpPr>
        <p:grpSpPr>
          <a:xfrm rot="16200000">
            <a:off x="5667113" y="-394560"/>
            <a:ext cx="857772" cy="2771327"/>
            <a:chOff x="5087479" y="1460796"/>
            <a:chExt cx="1015663" cy="4067468"/>
          </a:xfrm>
        </p:grpSpPr>
        <p:sp>
          <p:nvSpPr>
            <p:cNvPr id="35" name="矩形 23">
              <a:extLst>
                <a:ext uri="{FF2B5EF4-FFF2-40B4-BE49-F238E27FC236}">
                  <a16:creationId xmlns:a16="http://schemas.microsoft.com/office/drawing/2014/main"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id="{E971684B-7730-48D2-B88A-16EF1D9C927A}"/>
                </a:ext>
              </a:extLst>
            </p:cNvPr>
            <p:cNvSpPr txBox="1"/>
            <p:nvPr/>
          </p:nvSpPr>
          <p:spPr>
            <a:xfrm>
              <a:off x="5139678" y="1726012"/>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Nhiệm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pic>
        <p:nvPicPr>
          <p:cNvPr id="16" name="图片 14">
            <a:extLst>
              <a:ext uri="{FF2B5EF4-FFF2-40B4-BE49-F238E27FC236}">
                <a16:creationId xmlns:a16="http://schemas.microsoft.com/office/drawing/2014/main" id="{26F01CCB-7BD1-49BC-90BA-A0BA55F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
        <p:nvSpPr>
          <p:cNvPr id="21" name="Hộp Văn bản 20">
            <a:extLst>
              <a:ext uri="{FF2B5EF4-FFF2-40B4-BE49-F238E27FC236}">
                <a16:creationId xmlns:a16="http://schemas.microsoft.com/office/drawing/2014/main" id="{0C002C9C-4148-4F73-8B19-60C017466000}"/>
              </a:ext>
            </a:extLst>
          </p:cNvPr>
          <p:cNvSpPr txBox="1"/>
          <p:nvPr/>
        </p:nvSpPr>
        <p:spPr>
          <a:xfrm>
            <a:off x="1044017" y="1726931"/>
            <a:ext cx="10103964" cy="3193888"/>
          </a:xfrm>
          <a:prstGeom prst="rect">
            <a:avLst/>
          </a:prstGeom>
          <a:noFill/>
        </p:spPr>
        <p:txBody>
          <a:bodyPr wrap="square">
            <a:spAutoFit/>
          </a:bodyPr>
          <a:lstStyle/>
          <a:p>
            <a:pPr marL="0" marR="0" algn="ctr">
              <a:lnSpc>
                <a:spcPct val="150000"/>
              </a:lnSpc>
              <a:spcBef>
                <a:spcPts val="0"/>
              </a:spcBef>
              <a:spcAft>
                <a:spcPts val="800"/>
              </a:spcAft>
            </a:pPr>
            <a:r>
              <a:rPr lang="en-US" sz="28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YÊU CẦU</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50000"/>
              </a:lnSpc>
              <a:spcBef>
                <a:spcPts val="0"/>
              </a:spcBef>
              <a:spcAft>
                <a:spcPts val="800"/>
              </a:spcAft>
              <a:buFont typeface="+mj-lt"/>
              <a:buAutoNum type="arabicPeriod"/>
            </a:pP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Liệt kê các yếu tố thực và yếu tố ảo trong truyện? </a:t>
            </a:r>
          </a:p>
          <a:p>
            <a:pPr marL="457200" marR="0" indent="-457200" algn="just">
              <a:lnSpc>
                <a:spcPct val="150000"/>
              </a:lnSpc>
              <a:spcBef>
                <a:spcPts val="0"/>
              </a:spcBef>
              <a:spcAft>
                <a:spcPts val="800"/>
              </a:spcAft>
              <a:buFont typeface="+mj-lt"/>
              <a:buAutoNum type="arabicPeriod"/>
            </a:pP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Chỉ ra ý nghĩa của yếu tố thực và yếu tố ảo trong truyện? </a:t>
            </a:r>
          </a:p>
          <a:p>
            <a:pPr marL="457200" marR="0" indent="-457200" algn="just">
              <a:lnSpc>
                <a:spcPct val="150000"/>
              </a:lnSpc>
              <a:spcBef>
                <a:spcPts val="0"/>
              </a:spcBef>
              <a:spcAft>
                <a:spcPts val="800"/>
              </a:spcAft>
              <a:buFont typeface="+mj-lt"/>
              <a:buAutoNum type="arabicPeriod"/>
            </a:pP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Yếu tố thực và yếu tố ảo đã góp phần thể hiện đặc trưng thể loại và chủ đề tác phẩm như thế nào? </a:t>
            </a:r>
          </a:p>
        </p:txBody>
      </p:sp>
    </p:spTree>
    <p:custDataLst>
      <p:tags r:id="rId1"/>
    </p:custDataLst>
    <p:extLst>
      <p:ext uri="{BB962C8B-B14F-4D97-AF65-F5344CB8AC3E}">
        <p14:creationId xmlns:p14="http://schemas.microsoft.com/office/powerpoint/2010/main" val="3966189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2. Thế giới hư cấu nghệ thuật trong tác phẩm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1941D9D7-629E-47DB-A1C7-90C3C6FF01D0}"/>
              </a:ext>
            </a:extLst>
          </p:cNvPr>
          <p:cNvSpPr txBox="1"/>
          <p:nvPr/>
        </p:nvSpPr>
        <p:spPr>
          <a:xfrm>
            <a:off x="4654549" y="1764094"/>
            <a:ext cx="6169713" cy="442674"/>
          </a:xfrm>
          <a:prstGeom prst="roundRect">
            <a:avLst/>
          </a:prstGeom>
          <a:solidFill>
            <a:schemeClr val="bg1"/>
          </a:solidFill>
          <a:ln w="38100">
            <a:solidFill>
              <a:srgbClr val="458376"/>
            </a:solidFill>
            <a:prstDash val="sysDash"/>
          </a:ln>
        </p:spPr>
        <p:txBody>
          <a:bodyPr wrap="square">
            <a:spAutoFit/>
          </a:bodyPr>
          <a:lstStyle/>
          <a:p>
            <a:pPr algn="ctr"/>
            <a:r>
              <a:rPr lang="en-US" sz="2000" b="1" dirty="0">
                <a:solidFill>
                  <a:srgbClr val="C00000"/>
                </a:solidFill>
                <a:latin typeface="Cambria" panose="02040503050406030204" pitchFamily="18" charset="0"/>
                <a:ea typeface="Cambria" panose="02040503050406030204" pitchFamily="18" charset="0"/>
              </a:rPr>
              <a:t>K</a:t>
            </a:r>
            <a:r>
              <a:rPr lang="en-US" sz="2000" b="1" dirty="0">
                <a:solidFill>
                  <a:srgbClr val="C00000"/>
                </a:solidFill>
                <a:effectLst/>
                <a:latin typeface="Cambria" panose="02040503050406030204" pitchFamily="18" charset="0"/>
                <a:ea typeface="Cambria" panose="02040503050406030204" pitchFamily="18" charset="0"/>
              </a:rPr>
              <a:t>ết hợp thành công yếu tố "kì" và yếu tố "thực".</a:t>
            </a:r>
            <a:endParaRPr lang="en-US" sz="2000" b="1" dirty="0">
              <a:solidFill>
                <a:srgbClr val="C00000"/>
              </a:solidFill>
              <a:latin typeface="Cambria" panose="02040503050406030204" pitchFamily="18" charset="0"/>
              <a:ea typeface="Cambria" panose="02040503050406030204" pitchFamily="18" charset="0"/>
            </a:endParaRPr>
          </a:p>
        </p:txBody>
      </p:sp>
      <p:sp>
        <p:nvSpPr>
          <p:cNvPr id="21" name="Hộp Văn bản 20">
            <a:extLst>
              <a:ext uri="{FF2B5EF4-FFF2-40B4-BE49-F238E27FC236}">
                <a16:creationId xmlns:a16="http://schemas.microsoft.com/office/drawing/2014/main" id="{FA041F71-85FC-4089-849F-86745C99FEFC}"/>
              </a:ext>
            </a:extLst>
          </p:cNvPr>
          <p:cNvSpPr txBox="1"/>
          <p:nvPr/>
        </p:nvSpPr>
        <p:spPr>
          <a:xfrm>
            <a:off x="996434" y="3356297"/>
            <a:ext cx="3152607" cy="2826306"/>
          </a:xfrm>
          <a:prstGeom prst="roundRect">
            <a:avLst/>
          </a:prstGeom>
          <a:noFill/>
          <a:ln w="38100">
            <a:solidFill>
              <a:srgbClr val="458376"/>
            </a:solidFill>
            <a:prstDash val="sysDash"/>
          </a:ln>
        </p:spPr>
        <p:txBody>
          <a:bodyPr wrap="square">
            <a:spAutoFit/>
          </a:bodyPr>
          <a:lstStyle/>
          <a:p>
            <a:pPr marL="0" marR="0" algn="just">
              <a:spcBef>
                <a:spcPts val="0"/>
              </a:spcBef>
              <a:spcAft>
                <a:spcPts val="800"/>
              </a:spcAft>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S</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ự xuất hiện của thế giới âm cung với những hồn ma, bóng quỷ, với những cảnh vật khác thường, với chuyện người chết đi, sống lại, từ dương gian đến địa phủ, từ cõi âm về lại cõi trần.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08ED26AA-C9D9-4334-BFDC-074118343F52}"/>
              </a:ext>
            </a:extLst>
          </p:cNvPr>
          <p:cNvSpPr txBox="1"/>
          <p:nvPr/>
        </p:nvSpPr>
        <p:spPr>
          <a:xfrm>
            <a:off x="996435" y="1764094"/>
            <a:ext cx="3152606" cy="1464231"/>
          </a:xfrm>
          <a:prstGeom prst="roundRect">
            <a:avLst/>
          </a:prstGeom>
          <a:noFill/>
          <a:ln w="38100">
            <a:solidFill>
              <a:srgbClr val="458376"/>
            </a:solidFill>
            <a:prstDash val="sysDash"/>
          </a:ln>
        </p:spPr>
        <p:txBody>
          <a:bodyPr wrap="square">
            <a:spAutoFit/>
          </a:bodyPr>
          <a:lstStyle/>
          <a:p>
            <a:pPr algn="just"/>
            <a:r>
              <a:rPr lang="en-US" sz="2000" dirty="0">
                <a:solidFill>
                  <a:srgbClr val="000000"/>
                </a:solidFill>
                <a:latin typeface="Cambria" panose="02040503050406030204" pitchFamily="18" charset="0"/>
                <a:ea typeface="Cambria" panose="02040503050406030204" pitchFamily="18" charset="0"/>
              </a:rPr>
              <a:t>C</a:t>
            </a:r>
            <a:r>
              <a:rPr lang="en-US" sz="2000" dirty="0">
                <a:solidFill>
                  <a:srgbClr val="000000"/>
                </a:solidFill>
                <a:effectLst/>
                <a:latin typeface="Cambria" panose="02040503050406030204" pitchFamily="18" charset="0"/>
                <a:ea typeface="Cambria" panose="02040503050406030204" pitchFamily="18" charset="0"/>
              </a:rPr>
              <a:t>ách dẫn người, dẫn việc cụ thể đến cả họ tên, quê quán, thời gian, địa điểm xảy ra sự việc</a:t>
            </a:r>
            <a:endParaRPr lang="en-US" sz="2000" dirty="0">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7F69DE6C-85D2-4ECC-859C-700EBBCA9E4A}"/>
              </a:ext>
            </a:extLst>
          </p:cNvPr>
          <p:cNvSpPr txBox="1"/>
          <p:nvPr/>
        </p:nvSpPr>
        <p:spPr>
          <a:xfrm>
            <a:off x="4687479" y="2533967"/>
            <a:ext cx="2665428" cy="1323439"/>
          </a:xfrm>
          <a:prstGeom prst="rect">
            <a:avLst/>
          </a:prstGeom>
          <a:solidFill>
            <a:srgbClr val="E9AAA5"/>
          </a:solidFill>
        </p:spPr>
        <p:txBody>
          <a:bodyPr wrap="square">
            <a:spAutoFit/>
          </a:bodyPr>
          <a:lstStyle/>
          <a:p>
            <a:pPr algn="ctr"/>
            <a:r>
              <a:rPr lang="en-US" sz="2000" dirty="0">
                <a:solidFill>
                  <a:schemeClr val="bg1"/>
                </a:solidFill>
                <a:effectLst/>
                <a:latin typeface="Cambria" panose="02040503050406030204" pitchFamily="18" charset="0"/>
                <a:ea typeface="Cambria" panose="02040503050406030204" pitchFamily="18" charset="0"/>
              </a:rPr>
              <a:t>Yếu tố kì ảo là biện pháp nghệ thuật làm tăng tính hấp dẫn của câu chuyện.</a:t>
            </a:r>
            <a:endParaRPr lang="en-US" sz="2000" dirty="0">
              <a:solidFill>
                <a:schemeClr val="bg1"/>
              </a:solidFill>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B6A9CDD9-1312-4E2B-ABB0-D9A682DEAE97}"/>
              </a:ext>
            </a:extLst>
          </p:cNvPr>
          <p:cNvSpPr txBox="1"/>
          <p:nvPr/>
        </p:nvSpPr>
        <p:spPr>
          <a:xfrm>
            <a:off x="8158834" y="2537351"/>
            <a:ext cx="2665428" cy="1323439"/>
          </a:xfrm>
          <a:prstGeom prst="rect">
            <a:avLst/>
          </a:prstGeom>
          <a:solidFill>
            <a:srgbClr val="E9AAA5"/>
          </a:solidFill>
        </p:spPr>
        <p:txBody>
          <a:bodyPr wrap="square">
            <a:spAutoFit/>
          </a:bodyPr>
          <a:lstStyle/>
          <a:p>
            <a:pPr marL="0" marR="0" algn="just">
              <a:spcBef>
                <a:spcPts val="0"/>
              </a:spcBef>
              <a:spcAft>
                <a:spcPts val="800"/>
              </a:spcAft>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Yếu tố hiện thực làm tăng tính xác thực, làm cho câu chuyện có ý nghĩa xã hội sâu sắc</a:t>
            </a:r>
          </a:p>
        </p:txBody>
      </p:sp>
      <p:sp>
        <p:nvSpPr>
          <p:cNvPr id="14" name="Hộp Văn bản 13">
            <a:extLst>
              <a:ext uri="{FF2B5EF4-FFF2-40B4-BE49-F238E27FC236}">
                <a16:creationId xmlns:a16="http://schemas.microsoft.com/office/drawing/2014/main" id="{9385449E-D7F6-4550-B928-F383CBCFF8BD}"/>
              </a:ext>
            </a:extLst>
          </p:cNvPr>
          <p:cNvSpPr txBox="1"/>
          <p:nvPr/>
        </p:nvSpPr>
        <p:spPr>
          <a:xfrm>
            <a:off x="4654549" y="4651233"/>
            <a:ext cx="6169712" cy="1569660"/>
          </a:xfrm>
          <a:prstGeom prst="rect">
            <a:avLst/>
          </a:prstGeom>
          <a:noFill/>
        </p:spPr>
        <p:txBody>
          <a:bodyPr wrap="square">
            <a:spAutoFit/>
          </a:bodyPr>
          <a:lstStyle/>
          <a:p>
            <a:pPr algn="ctr"/>
            <a:r>
              <a:rPr lang="en-US" sz="2400" b="1" dirty="0">
                <a:solidFill>
                  <a:srgbClr val="000000"/>
                </a:solidFill>
                <a:effectLst/>
                <a:latin typeface="Cambria" panose="02040503050406030204" pitchFamily="18" charset="0"/>
                <a:ea typeface="Cambria" panose="02040503050406030204" pitchFamily="18" charset="0"/>
              </a:rPr>
              <a:t>Chủ đề của tác phẩm</a:t>
            </a:r>
            <a:r>
              <a:rPr lang="en-US" sz="2400" dirty="0">
                <a:solidFill>
                  <a:srgbClr val="000000"/>
                </a:solidFill>
                <a:effectLst/>
                <a:latin typeface="Cambria" panose="02040503050406030204" pitchFamily="18" charset="0"/>
                <a:ea typeface="Cambria" panose="02040503050406030204" pitchFamily="18" charset="0"/>
              </a:rPr>
              <a:t>: Niềm tin của tác giả chính nghĩa sẽ thắng cường bạo, gian tà, đẩy lùi sự mê tín, dị đoạn tồn tại cố hữu trong suy nghĩ của con người.</a:t>
            </a:r>
            <a:endParaRPr lang="en-US" sz="2400" dirty="0">
              <a:latin typeface="Cambria" panose="02040503050406030204" pitchFamily="18" charset="0"/>
              <a:ea typeface="Cambria" panose="02040503050406030204" pitchFamily="18" charset="0"/>
            </a:endParaRPr>
          </a:p>
        </p:txBody>
      </p:sp>
      <p:sp>
        <p:nvSpPr>
          <p:cNvPr id="8" name="Ngoặc móc Phải 7">
            <a:extLst>
              <a:ext uri="{FF2B5EF4-FFF2-40B4-BE49-F238E27FC236}">
                <a16:creationId xmlns:a16="http://schemas.microsoft.com/office/drawing/2014/main" id="{D3C574FF-A785-490D-A4FE-3EEEE3B4CF3C}"/>
              </a:ext>
            </a:extLst>
          </p:cNvPr>
          <p:cNvSpPr/>
          <p:nvPr/>
        </p:nvSpPr>
        <p:spPr>
          <a:xfrm rot="5400000">
            <a:off x="7450658" y="1094225"/>
            <a:ext cx="643349" cy="6169711"/>
          </a:xfrm>
          <a:prstGeom prst="rightBrace">
            <a:avLst>
              <a:gd name="adj1" fmla="val 8333"/>
              <a:gd name="adj2" fmla="val 49694"/>
            </a:avLst>
          </a:prstGeom>
          <a:ln w="28575">
            <a:solidFill>
              <a:srgbClr val="45837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965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0-#ppt_w/2"/>
                                          </p:val>
                                        </p:tav>
                                        <p:tav tm="100000">
                                          <p:val>
                                            <p:strVal val="#ppt_x"/>
                                          </p:val>
                                        </p:tav>
                                      </p:tavLst>
                                    </p:anim>
                                    <p:anim calcmode="lin" valueType="num">
                                      <p:cBhvr additive="base">
                                        <p:cTn id="13" dur="75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750" fill="hold"/>
                                        <p:tgtEl>
                                          <p:spTgt spid="21"/>
                                        </p:tgtEl>
                                        <p:attrNameLst>
                                          <p:attrName>ppt_x</p:attrName>
                                        </p:attrNameLst>
                                      </p:cBhvr>
                                      <p:tavLst>
                                        <p:tav tm="0">
                                          <p:val>
                                            <p:strVal val="0-#ppt_w/2"/>
                                          </p:val>
                                        </p:tav>
                                        <p:tav tm="100000">
                                          <p:val>
                                            <p:strVal val="#ppt_x"/>
                                          </p:val>
                                        </p:tav>
                                      </p:tavLst>
                                    </p:anim>
                                    <p:anim calcmode="lin" valueType="num">
                                      <p:cBhvr additive="base">
                                        <p:cTn id="17"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750" fill="hold"/>
                                        <p:tgtEl>
                                          <p:spTgt spid="10"/>
                                        </p:tgtEl>
                                        <p:attrNameLst>
                                          <p:attrName>ppt_x</p:attrName>
                                        </p:attrNameLst>
                                      </p:cBhvr>
                                      <p:tavLst>
                                        <p:tav tm="0">
                                          <p:val>
                                            <p:strVal val="0-#ppt_w/2"/>
                                          </p:val>
                                        </p:tav>
                                        <p:tav tm="100000">
                                          <p:val>
                                            <p:strVal val="#ppt_x"/>
                                          </p:val>
                                        </p:tav>
                                      </p:tavLst>
                                    </p:anim>
                                    <p:anim calcmode="lin" valueType="num">
                                      <p:cBhvr additive="base">
                                        <p:cTn id="29" dur="75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1+#ppt_w/2"/>
                                          </p:val>
                                        </p:tav>
                                        <p:tav tm="100000">
                                          <p:val>
                                            <p:strVal val="#ppt_x"/>
                                          </p:val>
                                        </p:tav>
                                      </p:tavLst>
                                    </p:anim>
                                    <p:anim calcmode="lin" valueType="num">
                                      <p:cBhvr additive="base">
                                        <p:cTn id="33" dur="7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ppt_x"/>
                                          </p:val>
                                        </p:tav>
                                        <p:tav tm="100000">
                                          <p:val>
                                            <p:strVal val="#ppt_x"/>
                                          </p:val>
                                        </p:tav>
                                      </p:tavLst>
                                    </p:anim>
                                    <p:anim calcmode="lin" valueType="num">
                                      <p:cBhvr additive="base">
                                        <p:cTn id="38" dur="75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22" grpId="0" animBg="1"/>
      <p:bldP spid="10" grpId="0" animBg="1"/>
      <p:bldP spid="12" grpId="0" animBg="1"/>
      <p:bldP spid="14"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24" name="Hộp Văn bản 23">
            <a:extLst>
              <a:ext uri="{FF2B5EF4-FFF2-40B4-BE49-F238E27FC236}">
                <a16:creationId xmlns:a16="http://schemas.microsoft.com/office/drawing/2014/main" id="{9518E192-8C85-4ACF-A364-2D270B8097C9}"/>
              </a:ext>
            </a:extLst>
          </p:cNvPr>
          <p:cNvSpPr txBox="1"/>
          <p:nvPr/>
        </p:nvSpPr>
        <p:spPr>
          <a:xfrm>
            <a:off x="1095867" y="2171726"/>
            <a:ext cx="4626202" cy="144655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Ngôi thứ ba </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không trực tiếp tham gia vào câu chuyện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quan sát và đánh giá khách quan về nhân vật và diễn biến của câu chuyện </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AC94C79B-347F-4B0C-8EE3-FBC56D7CAA84}"/>
              </a:ext>
            </a:extLst>
          </p:cNvPr>
          <p:cNvSpPr txBox="1"/>
          <p:nvPr/>
        </p:nvSpPr>
        <p:spPr>
          <a:xfrm>
            <a:off x="1095866" y="4004174"/>
            <a:ext cx="4626203" cy="132343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 kể này đã giúp người đọc hình dung một cách khái quát và khách quan về nhân vật Ngô Tử Văn ở đầu tác phẩm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Ngoặc móc Phải 5">
            <a:extLst>
              <a:ext uri="{FF2B5EF4-FFF2-40B4-BE49-F238E27FC236}">
                <a16:creationId xmlns:a16="http://schemas.microsoft.com/office/drawing/2014/main" id="{5F25DEB3-49C3-49A5-A06A-BA92CFDED550}"/>
              </a:ext>
            </a:extLst>
          </p:cNvPr>
          <p:cNvSpPr/>
          <p:nvPr/>
        </p:nvSpPr>
        <p:spPr>
          <a:xfrm>
            <a:off x="6038851" y="1956370"/>
            <a:ext cx="380803" cy="3544479"/>
          </a:xfrm>
          <a:prstGeom prst="rightBrace">
            <a:avLst/>
          </a:prstGeom>
          <a:ln w="28575">
            <a:solidFill>
              <a:srgbClr val="45837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 name="Hộp Văn bản 25">
            <a:extLst>
              <a:ext uri="{FF2B5EF4-FFF2-40B4-BE49-F238E27FC236}">
                <a16:creationId xmlns:a16="http://schemas.microsoft.com/office/drawing/2014/main" id="{FE42412C-4C7C-481E-AB3E-31BF714017CD}"/>
              </a:ext>
            </a:extLst>
          </p:cNvPr>
          <p:cNvSpPr txBox="1"/>
          <p:nvPr/>
        </p:nvSpPr>
        <p:spPr>
          <a:xfrm>
            <a:off x="6851704" y="2585928"/>
            <a:ext cx="4189230" cy="2343590"/>
          </a:xfrm>
          <a:prstGeom prst="rect">
            <a:avLst/>
          </a:prstGeom>
          <a:solidFill>
            <a:schemeClr val="bg1">
              <a:alpha val="63000"/>
            </a:schemeClr>
          </a:solidFill>
          <a:ln w="38100">
            <a:solidFill>
              <a:srgbClr val="458376"/>
            </a:solidFill>
          </a:ln>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Cách mở đầu trực tiếp, ngắn gọn theo phương pháp truyền thống của văn học trung đại, chưa thoát khỏi lối kể dân gian, gây sự chú ý của người đọc.</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Hộp Văn bản 15">
            <a:extLst>
              <a:ext uri="{FF2B5EF4-FFF2-40B4-BE49-F238E27FC236}">
                <a16:creationId xmlns:a16="http://schemas.microsoft.com/office/drawing/2014/main" id="{D0909D7B-662B-2406-4778-6BFDFA633024}"/>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bình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truyện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8467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750" fill="hold"/>
                                        <p:tgtEl>
                                          <p:spTgt spid="24"/>
                                        </p:tgtEl>
                                        <p:attrNameLst>
                                          <p:attrName>ppt_x</p:attrName>
                                        </p:attrNameLst>
                                      </p:cBhvr>
                                      <p:tavLst>
                                        <p:tav tm="0">
                                          <p:val>
                                            <p:strVal val="0-#ppt_w/2"/>
                                          </p:val>
                                        </p:tav>
                                        <p:tav tm="100000">
                                          <p:val>
                                            <p:strVal val="#ppt_x"/>
                                          </p:val>
                                        </p:tav>
                                      </p:tavLst>
                                    </p:anim>
                                    <p:anim calcmode="lin" valueType="num">
                                      <p:cBhvr additive="base">
                                        <p:cTn id="15" dur="750" fill="hold"/>
                                        <p:tgtEl>
                                          <p:spTgt spid="2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750" fill="hold"/>
                                        <p:tgtEl>
                                          <p:spTgt spid="25"/>
                                        </p:tgtEl>
                                        <p:attrNameLst>
                                          <p:attrName>ppt_x</p:attrName>
                                        </p:attrNameLst>
                                      </p:cBhvr>
                                      <p:tavLst>
                                        <p:tav tm="0">
                                          <p:val>
                                            <p:strVal val="0-#ppt_w/2"/>
                                          </p:val>
                                        </p:tav>
                                        <p:tav tm="100000">
                                          <p:val>
                                            <p:strVal val="#ppt_x"/>
                                          </p:val>
                                        </p:tav>
                                      </p:tavLst>
                                    </p:anim>
                                    <p:anim calcmode="lin" valueType="num">
                                      <p:cBhvr additive="base">
                                        <p:cTn id="19" dur="750" fill="hold"/>
                                        <p:tgtEl>
                                          <p:spTgt spid="2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750" fill="hold"/>
                                        <p:tgtEl>
                                          <p:spTgt spid="26"/>
                                        </p:tgtEl>
                                        <p:attrNameLst>
                                          <p:attrName>ppt_x</p:attrName>
                                        </p:attrNameLst>
                                      </p:cBhvr>
                                      <p:tavLst>
                                        <p:tav tm="0">
                                          <p:val>
                                            <p:strVal val="0-#ppt_w/2"/>
                                          </p:val>
                                        </p:tav>
                                        <p:tav tm="100000">
                                          <p:val>
                                            <p:strVal val="#ppt_x"/>
                                          </p:val>
                                        </p:tav>
                                      </p:tavLst>
                                    </p:anim>
                                    <p:anim calcmode="lin" valueType="num">
                                      <p:cBhvr additive="base">
                                        <p:cTn id="23" dur="750" fill="hold"/>
                                        <p:tgtEl>
                                          <p:spTgt spid="2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0-#ppt_w/2"/>
                                          </p:val>
                                        </p:tav>
                                        <p:tav tm="100000">
                                          <p:val>
                                            <p:strVal val="#ppt_x"/>
                                          </p:val>
                                        </p:tav>
                                      </p:tavLst>
                                    </p:anim>
                                    <p:anim calcmode="lin" valueType="num">
                                      <p:cBhvr additive="base">
                                        <p:cTn id="27"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Vertical)">
                                      <p:cBhvr>
                                        <p:cTn id="3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animBg="1"/>
      <p:bldP spid="26"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21" name="11 Rectángulo">
            <a:extLst>
              <a:ext uri="{FF2B5EF4-FFF2-40B4-BE49-F238E27FC236}">
                <a16:creationId xmlns:a16="http://schemas.microsoft.com/office/drawing/2014/main" id="{B5F8358D-CE63-4798-8C13-A41C05E201C2}"/>
              </a:ext>
            </a:extLst>
          </p:cNvPr>
          <p:cNvSpPr/>
          <p:nvPr/>
        </p:nvSpPr>
        <p:spPr>
          <a:xfrm>
            <a:off x="932996" y="2044327"/>
            <a:ext cx="2914592" cy="1162356"/>
          </a:xfrm>
          <a:prstGeom prst="rect">
            <a:avLst/>
          </a:prstGeom>
          <a:solidFill>
            <a:srgbClr val="E9AAA5"/>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altLang="zh-CN" sz="2800" kern="0" dirty="0" err="1">
                <a:solidFill>
                  <a:schemeClr val="bg1"/>
                </a:solidFill>
                <a:latin typeface="Cambria" panose="02040503050406030204" pitchFamily="18" charset="0"/>
                <a:ea typeface="Cambria" panose="02040503050406030204" pitchFamily="18" charset="0"/>
              </a:rPr>
              <a:t>Lời</a:t>
            </a:r>
            <a:r>
              <a:rPr lang="en-US" altLang="zh-CN" sz="2800" kern="0" dirty="0">
                <a:solidFill>
                  <a:schemeClr val="bg1"/>
                </a:solidFill>
                <a:latin typeface="Cambria" panose="02040503050406030204" pitchFamily="18" charset="0"/>
                <a:ea typeface="Cambria" panose="02040503050406030204" pitchFamily="18" charset="0"/>
              </a:rPr>
              <a:t> </a:t>
            </a:r>
            <a:r>
              <a:rPr lang="en-US" altLang="zh-CN" sz="2800" kern="0" dirty="0" err="1">
                <a:solidFill>
                  <a:schemeClr val="bg1"/>
                </a:solidFill>
                <a:latin typeface="Cambria" panose="02040503050406030204" pitchFamily="18" charset="0"/>
                <a:ea typeface="Cambria" panose="02040503050406030204" pitchFamily="18" charset="0"/>
              </a:rPr>
              <a:t>bình</a:t>
            </a:r>
            <a:r>
              <a:rPr lang="en-US" altLang="zh-CN" sz="2800" kern="0" dirty="0">
                <a:solidFill>
                  <a:schemeClr val="bg1"/>
                </a:solidFill>
                <a:latin typeface="Cambria" panose="02040503050406030204" pitchFamily="18" charset="0"/>
                <a:ea typeface="Cambria" panose="02040503050406030204" pitchFamily="18" charset="0"/>
              </a:rPr>
              <a:t> </a:t>
            </a:r>
          </a:p>
          <a:p>
            <a:pPr lvl="0" algn="ctr" fontAlgn="base">
              <a:spcBef>
                <a:spcPct val="0"/>
              </a:spcBef>
              <a:spcAft>
                <a:spcPct val="0"/>
              </a:spcAft>
              <a:defRPr/>
            </a:pPr>
            <a:r>
              <a:rPr lang="en-US" altLang="zh-CN" sz="2800" kern="0" dirty="0" err="1">
                <a:solidFill>
                  <a:schemeClr val="bg1"/>
                </a:solidFill>
                <a:latin typeface="Cambria" panose="02040503050406030204" pitchFamily="18" charset="0"/>
                <a:ea typeface="Cambria" panose="02040503050406030204" pitchFamily="18" charset="0"/>
              </a:rPr>
              <a:t>cuối</a:t>
            </a:r>
            <a:r>
              <a:rPr lang="en-US" altLang="zh-CN" sz="2800" kern="0" dirty="0">
                <a:solidFill>
                  <a:schemeClr val="bg1"/>
                </a:solidFill>
                <a:latin typeface="Cambria" panose="02040503050406030204" pitchFamily="18" charset="0"/>
                <a:ea typeface="Cambria" panose="02040503050406030204" pitchFamily="18" charset="0"/>
              </a:rPr>
              <a:t> </a:t>
            </a:r>
            <a:r>
              <a:rPr lang="en-US" altLang="zh-CN" sz="2800" kern="0" dirty="0" err="1">
                <a:solidFill>
                  <a:schemeClr val="bg1"/>
                </a:solidFill>
                <a:latin typeface="Cambria" panose="02040503050406030204" pitchFamily="18" charset="0"/>
                <a:ea typeface="Cambria" panose="02040503050406030204" pitchFamily="18" charset="0"/>
              </a:rPr>
              <a:t>truyện</a:t>
            </a:r>
            <a:endParaRPr lang="en-US" altLang="zh-CN" sz="2800" kern="0" dirty="0">
              <a:solidFill>
                <a:schemeClr val="bg1"/>
              </a:solidFill>
              <a:latin typeface="Cambria" panose="02040503050406030204" pitchFamily="18" charset="0"/>
              <a:ea typeface="Cambria" panose="02040503050406030204" pitchFamily="18" charset="0"/>
            </a:endParaRPr>
          </a:p>
        </p:txBody>
      </p:sp>
      <p:sp>
        <p:nvSpPr>
          <p:cNvPr id="23" name="Hộp Văn bản 22">
            <a:extLst>
              <a:ext uri="{FF2B5EF4-FFF2-40B4-BE49-F238E27FC236}">
                <a16:creationId xmlns:a16="http://schemas.microsoft.com/office/drawing/2014/main" id="{0CB27E13-9DA0-4F31-ABF6-58F79F0BD771}"/>
              </a:ext>
            </a:extLst>
          </p:cNvPr>
          <p:cNvSpPr txBox="1"/>
          <p:nvPr/>
        </p:nvSpPr>
        <p:spPr>
          <a:xfrm>
            <a:off x="3877417" y="2002279"/>
            <a:ext cx="7800233" cy="3901774"/>
          </a:xfrm>
          <a:prstGeom prst="rect">
            <a:avLst/>
          </a:prstGeom>
          <a:noFill/>
        </p:spPr>
        <p:txBody>
          <a:bodyPr wrap="square">
            <a:spAutoFit/>
          </a:bodyPr>
          <a:lstStyle/>
          <a:p>
            <a:pPr algn="just">
              <a:lnSpc>
                <a:spcPct val="150000"/>
              </a:lnSpc>
              <a:spcAft>
                <a:spcPts val="800"/>
              </a:spcAft>
            </a:pPr>
            <a:r>
              <a:rPr lang="en-US" sz="2400" i="1" dirty="0">
                <a:latin typeface="Cambria" panose="02040503050406030204" pitchFamily="18" charset="0"/>
                <a:ea typeface="Cambria" panose="02040503050406030204" pitchFamily="18" charset="0"/>
              </a:rPr>
              <a:t>Than </a:t>
            </a:r>
            <a:r>
              <a:rPr lang="en-US" sz="2400" i="1" dirty="0" err="1">
                <a:latin typeface="Cambria" panose="02040503050406030204" pitchFamily="18" charset="0"/>
                <a:ea typeface="Cambria" panose="02040503050406030204" pitchFamily="18" charset="0"/>
              </a:rPr>
              <a:t>ôi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ta </a:t>
            </a:r>
            <a:r>
              <a:rPr lang="en-US" sz="2400" i="1" dirty="0" err="1">
                <a:latin typeface="Cambria" panose="02040503050406030204" pitchFamily="18" charset="0"/>
                <a:ea typeface="Cambria" panose="02040503050406030204" pitchFamily="18" charset="0"/>
              </a:rPr>
              <a:t>thường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quá</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gãy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Kẻ</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chỉ</a:t>
            </a:r>
            <a:r>
              <a:rPr lang="en-US" sz="2400" i="1" dirty="0">
                <a:latin typeface="Cambria" panose="02040503050406030204" pitchFamily="18" charset="0"/>
                <a:ea typeface="Cambria" panose="02040503050406030204" pitchFamily="18" charset="0"/>
              </a:rPr>
              <a:t> lo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cỏi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còn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gãy</a:t>
            </a:r>
            <a:r>
              <a:rPr lang="en-US" sz="2400" i="1" dirty="0">
                <a:latin typeface="Cambria" panose="02040503050406030204" pitchFamily="18" charset="0"/>
                <a:ea typeface="Cambria" panose="02040503050406030204" pitchFamily="18" charset="0"/>
              </a:rPr>
              <a:t> hay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của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trời</a:t>
            </a:r>
            <a:r>
              <a:rPr lang="en-US" sz="2400" i="1" dirty="0">
                <a:latin typeface="Cambria" panose="02040503050406030204" pitchFamily="18" charset="0"/>
                <a:ea typeface="Cambria" panose="02040503050406030204" pitchFamily="18" charset="0"/>
              </a:rPr>
              <a:t>. Sao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đoán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trước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sẽ</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gãy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chịu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đổi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mềm</a:t>
            </a:r>
            <a:r>
              <a:rPr lang="en-US" sz="2400" i="1" dirty="0">
                <a:latin typeface="Cambria" panose="02040503050406030204" pitchFamily="18" charset="0"/>
                <a:ea typeface="Cambria" panose="02040503050406030204" pitchFamily="18" charset="0"/>
              </a:rPr>
              <a:t>? Ngô </a:t>
            </a:r>
            <a:r>
              <a:rPr lang="en-US" sz="2400" i="1" dirty="0" err="1">
                <a:latin typeface="Cambria" panose="02040503050406030204" pitchFamily="18" charset="0"/>
                <a:ea typeface="Cambria" panose="02040503050406030204" pitchFamily="18" charset="0"/>
              </a:rPr>
              <a:t>Tử</a:t>
            </a:r>
            <a:r>
              <a:rPr lang="en-US" sz="2400" i="1" dirty="0">
                <a:latin typeface="Cambria" panose="02040503050406030204" pitchFamily="18" charset="0"/>
                <a:ea typeface="Cambria" panose="02040503050406030204" pitchFamily="18" charset="0"/>
              </a:rPr>
              <a:t> Văn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chàng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vải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cỏi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dám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đốt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cháy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chống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yêu</a:t>
            </a:r>
            <a:r>
              <a:rPr lang="en-US" sz="2400" i="1" dirty="0">
                <a:latin typeface="Cambria" panose="02040503050406030204" pitchFamily="18" charset="0"/>
                <a:ea typeface="Cambria" panose="02040503050406030204" pitchFamily="18" charset="0"/>
              </a:rPr>
              <a:t> ma, </a:t>
            </a:r>
            <a:r>
              <a:rPr lang="en-US" sz="2400" i="1" dirty="0" err="1">
                <a:latin typeface="Cambria" panose="02040503050406030204" pitchFamily="18" charset="0"/>
                <a:ea typeface="Cambria" panose="02040503050406030204" pitchFamily="18" charset="0"/>
              </a:rPr>
              <a:t>làm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hơn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thần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Bởi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nổi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tiếng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giữ</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vị</a:t>
            </a:r>
            <a:r>
              <a:rPr lang="en-US" sz="2400" i="1" dirty="0">
                <a:latin typeface="Cambria" panose="02040503050406030204" pitchFamily="18" charset="0"/>
                <a:ea typeface="Cambria" panose="02040503050406030204" pitchFamily="18" charset="0"/>
              </a:rPr>
              <a:t> ở Minh </a:t>
            </a:r>
            <a:r>
              <a:rPr lang="en-US" sz="2400" i="1" dirty="0" err="1">
                <a:latin typeface="Cambria" panose="02040503050406030204" pitchFamily="18" charset="0"/>
                <a:ea typeface="Cambria" panose="02040503050406030204" pitchFamily="18" charset="0"/>
              </a:rPr>
              <a:t>ti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thật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Vậy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kẻ</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nên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kiêng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sự</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cỏi</a:t>
            </a:r>
            <a:r>
              <a:rPr lang="en-US" sz="2400" i="1"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Mũi tên: Cong 4">
            <a:extLst>
              <a:ext uri="{FF2B5EF4-FFF2-40B4-BE49-F238E27FC236}">
                <a16:creationId xmlns:a16="http://schemas.microsoft.com/office/drawing/2014/main" id="{2A694925-97C2-4055-9E2F-99537A975969}"/>
              </a:ext>
            </a:extLst>
          </p:cNvPr>
          <p:cNvSpPr/>
          <p:nvPr/>
        </p:nvSpPr>
        <p:spPr>
          <a:xfrm rot="10800000" flipH="1">
            <a:off x="2182577" y="3206682"/>
            <a:ext cx="1292754" cy="1243353"/>
          </a:xfrm>
          <a:prstGeom prst="bentArrow">
            <a:avLst>
              <a:gd name="adj1" fmla="val 25000"/>
              <a:gd name="adj2" fmla="val 25000"/>
              <a:gd name="adj3" fmla="val 25000"/>
              <a:gd name="adj4" fmla="val 52361"/>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Hộp Văn bản 15">
            <a:extLst>
              <a:ext uri="{FF2B5EF4-FFF2-40B4-BE49-F238E27FC236}">
                <a16:creationId xmlns:a16="http://schemas.microsoft.com/office/drawing/2014/main" id="{7846D863-6494-F378-5249-0386A55F0AE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bình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truyện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67377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750" fill="hold"/>
                                        <p:tgtEl>
                                          <p:spTgt spid="5"/>
                                        </p:tgtEl>
                                        <p:attrNameLst>
                                          <p:attrName>ppt_x</p:attrName>
                                        </p:attrNameLst>
                                      </p:cBhvr>
                                      <p:tavLst>
                                        <p:tav tm="0">
                                          <p:val>
                                            <p:strVal val="0-#ppt_w/2"/>
                                          </p:val>
                                        </p:tav>
                                        <p:tav tm="100000">
                                          <p:val>
                                            <p:strVal val="#ppt_x"/>
                                          </p:val>
                                        </p:tav>
                                      </p:tavLst>
                                    </p:anim>
                                    <p:anim calcmode="lin" valueType="num">
                                      <p:cBhvr additive="base">
                                        <p:cTn id="19"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Vertical)">
                                      <p:cBhvr>
                                        <p:cTn id="2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23" name="Hộp Văn bản 22">
            <a:extLst>
              <a:ext uri="{FF2B5EF4-FFF2-40B4-BE49-F238E27FC236}">
                <a16:creationId xmlns:a16="http://schemas.microsoft.com/office/drawing/2014/main" id="{0CB27E13-9DA0-4F31-ABF6-58F79F0BD771}"/>
              </a:ext>
            </a:extLst>
          </p:cNvPr>
          <p:cNvSpPr txBox="1"/>
          <p:nvPr/>
        </p:nvSpPr>
        <p:spPr>
          <a:xfrm>
            <a:off x="3877417" y="1624711"/>
            <a:ext cx="7800233" cy="1685783"/>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ngợi</a:t>
            </a:r>
            <a:r>
              <a:rPr lang="en-US" sz="2400" dirty="0">
                <a:latin typeface="Cambria" panose="02040503050406030204" pitchFamily="18" charset="0"/>
                <a:ea typeface="Cambria" panose="02040503050406030204" pitchFamily="18" charset="0"/>
              </a:rPr>
              <a:t> ca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truyện</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Hộp Văn bản 15">
            <a:extLst>
              <a:ext uri="{FF2B5EF4-FFF2-40B4-BE49-F238E27FC236}">
                <a16:creationId xmlns:a16="http://schemas.microsoft.com/office/drawing/2014/main" id="{7846D863-6494-F378-5249-0386A55F0AE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bình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truyện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4">
            <a:extLst>
              <a:ext uri="{FF2B5EF4-FFF2-40B4-BE49-F238E27FC236}">
                <a16:creationId xmlns:a16="http://schemas.microsoft.com/office/drawing/2014/main" id="{77D1DF84-FE7B-3C2A-9A8E-322F050E35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8244" y="2116167"/>
            <a:ext cx="3748601" cy="3748601"/>
          </a:xfrm>
          <a:prstGeom prst="rect">
            <a:avLst/>
          </a:prstGeom>
        </p:spPr>
      </p:pic>
      <p:sp>
        <p:nvSpPr>
          <p:cNvPr id="6" name="TextBox 5">
            <a:extLst>
              <a:ext uri="{FF2B5EF4-FFF2-40B4-BE49-F238E27FC236}">
                <a16:creationId xmlns:a16="http://schemas.microsoft.com/office/drawing/2014/main" id="{F9B7AD64-0C5F-7326-9461-5F0498B2F60D}"/>
              </a:ext>
            </a:extLst>
          </p:cNvPr>
          <p:cNvSpPr txBox="1"/>
          <p:nvPr/>
        </p:nvSpPr>
        <p:spPr>
          <a:xfrm>
            <a:off x="3923057" y="3429000"/>
            <a:ext cx="7632698" cy="279377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400" dirty="0">
                <a:effectLst/>
                <a:latin typeface="Cambria" panose="02040503050406030204" pitchFamily="18" charset="0"/>
                <a:ea typeface="Cambria" panose="02040503050406030204" pitchFamily="18" charset="0"/>
              </a:rPr>
              <a:t>Theo </a:t>
            </a:r>
            <a:r>
              <a:rPr lang="en-US" sz="2400" dirty="0" err="1">
                <a:effectLst/>
                <a:latin typeface="Cambria" panose="02040503050406030204" pitchFamily="18" charset="0"/>
                <a:ea typeface="Cambria" panose="02040503050406030204" pitchFamily="18" charset="0"/>
              </a:rPr>
              <a:t>ông</a:t>
            </a:r>
            <a:r>
              <a:rPr lang="en-US" sz="2400" dirty="0">
                <a:effectLst/>
                <a:latin typeface="Cambria" panose="02040503050406030204" pitchFamily="18" charset="0"/>
                <a:ea typeface="Cambria" panose="02040503050406030204" pitchFamily="18" charset="0"/>
              </a:rPr>
              <a:t>, con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trên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quá</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thì</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gãy</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chỉ</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Ngô </a:t>
            </a:r>
            <a:r>
              <a:rPr lang="en-US" sz="2400" dirty="0" err="1">
                <a:effectLst/>
                <a:latin typeface="Cambria" panose="02040503050406030204" pitchFamily="18" charset="0"/>
                <a:ea typeface="Cambria" panose="02040503050406030204" pitchFamily="18" charset="0"/>
              </a:rPr>
              <a:t>Tử</a:t>
            </a:r>
            <a:r>
              <a:rPr lang="en-US" sz="2400" dirty="0">
                <a:effectLst/>
                <a:latin typeface="Cambria" panose="02040503050406030204" pitchFamily="18" charset="0"/>
                <a:ea typeface="Cambria" panose="02040503050406030204" pitchFamily="18" charset="0"/>
              </a:rPr>
              <a:t> Văn </a:t>
            </a:r>
            <a:r>
              <a:rPr lang="en-US" sz="2400" dirty="0" err="1">
                <a:effectLst/>
                <a:latin typeface="Cambria" panose="02040503050406030204" pitchFamily="18" charset="0"/>
                <a:ea typeface="Cambria" panose="02040503050406030204" pitchFamily="18" charset="0"/>
              </a:rPr>
              <a:t>một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kẻ</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sĩ</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nước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Vỉệt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luôn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cỏi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vượt</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mọi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thế</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lực</a:t>
            </a:r>
            <a:r>
              <a:rPr lang="en-US" sz="2400" dirty="0">
                <a:effectLst/>
                <a:latin typeface="Cambria" panose="02040503050406030204" pitchFamily="18" charset="0"/>
                <a:ea typeface="Cambria" panose="02040503050406030204" pitchFamily="18" charset="0"/>
              </a:rPr>
              <a:t> phi </a:t>
            </a:r>
            <a:r>
              <a:rPr lang="en-US" sz="2400" dirty="0" err="1">
                <a:effectLst/>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thậm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linh</a:t>
            </a:r>
            <a:r>
              <a:rPr lang="en-US"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84685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379889"/>
            <a:ext cx="5524500" cy="4038600"/>
          </a:xfrm>
          <a:prstGeom prst="rect">
            <a:avLst/>
          </a:prstGeom>
        </p:spPr>
      </p:pic>
      <p:sp>
        <p:nvSpPr>
          <p:cNvPr id="23" name="Hộp Văn bản 22">
            <a:extLst>
              <a:ext uri="{FF2B5EF4-FFF2-40B4-BE49-F238E27FC236}">
                <a16:creationId xmlns:a16="http://schemas.microsoft.com/office/drawing/2014/main" id="{0CB27E13-9DA0-4F31-ABF6-58F79F0BD771}"/>
              </a:ext>
            </a:extLst>
          </p:cNvPr>
          <p:cNvSpPr txBox="1"/>
          <p:nvPr/>
        </p:nvSpPr>
        <p:spPr>
          <a:xfrm>
            <a:off x="4286845" y="2399189"/>
            <a:ext cx="7193354" cy="2896562"/>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2400" b="1" dirty="0">
                <a:latin typeface="Cambria" panose="02040503050406030204" pitchFamily="18" charset="0"/>
                <a:ea typeface="Cambria" panose="02040503050406030204" pitchFamily="18" charset="0"/>
              </a:rPr>
              <a:t>PHẢN BIỆN</a:t>
            </a:r>
            <a:r>
              <a:rPr lang="en-US" sz="2400" dirty="0">
                <a:latin typeface="Cambria" panose="02040503050406030204" pitchFamily="18" charset="0"/>
                <a:ea typeface="Cambria" panose="02040503050406030204" pitchFamily="18" charset="0"/>
              </a:rPr>
              <a:t>: Quan </a:t>
            </a:r>
            <a:r>
              <a:rPr lang="en-US" sz="2400" dirty="0" err="1">
                <a:latin typeface="Cambria" panose="02040503050406030204" pitchFamily="18" charset="0"/>
                <a:ea typeface="Cambria" panose="02040503050406030204" pitchFamily="18" charset="0"/>
              </a:rPr>
              <a:t>niệm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vẹn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chắn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gãy</a:t>
            </a:r>
            <a:r>
              <a:rPr lang="en-US" sz="2400" dirty="0">
                <a:latin typeface="Cambria" panose="02040503050406030204" pitchFamily="18" charset="0"/>
                <a:ea typeface="Cambria" panose="02040503050406030204" pitchFamily="18" charset="0"/>
              </a:rPr>
              <a:t>.</a:t>
            </a:r>
          </a:p>
          <a:p>
            <a:pPr algn="just">
              <a:lnSpc>
                <a:spcPct val="150000"/>
              </a:lnSpc>
              <a:spcAft>
                <a:spcPts val="800"/>
              </a:spcAft>
            </a:pP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Khôn</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khéo</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mềm</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mỏng</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đúng</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lúc</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đúng</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err="1">
                <a:latin typeface="Cambria" panose="02040503050406030204" pitchFamily="18" charset="0"/>
                <a:ea typeface="Cambria" panose="02040503050406030204" pitchFamily="18" charset="0"/>
                <a:sym typeface="Wingdings" panose="05000000000000000000" pitchFamily="2" charset="2"/>
              </a:rPr>
              <a:t>chỗ</a:t>
            </a:r>
            <a:r>
              <a:rPr lang="en-US" sz="2400" dirty="0">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Hộp Văn bản 15">
            <a:extLst>
              <a:ext uri="{FF2B5EF4-FFF2-40B4-BE49-F238E27FC236}">
                <a16:creationId xmlns:a16="http://schemas.microsoft.com/office/drawing/2014/main" id="{7846D863-6494-F378-5249-0386A55F0AE7}"/>
              </a:ext>
            </a:extLst>
          </p:cNvPr>
          <p:cNvSpPr txBox="1"/>
          <p:nvPr/>
        </p:nvSpPr>
        <p:spPr>
          <a:xfrm>
            <a:off x="834285" y="462155"/>
            <a:ext cx="6905121" cy="985206"/>
          </a:xfrm>
          <a:prstGeom prst="rect">
            <a:avLst/>
          </a:prstGeom>
          <a:noFill/>
        </p:spPr>
        <p:txBody>
          <a:bodyPr wrap="square">
            <a:spAutoFit/>
          </a:bodyPr>
          <a:lstStyle/>
          <a:p>
            <a:pPr marR="0">
              <a:lnSpc>
                <a:spcPct val="115000"/>
              </a:lnSpc>
              <a:spcBef>
                <a:spcPts val="0"/>
              </a:spcBef>
            </a:pPr>
            <a:r>
              <a:rPr lang="en-US" sz="2800" b="1" dirty="0">
                <a:solidFill>
                  <a:srgbClr val="458376"/>
                </a:solidFill>
                <a:latin typeface="Cambria" panose="02040503050406030204" pitchFamily="18" charset="0"/>
                <a:ea typeface="Cambria" panose="02040503050406030204" pitchFamily="18" charset="0"/>
                <a:cs typeface="Times New Roman" panose="02020603050405020304" pitchFamily="18" charset="0"/>
              </a:rPr>
              <a:t>II. Đọc hiểu văn bản</a:t>
            </a:r>
          </a:p>
          <a:p>
            <a:pPr marR="0">
              <a:lnSpc>
                <a:spcPct val="115000"/>
              </a:lnSpc>
              <a:spcBef>
                <a:spcPts val="0"/>
              </a:spcBef>
            </a:pP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bình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truyện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4">
            <a:extLst>
              <a:ext uri="{FF2B5EF4-FFF2-40B4-BE49-F238E27FC236}">
                <a16:creationId xmlns:a16="http://schemas.microsoft.com/office/drawing/2014/main" id="{77D1DF84-FE7B-3C2A-9A8E-322F050E35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8244" y="2116167"/>
            <a:ext cx="3748601" cy="3748601"/>
          </a:xfrm>
          <a:prstGeom prst="rect">
            <a:avLst/>
          </a:prstGeom>
        </p:spPr>
      </p:pic>
    </p:spTree>
    <p:custDataLst>
      <p:tags r:id="rId1"/>
    </p:custDataLst>
    <p:extLst>
      <p:ext uri="{BB962C8B-B14F-4D97-AF65-F5344CB8AC3E}">
        <p14:creationId xmlns:p14="http://schemas.microsoft.com/office/powerpoint/2010/main" val="35552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35E0A400-97FB-4E54-A2F6-9AA5BAA0431D}"/>
              </a:ext>
            </a:extLst>
          </p:cNvPr>
          <p:cNvGrpSpPr/>
          <p:nvPr/>
        </p:nvGrpSpPr>
        <p:grpSpPr>
          <a:xfrm>
            <a:off x="580142" y="2737938"/>
            <a:ext cx="11201399" cy="2726906"/>
            <a:chOff x="495301" y="2448350"/>
            <a:chExt cx="11201399" cy="2726906"/>
          </a:xfrm>
        </p:grpSpPr>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1" y="4139832"/>
              <a:ext cx="2986878" cy="1035424"/>
            </a:xfrm>
            <a:prstGeom prst="rect">
              <a:avLst/>
            </a:prstGeom>
          </p:spPr>
        </p:pic>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44100" y="2448350"/>
              <a:ext cx="1752600" cy="1564481"/>
            </a:xfrm>
            <a:prstGeom prst="rect">
              <a:avLst/>
            </a:prstGeom>
          </p:spPr>
        </p:pic>
      </p:grpSp>
      <p:pic>
        <p:nvPicPr>
          <p:cNvPr id="2" name="Picture 2" descr="Tục thờ Tản Viên Sơn Thánh - di sản văn hóa phi vật thể quốc gia -  VietNamNet">
            <a:extLst>
              <a:ext uri="{FF2B5EF4-FFF2-40B4-BE49-F238E27FC236}">
                <a16:creationId xmlns:a16="http://schemas.microsoft.com/office/drawing/2014/main" id="{35C916AF-1ABB-4EFB-AB0B-29FBF608C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0172" y="470488"/>
            <a:ext cx="4218869" cy="28125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D25FE8-9560-401F-A14E-650B0CA2EC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447"/>
          <a:stretch/>
        </p:blipFill>
        <p:spPr bwMode="auto">
          <a:xfrm>
            <a:off x="1380172" y="3685881"/>
            <a:ext cx="4219349" cy="27243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AF86B5E-554C-4C9D-B8FF-0F8D04B0E7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514" y="480621"/>
            <a:ext cx="4218869" cy="28108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Đền Thờ Thánh Tản Viên – Đền Trung Ba Vì">
            <a:extLst>
              <a:ext uri="{FF2B5EF4-FFF2-40B4-BE49-F238E27FC236}">
                <a16:creationId xmlns:a16="http://schemas.microsoft.com/office/drawing/2014/main" id="{3FFF79AF-2A69-4078-AD8C-0AEF02F476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4514" y="3685881"/>
            <a:ext cx="4218869" cy="27243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19542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750" fill="hold"/>
                                        <p:tgtEl>
                                          <p:spTgt spid="1030"/>
                                        </p:tgtEl>
                                        <p:attrNameLst>
                                          <p:attrName>ppt_w</p:attrName>
                                        </p:attrNameLst>
                                      </p:cBhvr>
                                      <p:tavLst>
                                        <p:tav tm="0">
                                          <p:val>
                                            <p:fltVal val="0"/>
                                          </p:val>
                                        </p:tav>
                                        <p:tav tm="100000">
                                          <p:val>
                                            <p:strVal val="#ppt_w"/>
                                          </p:val>
                                        </p:tav>
                                      </p:tavLst>
                                    </p:anim>
                                    <p:anim calcmode="lin" valueType="num">
                                      <p:cBhvr>
                                        <p:cTn id="20" dur="750" fill="hold"/>
                                        <p:tgtEl>
                                          <p:spTgt spid="1030"/>
                                        </p:tgtEl>
                                        <p:attrNameLst>
                                          <p:attrName>ppt_h</p:attrName>
                                        </p:attrNameLst>
                                      </p:cBhvr>
                                      <p:tavLst>
                                        <p:tav tm="0">
                                          <p:val>
                                            <p:fltVal val="0"/>
                                          </p:val>
                                        </p:tav>
                                        <p:tav tm="100000">
                                          <p:val>
                                            <p:strVal val="#ppt_h"/>
                                          </p:val>
                                        </p:tav>
                                      </p:tavLst>
                                    </p:anim>
                                    <p:animEffect transition="in" filter="fade">
                                      <p:cBhvr>
                                        <p:cTn id="21" dur="750"/>
                                        <p:tgtEl>
                                          <p:spTgt spid="1030"/>
                                        </p:tgtEl>
                                      </p:cBhvr>
                                    </p:animEffect>
                                  </p:childTnLst>
                                </p:cTn>
                              </p:par>
                              <p:par>
                                <p:cTn id="22" presetID="53" presetClass="entr" presetSubtype="16"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750" fill="hold"/>
                                        <p:tgtEl>
                                          <p:spTgt spid="1028"/>
                                        </p:tgtEl>
                                        <p:attrNameLst>
                                          <p:attrName>ppt_w</p:attrName>
                                        </p:attrNameLst>
                                      </p:cBhvr>
                                      <p:tavLst>
                                        <p:tav tm="0">
                                          <p:val>
                                            <p:fltVal val="0"/>
                                          </p:val>
                                        </p:tav>
                                        <p:tav tm="100000">
                                          <p:val>
                                            <p:strVal val="#ppt_w"/>
                                          </p:val>
                                        </p:tav>
                                      </p:tavLst>
                                    </p:anim>
                                    <p:anim calcmode="lin" valueType="num">
                                      <p:cBhvr>
                                        <p:cTn id="25" dur="750" fill="hold"/>
                                        <p:tgtEl>
                                          <p:spTgt spid="1028"/>
                                        </p:tgtEl>
                                        <p:attrNameLst>
                                          <p:attrName>ppt_h</p:attrName>
                                        </p:attrNameLst>
                                      </p:cBhvr>
                                      <p:tavLst>
                                        <p:tav tm="0">
                                          <p:val>
                                            <p:fltVal val="0"/>
                                          </p:val>
                                        </p:tav>
                                        <p:tav tm="100000">
                                          <p:val>
                                            <p:strVal val="#ppt_h"/>
                                          </p:val>
                                        </p:tav>
                                      </p:tavLst>
                                    </p:anim>
                                    <p:animEffect transition="in" filter="fade">
                                      <p:cBhvr>
                                        <p:cTn id="26" dur="750"/>
                                        <p:tgtEl>
                                          <p:spTgt spid="1028"/>
                                        </p:tgtEl>
                                      </p:cBhvr>
                                    </p:animEffect>
                                  </p:childTnLst>
                                </p:cTn>
                              </p:par>
                              <p:par>
                                <p:cTn id="27" presetID="53" presetClass="entr" presetSubtype="16"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 calcmode="lin" valueType="num">
                                      <p:cBhvr>
                                        <p:cTn id="29" dur="750" fill="hold"/>
                                        <p:tgtEl>
                                          <p:spTgt spid="1032"/>
                                        </p:tgtEl>
                                        <p:attrNameLst>
                                          <p:attrName>ppt_w</p:attrName>
                                        </p:attrNameLst>
                                      </p:cBhvr>
                                      <p:tavLst>
                                        <p:tav tm="0">
                                          <p:val>
                                            <p:fltVal val="0"/>
                                          </p:val>
                                        </p:tav>
                                        <p:tav tm="100000">
                                          <p:val>
                                            <p:strVal val="#ppt_w"/>
                                          </p:val>
                                        </p:tav>
                                      </p:tavLst>
                                    </p:anim>
                                    <p:anim calcmode="lin" valueType="num">
                                      <p:cBhvr>
                                        <p:cTn id="30" dur="750" fill="hold"/>
                                        <p:tgtEl>
                                          <p:spTgt spid="1032"/>
                                        </p:tgtEl>
                                        <p:attrNameLst>
                                          <p:attrName>ppt_h</p:attrName>
                                        </p:attrNameLst>
                                      </p:cBhvr>
                                      <p:tavLst>
                                        <p:tav tm="0">
                                          <p:val>
                                            <p:fltVal val="0"/>
                                          </p:val>
                                        </p:tav>
                                        <p:tav tm="100000">
                                          <p:val>
                                            <p:strVal val="#ppt_h"/>
                                          </p:val>
                                        </p:tav>
                                      </p:tavLst>
                                    </p:anim>
                                    <p:animEffect transition="in" filter="fade">
                                      <p:cBhvr>
                                        <p:cTn id="31" dur="75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D0466A81-B94F-4BFA-BCC6-B63A93E0E9AC}"/>
              </a:ext>
            </a:extLst>
          </p:cNvPr>
          <p:cNvGraphicFramePr>
            <a:graphicFrameLocks noGrp="1"/>
          </p:cNvGraphicFramePr>
          <p:nvPr/>
        </p:nvGraphicFramePr>
        <p:xfrm>
          <a:off x="1" y="1"/>
          <a:ext cx="12192000" cy="6858000"/>
        </p:xfrm>
        <a:graphic>
          <a:graphicData uri="http://schemas.openxmlformats.org/drawingml/2006/table">
            <a:tbl>
              <a:tblPr firstRow="1" firstCol="1" bandRow="1">
                <a:tableStyleId>{7DF18680-E054-41AD-8BC1-D1AEF772440D}</a:tableStyleId>
              </a:tblPr>
              <a:tblGrid>
                <a:gridCol w="2472363">
                  <a:extLst>
                    <a:ext uri="{9D8B030D-6E8A-4147-A177-3AD203B41FA5}">
                      <a16:colId xmlns:a16="http://schemas.microsoft.com/office/drawing/2014/main" val="2589082314"/>
                    </a:ext>
                  </a:extLst>
                </a:gridCol>
                <a:gridCol w="2874070">
                  <a:extLst>
                    <a:ext uri="{9D8B030D-6E8A-4147-A177-3AD203B41FA5}">
                      <a16:colId xmlns:a16="http://schemas.microsoft.com/office/drawing/2014/main" val="758406530"/>
                    </a:ext>
                  </a:extLst>
                </a:gridCol>
                <a:gridCol w="3592592">
                  <a:extLst>
                    <a:ext uri="{9D8B030D-6E8A-4147-A177-3AD203B41FA5}">
                      <a16:colId xmlns:a16="http://schemas.microsoft.com/office/drawing/2014/main" val="2311702786"/>
                    </a:ext>
                  </a:extLst>
                </a:gridCol>
                <a:gridCol w="3252975">
                  <a:extLst>
                    <a:ext uri="{9D8B030D-6E8A-4147-A177-3AD203B41FA5}">
                      <a16:colId xmlns:a16="http://schemas.microsoft.com/office/drawing/2014/main" val="899037639"/>
                    </a:ext>
                  </a:extLst>
                </a:gridCol>
              </a:tblGrid>
              <a:tr h="509538">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TIÊU CHÍ</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CẦN CỐ GẮNG</a:t>
                      </a:r>
                    </a:p>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(0 – 4 điểm)</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ĐÃ LÀM TỐT</a:t>
                      </a:r>
                    </a:p>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(5 – 7 điểm)</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RẤT XUẤT SẮC</a:t>
                      </a:r>
                    </a:p>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(8 – 10 điểm)</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2787944851"/>
                  </a:ext>
                </a:extLst>
              </a:tr>
              <a:tr h="1630846">
                <a:tc>
                  <a:txBody>
                    <a:bodyPr/>
                    <a:lstStyle/>
                    <a:p>
                      <a:pPr marL="0" marR="0" algn="ctr">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Hình thức</a:t>
                      </a:r>
                    </a:p>
                    <a:p>
                      <a:pPr marL="0" marR="0" algn="ctr">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(2 điểm)</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Bài làm còn sơ sài, trình bày cẩu thả</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Sai lỗi chính tả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1 điểm</a:t>
                      </a:r>
                    </a:p>
                    <a:p>
                      <a:pPr marL="0" marR="0" algn="just">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Không có lỗi chính tả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Không có lỗi chính tả</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Có sự sáng tạo</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2711879688"/>
                  </a:ext>
                </a:extLst>
              </a:tr>
              <a:tr h="2340635">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Nội dung</a:t>
                      </a:r>
                    </a:p>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(6 điểm)</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1 - 3 điểm</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Chưa trả lơi đúng câu hỏi trọng tâm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Không trả lời đủ hết các câu hỏi gợi dẫn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Nội dung sơ sài mới dừng lại ở mức độ biết và nhận diện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4 – 5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Có ít nhất 1 – 2 ý mở rộng nâng cao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6 điểm</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Có nhiều hơn 2 ý mở rộng nâng cao</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Có sự sáng tạo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2264834712"/>
                  </a:ext>
                </a:extLst>
              </a:tr>
              <a:tr h="1867443">
                <a:tc>
                  <a:txBody>
                    <a:bodyPr/>
                    <a:lstStyle/>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Hiệu quả nhóm</a:t>
                      </a:r>
                    </a:p>
                    <a:p>
                      <a:pPr marL="0" marR="0" algn="ctr">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(2 điểm)</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Các thành viên chưa gắn kết chặt chẽ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Vẫn còn trên 2 thành viên không tham gia hoạt động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1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Hoạt động tương đối gắn kết, có tranh luận nhưng vẫn đi đến thông nhát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Vẫn còn 1 thành viên không tham gia hoạt động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Hoạt động gắn kết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Có sự đồng thuận và nhiều ý tưởng khác biệt, sáng tạo </a:t>
                      </a:r>
                    </a:p>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Toàn bộ thành viên đều tham gia hoạt động</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3994297198"/>
                  </a:ext>
                </a:extLst>
              </a:tr>
              <a:tr h="254769">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Điểm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379616666"/>
                  </a:ext>
                </a:extLst>
              </a:tr>
              <a:tr h="254769">
                <a:tc>
                  <a:txBody>
                    <a:bodyPr/>
                    <a:lstStyle/>
                    <a:p>
                      <a:pPr marL="0" marR="0" algn="just">
                        <a:lnSpc>
                          <a:spcPct val="100000"/>
                        </a:lnSpc>
                        <a:spcBef>
                          <a:spcPts val="0"/>
                        </a:spcBef>
                        <a:spcAft>
                          <a:spcPts val="0"/>
                        </a:spcAft>
                      </a:pPr>
                      <a:r>
                        <a:rPr lang="en-US" sz="1600">
                          <a:effectLst/>
                          <a:latin typeface="Cambria" panose="02040503050406030204" pitchFamily="18" charset="0"/>
                          <a:ea typeface="Cambria" panose="02040503050406030204" pitchFamily="18" charset="0"/>
                        </a:rPr>
                        <a:t>TỔNG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gridSpan="3">
                  <a:txBody>
                    <a:bodyPr/>
                    <a:lstStyle/>
                    <a:p>
                      <a:pPr marL="0" marR="0" algn="just">
                        <a:lnSpc>
                          <a:spcPct val="100000"/>
                        </a:lnSpc>
                        <a:spcBef>
                          <a:spcPts val="0"/>
                        </a:spcBef>
                        <a:spcAft>
                          <a:spcPts val="0"/>
                        </a:spcAft>
                      </a:pPr>
                      <a:r>
                        <a:rPr lang="en-US" sz="16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3046967"/>
                  </a:ext>
                </a:extLst>
              </a:tr>
            </a:tbl>
          </a:graphicData>
        </a:graphic>
      </p:graphicFrame>
    </p:spTree>
    <p:custDataLst>
      <p:tags r:id="rId1"/>
    </p:custDataLst>
    <p:extLst>
      <p:ext uri="{BB962C8B-B14F-4D97-AF65-F5344CB8AC3E}">
        <p14:creationId xmlns:p14="http://schemas.microsoft.com/office/powerpoint/2010/main" val="4664934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B49DEE6-C281-4309-9080-EB5F3955B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9701" y="1301750"/>
            <a:ext cx="1324912" cy="1490402"/>
          </a:xfrm>
          <a:prstGeom prst="rect">
            <a:avLst/>
          </a:prstGeom>
        </p:spPr>
      </p:pic>
      <p:pic>
        <p:nvPicPr>
          <p:cNvPr id="20" name="图片 19">
            <a:extLst>
              <a:ext uri="{FF2B5EF4-FFF2-40B4-BE49-F238E27FC236}">
                <a16:creationId xmlns:a16="http://schemas.microsoft.com/office/drawing/2014/main" id="{97730ADF-C67C-41A2-9E9B-9A068AFC27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id="{2DECB167-7D70-42CB-BCEA-B7FD1F2FD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pic>
        <p:nvPicPr>
          <p:cNvPr id="2" name="Hình ảnh 1">
            <a:extLst>
              <a:ext uri="{FF2B5EF4-FFF2-40B4-BE49-F238E27FC236}">
                <a16:creationId xmlns:a16="http://schemas.microsoft.com/office/drawing/2014/main" id="{E552E6F7-47EA-4A85-8F9F-B5060214A54E}"/>
              </a:ext>
            </a:extLst>
          </p:cNvPr>
          <p:cNvPicPr>
            <a:picLocks noChangeAspect="1"/>
          </p:cNvPicPr>
          <p:nvPr/>
        </p:nvPicPr>
        <p:blipFill>
          <a:blip r:embed="rId6"/>
          <a:stretch>
            <a:fillRect/>
          </a:stretch>
        </p:blipFill>
        <p:spPr>
          <a:xfrm>
            <a:off x="2952624" y="1889626"/>
            <a:ext cx="8254699" cy="3078747"/>
          </a:xfrm>
          <a:prstGeom prst="rect">
            <a:avLst/>
          </a:prstGeom>
        </p:spPr>
      </p:pic>
    </p:spTree>
    <p:custDataLst>
      <p:tags r:id="rId1"/>
    </p:custDataLst>
    <p:extLst>
      <p:ext uri="{BB962C8B-B14F-4D97-AF65-F5344CB8AC3E}">
        <p14:creationId xmlns:p14="http://schemas.microsoft.com/office/powerpoint/2010/main" val="40432862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id="{7BA9962D-1C7D-43E0-993F-E9482BC23F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id="{6D16EF1A-3623-410A-8F4D-7603C1547F3D}"/>
              </a:ext>
            </a:extLst>
          </p:cNvPr>
          <p:cNvSpPr/>
          <p:nvPr/>
        </p:nvSpPr>
        <p:spPr>
          <a:xfrm>
            <a:off x="482921" y="1653433"/>
            <a:ext cx="11226158" cy="3791010"/>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35E0A400-97FB-4E54-A2F6-9AA5BAA0431D}"/>
              </a:ext>
            </a:extLst>
          </p:cNvPr>
          <p:cNvGrpSpPr/>
          <p:nvPr/>
        </p:nvGrpSpPr>
        <p:grpSpPr>
          <a:xfrm>
            <a:off x="482921" y="2963696"/>
            <a:ext cx="11298619" cy="2507711"/>
            <a:chOff x="446692" y="2740581"/>
            <a:chExt cx="11298619" cy="2507711"/>
          </a:xfrm>
        </p:grpSpPr>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692" y="4510278"/>
              <a:ext cx="2128942" cy="738014"/>
            </a:xfrm>
            <a:prstGeom prst="rect">
              <a:avLst/>
            </a:prstGeom>
          </p:spPr>
        </p:pic>
      </p:grpSp>
      <p:grpSp>
        <p:nvGrpSpPr>
          <p:cNvPr id="34" name="组合 22">
            <a:extLst>
              <a:ext uri="{FF2B5EF4-FFF2-40B4-BE49-F238E27FC236}">
                <a16:creationId xmlns:a16="http://schemas.microsoft.com/office/drawing/2014/main" id="{11AC8A07-EAC6-4114-9118-96E311EDF3A1}"/>
              </a:ext>
            </a:extLst>
          </p:cNvPr>
          <p:cNvGrpSpPr/>
          <p:nvPr/>
        </p:nvGrpSpPr>
        <p:grpSpPr>
          <a:xfrm rot="16200000">
            <a:off x="5667113" y="-394560"/>
            <a:ext cx="857772" cy="2771327"/>
            <a:chOff x="5087479" y="1460796"/>
            <a:chExt cx="1015663" cy="4067468"/>
          </a:xfrm>
        </p:grpSpPr>
        <p:sp>
          <p:nvSpPr>
            <p:cNvPr id="35" name="矩形 23">
              <a:extLst>
                <a:ext uri="{FF2B5EF4-FFF2-40B4-BE49-F238E27FC236}">
                  <a16:creationId xmlns:a16="http://schemas.microsoft.com/office/drawing/2014/main"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id="{E971684B-7730-48D2-B88A-16EF1D9C927A}"/>
                </a:ext>
              </a:extLst>
            </p:cNvPr>
            <p:cNvSpPr txBox="1"/>
            <p:nvPr/>
          </p:nvSpPr>
          <p:spPr>
            <a:xfrm>
              <a:off x="5139678" y="1726012"/>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Nhiệm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pic>
        <p:nvPicPr>
          <p:cNvPr id="16" name="图片 14">
            <a:extLst>
              <a:ext uri="{FF2B5EF4-FFF2-40B4-BE49-F238E27FC236}">
                <a16:creationId xmlns:a16="http://schemas.microsoft.com/office/drawing/2014/main" id="{26F01CCB-7BD1-49BC-90BA-A0BA55F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
        <p:nvSpPr>
          <p:cNvPr id="21" name="Hộp Văn bản 20">
            <a:extLst>
              <a:ext uri="{FF2B5EF4-FFF2-40B4-BE49-F238E27FC236}">
                <a16:creationId xmlns:a16="http://schemas.microsoft.com/office/drawing/2014/main" id="{0C002C9C-4148-4F73-8B19-60C017466000}"/>
              </a:ext>
            </a:extLst>
          </p:cNvPr>
          <p:cNvSpPr txBox="1"/>
          <p:nvPr/>
        </p:nvSpPr>
        <p:spPr>
          <a:xfrm>
            <a:off x="1044017" y="1726931"/>
            <a:ext cx="6256946" cy="2564805"/>
          </a:xfrm>
          <a:prstGeom prst="rect">
            <a:avLst/>
          </a:prstGeom>
          <a:noFill/>
        </p:spPr>
        <p:txBody>
          <a:bodyPr wrap="square">
            <a:spAutoFit/>
          </a:bodyPr>
          <a:lstStyle/>
          <a:p>
            <a:pPr marL="0" marR="0" algn="ctr">
              <a:lnSpc>
                <a:spcPct val="150000"/>
              </a:lnSpc>
              <a:spcBef>
                <a:spcPts val="0"/>
              </a:spcBef>
              <a:spcAft>
                <a:spcPts val="800"/>
              </a:spcAft>
            </a:pPr>
            <a:r>
              <a:rPr lang="en-US" sz="28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YÊU CẦU</a:t>
            </a:r>
          </a:p>
          <a:p>
            <a:pPr marL="0" marR="0" algn="just">
              <a:spcBef>
                <a:spcPts val="0"/>
              </a:spcBef>
              <a:spcAft>
                <a:spcPts val="800"/>
              </a:spcAft>
            </a:pP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Viết đoạn văn (khoảng 150 chữ) phân tích một yếu tố làm nên sức hấp dẫn của câu chuyện trong </a:t>
            </a:r>
            <a:r>
              <a:rPr lang="en-US" sz="2800" i="1" dirty="0">
                <a:solidFill>
                  <a:schemeClr val="bg1"/>
                </a:solidFill>
                <a:latin typeface="Cambria" panose="02040503050406030204" pitchFamily="18" charset="0"/>
                <a:ea typeface="Cambria" panose="02040503050406030204" pitchFamily="18" charset="0"/>
                <a:cs typeface="Times New Roman" panose="02020603050405020304" pitchFamily="18" charset="0"/>
              </a:rPr>
              <a:t>Chuyện chức phán sự đền Tản Viên.</a:t>
            </a:r>
          </a:p>
        </p:txBody>
      </p:sp>
      <p:pic>
        <p:nvPicPr>
          <p:cNvPr id="3" name="Hình ảnh 2" descr="Ảnh có chứa văn bản, đồ họa véc-tơ, đồ chơi, búp bê&#10;&#10;Mô tả được tạo tự động">
            <a:extLst>
              <a:ext uri="{FF2B5EF4-FFF2-40B4-BE49-F238E27FC236}">
                <a16:creationId xmlns:a16="http://schemas.microsoft.com/office/drawing/2014/main" id="{6691DE65-26EE-4018-B848-FBE787B13F0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368" t="8746"/>
          <a:stretch/>
        </p:blipFill>
        <p:spPr>
          <a:xfrm>
            <a:off x="7051248" y="1541324"/>
            <a:ext cx="4396791" cy="3897737"/>
          </a:xfrm>
          <a:prstGeom prst="rect">
            <a:avLst/>
          </a:prstGeom>
        </p:spPr>
      </p:pic>
    </p:spTree>
    <p:custDataLst>
      <p:tags r:id="rId1"/>
    </p:custDataLst>
    <p:extLst>
      <p:ext uri="{BB962C8B-B14F-4D97-AF65-F5344CB8AC3E}">
        <p14:creationId xmlns:p14="http://schemas.microsoft.com/office/powerpoint/2010/main" val="23862406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24">
            <a:extLst>
              <a:ext uri="{FF2B5EF4-FFF2-40B4-BE49-F238E27FC236}">
                <a16:creationId xmlns:a16="http://schemas.microsoft.com/office/drawing/2014/main" id="{E971684B-7730-48D2-B88A-16EF1D9C927A}"/>
              </a:ext>
            </a:extLst>
          </p:cNvPr>
          <p:cNvSpPr txBox="1"/>
          <p:nvPr/>
        </p:nvSpPr>
        <p:spPr>
          <a:xfrm rot="16200000">
            <a:off x="1630216" y="-193076"/>
            <a:ext cx="492443" cy="2204873"/>
          </a:xfrm>
          <a:prstGeom prst="rect">
            <a:avLst/>
          </a:prstGeom>
          <a:noFill/>
          <a:ln w="38100">
            <a:solidFill>
              <a:srgbClr val="458376"/>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BF3406"/>
                </a:solidFill>
                <a:effectLst/>
                <a:uLnTx/>
                <a:uFillTx/>
                <a:latin typeface="Cambria" panose="02040503050406030204" pitchFamily="18" charset="0"/>
                <a:ea typeface="Cambria" panose="02040503050406030204" pitchFamily="18" charset="0"/>
              </a:rPr>
              <a:t>BÀI VĂN MẪU</a:t>
            </a:r>
            <a:endParaRPr kumimoji="0" lang="zh-CN" altLang="en-US" sz="2000" b="1" i="0" u="none" strike="noStrike" kern="1200" cap="none" spc="0" normalizeH="0" baseline="0" noProof="0" dirty="0">
              <a:ln>
                <a:noFill/>
              </a:ln>
              <a:solidFill>
                <a:srgbClr val="BF3406"/>
              </a:solidFill>
              <a:effectLst/>
              <a:uLnTx/>
              <a:uFillTx/>
              <a:latin typeface="Cambria" panose="02040503050406030204" pitchFamily="18" charset="0"/>
              <a:ea typeface="义启隶书体" panose="02010601030101010101" pitchFamily="2" charset="-122"/>
            </a:endParaRPr>
          </a:p>
        </p:txBody>
      </p:sp>
      <p:sp>
        <p:nvSpPr>
          <p:cNvPr id="14" name="Hộp Văn bản 13">
            <a:extLst>
              <a:ext uri="{FF2B5EF4-FFF2-40B4-BE49-F238E27FC236}">
                <a16:creationId xmlns:a16="http://schemas.microsoft.com/office/drawing/2014/main" id="{C491BE3F-AAFD-422C-B7AA-F59629D4BBDE}"/>
              </a:ext>
            </a:extLst>
          </p:cNvPr>
          <p:cNvSpPr txBox="1"/>
          <p:nvPr/>
        </p:nvSpPr>
        <p:spPr>
          <a:xfrm>
            <a:off x="990404" y="1536174"/>
            <a:ext cx="10211192" cy="3785652"/>
          </a:xfrm>
          <a:prstGeom prst="rect">
            <a:avLst/>
          </a:prstGeom>
          <a:noFill/>
          <a:ln w="28575">
            <a:solidFill>
              <a:srgbClr val="458376"/>
            </a:solidFill>
            <a:prstDash val="sysDash"/>
          </a:ln>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Chuyện chức phán sự đền Tản Viên là một trong những chuyện tiêu biểu của Truyền kì mạn lục. Truyện không chỉ hấp dẫn người đọc bởi câu chuyện mà </a:t>
            </a:r>
            <a:r>
              <a:rPr lang="vi-VN" sz="2000" dirty="0" err="1">
                <a:latin typeface="Cambria" panose="02040503050406030204" pitchFamily="18" charset="0"/>
                <a:ea typeface="Cambria" panose="02040503050406030204" pitchFamily="18" charset="0"/>
              </a:rPr>
              <a:t>Nguyễn</a:t>
            </a:r>
            <a:r>
              <a:rPr lang="vi-VN" sz="2000" dirty="0">
                <a:latin typeface="Cambria" panose="02040503050406030204" pitchFamily="18" charset="0"/>
                <a:ea typeface="Cambria" panose="02040503050406030204" pitchFamily="18" charset="0"/>
              </a:rPr>
              <a:t> Dữ đã kể lại mà còn có sức hút từ chính yếu tố thần kì trong đó. Yếu tố kì ảo của truyện không chỉ được thể hiện ở phương diện nhân vật mà còn ở các không gian mà </a:t>
            </a:r>
            <a:r>
              <a:rPr lang="vi-VN" sz="2000" dirty="0" err="1">
                <a:latin typeface="Cambria" panose="02040503050406030204" pitchFamily="18" charset="0"/>
                <a:ea typeface="Cambria" panose="02040503050406030204" pitchFamily="18" charset="0"/>
              </a:rPr>
              <a:t>Nguyễn</a:t>
            </a:r>
            <a:r>
              <a:rPr lang="vi-VN" sz="2000" dirty="0">
                <a:latin typeface="Cambria" panose="02040503050406030204" pitchFamily="18" charset="0"/>
                <a:ea typeface="Cambria" panose="02040503050406030204" pitchFamily="18" charset="0"/>
              </a:rPr>
              <a:t> Dữ đã mang đến trong đó. Có thể thấy truyện có hai không gian kì ảo. Trước hết là không gian giấc mơ (giấc mơ của Tử Văn). Không gian này không được </a:t>
            </a:r>
            <a:r>
              <a:rPr lang="vi-VN" sz="2000" dirty="0" err="1">
                <a:latin typeface="Cambria" panose="02040503050406030204" pitchFamily="18" charset="0"/>
                <a:ea typeface="Cambria" panose="02040503050406030204" pitchFamily="18" charset="0"/>
              </a:rPr>
              <a:t>Nguyễn</a:t>
            </a:r>
            <a:r>
              <a:rPr lang="vi-VN" sz="2000" dirty="0">
                <a:latin typeface="Cambria" panose="02040503050406030204" pitchFamily="18" charset="0"/>
                <a:ea typeface="Cambria" panose="02040503050406030204" pitchFamily="18" charset="0"/>
              </a:rPr>
              <a:t> Dữ miêu tả chi tiết nhưng nó chính là không gian nối liền cõi trần và cõi âm, là nơi gặp gỡ của Tử Văn với hồn ma tướng giặc và với Thổ công. Cũng từ đây, Tử Văn tạm lìa cõi trần, để bước vào cõi âm, để tham gia vào vụ kiện ở đó. Không gian kì ảo thứ hai của truyện là ở âm ti.  m ti được miêu tả bằng một số chi tiết khá rõ ràng: Ở đó có một con sông lớn, trên sông bắc một cái cầu dài hơn nghìn thước, gió tanh sông xám, hơi lạnh thấu xương. Đọc đến đây, không ít người đã phải rùng mình khiếp sợ. Cảm giác về sự u ám, lạnh lẽo, rùng rợn đeo bám vào trí tưởng tượng của người đọc. </a:t>
            </a:r>
          </a:p>
        </p:txBody>
      </p:sp>
    </p:spTree>
    <p:custDataLst>
      <p:tags r:id="rId1"/>
    </p:custDataLst>
    <p:extLst>
      <p:ext uri="{BB962C8B-B14F-4D97-AF65-F5344CB8AC3E}">
        <p14:creationId xmlns:p14="http://schemas.microsoft.com/office/powerpoint/2010/main" val="189569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24">
            <a:extLst>
              <a:ext uri="{FF2B5EF4-FFF2-40B4-BE49-F238E27FC236}">
                <a16:creationId xmlns:a16="http://schemas.microsoft.com/office/drawing/2014/main" id="{E971684B-7730-48D2-B88A-16EF1D9C927A}"/>
              </a:ext>
            </a:extLst>
          </p:cNvPr>
          <p:cNvSpPr txBox="1"/>
          <p:nvPr/>
        </p:nvSpPr>
        <p:spPr>
          <a:xfrm rot="16200000">
            <a:off x="1630216" y="-193076"/>
            <a:ext cx="492443" cy="2204873"/>
          </a:xfrm>
          <a:prstGeom prst="rect">
            <a:avLst/>
          </a:prstGeom>
          <a:noFill/>
          <a:ln w="38100">
            <a:solidFill>
              <a:srgbClr val="458376"/>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BF3406"/>
                </a:solidFill>
                <a:effectLst/>
                <a:uLnTx/>
                <a:uFillTx/>
                <a:latin typeface="Cambria" panose="02040503050406030204" pitchFamily="18" charset="0"/>
                <a:ea typeface="Cambria" panose="02040503050406030204" pitchFamily="18" charset="0"/>
              </a:rPr>
              <a:t>BÀI VĂN MẪU</a:t>
            </a:r>
            <a:endParaRPr kumimoji="0" lang="zh-CN" altLang="en-US" sz="2000" b="1" i="0" u="none" strike="noStrike" kern="1200" cap="none" spc="0" normalizeH="0" baseline="0" noProof="0" dirty="0">
              <a:ln>
                <a:noFill/>
              </a:ln>
              <a:solidFill>
                <a:srgbClr val="BF3406"/>
              </a:solidFill>
              <a:effectLst/>
              <a:uLnTx/>
              <a:uFillTx/>
              <a:latin typeface="Cambria" panose="02040503050406030204" pitchFamily="18" charset="0"/>
              <a:ea typeface="义启隶书体" panose="02010601030101010101" pitchFamily="2" charset="-122"/>
            </a:endParaRPr>
          </a:p>
        </p:txBody>
      </p:sp>
      <p:sp>
        <p:nvSpPr>
          <p:cNvPr id="14" name="Hộp Văn bản 13">
            <a:extLst>
              <a:ext uri="{FF2B5EF4-FFF2-40B4-BE49-F238E27FC236}">
                <a16:creationId xmlns:a16="http://schemas.microsoft.com/office/drawing/2014/main" id="{C491BE3F-AAFD-422C-B7AA-F59629D4BBDE}"/>
              </a:ext>
            </a:extLst>
          </p:cNvPr>
          <p:cNvSpPr txBox="1"/>
          <p:nvPr/>
        </p:nvSpPr>
        <p:spPr>
          <a:xfrm>
            <a:off x="990404" y="1662696"/>
            <a:ext cx="10211192" cy="2554545"/>
          </a:xfrm>
          <a:prstGeom prst="rect">
            <a:avLst/>
          </a:prstGeom>
          <a:noFill/>
          <a:ln w="28575">
            <a:solidFill>
              <a:srgbClr val="458376"/>
            </a:solidFill>
            <a:prstDash val="sysDash"/>
          </a:ln>
        </p:spPr>
        <p:txBody>
          <a:bodyPr wrap="square">
            <a:spAutoFit/>
          </a:bodyPr>
          <a:lstStyle/>
          <a:p>
            <a:pPr algn="just"/>
            <a:r>
              <a:rPr lang="vi-VN" sz="2000" dirty="0">
                <a:latin typeface="Cambria" panose="02040503050406030204" pitchFamily="18" charset="0"/>
                <a:ea typeface="Cambria" panose="02040503050406030204" pitchFamily="18" charset="0"/>
              </a:rPr>
              <a:t>Nhưng trái lại, trước không gian ấy, Tử Văn lại không hề sợ hãi. Và chính điều này đã chứng tỏ bản lĩnh cứng cỏi và sự ngay thẳng của nhân vật.  </a:t>
            </a:r>
            <a:r>
              <a:rPr lang="en-US" sz="2000" dirty="0">
                <a:latin typeface="Cambria" panose="02040503050406030204" pitchFamily="18" charset="0"/>
                <a:ea typeface="Cambria" panose="02040503050406030204" pitchFamily="18" charset="0"/>
              </a:rPr>
              <a:t>Minh</a:t>
            </a:r>
            <a:r>
              <a:rPr lang="vi-VN" sz="2000" dirty="0">
                <a:latin typeface="Cambria" panose="02040503050406030204" pitchFamily="18" charset="0"/>
                <a:ea typeface="Cambria" panose="02040503050406030204" pitchFamily="18" charset="0"/>
              </a:rPr>
              <a:t> ti còn có ngục Cửu U. </a:t>
            </a:r>
            <a:r>
              <a:rPr lang="vi-VN" sz="2000" dirty="0" err="1">
                <a:latin typeface="Cambria" panose="02040503050406030204" pitchFamily="18" charset="0"/>
                <a:ea typeface="Cambria" panose="02040503050406030204" pitchFamily="18" charset="0"/>
              </a:rPr>
              <a:t>Nguyễn</a:t>
            </a:r>
            <a:r>
              <a:rPr lang="vi-VN" sz="2000" dirty="0">
                <a:latin typeface="Cambria" panose="02040503050406030204" pitchFamily="18" charset="0"/>
                <a:ea typeface="Cambria" panose="02040503050406030204" pitchFamily="18" charset="0"/>
              </a:rPr>
              <a:t> Dữ chỉ dẫn vào truyện không gian này mà không hề miêu tả nó bằng một chi tiết nào. Tuy nhiên, chỉ cái tên cũng đủ khiến người đọc hình dung nó sẽ là nơi đầy rẫy cực hình, đủ để trừng trị tội ác của những kẻ như tên tướng giặc họ Thôi. Có thể thấy mỗi yếu tố kì ảo xuất hiện trong Chuyện chức phán sự đền Tản Viên đều đảm nhận vai trò riêng nhưng rõ ràng, chúng tồn tại không tách rời nhau, thậm chí đan kết vào nhau để cùng dệt nên cho chúng ta một câu chuyện hoang đường đầy li kì hấp dẫn.</a:t>
            </a:r>
          </a:p>
        </p:txBody>
      </p:sp>
      <p:pic>
        <p:nvPicPr>
          <p:cNvPr id="5" name="Hình ảnh 4">
            <a:extLst>
              <a:ext uri="{FF2B5EF4-FFF2-40B4-BE49-F238E27FC236}">
                <a16:creationId xmlns:a16="http://schemas.microsoft.com/office/drawing/2014/main" id="{91391BC6-14C0-430D-AB1D-93AE42A01F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89097" y="4217241"/>
            <a:ext cx="2412909" cy="2412909"/>
          </a:xfrm>
          <a:prstGeom prst="rect">
            <a:avLst/>
          </a:prstGeom>
        </p:spPr>
      </p:pic>
    </p:spTree>
    <p:custDataLst>
      <p:tags r:id="rId1"/>
    </p:custDataLst>
    <p:extLst>
      <p:ext uri="{BB962C8B-B14F-4D97-AF65-F5344CB8AC3E}">
        <p14:creationId xmlns:p14="http://schemas.microsoft.com/office/powerpoint/2010/main" val="2941317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B49DEE6-C281-4309-9080-EB5F3955B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9701" y="1301750"/>
            <a:ext cx="1324912" cy="1490402"/>
          </a:xfrm>
          <a:prstGeom prst="rect">
            <a:avLst/>
          </a:prstGeom>
        </p:spPr>
      </p:pic>
      <p:pic>
        <p:nvPicPr>
          <p:cNvPr id="20" name="图片 19">
            <a:extLst>
              <a:ext uri="{FF2B5EF4-FFF2-40B4-BE49-F238E27FC236}">
                <a16:creationId xmlns:a16="http://schemas.microsoft.com/office/drawing/2014/main" id="{97730ADF-C67C-41A2-9E9B-9A068AFC27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id="{2DECB167-7D70-42CB-BCEA-B7FD1F2FD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pic>
        <p:nvPicPr>
          <p:cNvPr id="2" name="Hình ảnh 1">
            <a:extLst>
              <a:ext uri="{FF2B5EF4-FFF2-40B4-BE49-F238E27FC236}">
                <a16:creationId xmlns:a16="http://schemas.microsoft.com/office/drawing/2014/main" id="{2254A3B5-FF99-4C55-9DD5-1213AA02F52D}"/>
              </a:ext>
            </a:extLst>
          </p:cNvPr>
          <p:cNvPicPr>
            <a:picLocks noChangeAspect="1"/>
          </p:cNvPicPr>
          <p:nvPr/>
        </p:nvPicPr>
        <p:blipFill>
          <a:blip r:embed="rId6"/>
          <a:stretch>
            <a:fillRect/>
          </a:stretch>
        </p:blipFill>
        <p:spPr>
          <a:xfrm>
            <a:off x="3064755" y="1889626"/>
            <a:ext cx="7785267" cy="3078747"/>
          </a:xfrm>
          <a:prstGeom prst="rect">
            <a:avLst/>
          </a:prstGeom>
        </p:spPr>
      </p:pic>
    </p:spTree>
    <p:custDataLst>
      <p:tags r:id="rId1"/>
    </p:custDataLst>
    <p:extLst>
      <p:ext uri="{BB962C8B-B14F-4D97-AF65-F5344CB8AC3E}">
        <p14:creationId xmlns:p14="http://schemas.microsoft.com/office/powerpoint/2010/main" val="39101065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id="{7BA9962D-1C7D-43E0-993F-E9482BC23F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id="{6D16EF1A-3623-410A-8F4D-7603C1547F3D}"/>
              </a:ext>
            </a:extLst>
          </p:cNvPr>
          <p:cNvSpPr/>
          <p:nvPr/>
        </p:nvSpPr>
        <p:spPr>
          <a:xfrm>
            <a:off x="482921" y="1653433"/>
            <a:ext cx="11226158" cy="3791010"/>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35E0A400-97FB-4E54-A2F6-9AA5BAA0431D}"/>
              </a:ext>
            </a:extLst>
          </p:cNvPr>
          <p:cNvGrpSpPr/>
          <p:nvPr/>
        </p:nvGrpSpPr>
        <p:grpSpPr>
          <a:xfrm>
            <a:off x="482921" y="2963696"/>
            <a:ext cx="11298619" cy="2507711"/>
            <a:chOff x="446692" y="2740581"/>
            <a:chExt cx="11298619" cy="2507711"/>
          </a:xfrm>
        </p:grpSpPr>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692" y="4510278"/>
              <a:ext cx="2128942" cy="738014"/>
            </a:xfrm>
            <a:prstGeom prst="rect">
              <a:avLst/>
            </a:prstGeom>
          </p:spPr>
        </p:pic>
      </p:grpSp>
      <p:grpSp>
        <p:nvGrpSpPr>
          <p:cNvPr id="34" name="组合 22">
            <a:extLst>
              <a:ext uri="{FF2B5EF4-FFF2-40B4-BE49-F238E27FC236}">
                <a16:creationId xmlns:a16="http://schemas.microsoft.com/office/drawing/2014/main" id="{11AC8A07-EAC6-4114-9118-96E311EDF3A1}"/>
              </a:ext>
            </a:extLst>
          </p:cNvPr>
          <p:cNvGrpSpPr/>
          <p:nvPr/>
        </p:nvGrpSpPr>
        <p:grpSpPr>
          <a:xfrm rot="16200000">
            <a:off x="5667113" y="-394560"/>
            <a:ext cx="857772" cy="2771327"/>
            <a:chOff x="5087479" y="1460796"/>
            <a:chExt cx="1015663" cy="4067468"/>
          </a:xfrm>
        </p:grpSpPr>
        <p:sp>
          <p:nvSpPr>
            <p:cNvPr id="35" name="矩形 23">
              <a:extLst>
                <a:ext uri="{FF2B5EF4-FFF2-40B4-BE49-F238E27FC236}">
                  <a16:creationId xmlns:a16="http://schemas.microsoft.com/office/drawing/2014/main"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id="{E971684B-7730-48D2-B88A-16EF1D9C927A}"/>
                </a:ext>
              </a:extLst>
            </p:cNvPr>
            <p:cNvSpPr txBox="1"/>
            <p:nvPr/>
          </p:nvSpPr>
          <p:spPr>
            <a:xfrm>
              <a:off x="5139678" y="1726012"/>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Nhiệm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pic>
        <p:nvPicPr>
          <p:cNvPr id="16" name="图片 14">
            <a:extLst>
              <a:ext uri="{FF2B5EF4-FFF2-40B4-BE49-F238E27FC236}">
                <a16:creationId xmlns:a16="http://schemas.microsoft.com/office/drawing/2014/main" id="{26F01CCB-7BD1-49BC-90BA-A0BA55F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
        <p:nvSpPr>
          <p:cNvPr id="21" name="Hộp Văn bản 20">
            <a:extLst>
              <a:ext uri="{FF2B5EF4-FFF2-40B4-BE49-F238E27FC236}">
                <a16:creationId xmlns:a16="http://schemas.microsoft.com/office/drawing/2014/main" id="{0C002C9C-4148-4F73-8B19-60C017466000}"/>
              </a:ext>
            </a:extLst>
          </p:cNvPr>
          <p:cNvSpPr txBox="1"/>
          <p:nvPr/>
        </p:nvSpPr>
        <p:spPr>
          <a:xfrm>
            <a:off x="1026352" y="2074302"/>
            <a:ext cx="6256946" cy="2564805"/>
          </a:xfrm>
          <a:prstGeom prst="rect">
            <a:avLst/>
          </a:prstGeom>
          <a:noFill/>
        </p:spPr>
        <p:txBody>
          <a:bodyPr wrap="square">
            <a:spAutoFit/>
          </a:bodyPr>
          <a:lstStyle/>
          <a:p>
            <a:pPr marL="0" marR="0" algn="ctr">
              <a:lnSpc>
                <a:spcPct val="150000"/>
              </a:lnSpc>
              <a:spcBef>
                <a:spcPts val="0"/>
              </a:spcBef>
              <a:spcAft>
                <a:spcPts val="800"/>
              </a:spcAft>
            </a:pPr>
            <a:r>
              <a:rPr lang="en-US" sz="28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YÊU CẦU</a:t>
            </a:r>
          </a:p>
          <a:p>
            <a:pPr algn="just">
              <a:spcAft>
                <a:spcPts val="800"/>
              </a:spcAft>
            </a:pPr>
            <a:r>
              <a:rPr lang="vi-VN" sz="2800" dirty="0">
                <a:solidFill>
                  <a:schemeClr val="bg1"/>
                </a:solidFill>
                <a:latin typeface="Cambria" panose="02040503050406030204" pitchFamily="18" charset="0"/>
                <a:ea typeface="Cambria" panose="02040503050406030204" pitchFamily="18" charset="0"/>
              </a:rPr>
              <a:t>Trước câu chuyện Tử Văn đốt đền, có ý nghĩa cho rằng: Người xấu không đáng sợ bằng “sự im lặng” của người tốt. Em suy nghĩ sao về vấn đề này? </a:t>
            </a:r>
            <a:endParaRPr lang="en-US" sz="40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E6E6B607-8DC9-46EC-AEB4-543EDFCA1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1663" y="1381392"/>
            <a:ext cx="4063051" cy="4063051"/>
          </a:xfrm>
          <a:prstGeom prst="rect">
            <a:avLst/>
          </a:prstGeom>
        </p:spPr>
      </p:pic>
    </p:spTree>
    <p:custDataLst>
      <p:tags r:id="rId1"/>
    </p:custDataLst>
    <p:extLst>
      <p:ext uri="{BB962C8B-B14F-4D97-AF65-F5344CB8AC3E}">
        <p14:creationId xmlns:p14="http://schemas.microsoft.com/office/powerpoint/2010/main" val="2346565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B49DEE6-C281-4309-9080-EB5F3955B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76715" y="3093974"/>
            <a:ext cx="1324912" cy="1490402"/>
          </a:xfrm>
          <a:prstGeom prst="rect">
            <a:avLst/>
          </a:prstGeom>
        </p:spPr>
      </p:pic>
      <p:pic>
        <p:nvPicPr>
          <p:cNvPr id="20" name="图片 19">
            <a:extLst>
              <a:ext uri="{FF2B5EF4-FFF2-40B4-BE49-F238E27FC236}">
                <a16:creationId xmlns:a16="http://schemas.microsoft.com/office/drawing/2014/main" id="{97730ADF-C67C-41A2-9E9B-9A068AFC27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id="{2DECB167-7D70-42CB-BCEA-B7FD1F2FD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pic>
        <p:nvPicPr>
          <p:cNvPr id="2" name="Hình ảnh 1">
            <a:extLst>
              <a:ext uri="{FF2B5EF4-FFF2-40B4-BE49-F238E27FC236}">
                <a16:creationId xmlns:a16="http://schemas.microsoft.com/office/drawing/2014/main" id="{60E53C8C-8876-4CC1-89D3-8E9A31D3CE93}"/>
              </a:ext>
            </a:extLst>
          </p:cNvPr>
          <p:cNvPicPr>
            <a:picLocks noChangeAspect="1"/>
          </p:cNvPicPr>
          <p:nvPr/>
        </p:nvPicPr>
        <p:blipFill>
          <a:blip r:embed="rId6"/>
          <a:stretch>
            <a:fillRect/>
          </a:stretch>
        </p:blipFill>
        <p:spPr>
          <a:xfrm>
            <a:off x="3908762" y="1378986"/>
            <a:ext cx="6687892" cy="4578493"/>
          </a:xfrm>
          <a:prstGeom prst="rect">
            <a:avLst/>
          </a:prstGeom>
        </p:spPr>
      </p:pic>
    </p:spTree>
    <p:custDataLst>
      <p:tags r:id="rId1"/>
    </p:custDataLst>
    <p:extLst>
      <p:ext uri="{BB962C8B-B14F-4D97-AF65-F5344CB8AC3E}">
        <p14:creationId xmlns:p14="http://schemas.microsoft.com/office/powerpoint/2010/main" val="209430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id="{7BA9962D-1C7D-43E0-993F-E9482BC23F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id="{6D16EF1A-3623-410A-8F4D-7603C1547F3D}"/>
              </a:ext>
            </a:extLst>
          </p:cNvPr>
          <p:cNvSpPr/>
          <p:nvPr/>
        </p:nvSpPr>
        <p:spPr>
          <a:xfrm>
            <a:off x="482921" y="1653432"/>
            <a:ext cx="10887377" cy="4213967"/>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35E0A400-97FB-4E54-A2F6-9AA5BAA0431D}"/>
              </a:ext>
            </a:extLst>
          </p:cNvPr>
          <p:cNvGrpSpPr/>
          <p:nvPr/>
        </p:nvGrpSpPr>
        <p:grpSpPr>
          <a:xfrm>
            <a:off x="482921" y="2963696"/>
            <a:ext cx="11298619" cy="2507711"/>
            <a:chOff x="446692" y="2740581"/>
            <a:chExt cx="11298619" cy="2507711"/>
          </a:xfrm>
        </p:grpSpPr>
        <p:pic>
          <p:nvPicPr>
            <p:cNvPr id="48" name="图片 47">
              <a:extLst>
                <a:ext uri="{FF2B5EF4-FFF2-40B4-BE49-F238E27FC236}">
                  <a16:creationId xmlns:a16="http://schemas.microsoft.com/office/drawing/2014/main" id="{445E29A4-23C7-4727-9D5E-5E4C84DC1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id="{535B551C-76E9-49E3-A992-D74BA9893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692" y="4510278"/>
              <a:ext cx="2128942" cy="738014"/>
            </a:xfrm>
            <a:prstGeom prst="rect">
              <a:avLst/>
            </a:prstGeom>
          </p:spPr>
        </p:pic>
      </p:grpSp>
      <p:grpSp>
        <p:nvGrpSpPr>
          <p:cNvPr id="34" name="组合 22">
            <a:extLst>
              <a:ext uri="{FF2B5EF4-FFF2-40B4-BE49-F238E27FC236}">
                <a16:creationId xmlns:a16="http://schemas.microsoft.com/office/drawing/2014/main" id="{11AC8A07-EAC6-4114-9118-96E311EDF3A1}"/>
              </a:ext>
            </a:extLst>
          </p:cNvPr>
          <p:cNvGrpSpPr/>
          <p:nvPr/>
        </p:nvGrpSpPr>
        <p:grpSpPr>
          <a:xfrm rot="16200000">
            <a:off x="5667113" y="-394560"/>
            <a:ext cx="857772" cy="2771327"/>
            <a:chOff x="5087479" y="1460796"/>
            <a:chExt cx="1015663" cy="4067468"/>
          </a:xfrm>
        </p:grpSpPr>
        <p:sp>
          <p:nvSpPr>
            <p:cNvPr id="35" name="矩形 23">
              <a:extLst>
                <a:ext uri="{FF2B5EF4-FFF2-40B4-BE49-F238E27FC236}">
                  <a16:creationId xmlns:a16="http://schemas.microsoft.com/office/drawing/2014/main"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id="{E971684B-7730-48D2-B88A-16EF1D9C927A}"/>
                </a:ext>
              </a:extLst>
            </p:cNvPr>
            <p:cNvSpPr txBox="1"/>
            <p:nvPr/>
          </p:nvSpPr>
          <p:spPr>
            <a:xfrm>
              <a:off x="5139678" y="1726012"/>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Nhiệm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sp>
        <p:nvSpPr>
          <p:cNvPr id="11" name="Hộp Văn bản 10">
            <a:extLst>
              <a:ext uri="{FF2B5EF4-FFF2-40B4-BE49-F238E27FC236}">
                <a16:creationId xmlns:a16="http://schemas.microsoft.com/office/drawing/2014/main" id="{107515A3-0D71-4424-B35E-670C7074AF74}"/>
              </a:ext>
            </a:extLst>
          </p:cNvPr>
          <p:cNvSpPr txBox="1"/>
          <p:nvPr/>
        </p:nvSpPr>
        <p:spPr>
          <a:xfrm>
            <a:off x="1328057" y="2471235"/>
            <a:ext cx="10042241" cy="2597699"/>
          </a:xfrm>
          <a:prstGeom prst="rect">
            <a:avLst/>
          </a:prstGeom>
          <a:noFill/>
        </p:spPr>
        <p:txBody>
          <a:bodyPr wrap="square">
            <a:spAutoFit/>
          </a:bodyPr>
          <a:lstStyle/>
          <a:p>
            <a:pPr algn="just">
              <a:lnSpc>
                <a:spcPct val="150000"/>
              </a:lnSpc>
            </a:pPr>
            <a:r>
              <a:rPr lang="en-US" sz="2800" dirty="0">
                <a:solidFill>
                  <a:schemeClr val="bg1"/>
                </a:solidFill>
                <a:latin typeface="Cambria" panose="02040503050406030204" pitchFamily="18" charset="0"/>
                <a:ea typeface="Cambria" panose="02040503050406030204" pitchFamily="18" charset="0"/>
              </a:rPr>
              <a:t>HS </a:t>
            </a: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thông</a:t>
            </a:r>
            <a:r>
              <a:rPr lang="en-US" sz="2800" dirty="0">
                <a:solidFill>
                  <a:schemeClr val="bg1"/>
                </a:solidFill>
                <a:latin typeface="Cambria" panose="02040503050406030204" pitchFamily="18" charset="0"/>
                <a:ea typeface="Cambria" panose="02040503050406030204" pitchFamily="18" charset="0"/>
              </a:rPr>
              <a:t> tin </a:t>
            </a:r>
            <a:r>
              <a:rPr lang="en-US" sz="2800" dirty="0" err="1">
                <a:solidFill>
                  <a:schemeClr val="bg1"/>
                </a:solidFill>
                <a:latin typeface="Cambria" panose="02040503050406030204" pitchFamily="18" charset="0"/>
                <a:ea typeface="Cambria" panose="02040503050406030204" pitchFamily="18" charset="0"/>
              </a:rPr>
              <a:t>về</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giả</a:t>
            </a:r>
            <a:r>
              <a:rPr lang="en-US" sz="2800" dirty="0">
                <a:solidFill>
                  <a:schemeClr val="bg1"/>
                </a:solidFill>
                <a:latin typeface="Cambria" panose="02040503050406030204" pitchFamily="18" charset="0"/>
                <a:ea typeface="Cambria" panose="02040503050406030204" pitchFamily="18" charset="0"/>
              </a:rPr>
              <a:t> + </a:t>
            </a: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phẩm</a:t>
            </a:r>
            <a:r>
              <a:rPr lang="en-US" sz="2800" dirty="0">
                <a:solidFill>
                  <a:schemeClr val="bg1"/>
                </a:solidFill>
                <a:latin typeface="Cambria" panose="02040503050406030204" pitchFamily="18" charset="0"/>
                <a:ea typeface="Cambria" panose="02040503050406030204" pitchFamily="18" charset="0"/>
              </a:rPr>
              <a:t> +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hỏi</a:t>
            </a:r>
            <a:r>
              <a:rPr lang="en-US" sz="2800" dirty="0">
                <a:solidFill>
                  <a:schemeClr val="bg1"/>
                </a:solidFill>
                <a:latin typeface="Cambria" panose="02040503050406030204" pitchFamily="18" charset="0"/>
                <a:ea typeface="Cambria" panose="02040503050406030204" pitchFamily="18" charset="0"/>
              </a:rPr>
              <a:t>: </a:t>
            </a:r>
          </a:p>
          <a:p>
            <a:pPr marL="514350" indent="-514350" algn="just">
              <a:lnSpc>
                <a:spcPct val="150000"/>
              </a:lnSpc>
              <a:buFont typeface="+mj-lt"/>
              <a:buAutoNum type="arabicPeriod"/>
            </a:pPr>
            <a:r>
              <a:rPr lang="en-US" sz="2800" i="1" dirty="0" err="1">
                <a:solidFill>
                  <a:schemeClr val="bg1"/>
                </a:solidFill>
                <a:latin typeface="Cambria" panose="02040503050406030204" pitchFamily="18" charset="0"/>
                <a:ea typeface="Cambria" panose="02040503050406030204" pitchFamily="18" charset="0"/>
              </a:rPr>
              <a:t>Truyện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truyền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kì</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mạn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lục</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của</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Nguyễn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Dữ</a:t>
            </a:r>
            <a:r>
              <a:rPr lang="en-US" sz="2800" i="1" dirty="0">
                <a:solidFill>
                  <a:schemeClr val="bg1"/>
                </a:solidFill>
                <a:latin typeface="Cambria" panose="02040503050406030204" pitchFamily="18" charset="0"/>
                <a:ea typeface="Cambria" panose="02040503050406030204" pitchFamily="18" charset="0"/>
              </a:rPr>
              <a:t> </a:t>
            </a:r>
            <a:endParaRPr lang="en-US" sz="2800" dirty="0">
              <a:solidFill>
                <a:schemeClr val="bg1"/>
              </a:solidFill>
              <a:latin typeface="Cambria" panose="02040503050406030204" pitchFamily="18" charset="0"/>
              <a:ea typeface="Cambria" panose="02040503050406030204" pitchFamily="18" charset="0"/>
            </a:endParaRPr>
          </a:p>
          <a:p>
            <a:pPr marL="514350" lvl="0" indent="-514350" algn="just">
              <a:lnSpc>
                <a:spcPct val="150000"/>
              </a:lnSpc>
              <a:buFont typeface="+mj-lt"/>
              <a:buAutoNum type="arabicPeriod"/>
            </a:pPr>
            <a:r>
              <a:rPr lang="en-US" sz="2800" i="1" dirty="0" err="1">
                <a:solidFill>
                  <a:schemeClr val="bg1"/>
                </a:solidFill>
                <a:latin typeface="Cambria" panose="02040503050406030204" pitchFamily="18" charset="0"/>
                <a:ea typeface="Cambria" panose="02040503050406030204" pitchFamily="18" charset="0"/>
              </a:rPr>
              <a:t>Tóm</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tắt</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truyện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theo</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từng</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phần</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và</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các</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sự</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kiện</a:t>
            </a:r>
            <a:r>
              <a:rPr lang="en-US" sz="2800" i="1" dirty="0">
                <a:solidFill>
                  <a:schemeClr val="bg1"/>
                </a:solidFill>
                <a:latin typeface="Cambria" panose="02040503050406030204" pitchFamily="18" charset="0"/>
                <a:ea typeface="Cambria" panose="02040503050406030204" pitchFamily="18" charset="0"/>
              </a:rPr>
              <a:t> </a:t>
            </a:r>
            <a:endParaRPr lang="en-US" sz="2800" dirty="0">
              <a:solidFill>
                <a:schemeClr val="bg1"/>
              </a:solidFill>
              <a:latin typeface="Cambria" panose="02040503050406030204" pitchFamily="18" charset="0"/>
              <a:ea typeface="Cambria" panose="02040503050406030204" pitchFamily="18" charset="0"/>
            </a:endParaRPr>
          </a:p>
          <a:p>
            <a:pPr marL="514350" lvl="0" indent="-514350" algn="just">
              <a:lnSpc>
                <a:spcPct val="150000"/>
              </a:lnSpc>
              <a:buFont typeface="+mj-lt"/>
              <a:buAutoNum type="arabicPeriod"/>
            </a:pPr>
            <a:r>
              <a:rPr lang="en-US" sz="2800" i="1" dirty="0" err="1">
                <a:solidFill>
                  <a:schemeClr val="bg1"/>
                </a:solidFill>
                <a:latin typeface="Cambria" panose="02040503050406030204" pitchFamily="18" charset="0"/>
                <a:ea typeface="Cambria" panose="02040503050406030204" pitchFamily="18" charset="0"/>
              </a:rPr>
              <a:t>Xác</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định</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ngôi</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kể</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và</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tác</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dụng</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của</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ngôi</a:t>
            </a:r>
            <a:r>
              <a:rPr lang="en-US" sz="2800" i="1" dirty="0">
                <a:solidFill>
                  <a:schemeClr val="bg1"/>
                </a:solidFill>
                <a:latin typeface="Cambria" panose="02040503050406030204" pitchFamily="18" charset="0"/>
                <a:ea typeface="Cambria" panose="02040503050406030204" pitchFamily="18" charset="0"/>
              </a:rPr>
              <a:t> </a:t>
            </a:r>
            <a:r>
              <a:rPr lang="en-US" sz="2800" i="1" dirty="0" err="1">
                <a:solidFill>
                  <a:schemeClr val="bg1"/>
                </a:solidFill>
                <a:latin typeface="Cambria" panose="02040503050406030204" pitchFamily="18" charset="0"/>
                <a:ea typeface="Cambria" panose="02040503050406030204" pitchFamily="18" charset="0"/>
              </a:rPr>
              <a:t>kể</a:t>
            </a:r>
            <a:r>
              <a:rPr lang="en-US" sz="2800" i="1" dirty="0">
                <a:solidFill>
                  <a:schemeClr val="bg1"/>
                </a:solidFill>
                <a:latin typeface="Cambria" panose="02040503050406030204" pitchFamily="18" charset="0"/>
                <a:ea typeface="Cambria" panose="02040503050406030204" pitchFamily="18" charset="0"/>
              </a:rPr>
              <a:t> </a:t>
            </a:r>
            <a:endParaRPr lang="en-US" sz="2800" dirty="0">
              <a:solidFill>
                <a:schemeClr val="bg1"/>
              </a:solidFill>
              <a:latin typeface="Cambria" panose="02040503050406030204" pitchFamily="18" charset="0"/>
              <a:ea typeface="Cambria" panose="02040503050406030204" pitchFamily="18" charset="0"/>
            </a:endParaRPr>
          </a:p>
        </p:txBody>
      </p:sp>
      <p:pic>
        <p:nvPicPr>
          <p:cNvPr id="16" name="图片 14">
            <a:extLst>
              <a:ext uri="{FF2B5EF4-FFF2-40B4-BE49-F238E27FC236}">
                <a16:creationId xmlns:a16="http://schemas.microsoft.com/office/drawing/2014/main" id="{26F01CCB-7BD1-49BC-90BA-A0BA55F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Tree>
    <p:custDataLst>
      <p:tags r:id="rId1"/>
    </p:custDataLst>
    <p:extLst>
      <p:ext uri="{BB962C8B-B14F-4D97-AF65-F5344CB8AC3E}">
        <p14:creationId xmlns:p14="http://schemas.microsoft.com/office/powerpoint/2010/main" val="23775020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417596"/>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id="{68880580-B413-439B-860B-B21517E5AAF7}"/>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1.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giả</a:t>
            </a:r>
            <a:endParaRPr lang="en-US"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D15AE010-A985-4488-B413-130C918A73BB}"/>
              </a:ext>
            </a:extLst>
          </p:cNvPr>
          <p:cNvSpPr txBox="1"/>
          <p:nvPr/>
        </p:nvSpPr>
        <p:spPr>
          <a:xfrm>
            <a:off x="3048000" y="1588423"/>
            <a:ext cx="8334756" cy="442044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2200" dirty="0" err="1">
                <a:latin typeface="Cambria" panose="02040503050406030204" pitchFamily="18" charset="0"/>
                <a:ea typeface="Cambria" panose="02040503050406030204" pitchFamily="18" charset="0"/>
                <a:cs typeface="Times New Roman" panose="02020603050405020304" pitchFamily="18" charset="0"/>
              </a:rPr>
              <a:t>Nguyễn</a:t>
            </a:r>
            <a:r>
              <a:rPr lang="en-US" sz="2200" dirty="0">
                <a:latin typeface="Cambria" panose="02040503050406030204" pitchFamily="18" charset="0"/>
                <a:ea typeface="Cambria" panose="02040503050406030204" pitchFamily="18" charset="0"/>
                <a:cs typeface="Times New Roman" panose="02020603050405020304" pitchFamily="18" charset="0"/>
              </a:rPr>
              <a:t> Dữ, không rõ năm sinh, năm mất; sống vào khoảng thế kỉ XVI.</a:t>
            </a:r>
          </a:p>
          <a:p>
            <a:pPr marL="457200" indent="-457200" algn="just">
              <a:lnSpc>
                <a:spcPct val="150000"/>
              </a:lnSpc>
              <a:spcAft>
                <a:spcPts val="800"/>
              </a:spcAft>
              <a:buFont typeface="Arial" panose="020B0604020202020204" pitchFamily="34" charset="0"/>
              <a:buChar char="•"/>
            </a:pPr>
            <a:r>
              <a:rPr lang="en-US" sz="2200" dirty="0">
                <a:latin typeface="Cambria" panose="02040503050406030204" pitchFamily="18" charset="0"/>
                <a:ea typeface="Cambria" panose="02040503050406030204" pitchFamily="18" charset="0"/>
                <a:cs typeface="Times New Roman" panose="02020603050405020304" pitchFamily="18" charset="0"/>
              </a:rPr>
              <a:t>Quê quán: xã Đỗ Tùng – huyện Trường Tân (nay thuộc huyện Thanh Miện – Hải Dương).</a:t>
            </a:r>
          </a:p>
          <a:p>
            <a:pPr marL="457200" indent="-457200" algn="just">
              <a:lnSpc>
                <a:spcPct val="150000"/>
              </a:lnSpc>
              <a:spcAft>
                <a:spcPts val="800"/>
              </a:spcAft>
              <a:buFont typeface="Arial" panose="020B0604020202020204" pitchFamily="34" charset="0"/>
              <a:buChar char="•"/>
            </a:pPr>
            <a:r>
              <a:rPr lang="en-US" sz="2200" dirty="0">
                <a:latin typeface="Cambria" panose="02040503050406030204" pitchFamily="18" charset="0"/>
                <a:ea typeface="Cambria" panose="02040503050406030204" pitchFamily="18" charset="0"/>
                <a:cs typeface="Times New Roman" panose="02020603050405020304" pitchFamily="18" charset="0"/>
              </a:rPr>
              <a:t>Xuất thân trong gia đình khoa bảng. (cha đỗ tiến sĩ đời Lê Thánh Tông), ông còn là học trò của </a:t>
            </a:r>
            <a:r>
              <a:rPr lang="en-US" sz="2200" dirty="0" err="1">
                <a:latin typeface="Cambria" panose="02040503050406030204" pitchFamily="18" charset="0"/>
                <a:ea typeface="Cambria" panose="02040503050406030204" pitchFamily="18" charset="0"/>
                <a:cs typeface="Times New Roman" panose="02020603050405020304" pitchFamily="18" charset="0"/>
              </a:rPr>
              <a:t>Nguyễn</a:t>
            </a:r>
            <a:r>
              <a:rPr lang="en-US" sz="2200" dirty="0">
                <a:latin typeface="Cambria" panose="02040503050406030204" pitchFamily="18" charset="0"/>
                <a:ea typeface="Cambria" panose="02040503050406030204" pitchFamily="18" charset="0"/>
                <a:cs typeface="Times New Roman" panose="02020603050405020304" pitchFamily="18" charset="0"/>
              </a:rPr>
              <a:t> Bỉnh Khiêm</a:t>
            </a:r>
          </a:p>
          <a:p>
            <a:pPr marL="457200" indent="-457200" algn="just">
              <a:lnSpc>
                <a:spcPct val="150000"/>
              </a:lnSpc>
              <a:spcAft>
                <a:spcPts val="800"/>
              </a:spcAft>
              <a:buFont typeface="Arial" panose="020B0604020202020204" pitchFamily="34" charset="0"/>
              <a:buChar char="•"/>
            </a:pPr>
            <a:r>
              <a:rPr lang="en-US" sz="2200" dirty="0">
                <a:latin typeface="Cambria" panose="02040503050406030204" pitchFamily="18" charset="0"/>
                <a:ea typeface="Cambria" panose="02040503050406030204" pitchFamily="18" charset="0"/>
                <a:cs typeface="Times New Roman" panose="02020603050405020304" pitchFamily="18" charset="0"/>
              </a:rPr>
              <a:t>Từng đi thi và đã ra làm quan nhưng không bao lâu thì lui về ẩn giật.</a:t>
            </a:r>
          </a:p>
        </p:txBody>
      </p:sp>
      <p:pic>
        <p:nvPicPr>
          <p:cNvPr id="8" name="Hình ảnh 29">
            <a:extLst>
              <a:ext uri="{FF2B5EF4-FFF2-40B4-BE49-F238E27FC236}">
                <a16:creationId xmlns:a16="http://schemas.microsoft.com/office/drawing/2014/main" id="{1A06D7B2-5A1A-4FD6-8055-ADCBCCF29126}"/>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24566" r="22459"/>
          <a:stretch/>
        </p:blipFill>
        <p:spPr>
          <a:xfrm>
            <a:off x="742972" y="1447361"/>
            <a:ext cx="2305028" cy="5159479"/>
          </a:xfrm>
          <a:prstGeom prst="rect">
            <a:avLst/>
          </a:prstGeom>
        </p:spPr>
      </p:pic>
    </p:spTree>
    <p:custDataLst>
      <p:tags r:id="rId1"/>
    </p:custDataLst>
    <p:extLst>
      <p:ext uri="{BB962C8B-B14F-4D97-AF65-F5344CB8AC3E}">
        <p14:creationId xmlns:p14="http://schemas.microsoft.com/office/powerpoint/2010/main" val="29159988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18" presetClass="entr" presetSubtype="6" fill="hold" grpId="1"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417596"/>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0" name="Hộp Văn bản 9">
            <a:extLst>
              <a:ext uri="{FF2B5EF4-FFF2-40B4-BE49-F238E27FC236}">
                <a16:creationId xmlns:a16="http://schemas.microsoft.com/office/drawing/2014/main" id="{8D740701-7300-442F-B5F9-557F50AE256F}"/>
              </a:ext>
            </a:extLst>
          </p:cNvPr>
          <p:cNvSpPr txBox="1"/>
          <p:nvPr/>
        </p:nvSpPr>
        <p:spPr>
          <a:xfrm>
            <a:off x="5562376" y="3772101"/>
            <a:ext cx="2810415" cy="400110"/>
          </a:xfrm>
          <a:prstGeom prst="rect">
            <a:avLst/>
          </a:prstGeom>
          <a:solidFill>
            <a:schemeClr val="accent2"/>
          </a:solidFill>
        </p:spPr>
        <p:txBody>
          <a:bodyPr wrap="square">
            <a:spAutoFit/>
          </a:bodyPr>
          <a:lstStyle/>
          <a:p>
            <a:pPr marL="0" marR="0" algn="ctr">
              <a:spcBef>
                <a:spcPts val="0"/>
              </a:spcBef>
              <a:spcAft>
                <a:spcPts val="800"/>
              </a:spcAft>
            </a:pPr>
            <a:r>
              <a:rPr lang="en-US" sz="2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GIÁ TRỊ NỘI DUNG</a:t>
            </a:r>
            <a:endParaRPr lang="en-US" sz="16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60D53B7D-FAFD-419A-87E1-DCD42DBA96C7}"/>
              </a:ext>
            </a:extLst>
          </p:cNvPr>
          <p:cNvPicPr>
            <a:picLocks noChangeAspect="1"/>
          </p:cNvPicPr>
          <p:nvPr/>
        </p:nvPicPr>
        <p:blipFill>
          <a:blip r:embed="rId5"/>
          <a:stretch>
            <a:fillRect/>
          </a:stretch>
        </p:blipFill>
        <p:spPr>
          <a:xfrm>
            <a:off x="2603561" y="1360466"/>
            <a:ext cx="5072312" cy="1072989"/>
          </a:xfrm>
          <a:prstGeom prst="rect">
            <a:avLst/>
          </a:prstGeom>
        </p:spPr>
      </p:pic>
      <p:pic>
        <p:nvPicPr>
          <p:cNvPr id="22" name="Picture 2" descr="Truyền Kỳ Mạn Lục | Tiki">
            <a:extLst>
              <a:ext uri="{FF2B5EF4-FFF2-40B4-BE49-F238E27FC236}">
                <a16:creationId xmlns:a16="http://schemas.microsoft.com/office/drawing/2014/main" id="{F7B9A0D8-3D7D-445A-893A-3F98266C49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14" r="16202"/>
          <a:stretch/>
        </p:blipFill>
        <p:spPr bwMode="auto">
          <a:xfrm>
            <a:off x="846599" y="2189482"/>
            <a:ext cx="2296004" cy="3372280"/>
          </a:xfrm>
          <a:prstGeom prst="rect">
            <a:avLst/>
          </a:prstGeom>
          <a:noFill/>
          <a:effectLst>
            <a:outerShdw blurRad="50800" dist="38100" dir="2700000" algn="tl" rotWithShape="0">
              <a:prstClr val="black">
                <a:alpha val="40000"/>
              </a:prstClr>
            </a:outerShdw>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3" name="Hộp Văn bản 22">
            <a:extLst>
              <a:ext uri="{FF2B5EF4-FFF2-40B4-BE49-F238E27FC236}">
                <a16:creationId xmlns:a16="http://schemas.microsoft.com/office/drawing/2014/main" id="{F7BB2329-6E71-4BCC-84D4-2F5573BAFBAB}"/>
              </a:ext>
            </a:extLst>
          </p:cNvPr>
          <p:cNvSpPr txBox="1"/>
          <p:nvPr/>
        </p:nvSpPr>
        <p:spPr>
          <a:xfrm>
            <a:off x="6856110" y="1277267"/>
            <a:ext cx="3779471" cy="92333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 bằng chữ Hán.</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 đời vào nửa đầu thế kỉ XVI.</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Gồm 20 câu chuyện.</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A788F049-C585-480B-BDD0-5B25162BAB31}"/>
              </a:ext>
            </a:extLst>
          </p:cNvPr>
          <p:cNvSpPr txBox="1"/>
          <p:nvPr/>
        </p:nvSpPr>
        <p:spPr>
          <a:xfrm>
            <a:off x="3461762" y="2745302"/>
            <a:ext cx="3164479" cy="646331"/>
          </a:xfrm>
          <a:prstGeom prst="rect">
            <a:avLst/>
          </a:prstGeom>
          <a:noFill/>
          <a:ln w="38100">
            <a:solidFill>
              <a:srgbClr val="458376"/>
            </a:solidFill>
          </a:ln>
        </p:spPr>
        <p:txBody>
          <a:bodyPr wrap="square">
            <a:spAutoFit/>
          </a:bodyPr>
          <a:lstStyle/>
          <a:p>
            <a:pPr marL="0" marR="0" algn="ctr">
              <a:spcBef>
                <a:spcPts val="0"/>
              </a:spcBef>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một tiếng nói phê phán hiện thực.</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3A296216-5056-49FF-BA00-522A31B7A806}"/>
              </a:ext>
            </a:extLst>
          </p:cNvPr>
          <p:cNvSpPr txBox="1"/>
          <p:nvPr/>
        </p:nvSpPr>
        <p:spPr>
          <a:xfrm>
            <a:off x="7343408" y="2728550"/>
            <a:ext cx="3284796" cy="646331"/>
          </a:xfrm>
          <a:prstGeom prst="rect">
            <a:avLst/>
          </a:prstGeom>
          <a:noFill/>
          <a:ln w="38100">
            <a:solidFill>
              <a:srgbClr val="458376"/>
            </a:solidFill>
          </a:ln>
        </p:spPr>
        <p:txBody>
          <a:bodyPr wrap="square">
            <a:spAutoFit/>
          </a:bodyPr>
          <a:lstStyle/>
          <a:p>
            <a:pPr marL="0" marR="0" algn="ctr">
              <a:spcBef>
                <a:spcPts val="0"/>
              </a:spcBef>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 hiện tinh thần dân tộc, đề cao đạo đức.</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2C5401B5-43B6-4E00-940F-5691DE9BD5C2}"/>
              </a:ext>
            </a:extLst>
          </p:cNvPr>
          <p:cNvSpPr txBox="1"/>
          <p:nvPr/>
        </p:nvSpPr>
        <p:spPr>
          <a:xfrm>
            <a:off x="3461762" y="4546099"/>
            <a:ext cx="3164479" cy="923330"/>
          </a:xfrm>
          <a:prstGeom prst="rect">
            <a:avLst/>
          </a:prstGeom>
          <a:noFill/>
          <a:ln w="38100">
            <a:solidFill>
              <a:srgbClr val="458376"/>
            </a:solidFill>
          </a:ln>
        </p:spPr>
        <p:txBody>
          <a:bodyPr wrap="square">
            <a:spAutoFit/>
          </a:bodyPr>
          <a:lstStyle/>
          <a:p>
            <a:pPr marL="0" marR="0" algn="ctr">
              <a:spcBef>
                <a:spcPts val="0"/>
              </a:spcBef>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 thông, bênh vực những số phận bi thảm, đặc biệt là người phụ nữ</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7045B1DA-874C-4E04-8C10-0D79F9FAEEDD}"/>
              </a:ext>
            </a:extLst>
          </p:cNvPr>
          <p:cNvSpPr txBox="1"/>
          <p:nvPr/>
        </p:nvSpPr>
        <p:spPr>
          <a:xfrm>
            <a:off x="7343407" y="4548318"/>
            <a:ext cx="3284797" cy="923330"/>
          </a:xfrm>
          <a:prstGeom prst="rect">
            <a:avLst/>
          </a:prstGeom>
          <a:noFill/>
          <a:ln w="38100">
            <a:solidFill>
              <a:srgbClr val="458376"/>
            </a:solidFill>
          </a:ln>
        </p:spPr>
        <p:txBody>
          <a:bodyPr wrap="square">
            <a:spAutoFit/>
          </a:bodyPr>
          <a:lstStyle/>
          <a:p>
            <a:pPr marL="0" marR="0" algn="ctr">
              <a:spcBef>
                <a:spcPts val="0"/>
              </a:spcBef>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Khẳng định quan điểm sống “lánh đục về trong” của lớp trí thức ẩn dật đương thời.</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9" name="Mũi tên: Phải 28">
            <a:extLst>
              <a:ext uri="{FF2B5EF4-FFF2-40B4-BE49-F238E27FC236}">
                <a16:creationId xmlns:a16="http://schemas.microsoft.com/office/drawing/2014/main" id="{8B7A1C6D-3842-4394-89D7-EEFC907AE30E}"/>
              </a:ext>
            </a:extLst>
          </p:cNvPr>
          <p:cNvSpPr/>
          <p:nvPr/>
        </p:nvSpPr>
        <p:spPr>
          <a:xfrm rot="16200000">
            <a:off x="6542102" y="3041335"/>
            <a:ext cx="850965" cy="580860"/>
          </a:xfrm>
          <a:prstGeom prst="rightArrow">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1" name="Mũi tên: Phải 30">
            <a:extLst>
              <a:ext uri="{FF2B5EF4-FFF2-40B4-BE49-F238E27FC236}">
                <a16:creationId xmlns:a16="http://schemas.microsoft.com/office/drawing/2014/main" id="{22DB6DDD-DDC5-46FC-BD5D-C4D0010177BA}"/>
              </a:ext>
            </a:extLst>
          </p:cNvPr>
          <p:cNvSpPr/>
          <p:nvPr/>
        </p:nvSpPr>
        <p:spPr>
          <a:xfrm rot="16200000" flipH="1">
            <a:off x="6559752" y="4380700"/>
            <a:ext cx="850385" cy="580860"/>
          </a:xfrm>
          <a:prstGeom prst="rightArrow">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2" name="Mũi tên: Phải 31">
            <a:extLst>
              <a:ext uri="{FF2B5EF4-FFF2-40B4-BE49-F238E27FC236}">
                <a16:creationId xmlns:a16="http://schemas.microsoft.com/office/drawing/2014/main" id="{CC8FD8D1-ABB9-4375-BEC5-36C817B91F95}"/>
              </a:ext>
            </a:extLst>
          </p:cNvPr>
          <p:cNvSpPr/>
          <p:nvPr/>
        </p:nvSpPr>
        <p:spPr>
          <a:xfrm rot="10800000" flipH="1">
            <a:off x="8372791" y="3712503"/>
            <a:ext cx="850385" cy="580860"/>
          </a:xfrm>
          <a:prstGeom prst="rightArrow">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3" name="Mũi tên: Phải 32">
            <a:extLst>
              <a:ext uri="{FF2B5EF4-FFF2-40B4-BE49-F238E27FC236}">
                <a16:creationId xmlns:a16="http://schemas.microsoft.com/office/drawing/2014/main" id="{06B6F5B2-2D13-4FFC-BA93-077DD19621C0}"/>
              </a:ext>
            </a:extLst>
          </p:cNvPr>
          <p:cNvSpPr/>
          <p:nvPr/>
        </p:nvSpPr>
        <p:spPr>
          <a:xfrm flipH="1">
            <a:off x="4707357" y="3728919"/>
            <a:ext cx="850385" cy="580860"/>
          </a:xfrm>
          <a:prstGeom prst="rightArrow">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Hộp Văn bản 15">
            <a:extLst>
              <a:ext uri="{FF2B5EF4-FFF2-40B4-BE49-F238E27FC236}">
                <a16:creationId xmlns:a16="http://schemas.microsoft.com/office/drawing/2014/main" id="{70B6F44C-9D59-5376-1F33-BA210BC607D8}"/>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2.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3501141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1+#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750" fill="hold"/>
                                        <p:tgtEl>
                                          <p:spTgt spid="10"/>
                                        </p:tgtEl>
                                        <p:attrNameLst>
                                          <p:attrName>ppt_w</p:attrName>
                                        </p:attrNameLst>
                                      </p:cBhvr>
                                      <p:tavLst>
                                        <p:tav tm="0">
                                          <p:val>
                                            <p:fltVal val="0"/>
                                          </p:val>
                                        </p:tav>
                                        <p:tav tm="100000">
                                          <p:val>
                                            <p:strVal val="#ppt_w"/>
                                          </p:val>
                                        </p:tav>
                                      </p:tavLst>
                                    </p:anim>
                                    <p:anim calcmode="lin" valueType="num">
                                      <p:cBhvr>
                                        <p:cTn id="33" dur="750" fill="hold"/>
                                        <p:tgtEl>
                                          <p:spTgt spid="10"/>
                                        </p:tgtEl>
                                        <p:attrNameLst>
                                          <p:attrName>ppt_h</p:attrName>
                                        </p:attrNameLst>
                                      </p:cBhvr>
                                      <p:tavLst>
                                        <p:tav tm="0">
                                          <p:val>
                                            <p:fltVal val="0"/>
                                          </p:val>
                                        </p:tav>
                                        <p:tav tm="100000">
                                          <p:val>
                                            <p:strVal val="#ppt_h"/>
                                          </p:val>
                                        </p:tav>
                                      </p:tavLst>
                                    </p:anim>
                                    <p:animEffect transition="in" filter="fade">
                                      <p:cBhvr>
                                        <p:cTn id="34" dur="75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ppt_w</p:attrName>
                                        </p:attrNameLst>
                                      </p:cBhvr>
                                      <p:tavLst>
                                        <p:tav tm="0">
                                          <p:val>
                                            <p:fltVal val="0"/>
                                          </p:val>
                                        </p:tav>
                                        <p:tav tm="100000">
                                          <p:val>
                                            <p:strVal val="#ppt_w"/>
                                          </p:val>
                                        </p:tav>
                                      </p:tavLst>
                                    </p:anim>
                                    <p:anim calcmode="lin" valueType="num">
                                      <p:cBhvr>
                                        <p:cTn id="38" dur="750" fill="hold"/>
                                        <p:tgtEl>
                                          <p:spTgt spid="29"/>
                                        </p:tgtEl>
                                        <p:attrNameLst>
                                          <p:attrName>ppt_h</p:attrName>
                                        </p:attrNameLst>
                                      </p:cBhvr>
                                      <p:tavLst>
                                        <p:tav tm="0">
                                          <p:val>
                                            <p:fltVal val="0"/>
                                          </p:val>
                                        </p:tav>
                                        <p:tav tm="100000">
                                          <p:val>
                                            <p:strVal val="#ppt_h"/>
                                          </p:val>
                                        </p:tav>
                                      </p:tavLst>
                                    </p:anim>
                                    <p:animEffect transition="in" filter="fade">
                                      <p:cBhvr>
                                        <p:cTn id="39" dur="75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750" fill="hold"/>
                                        <p:tgtEl>
                                          <p:spTgt spid="33"/>
                                        </p:tgtEl>
                                        <p:attrNameLst>
                                          <p:attrName>ppt_w</p:attrName>
                                        </p:attrNameLst>
                                      </p:cBhvr>
                                      <p:tavLst>
                                        <p:tav tm="0">
                                          <p:val>
                                            <p:fltVal val="0"/>
                                          </p:val>
                                        </p:tav>
                                        <p:tav tm="100000">
                                          <p:val>
                                            <p:strVal val="#ppt_w"/>
                                          </p:val>
                                        </p:tav>
                                      </p:tavLst>
                                    </p:anim>
                                    <p:anim calcmode="lin" valueType="num">
                                      <p:cBhvr>
                                        <p:cTn id="43" dur="750" fill="hold"/>
                                        <p:tgtEl>
                                          <p:spTgt spid="33"/>
                                        </p:tgtEl>
                                        <p:attrNameLst>
                                          <p:attrName>ppt_h</p:attrName>
                                        </p:attrNameLst>
                                      </p:cBhvr>
                                      <p:tavLst>
                                        <p:tav tm="0">
                                          <p:val>
                                            <p:fltVal val="0"/>
                                          </p:val>
                                        </p:tav>
                                        <p:tav tm="100000">
                                          <p:val>
                                            <p:strVal val="#ppt_h"/>
                                          </p:val>
                                        </p:tav>
                                      </p:tavLst>
                                    </p:anim>
                                    <p:animEffect transition="in" filter="fade">
                                      <p:cBhvr>
                                        <p:cTn id="44" dur="75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750" fill="hold"/>
                                        <p:tgtEl>
                                          <p:spTgt spid="32"/>
                                        </p:tgtEl>
                                        <p:attrNameLst>
                                          <p:attrName>ppt_w</p:attrName>
                                        </p:attrNameLst>
                                      </p:cBhvr>
                                      <p:tavLst>
                                        <p:tav tm="0">
                                          <p:val>
                                            <p:fltVal val="0"/>
                                          </p:val>
                                        </p:tav>
                                        <p:tav tm="100000">
                                          <p:val>
                                            <p:strVal val="#ppt_w"/>
                                          </p:val>
                                        </p:tav>
                                      </p:tavLst>
                                    </p:anim>
                                    <p:anim calcmode="lin" valueType="num">
                                      <p:cBhvr>
                                        <p:cTn id="48" dur="750" fill="hold"/>
                                        <p:tgtEl>
                                          <p:spTgt spid="32"/>
                                        </p:tgtEl>
                                        <p:attrNameLst>
                                          <p:attrName>ppt_h</p:attrName>
                                        </p:attrNameLst>
                                      </p:cBhvr>
                                      <p:tavLst>
                                        <p:tav tm="0">
                                          <p:val>
                                            <p:fltVal val="0"/>
                                          </p:val>
                                        </p:tav>
                                        <p:tav tm="100000">
                                          <p:val>
                                            <p:strVal val="#ppt_h"/>
                                          </p:val>
                                        </p:tav>
                                      </p:tavLst>
                                    </p:anim>
                                    <p:animEffect transition="in" filter="fade">
                                      <p:cBhvr>
                                        <p:cTn id="49" dur="750"/>
                                        <p:tgtEl>
                                          <p:spTgt spid="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750" fill="hold"/>
                                        <p:tgtEl>
                                          <p:spTgt spid="31"/>
                                        </p:tgtEl>
                                        <p:attrNameLst>
                                          <p:attrName>ppt_w</p:attrName>
                                        </p:attrNameLst>
                                      </p:cBhvr>
                                      <p:tavLst>
                                        <p:tav tm="0">
                                          <p:val>
                                            <p:fltVal val="0"/>
                                          </p:val>
                                        </p:tav>
                                        <p:tav tm="100000">
                                          <p:val>
                                            <p:strVal val="#ppt_w"/>
                                          </p:val>
                                        </p:tav>
                                      </p:tavLst>
                                    </p:anim>
                                    <p:anim calcmode="lin" valueType="num">
                                      <p:cBhvr>
                                        <p:cTn id="53" dur="750" fill="hold"/>
                                        <p:tgtEl>
                                          <p:spTgt spid="31"/>
                                        </p:tgtEl>
                                        <p:attrNameLst>
                                          <p:attrName>ppt_h</p:attrName>
                                        </p:attrNameLst>
                                      </p:cBhvr>
                                      <p:tavLst>
                                        <p:tav tm="0">
                                          <p:val>
                                            <p:fltVal val="0"/>
                                          </p:val>
                                        </p:tav>
                                        <p:tav tm="100000">
                                          <p:val>
                                            <p:strVal val="#ppt_h"/>
                                          </p:val>
                                        </p:tav>
                                      </p:tavLst>
                                    </p:anim>
                                    <p:animEffect transition="in" filter="fade">
                                      <p:cBhvr>
                                        <p:cTn id="54" dur="750"/>
                                        <p:tgtEl>
                                          <p:spTgt spid="3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750" fill="hold"/>
                                        <p:tgtEl>
                                          <p:spTgt spid="25"/>
                                        </p:tgtEl>
                                        <p:attrNameLst>
                                          <p:attrName>ppt_w</p:attrName>
                                        </p:attrNameLst>
                                      </p:cBhvr>
                                      <p:tavLst>
                                        <p:tav tm="0">
                                          <p:val>
                                            <p:fltVal val="0"/>
                                          </p:val>
                                        </p:tav>
                                        <p:tav tm="100000">
                                          <p:val>
                                            <p:strVal val="#ppt_w"/>
                                          </p:val>
                                        </p:tav>
                                      </p:tavLst>
                                    </p:anim>
                                    <p:anim calcmode="lin" valueType="num">
                                      <p:cBhvr>
                                        <p:cTn id="58" dur="750" fill="hold"/>
                                        <p:tgtEl>
                                          <p:spTgt spid="25"/>
                                        </p:tgtEl>
                                        <p:attrNameLst>
                                          <p:attrName>ppt_h</p:attrName>
                                        </p:attrNameLst>
                                      </p:cBhvr>
                                      <p:tavLst>
                                        <p:tav tm="0">
                                          <p:val>
                                            <p:fltVal val="0"/>
                                          </p:val>
                                        </p:tav>
                                        <p:tav tm="100000">
                                          <p:val>
                                            <p:strVal val="#ppt_h"/>
                                          </p:val>
                                        </p:tav>
                                      </p:tavLst>
                                    </p:anim>
                                    <p:animEffect transition="in" filter="fade">
                                      <p:cBhvr>
                                        <p:cTn id="59" dur="750"/>
                                        <p:tgtEl>
                                          <p:spTgt spid="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750" fill="hold"/>
                                        <p:tgtEl>
                                          <p:spTgt spid="24"/>
                                        </p:tgtEl>
                                        <p:attrNameLst>
                                          <p:attrName>ppt_w</p:attrName>
                                        </p:attrNameLst>
                                      </p:cBhvr>
                                      <p:tavLst>
                                        <p:tav tm="0">
                                          <p:val>
                                            <p:fltVal val="0"/>
                                          </p:val>
                                        </p:tav>
                                        <p:tav tm="100000">
                                          <p:val>
                                            <p:strVal val="#ppt_w"/>
                                          </p:val>
                                        </p:tav>
                                      </p:tavLst>
                                    </p:anim>
                                    <p:anim calcmode="lin" valueType="num">
                                      <p:cBhvr>
                                        <p:cTn id="63" dur="750" fill="hold"/>
                                        <p:tgtEl>
                                          <p:spTgt spid="24"/>
                                        </p:tgtEl>
                                        <p:attrNameLst>
                                          <p:attrName>ppt_h</p:attrName>
                                        </p:attrNameLst>
                                      </p:cBhvr>
                                      <p:tavLst>
                                        <p:tav tm="0">
                                          <p:val>
                                            <p:fltVal val="0"/>
                                          </p:val>
                                        </p:tav>
                                        <p:tav tm="100000">
                                          <p:val>
                                            <p:strVal val="#ppt_h"/>
                                          </p:val>
                                        </p:tav>
                                      </p:tavLst>
                                    </p:anim>
                                    <p:animEffect transition="in" filter="fade">
                                      <p:cBhvr>
                                        <p:cTn id="64" dur="750"/>
                                        <p:tgtEl>
                                          <p:spTgt spid="2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750" fill="hold"/>
                                        <p:tgtEl>
                                          <p:spTgt spid="26"/>
                                        </p:tgtEl>
                                        <p:attrNameLst>
                                          <p:attrName>ppt_w</p:attrName>
                                        </p:attrNameLst>
                                      </p:cBhvr>
                                      <p:tavLst>
                                        <p:tav tm="0">
                                          <p:val>
                                            <p:fltVal val="0"/>
                                          </p:val>
                                        </p:tav>
                                        <p:tav tm="100000">
                                          <p:val>
                                            <p:strVal val="#ppt_w"/>
                                          </p:val>
                                        </p:tav>
                                      </p:tavLst>
                                    </p:anim>
                                    <p:anim calcmode="lin" valueType="num">
                                      <p:cBhvr>
                                        <p:cTn id="68" dur="750" fill="hold"/>
                                        <p:tgtEl>
                                          <p:spTgt spid="26"/>
                                        </p:tgtEl>
                                        <p:attrNameLst>
                                          <p:attrName>ppt_h</p:attrName>
                                        </p:attrNameLst>
                                      </p:cBhvr>
                                      <p:tavLst>
                                        <p:tav tm="0">
                                          <p:val>
                                            <p:fltVal val="0"/>
                                          </p:val>
                                        </p:tav>
                                        <p:tav tm="100000">
                                          <p:val>
                                            <p:strVal val="#ppt_h"/>
                                          </p:val>
                                        </p:tav>
                                      </p:tavLst>
                                    </p:anim>
                                    <p:animEffect transition="in" filter="fade">
                                      <p:cBhvr>
                                        <p:cTn id="69" dur="750"/>
                                        <p:tgtEl>
                                          <p:spTgt spid="2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750" fill="hold"/>
                                        <p:tgtEl>
                                          <p:spTgt spid="27"/>
                                        </p:tgtEl>
                                        <p:attrNameLst>
                                          <p:attrName>ppt_w</p:attrName>
                                        </p:attrNameLst>
                                      </p:cBhvr>
                                      <p:tavLst>
                                        <p:tav tm="0">
                                          <p:val>
                                            <p:fltVal val="0"/>
                                          </p:val>
                                        </p:tav>
                                        <p:tav tm="100000">
                                          <p:val>
                                            <p:strVal val="#ppt_w"/>
                                          </p:val>
                                        </p:tav>
                                      </p:tavLst>
                                    </p:anim>
                                    <p:anim calcmode="lin" valueType="num">
                                      <p:cBhvr>
                                        <p:cTn id="73" dur="750" fill="hold"/>
                                        <p:tgtEl>
                                          <p:spTgt spid="27"/>
                                        </p:tgtEl>
                                        <p:attrNameLst>
                                          <p:attrName>ppt_h</p:attrName>
                                        </p:attrNameLst>
                                      </p:cBhvr>
                                      <p:tavLst>
                                        <p:tav tm="0">
                                          <p:val>
                                            <p:fltVal val="0"/>
                                          </p:val>
                                        </p:tav>
                                        <p:tav tm="100000">
                                          <p:val>
                                            <p:strVal val="#ppt_h"/>
                                          </p:val>
                                        </p:tav>
                                      </p:tavLst>
                                    </p:anim>
                                    <p:animEffect transition="in" filter="fade">
                                      <p:cBhvr>
                                        <p:cTn id="74" dur="75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barn(outVertical)">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P spid="24" grpId="0" animBg="1"/>
      <p:bldP spid="25" grpId="0" animBg="1"/>
      <p:bldP spid="26" grpId="0" animBg="1"/>
      <p:bldP spid="27" grpId="0" animBg="1"/>
      <p:bldP spid="29" grpId="0" animBg="1"/>
      <p:bldP spid="31" grpId="0" animBg="1"/>
      <p:bldP spid="32" grpId="0" animBg="1"/>
      <p:bldP spid="3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5369A945-674F-4ED6-A0B2-06425FE9A400}"/>
              </a:ext>
            </a:extLst>
          </p:cNvPr>
          <p:cNvGrpSpPr/>
          <p:nvPr/>
        </p:nvGrpSpPr>
        <p:grpSpPr>
          <a:xfrm>
            <a:off x="6153150" y="417596"/>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0" name="Hộp Văn bản 9">
            <a:extLst>
              <a:ext uri="{FF2B5EF4-FFF2-40B4-BE49-F238E27FC236}">
                <a16:creationId xmlns:a16="http://schemas.microsoft.com/office/drawing/2014/main" id="{8D740701-7300-442F-B5F9-557F50AE256F}"/>
              </a:ext>
            </a:extLst>
          </p:cNvPr>
          <p:cNvSpPr txBox="1"/>
          <p:nvPr/>
        </p:nvSpPr>
        <p:spPr>
          <a:xfrm>
            <a:off x="5300092" y="2798178"/>
            <a:ext cx="3356874" cy="400110"/>
          </a:xfrm>
          <a:prstGeom prst="rect">
            <a:avLst/>
          </a:prstGeom>
          <a:solidFill>
            <a:schemeClr val="accent2"/>
          </a:solidFill>
        </p:spPr>
        <p:txBody>
          <a:bodyPr wrap="square">
            <a:spAutoFit/>
          </a:bodyPr>
          <a:lstStyle/>
          <a:p>
            <a:pPr marL="0" marR="0" algn="ctr">
              <a:spcBef>
                <a:spcPts val="0"/>
              </a:spcBef>
              <a:spcAft>
                <a:spcPts val="800"/>
              </a:spcAft>
            </a:pPr>
            <a:r>
              <a:rPr lang="en-US" sz="2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GIÁ TRỊ NGHỆ THUẬT</a:t>
            </a:r>
            <a:endParaRPr lang="en-US" sz="16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60D53B7D-FAFD-419A-87E1-DCD42DBA96C7}"/>
              </a:ext>
            </a:extLst>
          </p:cNvPr>
          <p:cNvPicPr>
            <a:picLocks noChangeAspect="1"/>
          </p:cNvPicPr>
          <p:nvPr/>
        </p:nvPicPr>
        <p:blipFill>
          <a:blip r:embed="rId5"/>
          <a:stretch>
            <a:fillRect/>
          </a:stretch>
        </p:blipFill>
        <p:spPr>
          <a:xfrm>
            <a:off x="2603561" y="1360466"/>
            <a:ext cx="5072312" cy="1072989"/>
          </a:xfrm>
          <a:prstGeom prst="rect">
            <a:avLst/>
          </a:prstGeom>
        </p:spPr>
      </p:pic>
      <p:pic>
        <p:nvPicPr>
          <p:cNvPr id="22" name="Picture 2" descr="Truyền Kỳ Mạn Lục | Tiki">
            <a:extLst>
              <a:ext uri="{FF2B5EF4-FFF2-40B4-BE49-F238E27FC236}">
                <a16:creationId xmlns:a16="http://schemas.microsoft.com/office/drawing/2014/main" id="{F7B9A0D8-3D7D-445A-893A-3F98266C49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14" r="16202"/>
          <a:stretch/>
        </p:blipFill>
        <p:spPr bwMode="auto">
          <a:xfrm>
            <a:off x="1095367" y="2013425"/>
            <a:ext cx="2296004" cy="3372280"/>
          </a:xfrm>
          <a:prstGeom prst="rect">
            <a:avLst/>
          </a:prstGeom>
          <a:noFill/>
          <a:effectLst>
            <a:outerShdw blurRad="50800" dist="38100" dir="2700000" algn="tl" rotWithShape="0">
              <a:prstClr val="black">
                <a:alpha val="40000"/>
              </a:prstClr>
            </a:outerShdw>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3" name="Hộp Văn bản 22">
            <a:extLst>
              <a:ext uri="{FF2B5EF4-FFF2-40B4-BE49-F238E27FC236}">
                <a16:creationId xmlns:a16="http://schemas.microsoft.com/office/drawing/2014/main" id="{F7BB2329-6E71-4BCC-84D4-2F5573BAFBAB}"/>
              </a:ext>
            </a:extLst>
          </p:cNvPr>
          <p:cNvSpPr txBox="1"/>
          <p:nvPr/>
        </p:nvSpPr>
        <p:spPr>
          <a:xfrm>
            <a:off x="6856110" y="1277267"/>
            <a:ext cx="3779471" cy="92333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 bằng chữ Hán.</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 đời vào nửa đầu thế kỉ XVI.</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spcBef>
                <a:spcPts val="0"/>
              </a:spcBef>
              <a:buFont typeface="Arial" panose="020B0604020202020204" pitchFamily="34" charset="0"/>
              <a:buChar char="•"/>
            </a:pPr>
            <a:r>
              <a:rPr lang="en-US"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Gồm 20 câu chuyện.</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7045B1DA-874C-4E04-8C10-0D79F9FAEEDD}"/>
              </a:ext>
            </a:extLst>
          </p:cNvPr>
          <p:cNvSpPr txBox="1"/>
          <p:nvPr/>
        </p:nvSpPr>
        <p:spPr>
          <a:xfrm>
            <a:off x="5336130" y="4199694"/>
            <a:ext cx="3284797" cy="400110"/>
          </a:xfrm>
          <a:prstGeom prst="rect">
            <a:avLst/>
          </a:prstGeom>
          <a:noFill/>
          <a:ln w="38100">
            <a:solidFill>
              <a:srgbClr val="458376"/>
            </a:solidFill>
          </a:ln>
        </p:spPr>
        <p:txBody>
          <a:bodyPr wrap="square">
            <a:spAutoFit/>
          </a:bodyPr>
          <a:lstStyle/>
          <a:p>
            <a:pPr marL="0" marR="0" algn="ctr">
              <a:spcBef>
                <a:spcPts val="0"/>
              </a:spcBef>
            </a:pPr>
            <a:r>
              <a:rPr lang="en-US" sz="2000" b="1" dirty="0">
                <a:solidFill>
                  <a:srgbClr val="BF3406"/>
                </a:solidFill>
                <a:effectLst/>
                <a:latin typeface="Cambria" panose="02040503050406030204" pitchFamily="18" charset="0"/>
                <a:ea typeface="Cambria" panose="02040503050406030204" pitchFamily="18" charset="0"/>
              </a:rPr>
              <a:t>“Thiên cổ kì bút”</a:t>
            </a:r>
            <a:endParaRPr lang="en-US" sz="2400" b="1" dirty="0">
              <a:solidFill>
                <a:srgbClr val="BF340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1" name="Mũi tên: Phải 30">
            <a:extLst>
              <a:ext uri="{FF2B5EF4-FFF2-40B4-BE49-F238E27FC236}">
                <a16:creationId xmlns:a16="http://schemas.microsoft.com/office/drawing/2014/main" id="{22DB6DDD-DDC5-46FC-BD5D-C4D0010177BA}"/>
              </a:ext>
            </a:extLst>
          </p:cNvPr>
          <p:cNvSpPr/>
          <p:nvPr/>
        </p:nvSpPr>
        <p:spPr>
          <a:xfrm rot="16200000" flipH="1">
            <a:off x="6553337" y="3409135"/>
            <a:ext cx="850385" cy="580860"/>
          </a:xfrm>
          <a:prstGeom prst="rightArrow">
            <a:avLst/>
          </a:prstGeom>
          <a:solidFill>
            <a:srgbClr val="45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Hộp Văn bản 15">
            <a:extLst>
              <a:ext uri="{FF2B5EF4-FFF2-40B4-BE49-F238E27FC236}">
                <a16:creationId xmlns:a16="http://schemas.microsoft.com/office/drawing/2014/main" id="{CA1EA82A-D097-0ADE-8D57-EE77E6C2DA5E}"/>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2.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73642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ppt_x"/>
                                          </p:val>
                                        </p:tav>
                                        <p:tav tm="100000">
                                          <p:val>
                                            <p:strVal val="#ppt_x"/>
                                          </p:val>
                                        </p:tav>
                                      </p:tavLst>
                                    </p:anim>
                                    <p:anim calcmode="lin" valueType="num">
                                      <p:cBhvr additive="base">
                                        <p:cTn id="23"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out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3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a:extLst>
              <a:ext uri="{FF2B5EF4-FFF2-40B4-BE49-F238E27FC236}">
                <a16:creationId xmlns:a16="http://schemas.microsoft.com/office/drawing/2014/main" id="{A95E694D-BC86-45BC-B5DD-DF81EB0345E3}"/>
              </a:ext>
            </a:extLst>
          </p:cNvPr>
          <p:cNvSpPr/>
          <p:nvPr/>
        </p:nvSpPr>
        <p:spPr>
          <a:xfrm>
            <a:off x="514351" y="1447361"/>
            <a:ext cx="11163299" cy="2317829"/>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组合 18">
            <a:extLst>
              <a:ext uri="{FF2B5EF4-FFF2-40B4-BE49-F238E27FC236}">
                <a16:creationId xmlns:a16="http://schemas.microsoft.com/office/drawing/2014/main" id="{5369A945-674F-4ED6-A0B2-06425FE9A400}"/>
              </a:ext>
            </a:extLst>
          </p:cNvPr>
          <p:cNvGrpSpPr/>
          <p:nvPr/>
        </p:nvGrpSpPr>
        <p:grpSpPr>
          <a:xfrm>
            <a:off x="6153150" y="379889"/>
            <a:ext cx="5524500" cy="4742568"/>
            <a:chOff x="6153150" y="417596"/>
            <a:chExt cx="5524500" cy="4742568"/>
          </a:xfrm>
        </p:grpSpPr>
        <p:pic>
          <p:nvPicPr>
            <p:cNvPr id="7" name="图片 6">
              <a:extLst>
                <a:ext uri="{FF2B5EF4-FFF2-40B4-BE49-F238E27FC236}">
                  <a16:creationId xmlns:a16="http://schemas.microsoft.com/office/drawing/2014/main"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pic>
        <p:nvPicPr>
          <p:cNvPr id="3074" name="Picture 2" descr="Phân tích Chuyện chức phán sự đền Tản Viên (12 mẫu) - Văn 10">
            <a:extLst>
              <a:ext uri="{FF2B5EF4-FFF2-40B4-BE49-F238E27FC236}">
                <a16:creationId xmlns:a16="http://schemas.microsoft.com/office/drawing/2014/main" id="{4A150004-D7DF-4E3A-B9FB-B200C0A2D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686" y="1447361"/>
            <a:ext cx="4420927" cy="2317829"/>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B6429E9A-5C6E-4EBF-8A76-BAD4929F71D5}"/>
              </a:ext>
            </a:extLst>
          </p:cNvPr>
          <p:cNvPicPr>
            <a:picLocks noChangeAspect="1"/>
          </p:cNvPicPr>
          <p:nvPr/>
        </p:nvPicPr>
        <p:blipFill>
          <a:blip r:embed="rId6"/>
          <a:stretch>
            <a:fillRect/>
          </a:stretch>
        </p:blipFill>
        <p:spPr>
          <a:xfrm>
            <a:off x="2828261" y="3881994"/>
            <a:ext cx="6535478" cy="1072989"/>
          </a:xfrm>
          <a:prstGeom prst="rect">
            <a:avLst/>
          </a:prstGeom>
        </p:spPr>
      </p:pic>
      <p:sp>
        <p:nvSpPr>
          <p:cNvPr id="17" name="Hộp Văn bản 16">
            <a:extLst>
              <a:ext uri="{FF2B5EF4-FFF2-40B4-BE49-F238E27FC236}">
                <a16:creationId xmlns:a16="http://schemas.microsoft.com/office/drawing/2014/main" id="{FFCDA7DF-60A6-46DF-A459-1654F9C84674}"/>
              </a:ext>
            </a:extLst>
          </p:cNvPr>
          <p:cNvSpPr txBox="1"/>
          <p:nvPr/>
        </p:nvSpPr>
        <p:spPr>
          <a:xfrm>
            <a:off x="2997724" y="4750396"/>
            <a:ext cx="6061435" cy="1200329"/>
          </a:xfrm>
          <a:prstGeom prst="rect">
            <a:avLst/>
          </a:prstGeom>
          <a:noFill/>
        </p:spPr>
        <p:txBody>
          <a:bodyPr wrap="square">
            <a:spAutoFit/>
          </a:bodyPr>
          <a:lstStyle/>
          <a:p>
            <a:pPr algn="ctr"/>
            <a:r>
              <a:rPr lang="en-US" sz="2400" b="1" dirty="0">
                <a:solidFill>
                  <a:srgbClr val="458376"/>
                </a:solidFill>
                <a:effectLst/>
                <a:latin typeface="Cambria" panose="02040503050406030204" pitchFamily="18" charset="0"/>
                <a:ea typeface="Cambria" panose="02040503050406030204" pitchFamily="18" charset="0"/>
              </a:rPr>
              <a:t>Xuất xứ</a:t>
            </a:r>
            <a:endParaRPr lang="en-US" sz="2400" b="1" dirty="0">
              <a:solidFill>
                <a:srgbClr val="458376"/>
              </a:solidFill>
              <a:latin typeface="Cambria" panose="02040503050406030204" pitchFamily="18" charset="0"/>
              <a:ea typeface="Cambria" panose="02040503050406030204" pitchFamily="18" charset="0"/>
            </a:endParaRPr>
          </a:p>
          <a:p>
            <a:pPr algn="ctr"/>
            <a:r>
              <a:rPr lang="en-US" sz="2400" dirty="0">
                <a:solidFill>
                  <a:srgbClr val="000000"/>
                </a:solidFill>
                <a:effectLst/>
                <a:latin typeface="Cambria" panose="02040503050406030204" pitchFamily="18" charset="0"/>
                <a:ea typeface="Cambria" panose="02040503050406030204" pitchFamily="18" charset="0"/>
              </a:rPr>
              <a:t>“</a:t>
            </a:r>
            <a:r>
              <a:rPr lang="en-US" sz="2400" i="1" dirty="0">
                <a:solidFill>
                  <a:srgbClr val="000000"/>
                </a:solidFill>
                <a:effectLst/>
                <a:latin typeface="Cambria" panose="02040503050406030204" pitchFamily="18" charset="0"/>
                <a:ea typeface="Cambria" panose="02040503050406030204" pitchFamily="18" charset="0"/>
              </a:rPr>
              <a:t>Chuyện chức phán sự đền Tản Viên</a:t>
            </a:r>
            <a:r>
              <a:rPr lang="en-US" sz="2400" dirty="0">
                <a:solidFill>
                  <a:srgbClr val="000000"/>
                </a:solidFill>
                <a:effectLst/>
                <a:latin typeface="Cambria" panose="02040503050406030204" pitchFamily="18" charset="0"/>
                <a:ea typeface="Cambria" panose="02040503050406030204" pitchFamily="18" charset="0"/>
              </a:rPr>
              <a:t>” là một trong 20 truyện của “</a:t>
            </a:r>
            <a:r>
              <a:rPr lang="en-US" sz="2400" i="1" dirty="0">
                <a:solidFill>
                  <a:srgbClr val="000000"/>
                </a:solidFill>
                <a:effectLst/>
                <a:latin typeface="Cambria" panose="02040503050406030204" pitchFamily="18" charset="0"/>
                <a:ea typeface="Cambria" panose="02040503050406030204" pitchFamily="18" charset="0"/>
              </a:rPr>
              <a:t>Truyền Kì Mạn Lục</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3" name="Hộp Văn bản 15">
            <a:extLst>
              <a:ext uri="{FF2B5EF4-FFF2-40B4-BE49-F238E27FC236}">
                <a16:creationId xmlns:a16="http://schemas.microsoft.com/office/drawing/2014/main" id="{0EFAC4FC-72B4-DD80-AF79-4AA8099BF9CE}"/>
              </a:ext>
            </a:extLst>
          </p:cNvPr>
          <p:cNvSpPr txBox="1"/>
          <p:nvPr/>
        </p:nvSpPr>
        <p:spPr>
          <a:xfrm>
            <a:off x="834285" y="462155"/>
            <a:ext cx="6905121" cy="888705"/>
          </a:xfrm>
          <a:prstGeom prst="rect">
            <a:avLst/>
          </a:prstGeom>
          <a:noFill/>
        </p:spPr>
        <p:txBody>
          <a:bodyPr wrap="square">
            <a:spAutoFit/>
          </a:bodyPr>
          <a:lstStyle/>
          <a:p>
            <a:pPr marR="0">
              <a:lnSpc>
                <a:spcPct val="150000"/>
              </a:lnSpc>
              <a:spcBef>
                <a:spcPts val="0"/>
              </a:spcBef>
            </a:pPr>
            <a:r>
              <a:rPr lang="en-US" b="1" dirty="0">
                <a:latin typeface="Cambria" panose="02040503050406030204" pitchFamily="18" charset="0"/>
                <a:ea typeface="Cambria" panose="02040503050406030204" pitchFamily="18" charset="0"/>
                <a:cs typeface="Times New Roman" panose="02020603050405020304" pitchFamily="18" charset="0"/>
              </a:rPr>
              <a:t>I. </a:t>
            </a:r>
            <a:r>
              <a:rPr lang="en-US" b="1" dirty="0" err="1">
                <a:latin typeface="Cambria" panose="02040503050406030204" pitchFamily="18" charset="0"/>
                <a:ea typeface="Cambria" panose="02040503050406030204" pitchFamily="18" charset="0"/>
                <a:cs typeface="Times New Roman" panose="02020603050405020304" pitchFamily="18" charset="0"/>
              </a:rPr>
              <a:t>Tìm</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hiểu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chung</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R="0">
              <a:lnSpc>
                <a:spcPct val="150000"/>
              </a:lnSpc>
              <a:spcBef>
                <a:spcPts val="0"/>
              </a:spcBef>
            </a:pPr>
            <a:r>
              <a:rPr lang="en-US" b="1" dirty="0">
                <a:effectLst/>
                <a:latin typeface="Cambria" panose="02040503050406030204" pitchFamily="18" charset="0"/>
                <a:ea typeface="Cambria" panose="02040503050406030204" pitchFamily="18" charset="0"/>
                <a:cs typeface="Times New Roman" panose="02020603050405020304" pitchFamily="18" charset="0"/>
              </a:rPr>
              <a:t>2. </a:t>
            </a:r>
            <a:r>
              <a:rPr lang="en-US"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9321799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1+#ppt_w/2"/>
                                          </p:val>
                                        </p:tav>
                                        <p:tav tm="100000">
                                          <p:val>
                                            <p:strVal val="#ppt_x"/>
                                          </p:val>
                                        </p:tav>
                                      </p:tavLst>
                                    </p:anim>
                                    <p:anim calcmode="lin" valueType="num">
                                      <p:cBhvr additive="base">
                                        <p:cTn id="19"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out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F932847-3410-44AE-AD81-EA82A6D6B47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3\uFFFDO{5756AD73-695A-477D-82C7-0DCF7972064F}&quot;,&quot;C:\\Users\\Dell\\Downloads\\K12-online\\Ngữ Vă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3. Chuyện chức phán sự đền Tản Viên- THU"/>
</p:tagLst>
</file>

<file path=ppt/tags/tag10.xml><?xml version="1.0" encoding="utf-8"?>
<p:tagLst xmlns:a="http://schemas.openxmlformats.org/drawingml/2006/main" xmlns:r="http://schemas.openxmlformats.org/officeDocument/2006/relationships" xmlns:p="http://schemas.openxmlformats.org/presentationml/2006/main">
  <p:tag name="ISLIDE.ICON" val="#370031;"/>
  <p:tag name="GENSWF_SLIDE_UID" val="{584D8AF5-95ED-45E8-94AA-202C095B15D0}:311"/>
</p:tagLst>
</file>

<file path=ppt/tags/tag11.xml><?xml version="1.0" encoding="utf-8"?>
<p:tagLst xmlns:a="http://schemas.openxmlformats.org/drawingml/2006/main" xmlns:r="http://schemas.openxmlformats.org/officeDocument/2006/relationships" xmlns:p="http://schemas.openxmlformats.org/presentationml/2006/main">
  <p:tag name="ISLIDE.ICON" val="#370031;"/>
  <p:tag name="GENSWF_SLIDE_UID" val="{C839E783-6ADD-4EC8-A396-BE29DA47F7C4}:312"/>
</p:tagLst>
</file>

<file path=ppt/tags/tag12.xml><?xml version="1.0" encoding="utf-8"?>
<p:tagLst xmlns:a="http://schemas.openxmlformats.org/drawingml/2006/main" xmlns:r="http://schemas.openxmlformats.org/officeDocument/2006/relationships" xmlns:p="http://schemas.openxmlformats.org/presentationml/2006/main">
  <p:tag name="ISLIDE.ICON" val="#370031;"/>
  <p:tag name="GENSWF_SLIDE_UID" val="{3376303C-A478-4F9C-A84F-5A1D54FB841C}:314"/>
</p:tagLst>
</file>

<file path=ppt/tags/tag13.xml><?xml version="1.0" encoding="utf-8"?>
<p:tagLst xmlns:a="http://schemas.openxmlformats.org/drawingml/2006/main" xmlns:r="http://schemas.openxmlformats.org/officeDocument/2006/relationships" xmlns:p="http://schemas.openxmlformats.org/presentationml/2006/main">
  <p:tag name="GENSWF_SLIDE_UID" val="{99514063-93DF-45D3-B302-41671D3A8122}:319"/>
</p:tagLst>
</file>

<file path=ppt/tags/tag14.xml><?xml version="1.0" encoding="utf-8"?>
<p:tagLst xmlns:a="http://schemas.openxmlformats.org/drawingml/2006/main" xmlns:r="http://schemas.openxmlformats.org/officeDocument/2006/relationships" xmlns:p="http://schemas.openxmlformats.org/presentationml/2006/main">
  <p:tag name="ISLIDE.ICON" val="#370031;"/>
  <p:tag name="GENSWF_SLIDE_UID" val="{F1B126CA-4737-4190-A16D-1747883F259B}:318"/>
</p:tagLst>
</file>

<file path=ppt/tags/tag15.xml><?xml version="1.0" encoding="utf-8"?>
<p:tagLst xmlns:a="http://schemas.openxmlformats.org/drawingml/2006/main" xmlns:r="http://schemas.openxmlformats.org/officeDocument/2006/relationships" xmlns:p="http://schemas.openxmlformats.org/presentationml/2006/main">
  <p:tag name="ISLIDE.ICON" val="#370031;"/>
  <p:tag name="GENSWF_SLIDE_UID" val="{35E17A64-EE75-4DE1-968B-CC1751586032}:325"/>
</p:tagLst>
</file>

<file path=ppt/tags/tag16.xml><?xml version="1.0" encoding="utf-8"?>
<p:tagLst xmlns:a="http://schemas.openxmlformats.org/drawingml/2006/main" xmlns:r="http://schemas.openxmlformats.org/officeDocument/2006/relationships" xmlns:p="http://schemas.openxmlformats.org/presentationml/2006/main">
  <p:tag name="ISLIDE.ICON" val="#370031;"/>
  <p:tag name="GENSWF_SLIDE_UID" val="{A58B4742-1624-4772-9256-7798BD200D65}:320"/>
</p:tagLst>
</file>

<file path=ppt/tags/tag17.xml><?xml version="1.0" encoding="utf-8"?>
<p:tagLst xmlns:a="http://schemas.openxmlformats.org/drawingml/2006/main" xmlns:r="http://schemas.openxmlformats.org/officeDocument/2006/relationships" xmlns:p="http://schemas.openxmlformats.org/presentationml/2006/main">
  <p:tag name="ISLIDE.ICON" val="#370031;"/>
  <p:tag name="GENSWF_SLIDE_UID" val="{914765EB-97B8-4F99-9691-BE8EC979F5D8}:321"/>
</p:tagLst>
</file>

<file path=ppt/tags/tag18.xml><?xml version="1.0" encoding="utf-8"?>
<p:tagLst xmlns:a="http://schemas.openxmlformats.org/drawingml/2006/main" xmlns:r="http://schemas.openxmlformats.org/officeDocument/2006/relationships" xmlns:p="http://schemas.openxmlformats.org/presentationml/2006/main">
  <p:tag name="ISLIDE.ICON" val="#370031;"/>
  <p:tag name="GENSWF_SLIDE_UID" val="{9F0DA8DA-4D9F-4BE2-9F48-D9BFD1DA06B6}:322"/>
</p:tagLst>
</file>

<file path=ppt/tags/tag19.xml><?xml version="1.0" encoding="utf-8"?>
<p:tagLst xmlns:a="http://schemas.openxmlformats.org/drawingml/2006/main" xmlns:r="http://schemas.openxmlformats.org/officeDocument/2006/relationships" xmlns:p="http://schemas.openxmlformats.org/presentationml/2006/main">
  <p:tag name="ISLIDE.ICON" val="#370031;"/>
  <p:tag name="GENSWF_SLIDE_UID" val="{67CB33FF-4216-42EE-8AA8-049975B834BB}:324"/>
</p:tagLst>
</file>

<file path=ppt/tags/tag2.xml><?xml version="1.0" encoding="utf-8"?>
<p:tagLst xmlns:a="http://schemas.openxmlformats.org/drawingml/2006/main" xmlns:r="http://schemas.openxmlformats.org/officeDocument/2006/relationships" xmlns:p="http://schemas.openxmlformats.org/presentationml/2006/main">
  <p:tag name="GENSWF_SLIDE_UID" val="{AEDE3E0D-D789-4FB5-989A-9FE8F7144ADB}:282"/>
</p:tagLst>
</file>

<file path=ppt/tags/tag20.xml><?xml version="1.0" encoding="utf-8"?>
<p:tagLst xmlns:a="http://schemas.openxmlformats.org/drawingml/2006/main" xmlns:r="http://schemas.openxmlformats.org/officeDocument/2006/relationships" xmlns:p="http://schemas.openxmlformats.org/presentationml/2006/main">
  <p:tag name="ISLIDE.ICON" val="#370031;"/>
  <p:tag name="GENSWF_SLIDE_UID" val="{A00512CE-F9FD-4B84-9A80-2D5734BF9535}:326"/>
</p:tagLst>
</file>

<file path=ppt/tags/tag21.xml><?xml version="1.0" encoding="utf-8"?>
<p:tagLst xmlns:a="http://schemas.openxmlformats.org/drawingml/2006/main" xmlns:r="http://schemas.openxmlformats.org/officeDocument/2006/relationships" xmlns:p="http://schemas.openxmlformats.org/presentationml/2006/main">
  <p:tag name="ISLIDE.ICON" val="#370031;"/>
  <p:tag name="GENSWF_SLIDE_UID" val="{227DC055-4B20-453C-A100-BCC1D466174D}:327"/>
</p:tagLst>
</file>

<file path=ppt/tags/tag22.xml><?xml version="1.0" encoding="utf-8"?>
<p:tagLst xmlns:a="http://schemas.openxmlformats.org/drawingml/2006/main" xmlns:r="http://schemas.openxmlformats.org/officeDocument/2006/relationships" xmlns:p="http://schemas.openxmlformats.org/presentationml/2006/main">
  <p:tag name="ISLIDE.ICON" val="#370031;"/>
  <p:tag name="GENSWF_SLIDE_UID" val="{EC087768-0773-4687-999F-09FB7F98E5E2}:328"/>
</p:tagLst>
</file>

<file path=ppt/tags/tag23.xml><?xml version="1.0" encoding="utf-8"?>
<p:tagLst xmlns:a="http://schemas.openxmlformats.org/drawingml/2006/main" xmlns:r="http://schemas.openxmlformats.org/officeDocument/2006/relationships" xmlns:p="http://schemas.openxmlformats.org/presentationml/2006/main">
  <p:tag name="ISLIDE.ICON" val="#370031;"/>
  <p:tag name="GENSWF_SLIDE_UID" val="{20A7D564-DE58-4E2B-AD8F-49F83450295B}:329"/>
</p:tagLst>
</file>

<file path=ppt/tags/tag24.xml><?xml version="1.0" encoding="utf-8"?>
<p:tagLst xmlns:a="http://schemas.openxmlformats.org/drawingml/2006/main" xmlns:r="http://schemas.openxmlformats.org/officeDocument/2006/relationships" xmlns:p="http://schemas.openxmlformats.org/presentationml/2006/main">
  <p:tag name="ISLIDE.ICON" val="#370031;"/>
  <p:tag name="GENSWF_SLIDE_UID" val="{5CEAC6C0-997E-4F94-BD4D-5E8262395007}:331"/>
</p:tagLst>
</file>

<file path=ppt/tags/tag25.xml><?xml version="1.0" encoding="utf-8"?>
<p:tagLst xmlns:a="http://schemas.openxmlformats.org/drawingml/2006/main" xmlns:r="http://schemas.openxmlformats.org/officeDocument/2006/relationships" xmlns:p="http://schemas.openxmlformats.org/presentationml/2006/main">
  <p:tag name="GENSWF_SLIDE_UID" val="{033411D4-EDA6-4EAB-BEA3-DD385903D5B5}:332"/>
</p:tagLst>
</file>

<file path=ppt/tags/tag26.xml><?xml version="1.0" encoding="utf-8"?>
<p:tagLst xmlns:a="http://schemas.openxmlformats.org/drawingml/2006/main" xmlns:r="http://schemas.openxmlformats.org/officeDocument/2006/relationships" xmlns:p="http://schemas.openxmlformats.org/presentationml/2006/main">
  <p:tag name="ISLIDE.ICON" val="#370031;"/>
  <p:tag name="GENSWF_SLIDE_UID" val="{3A06B2C1-AF53-4301-8342-1127AB6C102A}:333"/>
</p:tagLst>
</file>

<file path=ppt/tags/tag27.xml><?xml version="1.0" encoding="utf-8"?>
<p:tagLst xmlns:a="http://schemas.openxmlformats.org/drawingml/2006/main" xmlns:r="http://schemas.openxmlformats.org/officeDocument/2006/relationships" xmlns:p="http://schemas.openxmlformats.org/presentationml/2006/main">
  <p:tag name="ISLIDE.ICON" val="#370031;"/>
  <p:tag name="GENSWF_SLIDE_UID" val="{AE899AE2-4CBC-4694-BA61-735E068B1475}:313"/>
</p:tagLst>
</file>

<file path=ppt/tags/tag28.xml><?xml version="1.0" encoding="utf-8"?>
<p:tagLst xmlns:a="http://schemas.openxmlformats.org/drawingml/2006/main" xmlns:r="http://schemas.openxmlformats.org/officeDocument/2006/relationships" xmlns:p="http://schemas.openxmlformats.org/presentationml/2006/main">
  <p:tag name="ISLIDE.ICON" val="#370031;"/>
  <p:tag name="GENSWF_SLIDE_UID" val="{31249754-CBF3-417E-8219-73E34461118F}:317"/>
</p:tagLst>
</file>

<file path=ppt/tags/tag29.xml><?xml version="1.0" encoding="utf-8"?>
<p:tagLst xmlns:a="http://schemas.openxmlformats.org/drawingml/2006/main" xmlns:r="http://schemas.openxmlformats.org/officeDocument/2006/relationships" xmlns:p="http://schemas.openxmlformats.org/presentationml/2006/main">
  <p:tag name="ISLIDE.ICON" val="#370031;"/>
  <p:tag name="GENSWF_SLIDE_UID" val="{CDC73636-6EF4-4E67-B90F-50D979A82B54}:343"/>
</p:tagLst>
</file>

<file path=ppt/tags/tag3.xml><?xml version="1.0" encoding="utf-8"?>
<p:tagLst xmlns:a="http://schemas.openxmlformats.org/drawingml/2006/main" xmlns:r="http://schemas.openxmlformats.org/officeDocument/2006/relationships" xmlns:p="http://schemas.openxmlformats.org/presentationml/2006/main">
  <p:tag name="GENSWF_SLIDE_UID" val="{EE4C4B17-DC6B-4444-AA35-44FECC2B91BB}:258"/>
</p:tagLst>
</file>

<file path=ppt/tags/tag30.xml><?xml version="1.0" encoding="utf-8"?>
<p:tagLst xmlns:a="http://schemas.openxmlformats.org/drawingml/2006/main" xmlns:r="http://schemas.openxmlformats.org/officeDocument/2006/relationships" xmlns:p="http://schemas.openxmlformats.org/presentationml/2006/main">
  <p:tag name="ISLIDE.ICON" val="#370031;"/>
  <p:tag name="GENSWF_SLIDE_UID" val="{1B2DE875-AE76-4ED3-8A30-DFD0399769EA}:344"/>
</p:tagLst>
</file>

<file path=ppt/tags/tag31.xml><?xml version="1.0" encoding="utf-8"?>
<p:tagLst xmlns:a="http://schemas.openxmlformats.org/drawingml/2006/main" xmlns:r="http://schemas.openxmlformats.org/officeDocument/2006/relationships" xmlns:p="http://schemas.openxmlformats.org/presentationml/2006/main">
  <p:tag name="GENSWF_SLIDE_UID" val="{C4453E43-9B13-48BA-94B2-1787028940A9}:341"/>
</p:tagLst>
</file>

<file path=ppt/tags/tag32.xml><?xml version="1.0" encoding="utf-8"?>
<p:tagLst xmlns:a="http://schemas.openxmlformats.org/drawingml/2006/main" xmlns:r="http://schemas.openxmlformats.org/officeDocument/2006/relationships" xmlns:p="http://schemas.openxmlformats.org/presentationml/2006/main">
  <p:tag name="GENSWF_SLIDE_UID" val="{1F9B5052-A0D3-4C62-90A4-A3F9CAF059DA}:334"/>
</p:tagLst>
</file>

<file path=ppt/tags/tag33.xml><?xml version="1.0" encoding="utf-8"?>
<p:tagLst xmlns:a="http://schemas.openxmlformats.org/drawingml/2006/main" xmlns:r="http://schemas.openxmlformats.org/officeDocument/2006/relationships" xmlns:p="http://schemas.openxmlformats.org/presentationml/2006/main">
  <p:tag name="GENSWF_SLIDE_UID" val="{3FBD6B71-3B5B-4519-9581-FF7B6E4AE876}:335"/>
</p:tagLst>
</file>

<file path=ppt/tags/tag34.xml><?xml version="1.0" encoding="utf-8"?>
<p:tagLst xmlns:a="http://schemas.openxmlformats.org/drawingml/2006/main" xmlns:r="http://schemas.openxmlformats.org/officeDocument/2006/relationships" xmlns:p="http://schemas.openxmlformats.org/presentationml/2006/main">
  <p:tag name="GENSWF_SLIDE_UID" val="{57892BD5-4377-409F-BAAE-2E1DD8FC2A0D}:336"/>
</p:tagLst>
</file>

<file path=ppt/tags/tag35.xml><?xml version="1.0" encoding="utf-8"?>
<p:tagLst xmlns:a="http://schemas.openxmlformats.org/drawingml/2006/main" xmlns:r="http://schemas.openxmlformats.org/officeDocument/2006/relationships" xmlns:p="http://schemas.openxmlformats.org/presentationml/2006/main">
  <p:tag name="GENSWF_SLIDE_UID" val="{6DFE3E66-5A11-491A-87CB-6E9326771945}:337"/>
</p:tagLst>
</file>

<file path=ppt/tags/tag36.xml><?xml version="1.0" encoding="utf-8"?>
<p:tagLst xmlns:a="http://schemas.openxmlformats.org/drawingml/2006/main" xmlns:r="http://schemas.openxmlformats.org/officeDocument/2006/relationships" xmlns:p="http://schemas.openxmlformats.org/presentationml/2006/main">
  <p:tag name="GENSWF_SLIDE_UID" val="{3CDB13DA-A708-4528-91E9-AC788821500D}:338"/>
</p:tagLst>
</file>

<file path=ppt/tags/tag37.xml><?xml version="1.0" encoding="utf-8"?>
<p:tagLst xmlns:a="http://schemas.openxmlformats.org/drawingml/2006/main" xmlns:r="http://schemas.openxmlformats.org/officeDocument/2006/relationships" xmlns:p="http://schemas.openxmlformats.org/presentationml/2006/main">
  <p:tag name="GENSWF_SLIDE_UID" val="{4C9D776A-EFC5-4710-8194-1CD02B51FBD5}:339"/>
</p:tagLst>
</file>

<file path=ppt/tags/tag4.xml><?xml version="1.0" encoding="utf-8"?>
<p:tagLst xmlns:a="http://schemas.openxmlformats.org/drawingml/2006/main" xmlns:r="http://schemas.openxmlformats.org/officeDocument/2006/relationships" xmlns:p="http://schemas.openxmlformats.org/presentationml/2006/main">
  <p:tag name="GENSWF_SLIDE_UID" val="{3B19A5BD-1B7B-46C0-A26E-DF8B93AF5AA0}:257"/>
</p:tagLst>
</file>

<file path=ppt/tags/tag5.xml><?xml version="1.0" encoding="utf-8"?>
<p:tagLst xmlns:a="http://schemas.openxmlformats.org/drawingml/2006/main" xmlns:r="http://schemas.openxmlformats.org/officeDocument/2006/relationships" xmlns:p="http://schemas.openxmlformats.org/presentationml/2006/main">
  <p:tag name="GENSWF_SLIDE_UID" val="{D4EEA904-8497-468C-BCAF-F46E6EBAE65E}:284"/>
</p:tagLst>
</file>

<file path=ppt/tags/tag6.xml><?xml version="1.0" encoding="utf-8"?>
<p:tagLst xmlns:a="http://schemas.openxmlformats.org/drawingml/2006/main" xmlns:r="http://schemas.openxmlformats.org/officeDocument/2006/relationships" xmlns:p="http://schemas.openxmlformats.org/presentationml/2006/main">
  <p:tag name="GENSWF_SLIDE_UID" val="{2F7DA9F7-2C47-47A6-AA63-6B50B2EA506C}:306"/>
</p:tagLst>
</file>

<file path=ppt/tags/tag7.xml><?xml version="1.0" encoding="utf-8"?>
<p:tagLst xmlns:a="http://schemas.openxmlformats.org/drawingml/2006/main" xmlns:r="http://schemas.openxmlformats.org/officeDocument/2006/relationships" xmlns:p="http://schemas.openxmlformats.org/presentationml/2006/main">
  <p:tag name="ISLIDE.ICON" val="#370031;"/>
  <p:tag name="GENSWF_SLIDE_UID" val="{1C015E8D-B02C-4EE6-A77B-6B4B9978CE6C}:259"/>
</p:tagLst>
</file>

<file path=ppt/tags/tag8.xml><?xml version="1.0" encoding="utf-8"?>
<p:tagLst xmlns:a="http://schemas.openxmlformats.org/drawingml/2006/main" xmlns:r="http://schemas.openxmlformats.org/officeDocument/2006/relationships" xmlns:p="http://schemas.openxmlformats.org/presentationml/2006/main">
  <p:tag name="ISLIDE.ICON" val="#370031;"/>
  <p:tag name="GENSWF_SLIDE_UID" val="{903826A1-8008-4B7A-A615-056D1A33D41E}:309"/>
</p:tagLst>
</file>

<file path=ppt/tags/tag9.xml><?xml version="1.0" encoding="utf-8"?>
<p:tagLst xmlns:a="http://schemas.openxmlformats.org/drawingml/2006/main" xmlns:r="http://schemas.openxmlformats.org/officeDocument/2006/relationships" xmlns:p="http://schemas.openxmlformats.org/presentationml/2006/main">
  <p:tag name="ISLIDE.ICON" val="#370031;"/>
  <p:tag name="GENSWF_SLIDE_UID" val="{5E74D24E-7D23-4E03-8177-FEB648823032}:31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o1ziem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2888</Words>
  <Application>Microsoft Office PowerPoint</Application>
  <PresentationFormat>Widescreen</PresentationFormat>
  <Paragraphs>243</Paragraphs>
  <Slides>36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微软雅黑</vt:lpstr>
      <vt:lpstr>Arial</vt:lpstr>
      <vt:lpstr>Calibri</vt:lpstr>
      <vt:lpstr>Cambria</vt:lpstr>
      <vt:lpstr>Times New Roman</vt:lpstr>
      <vt:lpstr>义启隶书体</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Chuyện chức phán sự đền Tản Viên- THU</dc:title>
  <dc:creator>第一PPT</dc:creator>
  <cp:keywords>www.1ppt.com</cp:keywords>
  <dc:description>www.1ppt.com</dc:description>
  <cp:lastModifiedBy>User</cp:lastModifiedBy>
  <cp:revision>151</cp:revision>
  <dcterms:created xsi:type="dcterms:W3CDTF">2021-01-07T01:49:12Z</dcterms:created>
  <dcterms:modified xsi:type="dcterms:W3CDTF">2026-02-04T02:32:04Z</dcterms:modified>
</cp:coreProperties>
</file>