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55DABE-2808-4C18-8172-BCD3F081EBD4}">
  <a:tblStyle styleId="{EF55DABE-2808-4C18-8172-BCD3F081EBD4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2E7E6"/>
          </a:solidFill>
        </a:fill>
      </a:tcStyle>
    </a:wholeTbl>
    <a:band1H>
      <a:tcTxStyle/>
      <a:tcStyle>
        <a:tcBdr/>
        <a:fill>
          <a:solidFill>
            <a:srgbClr val="E3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3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9165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ề và Nội dung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ề và Chú thích">
  <p:cSld name="Tiêu đề và Chú thích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ích dẫn cùng với Chú thích">
  <p:cSld name="Trích dẫn cùng với Chú thích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nh Thiếp">
  <p:cSld name="Danh Thiếp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ột">
  <p:cSld name="3 Cộ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0" name="Google Shape;11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ột Hình ảnh">
  <p:cSld name="3 Cột Hình ảnh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6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9" name="Google Shape;119;p16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2" name="Google Shape;122;p16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5" name="Google Shape;125;p16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6" name="Google Shape;12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ề và Văn bản Dọc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ề Dọc và Văn bản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ề và Nội dung" type="obj">
  <p:cSld name="OBJEC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Đầu trang của Phần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i Nội dung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ép so sánh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ỉ Tiêu đề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ống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ội dung với Chú thích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̉nh với Chú thích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Ảnh Toàn cảnh cùng với Chú thích">
  <p:cSld name="Ảnh Toàn cảnh cùng với Chú thích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9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20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21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2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9"/>
          <p:cNvPicPr preferRelativeResize="0"/>
          <p:nvPr/>
        </p:nvPicPr>
        <p:blipFill rotWithShape="1">
          <a:blip r:embed="rId4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 rotWithShape="1">
          <a:blip r:embed="rId5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3F3F3">
                  <a:alpha val="6666"/>
                </a:srgbClr>
              </a:gs>
              <a:gs pos="36000">
                <a:srgbClr val="F3F3F3">
                  <a:alpha val="5882"/>
                </a:srgbClr>
              </a:gs>
              <a:gs pos="69000">
                <a:srgbClr val="F3F3F3">
                  <a:alpha val="0"/>
                </a:srgbClr>
              </a:gs>
              <a:gs pos="100000">
                <a:srgbClr val="F3F3F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6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7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838200" y="744909"/>
            <a:ext cx="4785546" cy="315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n-US" dirty="0">
                <a:solidFill>
                  <a:srgbClr val="FFFFFF"/>
                </a:solidFill>
              </a:rPr>
              <a:t>BÀI 10: ĐO TẦN SỐ CỦA SÓNG ÂM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173" name="Google Shape;173;p22" descr="Lý thuyết Thực hành: Đo tần số của sóng âm - Vật Lí 11 Kết nối tri thức |  SGK Vật Lí 11 - Kết nối tri thức"/>
          <p:cNvPicPr preferRelativeResize="0"/>
          <p:nvPr/>
        </p:nvPicPr>
        <p:blipFill rotWithShape="1">
          <a:blip r:embed="rId4">
            <a:alphaModFix/>
          </a:blip>
          <a:srcRect l="837" r="-1" b="-1"/>
          <a:stretch/>
        </p:blipFill>
        <p:spPr>
          <a:xfrm>
            <a:off x="6143776" y="10"/>
            <a:ext cx="6069006" cy="3438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 descr="Sóng Âm Là Gì? Lý Thuyết Sóng Âm Và Các Bài Tập Minh Họa"/>
          <p:cNvPicPr preferRelativeResize="0"/>
          <p:nvPr/>
        </p:nvPicPr>
        <p:blipFill rotWithShape="1">
          <a:blip r:embed="rId5">
            <a:alphaModFix/>
          </a:blip>
          <a:srcRect t="421" r="-2" b="-1"/>
          <a:stretch/>
        </p:blipFill>
        <p:spPr>
          <a:xfrm>
            <a:off x="6143776" y="3419179"/>
            <a:ext cx="6069006" cy="343882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FED"/>
            </a:gs>
            <a:gs pos="74000">
              <a:srgbClr val="F17F7D"/>
            </a:gs>
            <a:gs pos="83000">
              <a:srgbClr val="F17F7D"/>
            </a:gs>
            <a:gs pos="100000">
              <a:srgbClr val="F6A9A7"/>
            </a:gs>
          </a:gsLst>
          <a:lin ang="5400000" scaled="0"/>
        </a:gra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1092867" y="152400"/>
            <a:ext cx="10003218" cy="1143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entury Gothic"/>
              <a:buNone/>
            </a:pPr>
            <a:r>
              <a:rPr lang="en-US" b="1">
                <a:solidFill>
                  <a:schemeClr val="dk1"/>
                </a:solidFill>
              </a:rPr>
              <a:t>I. Giới thiệu về dao động kí điện tử</a:t>
            </a:r>
            <a:endParaRPr b="1">
              <a:solidFill>
                <a:schemeClr val="dk1"/>
              </a:solidFill>
            </a:endParaRPr>
          </a:p>
        </p:txBody>
      </p:sp>
      <p:grpSp>
        <p:nvGrpSpPr>
          <p:cNvPr id="180" name="Google Shape;180;p23"/>
          <p:cNvGrpSpPr/>
          <p:nvPr/>
        </p:nvGrpSpPr>
        <p:grpSpPr>
          <a:xfrm>
            <a:off x="239094" y="1295407"/>
            <a:ext cx="11712279" cy="5409604"/>
            <a:chOff x="0" y="5"/>
            <a:chExt cx="11712279" cy="5409604"/>
          </a:xfrm>
        </p:grpSpPr>
        <p:sp>
          <p:nvSpPr>
            <p:cNvPr id="181" name="Google Shape;181;p23"/>
            <p:cNvSpPr/>
            <p:nvPr/>
          </p:nvSpPr>
          <p:spPr>
            <a:xfrm rot="5400000">
              <a:off x="6673880" y="-3639204"/>
              <a:ext cx="1111626" cy="866912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3CACA">
                <a:alpha val="89803"/>
              </a:srgbClr>
            </a:solidFill>
            <a:ln w="19050" cap="rnd" cmpd="sng">
              <a:solidFill>
                <a:srgbClr val="E3CA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3"/>
            <p:cNvSpPr txBox="1"/>
            <p:nvPr/>
          </p:nvSpPr>
          <p:spPr>
            <a:xfrm>
              <a:off x="2895134" y="193807"/>
              <a:ext cx="8614855" cy="1003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Đo cường độ tín hiệu dao động điện.</a:t>
              </a:r>
              <a:endParaRPr/>
            </a:p>
            <a:p>
              <a:pPr marL="228600" marR="0" lvl="1" indent="-228600" algn="l" rtl="0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Đo tần số, chu kì, khoảng thời gian của tín hiêụ dao động điện.</a:t>
              </a: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0" y="5"/>
              <a:ext cx="2893602" cy="1389533"/>
            </a:xfrm>
            <a:prstGeom prst="roundRect">
              <a:avLst>
                <a:gd name="adj" fmla="val 16667"/>
              </a:avLst>
            </a:prstGeom>
            <a:solidFill>
              <a:srgbClr val="B0121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3"/>
            <p:cNvSpPr txBox="1"/>
            <p:nvPr/>
          </p:nvSpPr>
          <p:spPr>
            <a:xfrm>
              <a:off x="67831" y="67836"/>
              <a:ext cx="2757940" cy="1253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43800" rIns="87625" bIns="43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- Các chức năng cơ bản:</a:t>
              </a: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 rot="5400000">
              <a:off x="5302433" y="-1000237"/>
              <a:ext cx="3950009" cy="886968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3CACA">
                <a:alpha val="89803"/>
              </a:srgbClr>
            </a:solidFill>
            <a:ln w="19050" cap="rnd" cmpd="sng">
              <a:solidFill>
                <a:srgbClr val="E3CA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 txBox="1"/>
            <p:nvPr/>
          </p:nvSpPr>
          <p:spPr>
            <a:xfrm>
              <a:off x="2842596" y="1652424"/>
              <a:ext cx="8676859" cy="3564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Nối que đo vào châm cắm tín hiệu.</a:t>
              </a:r>
              <a:endParaRPr/>
            </a:p>
            <a:p>
              <a:pPr marL="228600" marR="0" lvl="1" indent="-228600" algn="l" rtl="0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Chọn dạng tín hiệu đô AC hoặc DC.</a:t>
              </a:r>
              <a:endParaRPr/>
            </a:p>
            <a:p>
              <a:pPr marL="228600" marR="0" lvl="1" indent="-228600" algn="l" rtl="0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Nối dao động kí vào nguồn và bật công tắc.</a:t>
              </a:r>
              <a:endParaRPr/>
            </a:p>
            <a:p>
              <a:pPr marL="228600" marR="0" lvl="1" indent="-228600" algn="l" rtl="0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Sử dụng dây đo nối với tín hiệu cần đo.</a:t>
              </a:r>
              <a:endParaRPr/>
            </a:p>
            <a:p>
              <a:pPr marL="228600" marR="0" lvl="1" indent="-228600" algn="l" rtl="0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Nhấn nút TRIGGER để chế độ đo là Auto.</a:t>
              </a:r>
              <a:endParaRPr/>
            </a:p>
            <a:p>
              <a:pPr marL="228600" marR="0" lvl="1" indent="-228600" algn="l" rtl="0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Nhấn nút VONTS/DIV để điều chỉnh biên độ dao động.</a:t>
              </a:r>
              <a:endParaRPr/>
            </a:p>
            <a:p>
              <a:pPr marL="228600" marR="0" lvl="1" indent="-228600" algn="l" rtl="0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Nhấn nút SEC/DIV để điều chỉnh giá trị tương ứng với một ô trên màn hình.</a:t>
              </a:r>
              <a:endParaRPr/>
            </a:p>
            <a:p>
              <a:pPr marL="228600" marR="0" lvl="1" indent="-228600" algn="l" rtl="0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sử dụng nút lên xuống để điều chỉnh đồ thị tín hiệu.</a:t>
              </a: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0" y="2720786"/>
              <a:ext cx="2841065" cy="1389533"/>
            </a:xfrm>
            <a:prstGeom prst="roundRect">
              <a:avLst>
                <a:gd name="adj" fmla="val 16667"/>
              </a:avLst>
            </a:prstGeom>
            <a:solidFill>
              <a:srgbClr val="B0121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3"/>
            <p:cNvSpPr txBox="1"/>
            <p:nvPr/>
          </p:nvSpPr>
          <p:spPr>
            <a:xfrm>
              <a:off x="67831" y="2788617"/>
              <a:ext cx="2705403" cy="1253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43800" rIns="87625" bIns="43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- Cách sử dụng dao động kí điện tử để đo tín hiệu</a:t>
              </a:r>
              <a:endParaRPr sz="23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2075" y="1136848"/>
            <a:ext cx="9467850" cy="532566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 txBox="1"/>
          <p:nvPr/>
        </p:nvSpPr>
        <p:spPr>
          <a:xfrm>
            <a:off x="1092867" y="38100"/>
            <a:ext cx="10003218" cy="1143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I. Giới thiệu về dao động kí điện tử</a:t>
            </a:r>
            <a:endParaRPr sz="4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5" name="Google Shape;195;p24" descr="MỚI 2023] Máy Oscilloscope là gì? Cách sử dụng máy hiện sóng"/>
          <p:cNvPicPr preferRelativeResize="0"/>
          <p:nvPr/>
        </p:nvPicPr>
        <p:blipFill rotWithShape="1">
          <a:blip r:embed="rId5">
            <a:alphaModFix/>
          </a:blip>
          <a:srcRect t="11124" b="10689"/>
          <a:stretch/>
        </p:blipFill>
        <p:spPr>
          <a:xfrm>
            <a:off x="2169994" y="1373305"/>
            <a:ext cx="6619875" cy="3448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58999"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5207" y="1133474"/>
            <a:ext cx="6910588" cy="300460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/>
          <p:nvPr/>
        </p:nvSpPr>
        <p:spPr>
          <a:xfrm>
            <a:off x="0" y="69920"/>
            <a:ext cx="108680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II. Thực hành đo tần số của sóng âm</a:t>
            </a:r>
            <a:endParaRPr sz="4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136206" y="767343"/>
            <a:ext cx="4359595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Dụng cụ thí nghiệm</a:t>
            </a:r>
            <a:endParaRPr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Dao động k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í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điện tử v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dây đo (1).</a:t>
            </a:r>
            <a:endParaRPr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Micro (2).</a:t>
            </a:r>
            <a:endParaRPr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Bộ khuếch đại t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í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hiệu (3).</a:t>
            </a:r>
            <a:endParaRPr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Âm thoa v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ú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cao su (4).</a:t>
            </a:r>
            <a:endParaRPr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Gi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á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đỡ v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kẹp giữ âm thoa.</a:t>
            </a:r>
            <a:endParaRPr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857250" y="578167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/>
          <p:nvPr/>
        </p:nvSpPr>
        <p:spPr>
          <a:xfrm>
            <a:off x="1" y="1762067"/>
            <a:ext cx="12192417" cy="5095933"/>
          </a:xfrm>
          <a:custGeom>
            <a:avLst/>
            <a:gdLst/>
            <a:ahLst/>
            <a:cxnLst/>
            <a:rect l="l" t="t" r="r" b="b"/>
            <a:pathLst>
              <a:path w="12192417" h="5095933" extrusionOk="0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9" name="Google Shape;209;p26"/>
          <p:cNvSpPr/>
          <p:nvPr/>
        </p:nvSpPr>
        <p:spPr>
          <a:xfrm>
            <a:off x="8719939" y="1460230"/>
            <a:ext cx="3472060" cy="825932"/>
          </a:xfrm>
          <a:custGeom>
            <a:avLst/>
            <a:gdLst/>
            <a:ahLst/>
            <a:cxnLst/>
            <a:rect l="l" t="t" r="r" b="b"/>
            <a:pathLst>
              <a:path w="3472060" h="825932" extrusionOk="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-418" y="900279"/>
            <a:ext cx="9404723" cy="88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Thiết kế phương án thí nghiệm</a:t>
            </a:r>
            <a:endParaRPr sz="4000" b="1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1" name="Google Shape;211;p26" descr="Câu hỏ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593" y="1976059"/>
            <a:ext cx="1585090" cy="1585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62688" y="5098091"/>
            <a:ext cx="6202906" cy="181735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 txBox="1"/>
          <p:nvPr/>
        </p:nvSpPr>
        <p:spPr>
          <a:xfrm>
            <a:off x="6686188" y="3176348"/>
            <a:ext cx="5114093" cy="191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-1219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►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Sóng âm truyền tới dao động kí điện tử như thế nào? </a:t>
            </a:r>
            <a:endParaRPr/>
          </a:p>
          <a:p>
            <a:pPr marL="0" marR="0" lvl="0" indent="-1219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►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Tại sao tần số của dao động của tín hiệu đưa vào dao động kí lại bằng tần số của âm thoa?</a:t>
            </a:r>
            <a:endParaRPr/>
          </a:p>
        </p:txBody>
      </p:sp>
      <p:sp>
        <p:nvSpPr>
          <p:cNvPr id="214" name="Google Shape;214;p26"/>
          <p:cNvSpPr/>
          <p:nvPr/>
        </p:nvSpPr>
        <p:spPr>
          <a:xfrm>
            <a:off x="0" y="0"/>
            <a:ext cx="108680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II. Thực hành đo tần số của sóng âm</a:t>
            </a:r>
            <a:endParaRPr sz="4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1852275" y="2438692"/>
            <a:ext cx="10206132" cy="757130"/>
          </a:xfrm>
          <a:prstGeom prst="rect">
            <a:avLst/>
          </a:prstGeom>
          <a:solidFill>
            <a:srgbClr val="C2DDD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Yêu cầu các nhóm quan sát hình thảo luận nhóm và trả lời các câu hỏi: </a:t>
            </a:r>
            <a:endParaRPr/>
          </a:p>
        </p:txBody>
      </p:sp>
      <p:sp>
        <p:nvSpPr>
          <p:cNvPr id="216" name="Google Shape;216;p26"/>
          <p:cNvSpPr txBox="1"/>
          <p:nvPr/>
        </p:nvSpPr>
        <p:spPr>
          <a:xfrm>
            <a:off x="391719" y="3474919"/>
            <a:ext cx="6202906" cy="155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19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►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Thiết kế phương án thí nghiệm đo tần số sóng âm với các dụng cụ thí nghiệm trên.</a:t>
            </a:r>
            <a:endParaRPr/>
          </a:p>
          <a:p>
            <a:pPr marL="0" marR="0" lvl="0" indent="-1219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►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Làm thế nào để giảm ảnh hưởng của tiếng ồn bên ngoài đến phép đo?</a:t>
            </a:r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FED"/>
            </a:gs>
            <a:gs pos="74000">
              <a:srgbClr val="F17F7D"/>
            </a:gs>
            <a:gs pos="83000">
              <a:srgbClr val="F17F7D"/>
            </a:gs>
            <a:gs pos="100000">
              <a:srgbClr val="F6A9A7"/>
            </a:gs>
          </a:gsLst>
          <a:lin ang="5400000" scaled="0"/>
        </a:gra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/>
        </p:nvSpPr>
        <p:spPr>
          <a:xfrm>
            <a:off x="-418" y="900279"/>
            <a:ext cx="9404723" cy="88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0" y="0"/>
            <a:ext cx="108680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Thực hành đo tần số của sóng âm.</a:t>
            </a:r>
            <a:endParaRPr sz="4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-418" y="972592"/>
            <a:ext cx="62079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Tiến hành thí nghiệm.</a:t>
            </a:r>
            <a:endParaRPr/>
          </a:p>
        </p:txBody>
      </p:sp>
      <p:sp>
        <p:nvSpPr>
          <p:cNvPr id="224" name="Google Shape;224;p27"/>
          <p:cNvSpPr txBox="1"/>
          <p:nvPr/>
        </p:nvSpPr>
        <p:spPr>
          <a:xfrm>
            <a:off x="19049" y="1855882"/>
            <a:ext cx="620791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 cầu các nhóm bố trí thí nghiệm như hình, tiến hành thí nghiệm và ghi lại kết quả thí nghiệm vào bảng.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5" name="Google Shape;22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5225" y="1341924"/>
            <a:ext cx="4757256" cy="221566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7"/>
          <p:cNvSpPr txBox="1"/>
          <p:nvPr/>
        </p:nvSpPr>
        <p:spPr>
          <a:xfrm>
            <a:off x="19049" y="3744077"/>
            <a:ext cx="62079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Kết quả thí nghiệm.</a:t>
            </a:r>
            <a:endParaRPr/>
          </a:p>
        </p:txBody>
      </p:sp>
      <p:graphicFrame>
        <p:nvGraphicFramePr>
          <p:cNvPr id="227" name="Google Shape;227;p27"/>
          <p:cNvGraphicFramePr/>
          <p:nvPr/>
        </p:nvGraphicFramePr>
        <p:xfrm>
          <a:off x="5261719" y="4451963"/>
          <a:ext cx="6100800" cy="2110675"/>
        </p:xfrm>
        <a:graphic>
          <a:graphicData uri="http://schemas.openxmlformats.org/drawingml/2006/table">
            <a:tbl>
              <a:tblPr firstRow="1" firstCol="1" bandRow="1">
                <a:noFill/>
                <a:tableStyleId>{EF55DABE-2808-4C18-8172-BCD3F081EBD4}</a:tableStyleId>
              </a:tblPr>
              <a:tblGrid>
                <a:gridCol w="169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29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Đại lượng</a:t>
                      </a:r>
                      <a:endParaRPr sz="3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Lần đo</a:t>
                      </a:r>
                      <a:endParaRPr sz="3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Giá trị trung bình</a:t>
                      </a:r>
                      <a:endParaRPr sz="3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Lần 1</a:t>
                      </a:r>
                      <a:endParaRPr sz="3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Lần 2</a:t>
                      </a:r>
                      <a:endParaRPr sz="3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Lần 3</a:t>
                      </a:r>
                      <a:endParaRPr sz="3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Chu kì T(s)</a:t>
                      </a:r>
                      <a:endParaRPr sz="3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 </a:t>
                      </a:r>
                      <a:endParaRPr sz="3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 </a:t>
                      </a:r>
                      <a:endParaRPr sz="3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 </a:t>
                      </a:r>
                      <a:endParaRPr sz="3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 </a:t>
                      </a:r>
                      <a:endParaRPr sz="3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Tần số (Hz)</a:t>
                      </a:r>
                      <a:endParaRPr sz="3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 </a:t>
                      </a:r>
                      <a:endParaRPr sz="3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 </a:t>
                      </a:r>
                      <a:endParaRPr sz="3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 </a:t>
                      </a:r>
                      <a:endParaRPr sz="3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 </a:t>
                      </a:r>
                      <a:endParaRPr sz="3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8" name="Google Shape;228;p27"/>
          <p:cNvSpPr txBox="1"/>
          <p:nvPr/>
        </p:nvSpPr>
        <p:spPr>
          <a:xfrm>
            <a:off x="121021" y="4451963"/>
            <a:ext cx="5038726" cy="191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 thảo luận và tính giá trị trung bình, sai số của phép đo chu kì và tần số của sóng âm, hoàn thành báo cáo thực hành.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28"/>
          <p:cNvSpPr/>
          <p:nvPr/>
        </p:nvSpPr>
        <p:spPr>
          <a:xfrm>
            <a:off x="8719939" y="1460230"/>
            <a:ext cx="3472060" cy="825932"/>
          </a:xfrm>
          <a:custGeom>
            <a:avLst/>
            <a:gdLst/>
            <a:ahLst/>
            <a:cxnLst/>
            <a:rect l="l" t="t" r="r" b="b"/>
            <a:pathLst>
              <a:path w="3472060" h="825932" extrusionOk="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28"/>
          <p:cNvSpPr/>
          <p:nvPr/>
        </p:nvSpPr>
        <p:spPr>
          <a:xfrm>
            <a:off x="648930" y="629267"/>
            <a:ext cx="9252154" cy="10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u="none" strike="noStrike" cap="none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III. Vận dụng.</a:t>
            </a:r>
            <a:endParaRPr/>
          </a:p>
        </p:txBody>
      </p:sp>
      <p:sp>
        <p:nvSpPr>
          <p:cNvPr id="236" name="Google Shape;236;p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8"/>
          <p:cNvSpPr/>
          <p:nvPr/>
        </p:nvSpPr>
        <p:spPr>
          <a:xfrm>
            <a:off x="-1" y="1762067"/>
            <a:ext cx="12192418" cy="5095933"/>
          </a:xfrm>
          <a:custGeom>
            <a:avLst/>
            <a:gdLst/>
            <a:ahLst/>
            <a:cxnLst/>
            <a:rect l="l" t="t" r="r" b="b"/>
            <a:pathLst>
              <a:path w="12192418" h="5095933" extrusionOk="0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8" name="Google Shape;238;p28"/>
          <p:cNvSpPr txBox="1"/>
          <p:nvPr/>
        </p:nvSpPr>
        <p:spPr>
          <a:xfrm>
            <a:off x="-418" y="900279"/>
            <a:ext cx="9404723" cy="88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endParaRPr sz="40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39" name="Google Shape;239;p28"/>
          <p:cNvGrpSpPr/>
          <p:nvPr/>
        </p:nvGrpSpPr>
        <p:grpSpPr>
          <a:xfrm>
            <a:off x="734050" y="2810418"/>
            <a:ext cx="10725129" cy="3403951"/>
            <a:chOff x="85120" y="162"/>
            <a:chExt cx="10725129" cy="3403951"/>
          </a:xfrm>
        </p:grpSpPr>
        <p:sp>
          <p:nvSpPr>
            <p:cNvPr id="240" name="Google Shape;240;p28"/>
            <p:cNvSpPr/>
            <p:nvPr/>
          </p:nvSpPr>
          <p:spPr>
            <a:xfrm>
              <a:off x="85120" y="162"/>
              <a:ext cx="4596484" cy="2918767"/>
            </a:xfrm>
            <a:prstGeom prst="roundRect">
              <a:avLst>
                <a:gd name="adj" fmla="val 10000"/>
              </a:avLst>
            </a:prstGeom>
            <a:solidFill>
              <a:srgbClr val="B0121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595840" y="485346"/>
              <a:ext cx="4596484" cy="291876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9050" cap="rnd" cmpd="sng">
              <a:solidFill>
                <a:srgbClr val="B012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8"/>
            <p:cNvSpPr txBox="1"/>
            <p:nvPr/>
          </p:nvSpPr>
          <p:spPr>
            <a:xfrm>
              <a:off x="681328" y="570834"/>
              <a:ext cx="4425508" cy="2747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entury Gothic"/>
                <a:buNone/>
              </a:pPr>
              <a:r>
                <a:rPr lang="en-US" sz="3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Hãy sử dụng một số ứng dụng trên điện thoại thông minh để chỉnh dây đàn ghita.</a:t>
              </a: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5703045" y="162"/>
              <a:ext cx="4596484" cy="2918767"/>
            </a:xfrm>
            <a:prstGeom prst="roundRect">
              <a:avLst>
                <a:gd name="adj" fmla="val 10000"/>
              </a:avLst>
            </a:prstGeom>
            <a:solidFill>
              <a:srgbClr val="B0121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6213765" y="485346"/>
              <a:ext cx="4596484" cy="291876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9050" cap="rnd" cmpd="sng">
              <a:solidFill>
                <a:srgbClr val="B012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 txBox="1"/>
            <p:nvPr/>
          </p:nvSpPr>
          <p:spPr>
            <a:xfrm>
              <a:off x="6299253" y="570834"/>
              <a:ext cx="4425508" cy="2747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entury Gothic"/>
                <a:buNone/>
              </a:pPr>
              <a:r>
                <a:rPr lang="en-US" sz="3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Hãy sử dụng một số ứng dụng trên điện thoại thông minh để đo tần số sóng âm.</a:t>
              </a:r>
              <a:endParaRPr/>
            </a:p>
          </p:txBody>
        </p:sp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9"/>
          <p:cNvPicPr preferRelativeResize="0"/>
          <p:nvPr/>
        </p:nvPicPr>
        <p:blipFill rotWithShape="1">
          <a:blip r:embed="rId5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9"/>
          <p:cNvPicPr preferRelativeResize="0"/>
          <p:nvPr/>
        </p:nvPicPr>
        <p:blipFill rotWithShape="1">
          <a:blip r:embed="rId6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9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3" name="Google Shape;253;p29"/>
          <p:cNvPicPr preferRelativeResize="0"/>
          <p:nvPr/>
        </p:nvPicPr>
        <p:blipFill rotWithShape="1">
          <a:blip r:embed="rId7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9"/>
          <p:cNvPicPr preferRelativeResize="0"/>
          <p:nvPr/>
        </p:nvPicPr>
        <p:blipFill rotWithShape="1">
          <a:blip r:embed="rId8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7400518" y="1447800"/>
            <a:ext cx="4143781" cy="309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III. Vận dụng.</a:t>
            </a:r>
            <a:endParaRPr/>
          </a:p>
        </p:txBody>
      </p:sp>
      <p:sp>
        <p:nvSpPr>
          <p:cNvPr id="257" name="Google Shape;257;p29"/>
          <p:cNvSpPr/>
          <p:nvPr/>
        </p:nvSpPr>
        <p:spPr>
          <a:xfrm>
            <a:off x="0" y="0"/>
            <a:ext cx="6995919" cy="6858000"/>
          </a:xfrm>
          <a:custGeom>
            <a:avLst/>
            <a:gdLst/>
            <a:ahLst/>
            <a:cxnLst/>
            <a:rect l="l" t="t" r="r" b="b"/>
            <a:pathLst>
              <a:path w="6995919" h="6858000" extrusionOk="0">
                <a:moveTo>
                  <a:pt x="5651204" y="0"/>
                </a:moveTo>
                <a:lnTo>
                  <a:pt x="6994742" y="0"/>
                </a:lnTo>
                <a:lnTo>
                  <a:pt x="6969697" y="155676"/>
                </a:lnTo>
                <a:lnTo>
                  <a:pt x="6945828" y="310667"/>
                </a:lnTo>
                <a:lnTo>
                  <a:pt x="6922464" y="466344"/>
                </a:lnTo>
                <a:lnTo>
                  <a:pt x="6902461" y="622706"/>
                </a:lnTo>
                <a:lnTo>
                  <a:pt x="6882290" y="778383"/>
                </a:lnTo>
                <a:lnTo>
                  <a:pt x="6863464" y="934745"/>
                </a:lnTo>
                <a:lnTo>
                  <a:pt x="6847328" y="1089050"/>
                </a:lnTo>
                <a:lnTo>
                  <a:pt x="6832032" y="1245413"/>
                </a:lnTo>
                <a:lnTo>
                  <a:pt x="6818080" y="1401089"/>
                </a:lnTo>
                <a:lnTo>
                  <a:pt x="6805978" y="1554023"/>
                </a:lnTo>
                <a:lnTo>
                  <a:pt x="6793875" y="1709013"/>
                </a:lnTo>
                <a:lnTo>
                  <a:pt x="6783790" y="1861947"/>
                </a:lnTo>
                <a:lnTo>
                  <a:pt x="6775890" y="2014880"/>
                </a:lnTo>
                <a:lnTo>
                  <a:pt x="6767653" y="2167128"/>
                </a:lnTo>
                <a:lnTo>
                  <a:pt x="6760762" y="2318004"/>
                </a:lnTo>
                <a:lnTo>
                  <a:pt x="6755887" y="2467508"/>
                </a:lnTo>
                <a:lnTo>
                  <a:pt x="6751685" y="2617013"/>
                </a:lnTo>
                <a:lnTo>
                  <a:pt x="6747651" y="2765145"/>
                </a:lnTo>
                <a:lnTo>
                  <a:pt x="6745802" y="2911221"/>
                </a:lnTo>
                <a:lnTo>
                  <a:pt x="6743785" y="3057296"/>
                </a:lnTo>
                <a:lnTo>
                  <a:pt x="6742776" y="3201314"/>
                </a:lnTo>
                <a:lnTo>
                  <a:pt x="6743785" y="3343960"/>
                </a:lnTo>
                <a:lnTo>
                  <a:pt x="6743785" y="3485235"/>
                </a:lnTo>
                <a:lnTo>
                  <a:pt x="6745802" y="3625138"/>
                </a:lnTo>
                <a:lnTo>
                  <a:pt x="6748827" y="3762298"/>
                </a:lnTo>
                <a:lnTo>
                  <a:pt x="6751685" y="3898087"/>
                </a:lnTo>
                <a:lnTo>
                  <a:pt x="6754879" y="4031132"/>
                </a:lnTo>
                <a:lnTo>
                  <a:pt x="6759753" y="4163491"/>
                </a:lnTo>
                <a:lnTo>
                  <a:pt x="6764964" y="4293793"/>
                </a:lnTo>
                <a:lnTo>
                  <a:pt x="6769670" y="4421352"/>
                </a:lnTo>
                <a:lnTo>
                  <a:pt x="6782950" y="4670298"/>
                </a:lnTo>
                <a:lnTo>
                  <a:pt x="6797069" y="4908956"/>
                </a:lnTo>
                <a:lnTo>
                  <a:pt x="6811861" y="5138013"/>
                </a:lnTo>
                <a:lnTo>
                  <a:pt x="6828166" y="5354726"/>
                </a:lnTo>
                <a:lnTo>
                  <a:pt x="6845143" y="5561838"/>
                </a:lnTo>
                <a:lnTo>
                  <a:pt x="6863464" y="5753862"/>
                </a:lnTo>
                <a:lnTo>
                  <a:pt x="6881450" y="5934227"/>
                </a:lnTo>
                <a:lnTo>
                  <a:pt x="6899435" y="6100191"/>
                </a:lnTo>
                <a:lnTo>
                  <a:pt x="6916412" y="6252438"/>
                </a:lnTo>
                <a:lnTo>
                  <a:pt x="6932549" y="6387541"/>
                </a:lnTo>
                <a:lnTo>
                  <a:pt x="6947845" y="6509613"/>
                </a:lnTo>
                <a:lnTo>
                  <a:pt x="6960620" y="6612483"/>
                </a:lnTo>
                <a:lnTo>
                  <a:pt x="6972722" y="6698894"/>
                </a:lnTo>
                <a:lnTo>
                  <a:pt x="6990036" y="6817538"/>
                </a:lnTo>
                <a:lnTo>
                  <a:pt x="6995919" y="6858000"/>
                </a:lnTo>
                <a:lnTo>
                  <a:pt x="6090565" y="6858000"/>
                </a:lnTo>
                <a:lnTo>
                  <a:pt x="6090565" y="6858000"/>
                </a:lnTo>
                <a:lnTo>
                  <a:pt x="0" y="6858000"/>
                </a:lnTo>
                <a:lnTo>
                  <a:pt x="0" y="0"/>
                </a:lnTo>
                <a:lnTo>
                  <a:pt x="56512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8" name="Google Shape;258;p29"/>
          <p:cNvPicPr preferRelativeResize="0"/>
          <p:nvPr/>
        </p:nvPicPr>
        <p:blipFill rotWithShape="1">
          <a:blip r:embed="rId9">
            <a:alphaModFix/>
          </a:blip>
          <a:srcRect l="12347" t="38353" r="35037" b="8696"/>
          <a:stretch/>
        </p:blipFill>
        <p:spPr>
          <a:xfrm>
            <a:off x="962157" y="647698"/>
            <a:ext cx="4817799" cy="272726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flipH="1">
            <a:off x="6649646" y="-1"/>
            <a:ext cx="559472" cy="3709642"/>
          </a:xfrm>
          <a:custGeom>
            <a:avLst/>
            <a:gdLst/>
            <a:ahLst/>
            <a:cxnLst/>
            <a:rect l="l" t="t" r="r" b="b"/>
            <a:pathLst>
              <a:path w="559472" h="3709642" extrusionOk="0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0" name="Google Shape;260;p29"/>
          <p:cNvPicPr preferRelativeResize="0"/>
          <p:nvPr/>
        </p:nvPicPr>
        <p:blipFill rotWithShape="1">
          <a:blip r:embed="rId10">
            <a:alphaModFix/>
          </a:blip>
          <a:srcRect l="27231" t="15983" r="50000" b="17728"/>
          <a:stretch/>
        </p:blipFill>
        <p:spPr>
          <a:xfrm>
            <a:off x="2536311" y="3482108"/>
            <a:ext cx="1665642" cy="272772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86BE9ED-56A2-4093-962C-8A2A1706362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*\u0003\uFFFDO{5756AD73-695A-477D-82C7-0DCF7972064F}&quot;,&quot;C:\\Users\\Dell\\Downloads\\K12-online\\Lý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0. THỰC HÀNH ĐO TẦN SỐ CỦA SÓNG Â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9B12A0-AA60-45C6-9C6C-925FE3D99323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DB8C32-3BE4-4485-8E94-3D872B01FC09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56D32B-877E-4D69-BC13-40D454AA9767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FF1E87-FEE5-4227-93B1-A2213E1C0662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929A8B-8A54-449C-B832-A35E63E68C4F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271248-29A1-416C-96C8-8ABB3F13C08E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BFBE7B-3001-4D81-9ACC-E61971F3ED33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4F4EEE-D254-4E1F-9763-6D36A1B8C81A}:264"/>
</p:tagLst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501</Words>
  <Application>Microsoft Office PowerPoint</Application>
  <PresentationFormat>Widescreen</PresentationFormat>
  <Paragraphs>54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Century Gothic</vt:lpstr>
      <vt:lpstr>Noto Sans Symbols</vt:lpstr>
      <vt:lpstr>Tahoma</vt:lpstr>
      <vt:lpstr>Times New Roman</vt:lpstr>
      <vt:lpstr>Calibri</vt:lpstr>
      <vt:lpstr>Arial</vt:lpstr>
      <vt:lpstr>Ion</vt:lpstr>
      <vt:lpstr>Ion</vt:lpstr>
      <vt:lpstr>BÀI 10: ĐO TẦN SỐ CỦA SÓNG ÂM</vt:lpstr>
      <vt:lpstr>I. Giới thiệu về dao động kí điện tử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10. THỰC HÀNH ĐO TẦN SỐ CỦA SÓNG ÂM</dc:title>
  <dc:creator>Đoàn Văn Doanh</dc:creator>
  <cp:lastModifiedBy>User</cp:lastModifiedBy>
  <cp:revision>3</cp:revision>
  <dcterms:modified xsi:type="dcterms:W3CDTF">2026-01-26T03:23:36Z</dcterms:modified>
</cp:coreProperties>
</file>