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6" r:id="rId2"/>
    <p:sldId id="257" r:id="rId3"/>
    <p:sldId id="283" r:id="rId4"/>
    <p:sldId id="284" r:id="rId5"/>
    <p:sldId id="285" r:id="rId6"/>
    <p:sldId id="277" r:id="rId7"/>
    <p:sldId id="286" r:id="rId8"/>
    <p:sldId id="290" r:id="rId9"/>
    <p:sldId id="291" r:id="rId10"/>
    <p:sldId id="292" r:id="rId11"/>
    <p:sldId id="296" r:id="rId12"/>
    <p:sldId id="297" r:id="rId13"/>
    <p:sldId id="298" r:id="rId14"/>
    <p:sldId id="272" r:id="rId15"/>
  </p:sldIdLst>
  <p:sldSz cx="18288000" cy="10287000"/>
  <p:notesSz cx="6858000" cy="9144000"/>
  <p:embeddedFontLst>
    <p:embeddedFont>
      <p:font typeface="Alegreya Bold" panose="020B0604020202020204" charset="0"/>
      <p:regular r:id="rId17"/>
    </p:embeddedFont>
    <p:embeddedFont>
      <p:font typeface="Alfa Slab One" panose="020B0604020202020204" charset="0"/>
      <p:regular r:id="rId18"/>
    </p:embeddedFont>
    <p:embeddedFont>
      <p:font typeface="Apricots" panose="020B0604020202020204" charset="0"/>
      <p:regular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  <p:embeddedFont>
      <p:font typeface="Public Sans Heavy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CCFF"/>
    <a:srgbClr val="FFFF99"/>
    <a:srgbClr val="FF0066"/>
    <a:srgbClr val="006600"/>
    <a:srgbClr val="CC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C6C8B-9299-48E5-B96C-12012B8230F1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ED647-3842-4BDC-BEEE-EC088816E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2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" y="0"/>
            <a:ext cx="18297144" cy="10287000"/>
          </a:xfrm>
          <a:custGeom>
            <a:avLst/>
            <a:gdLst/>
            <a:ahLst/>
            <a:cxnLst/>
            <a:rect l="l" t="t" r="r" b="b"/>
            <a:pathLst>
              <a:path w="18297144" h="10287000">
                <a:moveTo>
                  <a:pt x="0" y="0"/>
                </a:moveTo>
                <a:lnTo>
                  <a:pt x="18297144" y="0"/>
                </a:lnTo>
                <a:lnTo>
                  <a:pt x="182971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34948" y="3325727"/>
            <a:ext cx="15813532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6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9" b="0" i="0" u="sng" strike="noStrike" kern="1200" cap="none" spc="0" normalizeH="0" baseline="0" noProof="0" dirty="0" err="1">
                <a:ln>
                  <a:noFill/>
                </a:ln>
                <a:solidFill>
                  <a:srgbClr val="006601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Bài</a:t>
            </a:r>
            <a:r>
              <a:rPr kumimoji="0" lang="en-US" sz="6199" b="0" i="0" u="sng" strike="noStrike" kern="1200" cap="none" spc="0" normalizeH="0" baseline="0" noProof="0" dirty="0">
                <a:ln>
                  <a:noFill/>
                </a:ln>
                <a:solidFill>
                  <a:srgbClr val="006601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8 – </a:t>
            </a:r>
            <a:r>
              <a:rPr kumimoji="0" lang="en-US" sz="6199" b="0" i="0" u="sng" strike="noStrike" kern="1200" cap="none" spc="0" normalizeH="0" baseline="0" noProof="0" dirty="0" err="1">
                <a:ln>
                  <a:noFill/>
                </a:ln>
                <a:solidFill>
                  <a:srgbClr val="006601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Chủ</a:t>
            </a:r>
            <a:r>
              <a:rPr kumimoji="0" lang="en-US" sz="6199" b="0" i="0" u="sng" strike="noStrike" kern="1200" cap="none" spc="0" normalizeH="0" baseline="0" noProof="0" dirty="0">
                <a:ln>
                  <a:noFill/>
                </a:ln>
                <a:solidFill>
                  <a:srgbClr val="006601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6199" b="0" i="0" u="sng" strike="noStrike" kern="1200" cap="none" spc="0" normalizeH="0" baseline="0" noProof="0" dirty="0" err="1">
                <a:ln>
                  <a:noFill/>
                </a:ln>
                <a:solidFill>
                  <a:srgbClr val="006601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đề</a:t>
            </a:r>
            <a:r>
              <a:rPr kumimoji="0" lang="en-US" sz="6199" b="0" i="0" u="sng" strike="noStrike" kern="1200" cap="none" spc="0" normalizeH="0" baseline="0" noProof="0" dirty="0">
                <a:ln>
                  <a:noFill/>
                </a:ln>
                <a:solidFill>
                  <a:srgbClr val="006601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ts val="8679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9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CÁC QUY LUẬT DI TRUYỀN CỦA MORGAN &amp; DI TRUYỀN GIỚI TÍNH</a:t>
            </a:r>
          </a:p>
          <a:p>
            <a:pPr marL="0" marR="0" lvl="0" indent="0" algn="ctr" defTabSz="914400" rtl="0" eaLnBrk="1" fontAlgn="auto" latinLnBrk="0" hangingPunct="1">
              <a:lnSpc>
                <a:spcPts val="8679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99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( 4 </a:t>
            </a:r>
            <a:r>
              <a:rPr kumimoji="0" lang="en-US" sz="6199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tiết</a:t>
            </a:r>
            <a:r>
              <a:rPr kumimoji="0" lang="en-US" sz="6199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73289" y="1271099"/>
            <a:ext cx="10936849" cy="160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1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9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Bộ</a:t>
            </a:r>
            <a:r>
              <a:rPr kumimoji="0" lang="en-US" sz="4699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 </a:t>
            </a:r>
            <a:r>
              <a:rPr kumimoji="0" lang="en-US" sz="4699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sách</a:t>
            </a:r>
            <a:r>
              <a:rPr kumimoji="0" lang="en-US" sz="4699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: </a:t>
            </a:r>
            <a:r>
              <a:rPr kumimoji="0" lang="en-US" sz="4699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Chân</a:t>
            </a:r>
            <a:r>
              <a:rPr kumimoji="0" lang="en-US" sz="4699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 </a:t>
            </a:r>
            <a:r>
              <a:rPr kumimoji="0" lang="en-US" sz="4699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trời</a:t>
            </a:r>
            <a:r>
              <a:rPr kumimoji="0" lang="en-US" sz="4699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 </a:t>
            </a:r>
            <a:r>
              <a:rPr kumimoji="0" lang="en-US" sz="4699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sáng</a:t>
            </a:r>
            <a:r>
              <a:rPr kumimoji="0" lang="en-US" sz="4699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 </a:t>
            </a:r>
            <a:r>
              <a:rPr kumimoji="0" lang="en-US" sz="4699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tạo</a:t>
            </a:r>
            <a:endParaRPr kumimoji="0" lang="en-US" sz="4699" b="0" i="0" u="none" strike="noStrike" kern="1200" cap="none" spc="0" normalizeH="0" baseline="0" noProof="0" dirty="0">
              <a:ln>
                <a:solidFill>
                  <a:srgbClr val="0000CC"/>
                </a:solidFill>
              </a:ln>
              <a:solidFill>
                <a:srgbClr val="0000CC"/>
              </a:solidFill>
              <a:effectLst/>
              <a:uLnTx/>
              <a:uFillTx/>
              <a:latin typeface="Alegreya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6015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9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Môn </a:t>
            </a:r>
            <a:r>
              <a:rPr kumimoji="0" lang="en-US" sz="4699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học</a:t>
            </a:r>
            <a:r>
              <a:rPr kumimoji="0" lang="en-US" sz="4699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: Sinh </a:t>
            </a:r>
            <a:r>
              <a:rPr kumimoji="0" lang="en-US" sz="4699" b="0" i="0" u="none" strike="noStrike" kern="1200" cap="none" spc="0" normalizeH="0" baseline="0" noProof="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học</a:t>
            </a:r>
            <a:r>
              <a:rPr kumimoji="0" lang="en-US" sz="4699" b="0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Alegreya Bold"/>
                <a:ea typeface="+mn-ea"/>
                <a:cs typeface="+mn-cs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20830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" y="33020"/>
            <a:ext cx="18295682" cy="1605280"/>
          </a:xfrm>
          <a:prstGeom prst="rect">
            <a:avLst/>
          </a:prstGeom>
        </p:spPr>
      </p:pic>
      <p:sp>
        <p:nvSpPr>
          <p:cNvPr id="4" name="TextBox 7"/>
          <p:cNvSpPr txBox="1"/>
          <p:nvPr/>
        </p:nvSpPr>
        <p:spPr>
          <a:xfrm>
            <a:off x="238760" y="1518790"/>
            <a:ext cx="817702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2: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mới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56900"/>
              </a:solidFill>
              <a:effectLst/>
              <a:uLnTx/>
              <a:uFillTx/>
              <a:latin typeface="Alfa Slab One"/>
              <a:ea typeface="+mn-ea"/>
              <a:cs typeface="+mn-cs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0" y="2105145"/>
            <a:ext cx="113944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II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 Di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truyền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&amp;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liên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kết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802640" y="3194626"/>
            <a:ext cx="443607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Constantia" panose="02030602050306030303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 ……………………..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488440" y="4218067"/>
            <a:ext cx="50698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Constantia" panose="02030602050306030303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 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8026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" y="33020"/>
            <a:ext cx="18295682" cy="1605280"/>
          </a:xfrm>
          <a:prstGeom prst="rect">
            <a:avLst/>
          </a:prstGeom>
        </p:spPr>
      </p:pic>
      <p:sp>
        <p:nvSpPr>
          <p:cNvPr id="4" name="TextBox 7"/>
          <p:cNvSpPr txBox="1"/>
          <p:nvPr/>
        </p:nvSpPr>
        <p:spPr>
          <a:xfrm>
            <a:off x="238760" y="1518790"/>
            <a:ext cx="817702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2: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mới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56900"/>
              </a:solidFill>
              <a:effectLst/>
              <a:uLnTx/>
              <a:uFillTx/>
              <a:latin typeface="Alfa Slab One"/>
              <a:ea typeface="+mn-ea"/>
              <a:cs typeface="+mn-cs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264160" y="2105145"/>
            <a:ext cx="113944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III. Di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liên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gene –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Hoán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gene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802640" y="3194626"/>
            <a:ext cx="443607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1. ……………………..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488440" y="4218067"/>
            <a:ext cx="50698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a. 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30415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" y="33020"/>
            <a:ext cx="18295682" cy="1605280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5817231" y="2437835"/>
            <a:ext cx="8355969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50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Public Sans Heavy"/>
              </a:rPr>
              <a:t>Trò</a:t>
            </a:r>
            <a:r>
              <a:rPr lang="en-US" sz="50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Public Sans Heavy"/>
              </a:rPr>
              <a:t> </a:t>
            </a:r>
            <a:r>
              <a:rPr lang="en-US" sz="50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Public Sans Heavy"/>
              </a:rPr>
              <a:t>chơi</a:t>
            </a:r>
            <a:r>
              <a:rPr lang="en-US" sz="50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Public Sans Heavy"/>
              </a:rPr>
              <a:t> </a:t>
            </a:r>
            <a:r>
              <a:rPr lang="en-US" sz="5000" dirty="0" err="1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Public Sans Heavy"/>
              </a:rPr>
              <a:t>Quizizz</a:t>
            </a:r>
            <a:endParaRPr lang="en-US" sz="5000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Public Sans Heavy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630737"/>
            <a:ext cx="11234648" cy="5686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iêu đề 1">
            <a:extLst>
              <a:ext uri="{FF2B5EF4-FFF2-40B4-BE49-F238E27FC236}">
                <a16:creationId xmlns:a16="http://schemas.microsoft.com/office/drawing/2014/main" id="{4B594EC5-5D33-25C6-7D88-C74223FAF482}"/>
              </a:ext>
            </a:extLst>
          </p:cNvPr>
          <p:cNvSpPr txBox="1">
            <a:spLocks/>
          </p:cNvSpPr>
          <p:nvPr/>
        </p:nvSpPr>
        <p:spPr>
          <a:xfrm rot="21295870">
            <a:off x="-1358210" y="1753593"/>
            <a:ext cx="8889074" cy="686265"/>
          </a:xfrm>
          <a:prstGeom prst="rect">
            <a:avLst/>
          </a:prstGeo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b="1" kern="1200" spc="-3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7000" u="sng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Hoạt động  3.</a:t>
            </a:r>
            <a:r>
              <a:rPr lang="en-US" sz="7000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7000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LUYỆN TẬP</a:t>
            </a:r>
            <a:endParaRPr lang="vi-VN" sz="7000" noProof="1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" y="33020"/>
            <a:ext cx="18295682" cy="1605280"/>
          </a:xfrm>
          <a:prstGeom prst="rect">
            <a:avLst/>
          </a:prstGeom>
        </p:spPr>
      </p:pic>
      <p:sp>
        <p:nvSpPr>
          <p:cNvPr id="4" name="TextBox 7"/>
          <p:cNvSpPr txBox="1"/>
          <p:nvPr/>
        </p:nvSpPr>
        <p:spPr>
          <a:xfrm>
            <a:off x="238760" y="1518790"/>
            <a:ext cx="8177022" cy="516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3: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Luyện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tập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56900"/>
              </a:solidFill>
              <a:effectLst/>
              <a:uLnTx/>
              <a:uFillTx/>
              <a:latin typeface="Alfa Slab One"/>
              <a:ea typeface="+mn-ea"/>
              <a:cs typeface="+mn-cs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838200" y="4305300"/>
            <a:ext cx="50698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1468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51476" y="1308452"/>
            <a:ext cx="14918622" cy="110397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 flipV="1">
            <a:off x="-11505884" y="1655955"/>
            <a:ext cx="14918622" cy="110397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01822" y="3863628"/>
            <a:ext cx="14250642" cy="39901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12737" y="4405302"/>
            <a:ext cx="11628812" cy="2770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40"/>
              </a:lnSpc>
            </a:pPr>
            <a:r>
              <a:rPr lang="en-US" sz="16172" dirty="0">
                <a:solidFill>
                  <a:srgbClr val="442F03"/>
                </a:solidFill>
                <a:latin typeface="Apricots"/>
              </a:rPr>
              <a:t>Thank You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8" y="33020"/>
            <a:ext cx="18295682" cy="191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êu đề 1">
            <a:extLst>
              <a:ext uri="{FF2B5EF4-FFF2-40B4-BE49-F238E27FC236}">
                <a16:creationId xmlns:a16="http://schemas.microsoft.com/office/drawing/2014/main" id="{4B594EC5-5D33-25C6-7D88-C74223FAF482}"/>
              </a:ext>
            </a:extLst>
          </p:cNvPr>
          <p:cNvSpPr txBox="1">
            <a:spLocks/>
          </p:cNvSpPr>
          <p:nvPr/>
        </p:nvSpPr>
        <p:spPr>
          <a:xfrm>
            <a:off x="1524000" y="1551475"/>
            <a:ext cx="5438313" cy="686265"/>
          </a:xfrm>
          <a:prstGeom prst="rect">
            <a:avLst/>
          </a:prstGeo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b="1" kern="1200" spc="-3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en-US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Hoạt động 1. </a:t>
            </a:r>
          </a:p>
          <a:p>
            <a:pPr algn="ctr">
              <a:spcAft>
                <a:spcPts val="1200"/>
              </a:spcAft>
            </a:pPr>
            <a:r>
              <a:rPr lang="vi-VN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KHỞI ĐỘNG</a:t>
            </a:r>
          </a:p>
        </p:txBody>
      </p:sp>
      <p:pic>
        <p:nvPicPr>
          <p:cNvPr id="12" name="Hình ảnh 9">
            <a:extLst>
              <a:ext uri="{FF2B5EF4-FFF2-40B4-BE49-F238E27FC236}">
                <a16:creationId xmlns:a16="http://schemas.microsoft.com/office/drawing/2014/main" id="{DFCBE0DC-A314-D110-0066-4AFD218BB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4" t="3796" r="4492" b="3951"/>
          <a:stretch/>
        </p:blipFill>
        <p:spPr>
          <a:xfrm>
            <a:off x="106680" y="1894607"/>
            <a:ext cx="2115474" cy="1633453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8" y="33020"/>
            <a:ext cx="18295682" cy="1605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" y="33020"/>
            <a:ext cx="18295682" cy="160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" y="33020"/>
            <a:ext cx="18295682" cy="160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5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" y="33020"/>
            <a:ext cx="18295682" cy="160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3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:a16="http://schemas.microsoft.com/office/drawing/2014/main" id="{668D3CAB-A936-40EA-A5F1-F6EB766838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59655" flipH="1">
            <a:off x="2503073" y="3537994"/>
            <a:ext cx="11335825" cy="6822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160" y="86429"/>
            <a:ext cx="12801600" cy="1998732"/>
          </a:xfrm>
          <a:prstGeom prst="snip2DiagRect">
            <a:avLst>
              <a:gd name="adj1" fmla="val 0"/>
              <a:gd name="adj2" fmla="val 3551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166" t="10819" r="9167" b="8824"/>
          <a:stretch/>
        </p:blipFill>
        <p:spPr>
          <a:xfrm>
            <a:off x="0" y="19863"/>
            <a:ext cx="5344160" cy="2065298"/>
          </a:xfrm>
          <a:prstGeom prst="rect">
            <a:avLst/>
          </a:prstGeom>
        </p:spPr>
      </p:pic>
      <p:sp>
        <p:nvSpPr>
          <p:cNvPr id="13" name="Tiêu đề 1">
            <a:extLst>
              <a:ext uri="{FF2B5EF4-FFF2-40B4-BE49-F238E27FC236}">
                <a16:creationId xmlns:a16="http://schemas.microsoft.com/office/drawing/2014/main" id="{4B594EC5-5D33-25C6-7D88-C74223FAF482}"/>
              </a:ext>
            </a:extLst>
          </p:cNvPr>
          <p:cNvSpPr txBox="1">
            <a:spLocks/>
          </p:cNvSpPr>
          <p:nvPr/>
        </p:nvSpPr>
        <p:spPr>
          <a:xfrm rot="21295870">
            <a:off x="-716281" y="2211219"/>
            <a:ext cx="5879061" cy="686265"/>
          </a:xfrm>
          <a:prstGeom prst="rect">
            <a:avLst/>
          </a:prstGeo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6600" b="1" kern="1200" spc="-3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500" b="0" u="sng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Hoạt động 2</a:t>
            </a:r>
            <a:r>
              <a:rPr lang="en-US" sz="5500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. </a:t>
            </a:r>
          </a:p>
          <a:p>
            <a:pPr algn="ctr">
              <a:lnSpc>
                <a:spcPct val="80000"/>
              </a:lnSpc>
            </a:pPr>
            <a:r>
              <a:rPr lang="en-US" sz="5500" noProof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Hình thành kiến thức</a:t>
            </a:r>
            <a:endParaRPr lang="vi-VN" sz="5500" noProof="1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Hình ảnh 9">
            <a:extLst>
              <a:ext uri="{FF2B5EF4-FFF2-40B4-BE49-F238E27FC236}">
                <a16:creationId xmlns:a16="http://schemas.microsoft.com/office/drawing/2014/main" id="{DFCBE0DC-A314-D110-0066-4AFD218BB5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4" t="3796" r="4492" b="3951"/>
          <a:stretch/>
        </p:blipFill>
        <p:spPr>
          <a:xfrm>
            <a:off x="914400" y="4456248"/>
            <a:ext cx="4267200" cy="373380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672" y="7920361"/>
            <a:ext cx="13580727" cy="16277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570" y="5595631"/>
            <a:ext cx="12387830" cy="1487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0" y="3123818"/>
            <a:ext cx="13868400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" y="33020"/>
            <a:ext cx="18295682" cy="1605280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228600" y="2095500"/>
            <a:ext cx="1011091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I. </a:t>
            </a:r>
            <a:r>
              <a:rPr lang="en-US" sz="40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Bối</a:t>
            </a:r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cảnh</a:t>
            </a:r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ra</a:t>
            </a:r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đời</a:t>
            </a:r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thí</a:t>
            </a:r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nghiệm</a:t>
            </a:r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của</a:t>
            </a:r>
            <a:r>
              <a:rPr lang="en-US" sz="4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onstantia" panose="02030602050306030303" pitchFamily="18" charset="0"/>
              </a:rPr>
              <a:t> Morgan.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238760" y="1518790"/>
            <a:ext cx="817702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2: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mới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56900"/>
              </a:solidFill>
              <a:effectLst/>
              <a:uLnTx/>
              <a:uFillTx/>
              <a:latin typeface="Alfa Slab O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64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" y="33020"/>
            <a:ext cx="18295682" cy="1605280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228600" y="2095500"/>
            <a:ext cx="1011091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I.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Bối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đời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thí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Morgan.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238760" y="1518790"/>
            <a:ext cx="817702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2: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mới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56900"/>
              </a:solidFill>
              <a:effectLst/>
              <a:uLnTx/>
              <a:uFillTx/>
              <a:latin typeface="Alfa Slab O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26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" y="33020"/>
            <a:ext cx="18295682" cy="1605280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228600" y="2095500"/>
            <a:ext cx="1011091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I.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Bối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cảnh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đời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thí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Morgan.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238760" y="1518790"/>
            <a:ext cx="817702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2: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kiến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E56900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mới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E56900"/>
              </a:solidFill>
              <a:effectLst/>
              <a:uLnTx/>
              <a:uFillTx/>
              <a:latin typeface="Alfa Slab On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1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181</Words>
  <Application>Microsoft Office PowerPoint</Application>
  <PresentationFormat>Custom</PresentationFormat>
  <Paragraphs>29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Alfa Slab One</vt:lpstr>
      <vt:lpstr>Constantia</vt:lpstr>
      <vt:lpstr>Public Sans Heavy</vt:lpstr>
      <vt:lpstr>Alegreya Bold</vt:lpstr>
      <vt:lpstr>Apricots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12 - Sinh học</dc:title>
  <dc:creator>User</dc:creator>
  <cp:lastModifiedBy>User</cp:lastModifiedBy>
  <cp:revision>32</cp:revision>
  <dcterms:created xsi:type="dcterms:W3CDTF">2006-08-16T00:00:00Z</dcterms:created>
  <dcterms:modified xsi:type="dcterms:W3CDTF">2026-01-26T01:40:25Z</dcterms:modified>
  <dc:identifier>DAF_3d7Oj6U</dc:identifier>
</cp:coreProperties>
</file>