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30"/>
  </p:notesMasterIdLst>
  <p:sldIdLst>
    <p:sldId id="263" r:id="rId4"/>
    <p:sldId id="299" r:id="rId5"/>
    <p:sldId id="300" r:id="rId6"/>
    <p:sldId id="271" r:id="rId7"/>
    <p:sldId id="275" r:id="rId8"/>
    <p:sldId id="277" r:id="rId9"/>
    <p:sldId id="270" r:id="rId10"/>
    <p:sldId id="284" r:id="rId11"/>
    <p:sldId id="295" r:id="rId12"/>
    <p:sldId id="286" r:id="rId13"/>
    <p:sldId id="287" r:id="rId14"/>
    <p:sldId id="288" r:id="rId15"/>
    <p:sldId id="296" r:id="rId16"/>
    <p:sldId id="291" r:id="rId17"/>
    <p:sldId id="292" r:id="rId18"/>
    <p:sldId id="293" r:id="rId19"/>
    <p:sldId id="294" r:id="rId20"/>
    <p:sldId id="304" r:id="rId21"/>
    <p:sldId id="301" r:id="rId22"/>
    <p:sldId id="303" r:id="rId23"/>
    <p:sldId id="302" r:id="rId24"/>
    <p:sldId id="265" r:id="rId25"/>
    <p:sldId id="266" r:id="rId26"/>
    <p:sldId id="268" r:id="rId27"/>
    <p:sldId id="267" r:id="rId28"/>
    <p:sldId id="285" r:id="rId29"/>
  </p:sldIdLst>
  <p:sldSz cx="9144000" cy="6858000" type="screen4x3"/>
  <p:notesSz cx="6858000" cy="9144000"/>
  <p:custDataLst>
    <p:tags r:id="rId3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00"/>
    <a:srgbClr val="CC0000"/>
    <a:srgbClr val="660033"/>
    <a:srgbClr val="FFCC00"/>
    <a:srgbClr val="663300"/>
    <a:srgbClr val="0033CC"/>
    <a:srgbClr val="000066"/>
    <a:srgbClr val="3333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26" autoAdjust="0"/>
    <p:restoredTop sz="91116" autoAdjust="0"/>
  </p:normalViewPr>
  <p:slideViewPr>
    <p:cSldViewPr>
      <p:cViewPr varScale="1">
        <p:scale>
          <a:sx n="110" d="100"/>
          <a:sy n="110" d="100"/>
        </p:scale>
        <p:origin x="134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8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73A2572B-3FAA-4C83-8A05-7ECFE5DF0A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727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73FA6D-C0DF-4519-A365-10A3E2F19556}" type="slidenum">
              <a:rPr lang="en-US"/>
              <a:pPr/>
              <a:t>14</a:t>
            </a:fld>
            <a:endParaRPr lang="en-US"/>
          </a:p>
        </p:txBody>
      </p:sp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/>
              <a:t>tất cả những giống kể trên đều xuất phát từ một giống gà rừng ban đầu</a:t>
            </a:r>
          </a:p>
          <a:p>
            <a:pPr>
              <a:spcBef>
                <a:spcPct val="0"/>
              </a:spcBef>
            </a:pPr>
            <a:r>
              <a:rPr lang="en-US"/>
              <a:t>Tại sao từ một dạng ban đầu mà lại phát triển ra nhiều dạng gà như bây giờ</a:t>
            </a:r>
          </a:p>
          <a:p>
            <a:pPr>
              <a:spcBef>
                <a:spcPct val="0"/>
              </a:spcBef>
            </a:pPr>
            <a:endParaRPr lang="en-US"/>
          </a:p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491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4317E2A1-5804-4979-96AC-23EE69C6F9A2}" type="slidenum">
              <a:rPr lang="en-US" sz="1200">
                <a:latin typeface="+mn-lt"/>
              </a:rPr>
              <a:pPr algn="r">
                <a:defRPr/>
              </a:pPr>
              <a:t>14</a:t>
            </a:fld>
            <a:endParaRPr lang="en-US" sz="1200">
              <a:latin typeface="+mn-lt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30399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6507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2218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25DB8-298A-4709-AD45-39C5DBBBE7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679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AA5B4-3E3B-4624-B03A-80B0241A15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64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68A29-7299-4B4B-8E4F-DF653B8B4C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370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0FDA6-F614-4DD1-9586-F56EB953B9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6266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83715-0835-4FE4-B505-09C5755703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0238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16C07-B637-4929-8532-ECE3CEDC51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4852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D68AB-1849-4CA1-BAE3-D70D84A5DF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8326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70546-F3B3-4D76-B3BB-336802C42C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432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31944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72EBA-5880-422B-951F-F7444C83BD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292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3C153-7ED8-4E29-B904-2BC3DBC6F0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270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D9A70-BE90-4608-A7E4-B27484D2BD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9589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69693-51FA-462F-8F39-CF24469026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9044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25DB8-298A-4709-AD45-39C5DBBBE7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6217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AA5B4-3E3B-4624-B03A-80B0241A15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9602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68A29-7299-4B4B-8E4F-DF653B8B4C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337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0FDA6-F614-4DD1-9586-F56EB953B9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7208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83715-0835-4FE4-B505-09C5755703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3398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16C07-B637-4929-8532-ECE3CEDC51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759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0043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D68AB-1849-4CA1-BAE3-D70D84A5DF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5274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70546-F3B3-4D76-B3BB-336802C42C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0211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72EBA-5880-422B-951F-F7444C83BD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696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3C153-7ED8-4E29-B904-2BC3DBC6F0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7803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D9A70-BE90-4608-A7E4-B27484D2BD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7688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69693-51FA-462F-8F39-CF24469026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568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1471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0766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8944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4415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8237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9461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Line 7"/>
          <p:cNvSpPr>
            <a:spLocks noChangeShapeType="1"/>
          </p:cNvSpPr>
          <p:nvPr userDrawn="1"/>
        </p:nvSpPr>
        <p:spPr bwMode="auto">
          <a:xfrm rot="5400000" flipV="1">
            <a:off x="5410994" y="-2267743"/>
            <a:ext cx="31750" cy="5586412"/>
          </a:xfrm>
          <a:prstGeom prst="line">
            <a:avLst/>
          </a:prstGeom>
          <a:noFill/>
          <a:ln w="38100">
            <a:solidFill>
              <a:srgbClr val="66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1652588" y="138113"/>
            <a:ext cx="527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660066"/>
                </a:solidFill>
              </a:rPr>
              <a:t>§. 4</a:t>
            </a:r>
          </a:p>
        </p:txBody>
      </p:sp>
      <p:sp>
        <p:nvSpPr>
          <p:cNvPr id="1033" name="WordArt 9"/>
          <p:cNvSpPr>
            <a:spLocks noChangeArrowheads="1" noChangeShapeType="1" noTextEdit="1"/>
          </p:cNvSpPr>
          <p:nvPr userDrawn="1"/>
        </p:nvSpPr>
        <p:spPr bwMode="auto">
          <a:xfrm>
            <a:off x="2424113" y="142875"/>
            <a:ext cx="5943600" cy="322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ĐỘT BIẾN GEN</a:t>
            </a:r>
          </a:p>
        </p:txBody>
      </p:sp>
      <p:sp>
        <p:nvSpPr>
          <p:cNvPr id="1034" name="Rectangle 10"/>
          <p:cNvSpPr>
            <a:spLocks noChangeArrowheads="1"/>
          </p:cNvSpPr>
          <p:nvPr userDrawn="1"/>
        </p:nvSpPr>
        <p:spPr bwMode="auto">
          <a:xfrm>
            <a:off x="0" y="914400"/>
            <a:ext cx="3657600" cy="5943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 userDrawn="1"/>
        </p:nvSpPr>
        <p:spPr bwMode="auto">
          <a:xfrm>
            <a:off x="3657600" y="914400"/>
            <a:ext cx="5257800" cy="5943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37" name="Picture 13" descr="bouquet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7150"/>
            <a:ext cx="1219200" cy="75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8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8DDC851B-8786-4E17-B841-416CF610E896}" type="slidenum">
              <a:rPr lang="en-US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49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8DDC851B-8786-4E17-B841-416CF610E896}" type="slidenum">
              <a:rPr lang="en-US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353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oleObject" Target="../embeddings/oleObject8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40.png"/><Relationship Id="rId2" Type="http://schemas.openxmlformats.org/officeDocument/2006/relationships/image" Target="../media/image35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oleObject" Target="../embeddings/oleObject6.bin"/><Relationship Id="rId1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vnexpress.net/tag/hoi-chung-progeria-1190252" TargetMode="Externa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Relationship Id="rId5" Type="http://schemas.openxmlformats.org/officeDocument/2006/relationships/slide" Target="slide8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FF00"/>
          </a:solidFill>
        </p:spPr>
      </p:pic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838200" y="838200"/>
            <a:ext cx="74676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</a:rPr>
              <a:t>  </a:t>
            </a:r>
            <a:r>
              <a:rPr lang="en-US" sz="3200" b="1" dirty="0" err="1">
                <a:solidFill>
                  <a:srgbClr val="FF0000"/>
                </a:solidFill>
              </a:rPr>
              <a:t>Chủ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đề</a:t>
            </a:r>
            <a:r>
              <a:rPr lang="en-US" sz="3200" b="1" dirty="0">
                <a:solidFill>
                  <a:srgbClr val="FF0000"/>
                </a:solidFill>
              </a:rPr>
              <a:t> 1: DI TRUYỀN PHÂN TỬ VÀ DI TRUYỀN NHIỄM SẮC THỂ</a:t>
            </a:r>
          </a:p>
        </p:txBody>
      </p:sp>
      <p:graphicFrame>
        <p:nvGraphicFramePr>
          <p:cNvPr id="11269" name="Object 5"/>
          <p:cNvGraphicFramePr>
            <a:graphicFrameLocks noChangeAspect="1"/>
          </p:cNvGraphicFramePr>
          <p:nvPr/>
        </p:nvGraphicFramePr>
        <p:xfrm>
          <a:off x="6553200" y="4484688"/>
          <a:ext cx="25908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999440" imgH="1831320" progId="MS_ClipArt_Gallery.2">
                  <p:embed/>
                </p:oleObj>
              </mc:Choice>
              <mc:Fallback>
                <p:oleObj name="Clip" r:id="rId3" imgW="1999440" imgH="1831320" progId="MS_ClipArt_Gallery.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4484688"/>
                        <a:ext cx="2590800" cy="2373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0" name="Object 6"/>
          <p:cNvGraphicFramePr>
            <a:graphicFrameLocks noChangeAspect="1"/>
          </p:cNvGraphicFramePr>
          <p:nvPr/>
        </p:nvGraphicFramePr>
        <p:xfrm>
          <a:off x="0" y="0"/>
          <a:ext cx="2133600" cy="212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278360" imgH="1274040" progId="MS_ClipArt_Gallery.2">
                  <p:embed/>
                </p:oleObj>
              </mc:Choice>
              <mc:Fallback>
                <p:oleObj name="Clip" r:id="rId5" imgW="1278360" imgH="1274040" progId="MS_ClipArt_Gallery.2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33600" cy="212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0" y="2179161"/>
            <a:ext cx="7315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0000FF"/>
                </a:solidFill>
              </a:rPr>
              <a:t>BÀI 4: HỆ GENE, ĐỘT BIẾN GENE VÀ CÔNG NGHỆ GENE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3200400" y="1066800"/>
            <a:ext cx="3810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latin typeface="Arial" charset="0"/>
            </a:endParaRPr>
          </a:p>
        </p:txBody>
      </p:sp>
      <p:pic>
        <p:nvPicPr>
          <p:cNvPr id="41988" name="Picture 4" descr="DSC031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41148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9" name="Picture 5" descr="HongCauHinhLi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1219200"/>
            <a:ext cx="4229100" cy="5334000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0" name="WordArt 6"/>
          <p:cNvSpPr>
            <a:spLocks noChangeArrowheads="1" noChangeShapeType="1" noTextEdit="1"/>
          </p:cNvSpPr>
          <p:nvPr/>
        </p:nvSpPr>
        <p:spPr bwMode="auto">
          <a:xfrm>
            <a:off x="2424113" y="142875"/>
            <a:ext cx="5943600" cy="322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ĐỘT BIẾN GEN</a:t>
            </a: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1038507" y="617538"/>
            <a:ext cx="36477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/>
              <a:t>3. </a:t>
            </a:r>
            <a:r>
              <a:rPr lang="en-US" sz="2800" b="1" dirty="0" err="1"/>
              <a:t>Vai</a:t>
            </a:r>
            <a:r>
              <a:rPr lang="en-US" sz="2800" b="1" dirty="0"/>
              <a:t> </a:t>
            </a:r>
            <a:r>
              <a:rPr lang="en-US" sz="2800" b="1" dirty="0" err="1"/>
              <a:t>trò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đột</a:t>
            </a:r>
            <a:r>
              <a:rPr lang="en-US" sz="2800" b="1" dirty="0"/>
              <a:t> </a:t>
            </a:r>
            <a:r>
              <a:rPr lang="en-US" sz="2800" b="1" dirty="0" err="1"/>
              <a:t>biến</a:t>
            </a:r>
            <a:r>
              <a:rPr lang="en-US" sz="2800" b="1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1" grpId="0"/>
      <p:bldP spid="4199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benh-vay-ca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39624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 descr="20130625160957-tuye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19200"/>
            <a:ext cx="4724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2" name="WordArt 4"/>
          <p:cNvSpPr>
            <a:spLocks noChangeArrowheads="1" noChangeShapeType="1" noTextEdit="1"/>
          </p:cNvSpPr>
          <p:nvPr/>
        </p:nvSpPr>
        <p:spPr bwMode="auto">
          <a:xfrm>
            <a:off x="3048000" y="571500"/>
            <a:ext cx="3286125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solidFill>
                  <a:srgbClr val="80008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Một số thể đột biến gen</a:t>
            </a:r>
            <a:endParaRPr lang="en-US" sz="3600" b="1" kern="10">
              <a:solidFill>
                <a:srgbClr val="80008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3013" name="WordArt 5"/>
          <p:cNvSpPr>
            <a:spLocks noChangeArrowheads="1" noChangeShapeType="1" noTextEdit="1"/>
          </p:cNvSpPr>
          <p:nvPr/>
        </p:nvSpPr>
        <p:spPr bwMode="auto">
          <a:xfrm>
            <a:off x="2424113" y="142875"/>
            <a:ext cx="5943600" cy="322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ĐỘT BIẾN GEN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Lúa Khang Dân Đ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81400"/>
            <a:ext cx="41910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035" name="Group 3"/>
          <p:cNvGrpSpPr>
            <a:grpSpLocks/>
          </p:cNvGrpSpPr>
          <p:nvPr/>
        </p:nvGrpSpPr>
        <p:grpSpPr bwMode="auto">
          <a:xfrm>
            <a:off x="609600" y="931863"/>
            <a:ext cx="4038600" cy="2687637"/>
            <a:chOff x="528" y="384"/>
            <a:chExt cx="2544" cy="1693"/>
          </a:xfrm>
        </p:grpSpPr>
        <p:sp>
          <p:nvSpPr>
            <p:cNvPr id="44036" name="Text Box 4"/>
            <p:cNvSpPr txBox="1">
              <a:spLocks noChangeArrowheads="1"/>
            </p:cNvSpPr>
            <p:nvPr/>
          </p:nvSpPr>
          <p:spPr bwMode="auto">
            <a:xfrm>
              <a:off x="576" y="1821"/>
              <a:ext cx="2448" cy="256"/>
            </a:xfrm>
            <a:prstGeom prst="rect">
              <a:avLst/>
            </a:prstGeom>
            <a:gradFill rotWithShape="1">
              <a:gsLst>
                <a:gs pos="0">
                  <a:srgbClr val="66FFFF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 i="1">
                  <a:solidFill>
                    <a:srgbClr val="800000"/>
                  </a:solidFill>
                  <a:cs typeface="Times New Roman" pitchFamily="18" charset="0"/>
                </a:rPr>
                <a:t>Ngô đột biến chống được sâu hại</a:t>
              </a:r>
            </a:p>
          </p:txBody>
        </p:sp>
        <p:pic>
          <p:nvPicPr>
            <p:cNvPr id="44037" name="Picture 5" descr="ngô mạng gen chống saou hạ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384"/>
              <a:ext cx="2544" cy="1440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038" name="Group 6"/>
          <p:cNvGrpSpPr>
            <a:grpSpLocks/>
          </p:cNvGrpSpPr>
          <p:nvPr/>
        </p:nvGrpSpPr>
        <p:grpSpPr bwMode="auto">
          <a:xfrm>
            <a:off x="4953000" y="762000"/>
            <a:ext cx="3962400" cy="5827713"/>
            <a:chOff x="3639" y="384"/>
            <a:chExt cx="1968" cy="1593"/>
          </a:xfrm>
        </p:grpSpPr>
        <p:sp>
          <p:nvSpPr>
            <p:cNvPr id="44039" name="Rectangle 7"/>
            <p:cNvSpPr>
              <a:spLocks noChangeArrowheads="1"/>
            </p:cNvSpPr>
            <p:nvPr/>
          </p:nvSpPr>
          <p:spPr bwMode="auto">
            <a:xfrm>
              <a:off x="3639" y="1866"/>
              <a:ext cx="1968" cy="111"/>
            </a:xfrm>
            <a:prstGeom prst="rect">
              <a:avLst/>
            </a:prstGeom>
            <a:gradFill rotWithShape="1">
              <a:gsLst>
                <a:gs pos="0">
                  <a:srgbClr val="66FFFF"/>
                </a:gs>
                <a:gs pos="100000">
                  <a:schemeClr val="bg1"/>
                </a:gs>
              </a:gsLst>
              <a:lin ang="5400000" scaled="1"/>
            </a:gradFill>
            <a:ln w="9525" algn="ctr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 i="1">
                  <a:solidFill>
                    <a:srgbClr val="800000"/>
                  </a:solidFill>
                  <a:cs typeface="Times New Roman" pitchFamily="18" charset="0"/>
                </a:rPr>
                <a:t>Chuối đột biến – 200 nải </a:t>
              </a:r>
            </a:p>
          </p:txBody>
        </p:sp>
        <p:pic>
          <p:nvPicPr>
            <p:cNvPr id="44040" name="Picture 8" descr="chuối đb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84"/>
              <a:ext cx="1944" cy="1488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041" name="WordArt 9"/>
          <p:cNvSpPr>
            <a:spLocks noChangeArrowheads="1" noChangeShapeType="1" noTextEdit="1"/>
          </p:cNvSpPr>
          <p:nvPr/>
        </p:nvSpPr>
        <p:spPr bwMode="auto">
          <a:xfrm>
            <a:off x="2424113" y="142875"/>
            <a:ext cx="5943600" cy="322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ĐỘT BIẾN 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6318250" y="5175250"/>
            <a:ext cx="1441450" cy="366713"/>
          </a:xfrm>
          <a:prstGeom prst="rect">
            <a:avLst/>
          </a:prstGeom>
          <a:solidFill>
            <a:srgbClr val="CDE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4572000" y="5099050"/>
            <a:ext cx="1214438" cy="366713"/>
          </a:xfrm>
          <a:prstGeom prst="rect">
            <a:avLst/>
          </a:prstGeom>
          <a:solidFill>
            <a:srgbClr val="FFFF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6242050" y="4264025"/>
            <a:ext cx="1670050" cy="366713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4572000" y="4340225"/>
            <a:ext cx="1138238" cy="366713"/>
          </a:xfrm>
          <a:prstGeom prst="rect">
            <a:avLst/>
          </a:prstGeom>
          <a:solidFill>
            <a:srgbClr val="EED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6242050" y="3276600"/>
            <a:ext cx="1744663" cy="779463"/>
          </a:xfrm>
          <a:prstGeom prst="rect">
            <a:avLst/>
          </a:prstGeom>
          <a:solidFill>
            <a:srgbClr val="FFED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4572000" y="3429000"/>
            <a:ext cx="1366838" cy="3667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1687513" y="5099050"/>
            <a:ext cx="1443037" cy="366713"/>
          </a:xfrm>
          <a:prstGeom prst="rect">
            <a:avLst/>
          </a:prstGeom>
          <a:solidFill>
            <a:srgbClr val="FFDA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0" y="5175250"/>
            <a:ext cx="1308100" cy="366713"/>
          </a:xfrm>
          <a:prstGeom prst="rect">
            <a:avLst/>
          </a:prstGeom>
          <a:solidFill>
            <a:srgbClr val="E0C1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1612900" y="4340225"/>
            <a:ext cx="1517650" cy="366713"/>
          </a:xfrm>
          <a:prstGeom prst="rect">
            <a:avLst/>
          </a:prstGeom>
          <a:solidFill>
            <a:srgbClr val="BEF8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0" y="4414838"/>
            <a:ext cx="1308100" cy="366712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1612900" y="3276600"/>
            <a:ext cx="1517650" cy="641350"/>
          </a:xfrm>
          <a:prstGeom prst="rect">
            <a:avLst/>
          </a:prstGeom>
          <a:solidFill>
            <a:srgbClr val="FFE0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/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1536700" y="3201988"/>
            <a:ext cx="16700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9966"/>
                </a:solidFill>
                <a:latin typeface="Times New Roman" pitchFamily="18" charset="0"/>
              </a:rPr>
              <a:t>….G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sz="2400" b="1">
                <a:solidFill>
                  <a:srgbClr val="FF9966"/>
                </a:solidFill>
                <a:latin typeface="Times New Roman" pitchFamily="18" charset="0"/>
              </a:rPr>
              <a:t>G….</a:t>
            </a:r>
          </a:p>
          <a:p>
            <a:pPr eaLnBrk="1" hangingPunct="1"/>
            <a:r>
              <a:rPr lang="en-US" sz="2400" b="1">
                <a:solidFill>
                  <a:srgbClr val="FF9966"/>
                </a:solidFill>
                <a:latin typeface="Times New Roman" pitchFamily="18" charset="0"/>
              </a:rPr>
              <a:t>….X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400" b="1">
                <a:solidFill>
                  <a:srgbClr val="FF9966"/>
                </a:solidFill>
                <a:latin typeface="Times New Roman" pitchFamily="18" charset="0"/>
              </a:rPr>
              <a:t>X….</a:t>
            </a:r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169863" y="3505200"/>
            <a:ext cx="1366837" cy="3667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0" y="342900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Gen HbA </a:t>
            </a:r>
          </a:p>
        </p:txBody>
      </p:sp>
      <p:pic>
        <p:nvPicPr>
          <p:cNvPr id="25616" name="Picture 16" descr="HongC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0"/>
            <a:ext cx="4249737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7" name="Picture 17" descr="HongCauLi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213" y="0"/>
            <a:ext cx="4022725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322263" y="5934075"/>
            <a:ext cx="83470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t>Bệnh thiếu máu do hồng cầu hình liềm</a:t>
            </a:r>
          </a:p>
          <a:p>
            <a:pPr algn="ctr" eaLnBrk="1" hangingPunct="1">
              <a:lnSpc>
                <a:spcPct val="85000"/>
              </a:lnSpc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(Người có kiểu gen SS bị thiếu máu nặng, thường chết sớm.)</a:t>
            </a:r>
          </a:p>
        </p:txBody>
      </p:sp>
      <p:sp>
        <p:nvSpPr>
          <p:cNvPr id="25619" name="Text Box 19"/>
          <p:cNvSpPr txBox="1">
            <a:spLocks noChangeArrowheads="1"/>
          </p:cNvSpPr>
          <p:nvPr/>
        </p:nvSpPr>
        <p:spPr bwMode="auto">
          <a:xfrm>
            <a:off x="1612900" y="4264025"/>
            <a:ext cx="1517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9966"/>
                </a:solidFill>
                <a:latin typeface="Times New Roman" pitchFamily="18" charset="0"/>
              </a:rPr>
              <a:t>…G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en-US" sz="2400" b="1">
                <a:solidFill>
                  <a:srgbClr val="FF9966"/>
                </a:solidFill>
                <a:latin typeface="Times New Roman" pitchFamily="18" charset="0"/>
              </a:rPr>
              <a:t>G…</a:t>
            </a:r>
          </a:p>
        </p:txBody>
      </p:sp>
      <p:sp>
        <p:nvSpPr>
          <p:cNvPr id="25620" name="Text Box 20"/>
          <p:cNvSpPr txBox="1">
            <a:spLocks noChangeArrowheads="1"/>
          </p:cNvSpPr>
          <p:nvPr/>
        </p:nvSpPr>
        <p:spPr bwMode="auto">
          <a:xfrm>
            <a:off x="169863" y="4340225"/>
            <a:ext cx="12144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mARN</a:t>
            </a:r>
          </a:p>
        </p:txBody>
      </p:sp>
      <p:sp>
        <p:nvSpPr>
          <p:cNvPr id="25621" name="Text Box 21"/>
          <p:cNvSpPr txBox="1">
            <a:spLocks noChangeArrowheads="1"/>
          </p:cNvSpPr>
          <p:nvPr/>
        </p:nvSpPr>
        <p:spPr bwMode="auto">
          <a:xfrm>
            <a:off x="169863" y="5099050"/>
            <a:ext cx="1290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Protein </a:t>
            </a:r>
          </a:p>
        </p:txBody>
      </p:sp>
      <p:sp>
        <p:nvSpPr>
          <p:cNvPr id="25622" name="Text Box 22"/>
          <p:cNvSpPr txBox="1">
            <a:spLocks noChangeArrowheads="1"/>
          </p:cNvSpPr>
          <p:nvPr/>
        </p:nvSpPr>
        <p:spPr bwMode="auto">
          <a:xfrm>
            <a:off x="1687513" y="5099050"/>
            <a:ext cx="1443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9966"/>
                </a:solidFill>
                <a:latin typeface="Times New Roman" pitchFamily="18" charset="0"/>
              </a:rPr>
              <a:t>….Glu….</a:t>
            </a:r>
          </a:p>
        </p:txBody>
      </p:sp>
      <p:sp>
        <p:nvSpPr>
          <p:cNvPr id="25623" name="Text Box 23"/>
          <p:cNvSpPr txBox="1">
            <a:spLocks noChangeArrowheads="1"/>
          </p:cNvSpPr>
          <p:nvPr/>
        </p:nvSpPr>
        <p:spPr bwMode="auto">
          <a:xfrm>
            <a:off x="6318250" y="3201988"/>
            <a:ext cx="16700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….G</a:t>
            </a:r>
            <a:r>
              <a:rPr lang="en-US" sz="2400" b="1">
                <a:solidFill>
                  <a:srgbClr val="FF9966"/>
                </a:solidFill>
                <a:latin typeface="Times New Roman" pitchFamily="18" charset="0"/>
              </a:rPr>
              <a:t>T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G….</a:t>
            </a:r>
          </a:p>
          <a:p>
            <a:pPr eaLnBrk="1" hangingPunct="1"/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….X</a:t>
            </a:r>
            <a:r>
              <a:rPr lang="en-US" sz="2400" b="1">
                <a:solidFill>
                  <a:srgbClr val="FF9966"/>
                </a:solidFill>
                <a:latin typeface="Times New Roman" pitchFamily="18" charset="0"/>
              </a:rPr>
              <a:t>A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X….</a:t>
            </a:r>
          </a:p>
        </p:txBody>
      </p:sp>
      <p:sp>
        <p:nvSpPr>
          <p:cNvPr id="25624" name="Text Box 24"/>
          <p:cNvSpPr txBox="1">
            <a:spLocks noChangeArrowheads="1"/>
          </p:cNvSpPr>
          <p:nvPr/>
        </p:nvSpPr>
        <p:spPr bwMode="auto">
          <a:xfrm>
            <a:off x="6318250" y="4264025"/>
            <a:ext cx="1592263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…G</a:t>
            </a:r>
            <a:r>
              <a:rPr lang="en-US" sz="2400" b="1">
                <a:solidFill>
                  <a:srgbClr val="FF9966"/>
                </a:solidFill>
                <a:latin typeface="Times New Roman" pitchFamily="18" charset="0"/>
              </a:rPr>
              <a:t>U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G…</a:t>
            </a:r>
          </a:p>
        </p:txBody>
      </p:sp>
      <p:sp>
        <p:nvSpPr>
          <p:cNvPr id="25625" name="Text Box 25"/>
          <p:cNvSpPr txBox="1">
            <a:spLocks noChangeArrowheads="1"/>
          </p:cNvSpPr>
          <p:nvPr/>
        </p:nvSpPr>
        <p:spPr bwMode="auto">
          <a:xfrm>
            <a:off x="4572000" y="342900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17CB35"/>
                </a:solidFill>
                <a:latin typeface="Times New Roman" pitchFamily="18" charset="0"/>
              </a:rPr>
              <a:t>Gen HbS</a:t>
            </a:r>
            <a:r>
              <a:rPr lang="en-US" sz="2400" b="1">
                <a:solidFill>
                  <a:srgbClr val="FFFF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5626" name="Text Box 26"/>
          <p:cNvSpPr txBox="1">
            <a:spLocks noChangeArrowheads="1"/>
          </p:cNvSpPr>
          <p:nvPr/>
        </p:nvSpPr>
        <p:spPr bwMode="auto">
          <a:xfrm>
            <a:off x="4572000" y="4340225"/>
            <a:ext cx="1214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17CB35"/>
                </a:solidFill>
                <a:latin typeface="Times New Roman" pitchFamily="18" charset="0"/>
              </a:rPr>
              <a:t>mARN</a:t>
            </a:r>
          </a:p>
        </p:txBody>
      </p:sp>
      <p:sp>
        <p:nvSpPr>
          <p:cNvPr id="25627" name="Text Box 27"/>
          <p:cNvSpPr txBox="1">
            <a:spLocks noChangeArrowheads="1"/>
          </p:cNvSpPr>
          <p:nvPr/>
        </p:nvSpPr>
        <p:spPr bwMode="auto">
          <a:xfrm>
            <a:off x="4648200" y="5099050"/>
            <a:ext cx="1290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17CB35"/>
                </a:solidFill>
                <a:latin typeface="Times New Roman" pitchFamily="18" charset="0"/>
              </a:rPr>
              <a:t>Protein </a:t>
            </a:r>
          </a:p>
        </p:txBody>
      </p:sp>
      <p:sp>
        <p:nvSpPr>
          <p:cNvPr id="25628" name="Text Box 28"/>
          <p:cNvSpPr txBox="1">
            <a:spLocks noChangeArrowheads="1"/>
          </p:cNvSpPr>
          <p:nvPr/>
        </p:nvSpPr>
        <p:spPr bwMode="auto">
          <a:xfrm>
            <a:off x="6318250" y="5099050"/>
            <a:ext cx="1443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….Val….</a:t>
            </a:r>
          </a:p>
        </p:txBody>
      </p:sp>
      <p:sp>
        <p:nvSpPr>
          <p:cNvPr id="25629" name="Text Box 29"/>
          <p:cNvSpPr txBox="1">
            <a:spLocks noChangeArrowheads="1"/>
          </p:cNvSpPr>
          <p:nvPr/>
        </p:nvSpPr>
        <p:spPr bwMode="auto">
          <a:xfrm>
            <a:off x="1687513" y="5099050"/>
            <a:ext cx="14430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630" name="Text Box 30"/>
          <p:cNvSpPr txBox="1">
            <a:spLocks noChangeArrowheads="1"/>
          </p:cNvSpPr>
          <p:nvPr/>
        </p:nvSpPr>
        <p:spPr bwMode="auto">
          <a:xfrm>
            <a:off x="6242050" y="5099050"/>
            <a:ext cx="1670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67878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ga ru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437" y="2519151"/>
            <a:ext cx="2819400" cy="20456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 descr="ga-cho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90" y="3932542"/>
            <a:ext cx="1932661" cy="22300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Picture 19" descr="GaLogo(huongtrung).jp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1162" y="4020807"/>
            <a:ext cx="2181056" cy="17160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Picture 21" descr="thelongesttailtheonagadil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6687" y="738187"/>
            <a:ext cx="2304097" cy="23502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205663" y="5862638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Gà trứng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066800" y="32766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400">
                <a:latin typeface="Times New Roman" pitchFamily="18" charset="0"/>
                <a:cs typeface="Times New Roman" pitchFamily="18" charset="0"/>
              </a:rPr>
              <a:t>Gà thịt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61963" y="6257925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400">
                <a:latin typeface="Times New Roman" pitchFamily="18" charset="0"/>
                <a:cs typeface="Times New Roman" pitchFamily="18" charset="0"/>
              </a:rPr>
              <a:t>Gà chọi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352800" y="5181600"/>
            <a:ext cx="304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400">
                <a:latin typeface="Times New Roman" pitchFamily="18" charset="0"/>
                <a:cs typeface="Times New Roman" pitchFamily="18" charset="0"/>
              </a:rPr>
              <a:t>Gà rừng hoang dại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629400" y="3252788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Gà phượng hoàng</a:t>
            </a:r>
          </a:p>
        </p:txBody>
      </p:sp>
      <p:pic>
        <p:nvPicPr>
          <p:cNvPr id="11" name="Picture 10" descr="bnn_1299750095_ga thit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88" y="662959"/>
            <a:ext cx="3103563" cy="24880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3" name="Straight Arrow Connector 12"/>
          <p:cNvCxnSpPr/>
          <p:nvPr/>
        </p:nvCxnSpPr>
        <p:spPr>
          <a:xfrm flipV="1">
            <a:off x="6019800" y="2057400"/>
            <a:ext cx="381000" cy="457200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248400" y="4343400"/>
            <a:ext cx="488950" cy="382588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 flipH="1" flipV="1">
            <a:off x="3238500" y="2124075"/>
            <a:ext cx="174625" cy="439738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Arrow Connector 20"/>
          <p:cNvCxnSpPr>
            <a:cxnSpLocks noChangeShapeType="1"/>
          </p:cNvCxnSpPr>
          <p:nvPr/>
        </p:nvCxnSpPr>
        <p:spPr bwMode="auto">
          <a:xfrm flipH="1">
            <a:off x="2185988" y="4048125"/>
            <a:ext cx="1219200" cy="68580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20" name="WordArt 16"/>
          <p:cNvSpPr>
            <a:spLocks noChangeArrowheads="1" noChangeShapeType="1" noTextEdit="1"/>
          </p:cNvSpPr>
          <p:nvPr/>
        </p:nvSpPr>
        <p:spPr bwMode="auto">
          <a:xfrm>
            <a:off x="2438400" y="77788"/>
            <a:ext cx="5943600" cy="322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ĐỘT BIẾN GEN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220px-Yellow_mustard_flower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276600" y="3810000"/>
            <a:ext cx="2849563" cy="2362200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1335427748_suplotra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62" y="1905000"/>
            <a:ext cx="2059366" cy="18257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 descr="cabbage_bapca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394" y="4062412"/>
            <a:ext cx="2135643" cy="2209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 descr="cai-xoa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138" y="1374775"/>
            <a:ext cx="2124322" cy="20024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 descr="phong-ung-thu-tien-liet-tuyen-an-nhieu-sup-lo-xanh-cfc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037" y="4395787"/>
            <a:ext cx="2209800" cy="18172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 descr="raucu8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1162" y="741363"/>
            <a:ext cx="2484955" cy="18664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 descr="su-hao-fc03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8025" y="665163"/>
            <a:ext cx="1981200" cy="1901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429000" y="63246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Mù tạc hoang dại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52463" y="626745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Súp lơ xanh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76225" y="3800475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Súp lơ trắng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267200" y="25908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400">
                <a:latin typeface="Times New Roman" pitchFamily="18" charset="0"/>
                <a:cs typeface="Times New Roman" pitchFamily="18" charset="0"/>
              </a:rPr>
              <a:t>Cải Bruxen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590800" y="259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Su hào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239000" y="34671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Cải xoăn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315200" y="6357938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Bắp cải</a:t>
            </a:r>
          </a:p>
        </p:txBody>
      </p:sp>
      <p:sp>
        <p:nvSpPr>
          <p:cNvPr id="50192" name="Line 16"/>
          <p:cNvSpPr>
            <a:spLocks noChangeShapeType="1"/>
          </p:cNvSpPr>
          <p:nvPr/>
        </p:nvSpPr>
        <p:spPr bwMode="auto">
          <a:xfrm flipV="1">
            <a:off x="5257800" y="2971800"/>
            <a:ext cx="0" cy="762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3" name="Line 17"/>
          <p:cNvSpPr>
            <a:spLocks noChangeShapeType="1"/>
          </p:cNvSpPr>
          <p:nvPr/>
        </p:nvSpPr>
        <p:spPr bwMode="auto">
          <a:xfrm flipH="1" flipV="1">
            <a:off x="3505200" y="3048000"/>
            <a:ext cx="30480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4" name="Line 18"/>
          <p:cNvSpPr>
            <a:spLocks noChangeShapeType="1"/>
          </p:cNvSpPr>
          <p:nvPr/>
        </p:nvSpPr>
        <p:spPr bwMode="auto">
          <a:xfrm flipH="1" flipV="1">
            <a:off x="2181225" y="3138488"/>
            <a:ext cx="106680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5" name="Line 19"/>
          <p:cNvSpPr>
            <a:spLocks noChangeShapeType="1"/>
          </p:cNvSpPr>
          <p:nvPr/>
        </p:nvSpPr>
        <p:spPr bwMode="auto">
          <a:xfrm flipH="1">
            <a:off x="2714625" y="5314950"/>
            <a:ext cx="457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6" name="Line 20"/>
          <p:cNvSpPr>
            <a:spLocks noChangeShapeType="1"/>
          </p:cNvSpPr>
          <p:nvPr/>
        </p:nvSpPr>
        <p:spPr bwMode="auto">
          <a:xfrm flipV="1">
            <a:off x="6248400" y="3200400"/>
            <a:ext cx="83820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7" name="Line 21"/>
          <p:cNvSpPr>
            <a:spLocks noChangeShapeType="1"/>
          </p:cNvSpPr>
          <p:nvPr/>
        </p:nvSpPr>
        <p:spPr bwMode="auto">
          <a:xfrm>
            <a:off x="6324600" y="53340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0199" name="Picture 2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3657600"/>
            <a:ext cx="3162300" cy="266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himtr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320040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203" name="Group 3"/>
          <p:cNvGrpSpPr>
            <a:grpSpLocks/>
          </p:cNvGrpSpPr>
          <p:nvPr/>
        </p:nvGrpSpPr>
        <p:grpSpPr bwMode="auto">
          <a:xfrm>
            <a:off x="1219200" y="3263900"/>
            <a:ext cx="7924800" cy="3594100"/>
            <a:chOff x="768" y="1344"/>
            <a:chExt cx="4992" cy="2976"/>
          </a:xfrm>
        </p:grpSpPr>
        <p:graphicFrame>
          <p:nvGraphicFramePr>
            <p:cNvPr id="51204" name="Object 4"/>
            <p:cNvGraphicFramePr>
              <a:graphicFrameLocks noChangeAspect="1"/>
            </p:cNvGraphicFramePr>
            <p:nvPr/>
          </p:nvGraphicFramePr>
          <p:xfrm>
            <a:off x="768" y="1344"/>
            <a:ext cx="4992" cy="29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3" imgW="5536508" imgH="4215873" progId="Photoshop.Image.7">
                    <p:embed/>
                  </p:oleObj>
                </mc:Choice>
                <mc:Fallback>
                  <p:oleObj name="Image" r:id="rId3" imgW="5536508" imgH="4215873" progId="Photoshop.Image.7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8" y="1344"/>
                          <a:ext cx="4992" cy="29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 cap="sq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1205" name="Group 5"/>
            <p:cNvGrpSpPr>
              <a:grpSpLocks/>
            </p:cNvGrpSpPr>
            <p:nvPr/>
          </p:nvGrpSpPr>
          <p:grpSpPr bwMode="auto">
            <a:xfrm>
              <a:off x="1392" y="1692"/>
              <a:ext cx="4080" cy="2460"/>
              <a:chOff x="1392" y="1692"/>
              <a:chExt cx="4080" cy="2460"/>
            </a:xfrm>
          </p:grpSpPr>
          <p:graphicFrame>
            <p:nvGraphicFramePr>
              <p:cNvPr id="51206" name="Object 6"/>
              <p:cNvGraphicFramePr>
                <a:graphicFrameLocks noChangeAspect="1"/>
              </p:cNvGraphicFramePr>
              <p:nvPr/>
            </p:nvGraphicFramePr>
            <p:xfrm>
              <a:off x="3312" y="3264"/>
              <a:ext cx="558" cy="8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hoto Editor Photo" r:id="rId5" imgW="885949" imgH="1409897" progId="MSPhotoEd.3">
                      <p:embed/>
                    </p:oleObj>
                  </mc:Choice>
                  <mc:Fallback>
                    <p:oleObj name="Photo Editor Photo" r:id="rId5" imgW="885949" imgH="1409897" progId="MSPhotoEd.3">
                      <p:embed/>
                      <p:pic>
                        <p:nvPicPr>
                          <p:cNvPr id="0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12" y="3264"/>
                            <a:ext cx="558" cy="8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 cap="sq">
                                <a:solidFill>
                                  <a:schemeClr val="tx1"/>
                                </a:solidFill>
                                <a:miter lim="800000"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1207" name="Object 7"/>
              <p:cNvGraphicFramePr>
                <a:graphicFrameLocks noChangeAspect="1"/>
              </p:cNvGraphicFramePr>
              <p:nvPr/>
            </p:nvGraphicFramePr>
            <p:xfrm>
              <a:off x="2496" y="2352"/>
              <a:ext cx="1152" cy="7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hoto Editor Photo" r:id="rId7" imgW="1828571" imgH="1209524" progId="MSPhotoEd.3">
                      <p:embed/>
                    </p:oleObj>
                  </mc:Choice>
                  <mc:Fallback>
                    <p:oleObj name="Photo Editor Photo" r:id="rId7" imgW="1828571" imgH="1209524" progId="MSPhotoEd.3">
                      <p:embed/>
                      <p:pic>
                        <p:nvPicPr>
                          <p:cNvPr id="0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96" y="2352"/>
                            <a:ext cx="1152" cy="7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 cap="sq">
                                <a:solidFill>
                                  <a:schemeClr val="tx1"/>
                                </a:solidFill>
                                <a:miter lim="800000"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1208" name="Object 8"/>
              <p:cNvGraphicFramePr>
                <a:graphicFrameLocks noChangeAspect="1"/>
              </p:cNvGraphicFramePr>
              <p:nvPr/>
            </p:nvGraphicFramePr>
            <p:xfrm>
              <a:off x="1392" y="2388"/>
              <a:ext cx="624" cy="78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hoto Editor Photo" r:id="rId9" imgW="990738" imgH="1238423" progId="MSPhotoEd.3">
                      <p:embed/>
                    </p:oleObj>
                  </mc:Choice>
                  <mc:Fallback>
                    <p:oleObj name="Photo Editor Photo" r:id="rId9" imgW="990738" imgH="1238423" progId="MSPhotoEd.3">
                      <p:embed/>
                      <p:pic>
                        <p:nvPicPr>
                          <p:cNvPr id="0" name="Object 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2" y="2388"/>
                            <a:ext cx="624" cy="78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 cap="sq">
                                <a:solidFill>
                                  <a:schemeClr val="tx1"/>
                                </a:solidFill>
                                <a:miter lim="800000"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1209" name="Object 9"/>
              <p:cNvGraphicFramePr>
                <a:graphicFrameLocks noChangeAspect="1"/>
              </p:cNvGraphicFramePr>
              <p:nvPr/>
            </p:nvGraphicFramePr>
            <p:xfrm>
              <a:off x="3696" y="2814"/>
              <a:ext cx="1152" cy="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hoto Editor Photo" r:id="rId11" imgW="1828571" imgH="714286" progId="MSPhotoEd.3">
                      <p:embed/>
                    </p:oleObj>
                  </mc:Choice>
                  <mc:Fallback>
                    <p:oleObj name="Photo Editor Photo" r:id="rId11" imgW="1828571" imgH="714286" progId="MSPhotoEd.3">
                      <p:embed/>
                      <p:pic>
                        <p:nvPicPr>
                          <p:cNvPr id="0" name="Object 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96" y="2814"/>
                            <a:ext cx="1152" cy="4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 cap="sq">
                                <a:solidFill>
                                  <a:schemeClr val="tx1"/>
                                </a:solidFill>
                                <a:miter lim="800000"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1210" name="Object 10"/>
              <p:cNvGraphicFramePr>
                <a:graphicFrameLocks noChangeAspect="1"/>
              </p:cNvGraphicFramePr>
              <p:nvPr/>
            </p:nvGraphicFramePr>
            <p:xfrm>
              <a:off x="5028" y="2190"/>
              <a:ext cx="444" cy="64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hoto Editor Photo" r:id="rId13" imgW="704948" imgH="1019048" progId="MSPhotoEd.3">
                      <p:embed/>
                    </p:oleObj>
                  </mc:Choice>
                  <mc:Fallback>
                    <p:oleObj name="Photo Editor Photo" r:id="rId13" imgW="704948" imgH="1019048" progId="MSPhotoEd.3">
                      <p:embed/>
                      <p:pic>
                        <p:nvPicPr>
                          <p:cNvPr id="0" name="Object 1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28" y="2190"/>
                            <a:ext cx="444" cy="64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 cap="sq">
                                <a:solidFill>
                                  <a:schemeClr val="tx1"/>
                                </a:solidFill>
                                <a:miter lim="800000"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1211" name="Object 11"/>
              <p:cNvGraphicFramePr>
                <a:graphicFrameLocks noChangeAspect="1"/>
              </p:cNvGraphicFramePr>
              <p:nvPr/>
            </p:nvGraphicFramePr>
            <p:xfrm>
              <a:off x="2016" y="1692"/>
              <a:ext cx="552" cy="9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hoto Editor Photo" r:id="rId15" imgW="876190" imgH="1504762" progId="MSPhotoEd.3">
                      <p:embed/>
                    </p:oleObj>
                  </mc:Choice>
                  <mc:Fallback>
                    <p:oleObj name="Photo Editor Photo" r:id="rId15" imgW="876190" imgH="1504762" progId="MSPhotoEd.3">
                      <p:embed/>
                      <p:pic>
                        <p:nvPicPr>
                          <p:cNvPr id="0" name="Object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16" y="1692"/>
                            <a:ext cx="552" cy="9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 cap="sq">
                                <a:solidFill>
                                  <a:schemeClr val="tx1"/>
                                </a:solidFill>
                                <a:miter lim="800000"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51212" name="Line 12"/>
          <p:cNvSpPr>
            <a:spLocks noChangeShapeType="1"/>
          </p:cNvSpPr>
          <p:nvPr/>
        </p:nvSpPr>
        <p:spPr bwMode="auto">
          <a:xfrm flipH="1">
            <a:off x="2743200" y="1295400"/>
            <a:ext cx="152400" cy="35052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13" name="Line 13"/>
          <p:cNvSpPr>
            <a:spLocks noChangeShapeType="1"/>
          </p:cNvSpPr>
          <p:nvPr/>
        </p:nvSpPr>
        <p:spPr bwMode="auto">
          <a:xfrm>
            <a:off x="2971800" y="1295400"/>
            <a:ext cx="762000" cy="25146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14" name="Line 14"/>
          <p:cNvSpPr>
            <a:spLocks noChangeShapeType="1"/>
          </p:cNvSpPr>
          <p:nvPr/>
        </p:nvSpPr>
        <p:spPr bwMode="auto">
          <a:xfrm>
            <a:off x="3124200" y="1219200"/>
            <a:ext cx="2133600" cy="36576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15" name="Line 15"/>
          <p:cNvSpPr>
            <a:spLocks noChangeShapeType="1"/>
          </p:cNvSpPr>
          <p:nvPr/>
        </p:nvSpPr>
        <p:spPr bwMode="auto">
          <a:xfrm>
            <a:off x="3200400" y="1219200"/>
            <a:ext cx="5105400" cy="32004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133350" y="2583597"/>
            <a:ext cx="88582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2800" dirty="0"/>
              <a:t>- Mức độ có lợi hay có hại của ĐBG phụ thuộc vào:  </a:t>
            </a:r>
          </a:p>
          <a:p>
            <a:r>
              <a:rPr lang="en-US" sz="2800" dirty="0"/>
              <a:t>     + Tổ hợp gen</a:t>
            </a:r>
          </a:p>
          <a:p>
            <a:r>
              <a:rPr lang="en-US" sz="2800" dirty="0"/>
              <a:t>     + Điều kiện môi trường </a:t>
            </a:r>
          </a:p>
          <a:p>
            <a:r>
              <a:rPr lang="en-US" sz="2800" dirty="0"/>
              <a:t>     + Vị trí và phạm vi biến đổi trong gen. 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381000" y="809625"/>
            <a:ext cx="64976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/>
              <a:t>3. HẬU QUẢ VÀ Ý NGHĨA CỦA ĐBG.</a:t>
            </a: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381000" y="1233487"/>
            <a:ext cx="29940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a. Hậu quả chung:</a:t>
            </a: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381000" y="5830889"/>
            <a:ext cx="8001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dirty="0"/>
              <a:t>- Làm xuất hiện nhiều alen mới - là nguồn nguyên </a:t>
            </a:r>
            <a:r>
              <a:rPr lang="en-US" sz="2800" dirty="0" err="1"/>
              <a:t>liệu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tiến hóa và chọn giống.</a:t>
            </a: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201612" y="4358422"/>
            <a:ext cx="878998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2800" dirty="0"/>
              <a:t> ĐBG </a:t>
            </a:r>
            <a:r>
              <a:rPr lang="en-US" sz="2800" dirty="0" err="1"/>
              <a:t>thường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đột</a:t>
            </a:r>
            <a:r>
              <a:rPr lang="en-US" sz="2800" dirty="0"/>
              <a:t> </a:t>
            </a:r>
            <a:r>
              <a:rPr lang="en-US" sz="2800" dirty="0" err="1"/>
              <a:t>biến</a:t>
            </a:r>
            <a:r>
              <a:rPr lang="en-US" sz="2800" dirty="0"/>
              <a:t> </a:t>
            </a:r>
            <a:r>
              <a:rPr lang="en-US" sz="2800" dirty="0" err="1"/>
              <a:t>lặn</a:t>
            </a:r>
            <a:r>
              <a:rPr lang="en-US" sz="2800" dirty="0"/>
              <a:t>, </a:t>
            </a:r>
            <a:r>
              <a:rPr lang="en-US" sz="2800" dirty="0" err="1"/>
              <a:t>có</a:t>
            </a:r>
            <a:r>
              <a:rPr lang="en-US" sz="2800" dirty="0"/>
              <a:t> thể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hại</a:t>
            </a:r>
            <a:r>
              <a:rPr lang="en-US" sz="2800" dirty="0"/>
              <a:t> (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giảm</a:t>
            </a:r>
            <a:r>
              <a:rPr lang="en-US" sz="2800" dirty="0"/>
              <a:t> </a:t>
            </a:r>
            <a:r>
              <a:rPr lang="en-US" sz="2800" dirty="0" err="1"/>
              <a:t>sức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), 1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lợi hoặc trung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381000" y="5268119"/>
            <a:ext cx="18934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b. Ý nghĩa: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33350" y="1676400"/>
            <a:ext cx="901065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sz="2800" dirty="0"/>
              <a:t>  - Làm biến đổi 1 bộ 3 → thay đổi trình tự amino acid trong chuỗi polypeptide → biến đổi chức năng Prôtêin.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52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/>
      <p:bldP spid="52230" grpId="0"/>
      <p:bldP spid="52232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ình mẫu tử của người mẹ có con mắc bệnh 19 triệu ca có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" y="25498"/>
            <a:ext cx="8991600" cy="50538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80" y="5079325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B</a:t>
            </a:r>
            <a:r>
              <a:rPr lang="vi-VN" dirty="0">
                <a:solidFill>
                  <a:srgbClr val="222222"/>
                </a:solidFill>
                <a:latin typeface="arial" panose="020B0604020202020204" pitchFamily="34" charset="0"/>
              </a:rPr>
              <a:t>ộ nhiễm sắc thể số 1 có một đột biến gene gây hội chứng lão nhi (</a:t>
            </a:r>
            <a:r>
              <a:rPr lang="vi-VN" dirty="0">
                <a:solidFill>
                  <a:srgbClr val="076DB6"/>
                </a:solidFill>
                <a:latin typeface="arial" panose="020B0604020202020204" pitchFamily="34" charset="0"/>
                <a:hlinkClick r:id="rId5"/>
              </a:rPr>
              <a:t>Hutchinson-Gilford Progeria Syndrome</a:t>
            </a:r>
            <a:r>
              <a:rPr lang="vi-VN" dirty="0">
                <a:solidFill>
                  <a:srgbClr val="222222"/>
                </a:solidFill>
                <a:latin typeface="arial" panose="020B0604020202020204" pitchFamily="34" charset="0"/>
              </a:rPr>
              <a:t> - HGPS). Bệnh khiến trẻ bị lão hóa sớm và thường chỉ sống được tới trung bình 14,5 tuổi.</a:t>
            </a:r>
          </a:p>
          <a:p>
            <a:r>
              <a:rPr lang="vi-VN" dirty="0">
                <a:solidFill>
                  <a:srgbClr val="222222"/>
                </a:solidFill>
                <a:latin typeface="arial" panose="020B0604020202020204" pitchFamily="34" charset="0"/>
              </a:rPr>
              <a:t>Theo tài liệu tính đến 31/3/2024 của </a:t>
            </a:r>
            <a:r>
              <a:rPr lang="vi-VN" i="1" dirty="0">
                <a:solidFill>
                  <a:srgbClr val="222222"/>
                </a:solidFill>
                <a:latin typeface="arial" panose="020B0604020202020204" pitchFamily="34" charset="0"/>
              </a:rPr>
              <a:t>Progeria Reseach Foundation </a:t>
            </a:r>
            <a:r>
              <a:rPr lang="vi-VN" dirty="0">
                <a:solidFill>
                  <a:srgbClr val="222222"/>
                </a:solidFill>
                <a:latin typeface="arial" panose="020B0604020202020204" pitchFamily="34" charset="0"/>
              </a:rPr>
              <a:t>- tổ chức duy nhất trên thế giới nghiên cứu và hỗ trợ những trẻ bị hội chứng này - thế giới hiện có 350-450 trẻ mắc. Đây là căn bệnh siêu hiếm, cứ 19 triệu người mới có một người mắc.</a:t>
            </a:r>
            <a:endParaRPr lang="vi-VN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0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Ngày này năm xưa: Mỹ rải chất độc da cam ở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838200"/>
            <a:ext cx="8949266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395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s://danviet.mediacdn.vn/2020/8/17/nguon-goc-lan-gia-hac-5ct-bao-duy-1597645353307-159764535330816145620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49672"/>
            <a:ext cx="8229600" cy="570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600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hất độc màu da cam là gì? Chất độc màu da cam ở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58041"/>
            <a:ext cx="809625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403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Ngày này năm xưa: Mỹ rải chất độc da cam ở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02821"/>
            <a:ext cx="48006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Nạn nhân chất độc màu da cam: hậu quả cho đến ngày hôm nay và tương l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789758"/>
            <a:ext cx="3951862" cy="59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4" name="Picture 6" descr="Đau xót hình ảnh trẻ em Việt Nam nhiễm CHẤT ĐỘC MÀU DA CAM trên báo nước  ngoài - CHAT DOC MAU DA C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4" y="4143648"/>
            <a:ext cx="4796246" cy="269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148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3200400" y="1066800"/>
            <a:ext cx="3048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latin typeface="Arial" charset="0"/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609600" y="2133600"/>
            <a:ext cx="8534400" cy="393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2800" b="1" u="sng">
                <a:solidFill>
                  <a:srgbClr val="800000"/>
                </a:solidFill>
              </a:rPr>
              <a:t>Câu 1.</a:t>
            </a:r>
            <a:r>
              <a:rPr lang="pt-BR" sz="2800" b="1">
                <a:solidFill>
                  <a:srgbClr val="0000FF"/>
                </a:solidFill>
              </a:rPr>
              <a:t> </a:t>
            </a:r>
            <a:r>
              <a:rPr lang="en-US" sz="2800" b="1" i="1"/>
              <a:t>Đột biến điểm là những biến đổi</a:t>
            </a:r>
          </a:p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000066"/>
                </a:solidFill>
              </a:rPr>
              <a:t>A. kiểu gen của cơ thể do lai giống.</a:t>
            </a:r>
          </a:p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000066"/>
                </a:solidFill>
              </a:rPr>
              <a:t>B. trong vật chất di truyền ở cấp độ tế bào.</a:t>
            </a:r>
          </a:p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000066"/>
                </a:solidFill>
              </a:rPr>
              <a:t>C. trong cấu trúc của gen, liên quan đến một số cặp nuclêôtit.</a:t>
            </a:r>
          </a:p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000066"/>
                </a:solidFill>
              </a:rPr>
              <a:t>D. trong cấu trúc của gen, liên quan đến một cặp nuclêôtit.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2133600" y="857250"/>
            <a:ext cx="4343400" cy="528638"/>
          </a:xfrm>
          <a:prstGeom prst="rect">
            <a:avLst/>
          </a:prstGeom>
          <a:solidFill>
            <a:srgbClr val="CCFFF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i="1">
                <a:solidFill>
                  <a:srgbClr val="FF3300"/>
                </a:solidFill>
              </a:rPr>
              <a:t>Chọn câu trả lời đúng: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3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3276600" y="1066800"/>
            <a:ext cx="2286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latin typeface="Arial" charset="0"/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609600" y="2286000"/>
            <a:ext cx="7924800" cy="372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0" hangingPunct="0">
              <a:spcBef>
                <a:spcPct val="10000"/>
              </a:spcBef>
            </a:pPr>
            <a:r>
              <a:rPr lang="en-US" sz="2800" b="1" u="sng">
                <a:solidFill>
                  <a:srgbClr val="800000"/>
                </a:solidFill>
                <a:latin typeface="Times New Roman" pitchFamily="18" charset="0"/>
              </a:rPr>
              <a:t>Câu 2.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i="1">
                <a:solidFill>
                  <a:srgbClr val="660066"/>
                </a:solidFill>
                <a:latin typeface="Times New Roman" pitchFamily="18" charset="0"/>
              </a:rPr>
              <a:t>Một gen sau đột biến có chiều dài không đổi nhưng tăng thêm một liên kết hiđrô. Gen này bị đột biến thuộc dạng</a:t>
            </a:r>
          </a:p>
          <a:p>
            <a:pPr algn="just" eaLnBrk="0" hangingPunct="0">
              <a:spcBef>
                <a:spcPct val="10000"/>
              </a:spcBef>
            </a:pPr>
            <a:endParaRPr lang="en-US" sz="2800" b="1" i="1">
              <a:solidFill>
                <a:srgbClr val="660066"/>
              </a:solidFill>
              <a:latin typeface="Times New Roman" pitchFamily="18" charset="0"/>
            </a:endParaRPr>
          </a:p>
          <a:p>
            <a:pPr algn="just" eaLnBrk="0" hangingPunct="0">
              <a:spcBef>
                <a:spcPct val="10000"/>
              </a:spcBef>
              <a:buFontTx/>
              <a:buAutoNum type="alphaUcPeriod"/>
            </a:pPr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mất một cặp nuclêôtit.	</a:t>
            </a:r>
          </a:p>
          <a:p>
            <a:pPr algn="just" eaLnBrk="0" hangingPunct="0">
              <a:spcBef>
                <a:spcPct val="10000"/>
              </a:spcBef>
            </a:pPr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B. thay thế một cặp A - T bằng một cặp G - X.</a:t>
            </a:r>
          </a:p>
          <a:p>
            <a:pPr algn="just" eaLnBrk="0" hangingPunct="0">
              <a:spcBef>
                <a:spcPct val="10000"/>
              </a:spcBef>
            </a:pPr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C. thay thế một cặp G - X bằng một cặp A - T.   </a:t>
            </a:r>
          </a:p>
          <a:p>
            <a:pPr algn="just" eaLnBrk="0" hangingPunct="0">
              <a:spcBef>
                <a:spcPct val="10000"/>
              </a:spcBef>
            </a:pPr>
            <a:r>
              <a:rPr lang="en-US" sz="2800" b="1">
                <a:solidFill>
                  <a:srgbClr val="000066"/>
                </a:solidFill>
                <a:latin typeface="Times New Roman" pitchFamily="18" charset="0"/>
              </a:rPr>
              <a:t>D. thêm một cặp nuclêôtit.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2438400" y="1071563"/>
            <a:ext cx="4343400" cy="528637"/>
          </a:xfrm>
          <a:prstGeom prst="rect">
            <a:avLst/>
          </a:prstGeom>
          <a:solidFill>
            <a:srgbClr val="CCFFF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i="1">
                <a:solidFill>
                  <a:srgbClr val="FF3300"/>
                </a:solidFill>
              </a:rPr>
              <a:t>Chọn câu trả lời đúng: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3200400" y="1066800"/>
            <a:ext cx="3048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latin typeface="Arial" charset="0"/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81000" y="1730375"/>
            <a:ext cx="8382000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0" hangingPunct="0">
              <a:spcBef>
                <a:spcPct val="5000"/>
              </a:spcBef>
            </a:pPr>
            <a:r>
              <a:rPr lang="en-US" sz="2800" b="1" u="sng">
                <a:solidFill>
                  <a:srgbClr val="800000"/>
                </a:solidFill>
              </a:rPr>
              <a:t>Câu 3</a:t>
            </a:r>
            <a:r>
              <a:rPr lang="en-US" sz="2800" b="1" u="sng">
                <a:solidFill>
                  <a:srgbClr val="660066"/>
                </a:solidFill>
              </a:rPr>
              <a:t>.</a:t>
            </a:r>
            <a:r>
              <a:rPr lang="en-US" sz="2800" b="1">
                <a:solidFill>
                  <a:srgbClr val="660066"/>
                </a:solidFill>
              </a:rPr>
              <a:t> </a:t>
            </a:r>
            <a:r>
              <a:rPr lang="en-US" sz="2800" b="1" i="1">
                <a:solidFill>
                  <a:srgbClr val="660066"/>
                </a:solidFill>
              </a:rPr>
              <a:t>Một gen cấu trúc bị đột biến mất đi một bộ ba nuclêôtit mã hóa cho một axit amin ở giữa gen. Chuỗi pôlipeptit do gen bị đột biến này mã hóa có thể</a:t>
            </a:r>
            <a:r>
              <a:rPr lang="en-US" sz="2800" b="1" i="1">
                <a:solidFill>
                  <a:srgbClr val="0000FF"/>
                </a:solidFill>
              </a:rPr>
              <a:t> </a:t>
            </a:r>
          </a:p>
          <a:p>
            <a:pPr algn="just" eaLnBrk="0" hangingPunct="0">
              <a:spcBef>
                <a:spcPct val="5000"/>
              </a:spcBef>
            </a:pPr>
            <a:r>
              <a:rPr lang="en-US" sz="2800" b="1">
                <a:solidFill>
                  <a:srgbClr val="0000FF"/>
                </a:solidFill>
              </a:rPr>
              <a:t>  </a:t>
            </a:r>
          </a:p>
          <a:p>
            <a:pPr algn="just" eaLnBrk="0" hangingPunct="0">
              <a:spcBef>
                <a:spcPct val="5000"/>
              </a:spcBef>
            </a:pPr>
            <a:r>
              <a:rPr lang="en-US" sz="2800" b="1">
                <a:solidFill>
                  <a:srgbClr val="0000FF"/>
                </a:solidFill>
              </a:rPr>
              <a:t>  </a:t>
            </a:r>
            <a:r>
              <a:rPr lang="en-US" sz="2800" b="1">
                <a:solidFill>
                  <a:srgbClr val="000066"/>
                </a:solidFill>
              </a:rPr>
              <a:t>A. thêm vào một axit amin.          </a:t>
            </a:r>
          </a:p>
          <a:p>
            <a:pPr algn="just" eaLnBrk="0" hangingPunct="0">
              <a:spcBef>
                <a:spcPct val="5000"/>
              </a:spcBef>
            </a:pPr>
            <a:r>
              <a:rPr lang="en-US" sz="2800" b="1">
                <a:solidFill>
                  <a:srgbClr val="000066"/>
                </a:solidFill>
              </a:rPr>
              <a:t>  </a:t>
            </a:r>
            <a:r>
              <a:rPr lang="fr-FR" sz="2800" b="1">
                <a:solidFill>
                  <a:srgbClr val="000066"/>
                </a:solidFill>
              </a:rPr>
              <a:t>B. mất một axit amin. </a:t>
            </a:r>
          </a:p>
          <a:p>
            <a:pPr algn="just" eaLnBrk="0" hangingPunct="0">
              <a:spcBef>
                <a:spcPct val="5000"/>
              </a:spcBef>
            </a:pPr>
            <a:r>
              <a:rPr lang="fr-FR" sz="2800" b="1">
                <a:solidFill>
                  <a:srgbClr val="000066"/>
                </a:solidFill>
              </a:rPr>
              <a:t>  C. thay thế một axit amin này bằng một axit amin khác.  </a:t>
            </a:r>
          </a:p>
          <a:p>
            <a:pPr algn="just" eaLnBrk="0" hangingPunct="0">
              <a:spcBef>
                <a:spcPct val="5000"/>
              </a:spcBef>
            </a:pPr>
            <a:r>
              <a:rPr lang="fr-FR" sz="2800" b="1">
                <a:solidFill>
                  <a:srgbClr val="000066"/>
                </a:solidFill>
                <a:latin typeface="Arial" charset="0"/>
              </a:rPr>
              <a:t>   </a:t>
            </a:r>
            <a:r>
              <a:rPr lang="fr-FR" sz="2800" b="1">
                <a:solidFill>
                  <a:srgbClr val="000066"/>
                </a:solidFill>
              </a:rPr>
              <a:t>D. có số lượng axit amin không thay đổi. </a:t>
            </a:r>
            <a:endParaRPr lang="en-US" sz="2800" b="1">
              <a:solidFill>
                <a:srgbClr val="000066"/>
              </a:solidFill>
            </a:endParaRPr>
          </a:p>
          <a:p>
            <a:pPr algn="just" eaLnBrk="0" hangingPunct="0">
              <a:spcBef>
                <a:spcPct val="5000"/>
              </a:spcBef>
            </a:pPr>
            <a:r>
              <a:rPr lang="fr-FR" sz="2800" b="1">
                <a:solidFill>
                  <a:srgbClr val="0000FF"/>
                </a:solidFill>
              </a:rPr>
              <a:t>        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2438400" y="995363"/>
            <a:ext cx="4343400" cy="528637"/>
          </a:xfrm>
          <a:prstGeom prst="rect">
            <a:avLst/>
          </a:prstGeom>
          <a:solidFill>
            <a:srgbClr val="CCFFF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i="1">
                <a:solidFill>
                  <a:srgbClr val="FF3300"/>
                </a:solidFill>
              </a:rPr>
              <a:t>Chọn câu trả lời đúng: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1" name="Rectangle 11"/>
          <p:cNvSpPr>
            <a:spLocks noChangeArrowheads="1"/>
          </p:cNvSpPr>
          <p:nvPr/>
        </p:nvSpPr>
        <p:spPr bwMode="auto">
          <a:xfrm>
            <a:off x="3200400" y="1066800"/>
            <a:ext cx="3048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latin typeface="Arial" charset="0"/>
            </a:endParaRP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304800" y="1866900"/>
            <a:ext cx="8382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2800" b="1" i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u="sng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Câu 4.</a:t>
            </a:r>
            <a:r>
              <a:rPr lang="en-US" sz="2800" b="1" i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de-DE" sz="2800" b="1" i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Tác nhân hoá học như 5- brômuraxin là chất đồng đẳng của timin gây</a:t>
            </a:r>
            <a:endParaRPr lang="en-US" sz="2800" b="1" i="1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1047750" y="2933700"/>
            <a:ext cx="845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2800" b="1">
                <a:latin typeface="Times New Roman" pitchFamily="18" charset="0"/>
              </a:rPr>
              <a:t>A. đột biến thêm A. 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1009650" y="3543300"/>
            <a:ext cx="891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2800" b="1">
                <a:latin typeface="Times New Roman" pitchFamily="18" charset="0"/>
              </a:rPr>
              <a:t>B. </a:t>
            </a:r>
            <a:r>
              <a:rPr lang="de-DE" sz="2800" b="1">
                <a:latin typeface="Times New Roman" pitchFamily="18" charset="0"/>
              </a:rPr>
              <a:t>đột biến mất A.</a:t>
            </a:r>
            <a:endParaRPr lang="en-US" sz="2800" b="1">
              <a:latin typeface="Times New Roman" pitchFamily="18" charset="0"/>
            </a:endParaRP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971550" y="4229100"/>
            <a:ext cx="891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2800" b="1">
                <a:latin typeface="Times New Roman" pitchFamily="18" charset="0"/>
              </a:rPr>
              <a:t>C. </a:t>
            </a:r>
            <a:r>
              <a:rPr lang="de-DE" sz="2800" b="1">
                <a:latin typeface="Times New Roman" pitchFamily="18" charset="0"/>
              </a:rPr>
              <a:t>đột biến G-X</a:t>
            </a:r>
            <a:r>
              <a:rPr lang="pt-BR" sz="2800" b="1">
                <a:latin typeface="Times New Roman" pitchFamily="18" charset="0"/>
                <a:sym typeface="Wingdings 3" pitchFamily="18" charset="2"/>
              </a:rPr>
              <a:t></a:t>
            </a:r>
            <a:r>
              <a:rPr lang="de-DE" sz="2800" b="1">
                <a:latin typeface="Times New Roman" pitchFamily="18" charset="0"/>
              </a:rPr>
              <a:t>A-T.</a:t>
            </a:r>
            <a:endParaRPr lang="en-US" sz="2800" b="1">
              <a:latin typeface="Times New Roman" pitchFamily="18" charset="0"/>
            </a:endParaRP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952500" y="4838700"/>
            <a:ext cx="388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d. </a:t>
            </a:r>
            <a:r>
              <a:rPr lang="de-DE" sz="2400">
                <a:latin typeface="Times New Roman" pitchFamily="18" charset="0"/>
              </a:rPr>
              <a:t>đột biến A-T</a:t>
            </a:r>
            <a:r>
              <a:rPr lang="pt-BR" sz="2400">
                <a:latin typeface="Times New Roman" pitchFamily="18" charset="0"/>
                <a:sym typeface="Wingdings 3" pitchFamily="18" charset="2"/>
              </a:rPr>
              <a:t></a:t>
            </a:r>
            <a:r>
              <a:rPr lang="de-DE" sz="2400">
                <a:latin typeface="Times New Roman" pitchFamily="18" charset="0"/>
              </a:rPr>
              <a:t>G-X.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933450" y="4876800"/>
            <a:ext cx="3886200" cy="528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2800" b="1">
                <a:latin typeface="Times New Roman" pitchFamily="18" charset="0"/>
              </a:rPr>
              <a:t>D. </a:t>
            </a:r>
            <a:r>
              <a:rPr lang="de-DE" sz="2800" b="1">
                <a:latin typeface="Times New Roman" pitchFamily="18" charset="0"/>
              </a:rPr>
              <a:t>đột biến A-T</a:t>
            </a:r>
            <a:r>
              <a:rPr lang="pt-BR" sz="2800" b="1">
                <a:latin typeface="Times New Roman" pitchFamily="18" charset="0"/>
                <a:sym typeface="Wingdings 3" pitchFamily="18" charset="2"/>
              </a:rPr>
              <a:t></a:t>
            </a:r>
            <a:r>
              <a:rPr lang="de-DE" sz="2800" b="1">
                <a:latin typeface="Times New Roman" pitchFamily="18" charset="0"/>
              </a:rPr>
              <a:t>G-X.</a:t>
            </a:r>
            <a:endParaRPr lang="en-US" sz="2800" b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762000" y="2220913"/>
            <a:ext cx="7924800" cy="222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2800" b="1" u="sng">
                <a:solidFill>
                  <a:srgbClr val="FF0000"/>
                </a:solidFill>
              </a:rPr>
              <a:t>Bài 1:</a:t>
            </a:r>
            <a:r>
              <a:rPr lang="en-US" sz="2800"/>
              <a:t>  Hãy xác định loại ĐBG nào làm:  </a:t>
            </a:r>
          </a:p>
          <a:p>
            <a:r>
              <a:rPr lang="en-US" sz="2800"/>
              <a:t>    + L gen không đổi, tăng hoặc giảm 1 liên kết hidro?</a:t>
            </a:r>
          </a:p>
          <a:p>
            <a:r>
              <a:rPr lang="en-US" sz="2800"/>
              <a:t>    + H, L không đổi, biến đổi thành phần aa trên phân tử Protein do nó tổng hợp?</a:t>
            </a:r>
            <a:endParaRPr lang="en-US" sz="2800" b="1"/>
          </a:p>
          <a:p>
            <a:pPr algn="ctr"/>
            <a:endParaRPr lang="en-US" sz="2800"/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838200" y="1581150"/>
            <a:ext cx="28717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/>
              <a:t>- BT 3/9 - SBT      </a:t>
            </a:r>
          </a:p>
        </p:txBody>
      </p:sp>
      <p:sp>
        <p:nvSpPr>
          <p:cNvPr id="36871" name="WordArt 7"/>
          <p:cNvSpPr>
            <a:spLocks noChangeArrowheads="1" noChangeShapeType="1" noTextEdit="1"/>
          </p:cNvSpPr>
          <p:nvPr/>
        </p:nvSpPr>
        <p:spPr bwMode="auto">
          <a:xfrm>
            <a:off x="2776538" y="957263"/>
            <a:ext cx="35909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BÀI TẬP VỀ NHÀ</a:t>
            </a: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762000" y="4249738"/>
            <a:ext cx="7772400" cy="222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fr-FR" sz="2800" b="1" u="sng">
                <a:solidFill>
                  <a:srgbClr val="FF0000"/>
                </a:solidFill>
              </a:rPr>
              <a:t>Bài 2:</a:t>
            </a:r>
            <a:r>
              <a:rPr lang="fr-FR" sz="2800"/>
              <a:t> Gen B đột biến thành gen b. Khi gen B và gen b cùng tự nhân đôi liên tiếp 3 lần thì số nuclêôtit tự do mà môi trường nội bào cung cấp cho gen b ít hơn so với cho gen B là 28 nuclêôtit. Hãy xác định dạng đột biến xảy ra với B.</a:t>
            </a:r>
            <a:r>
              <a:rPr lang="fr-FR" sz="2800" b="1"/>
              <a:t>    </a:t>
            </a:r>
            <a:endParaRPr lang="fr-FR" sz="2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Bẫy được rắn hổ mang bạch tạng, trả gần 200 triệu không b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6793"/>
            <a:ext cx="4359820" cy="434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ổ trắng – Wikipedia tiếng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Hổ trắng – Wikipedia tiếng Việ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Hổ trắng – Wikipedia tiếng Việ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3258" name="Picture 10" descr="Sự thật đau lòng đằng sau những con hổ trắng oai hùng: Khi biểu tượng huyề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46793"/>
            <a:ext cx="4724400" cy="426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881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200400" y="1066800"/>
            <a:ext cx="3048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latin typeface="Arial" charset="0"/>
            </a:endParaRPr>
          </a:p>
        </p:txBody>
      </p:sp>
      <p:grpSp>
        <p:nvGrpSpPr>
          <p:cNvPr id="19461" name="Group 5"/>
          <p:cNvGrpSpPr>
            <a:grpSpLocks/>
          </p:cNvGrpSpPr>
          <p:nvPr/>
        </p:nvGrpSpPr>
        <p:grpSpPr bwMode="auto">
          <a:xfrm>
            <a:off x="6858000" y="495300"/>
            <a:ext cx="2057400" cy="830263"/>
            <a:chOff x="4608" y="144"/>
            <a:chExt cx="960" cy="523"/>
          </a:xfrm>
        </p:grpSpPr>
        <p:sp>
          <p:nvSpPr>
            <p:cNvPr id="19462" name="Line 6"/>
            <p:cNvSpPr>
              <a:spLocks noChangeShapeType="1"/>
            </p:cNvSpPr>
            <p:nvPr/>
          </p:nvSpPr>
          <p:spPr bwMode="auto">
            <a:xfrm>
              <a:off x="4608" y="288"/>
              <a:ext cx="0" cy="192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3" name="Line 7"/>
            <p:cNvSpPr>
              <a:spLocks noChangeShapeType="1"/>
            </p:cNvSpPr>
            <p:nvPr/>
          </p:nvSpPr>
          <p:spPr bwMode="auto">
            <a:xfrm flipH="1">
              <a:off x="4608" y="288"/>
              <a:ext cx="24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4" name="Text Box 8"/>
            <p:cNvSpPr txBox="1">
              <a:spLocks noChangeArrowheads="1"/>
            </p:cNvSpPr>
            <p:nvPr/>
          </p:nvSpPr>
          <p:spPr bwMode="auto">
            <a:xfrm>
              <a:off x="4848" y="144"/>
              <a:ext cx="720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dirty="0" err="1">
                  <a:solidFill>
                    <a:srgbClr val="FF3300"/>
                  </a:solidFill>
                  <a:latin typeface="Arial" charset="0"/>
                  <a:cs typeface="Arial" charset="0"/>
                </a:rPr>
                <a:t>Thay</a:t>
              </a:r>
              <a:r>
                <a:rPr lang="en-US" sz="2400" b="1" dirty="0">
                  <a:solidFill>
                    <a:srgbClr val="FF33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dirty="0" err="1">
                  <a:solidFill>
                    <a:srgbClr val="FF3300"/>
                  </a:solidFill>
                  <a:latin typeface="Arial" charset="0"/>
                  <a:cs typeface="Arial" charset="0"/>
                </a:rPr>
                <a:t>thế</a:t>
              </a:r>
              <a:endParaRPr lang="en-US" sz="2400" b="1" dirty="0">
                <a:solidFill>
                  <a:srgbClr val="FF3300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9465" name="Group 9"/>
          <p:cNvGrpSpPr>
            <a:grpSpLocks/>
          </p:cNvGrpSpPr>
          <p:nvPr/>
        </p:nvGrpSpPr>
        <p:grpSpPr bwMode="auto">
          <a:xfrm>
            <a:off x="5962651" y="4610100"/>
            <a:ext cx="2687638" cy="1066800"/>
            <a:chOff x="4061" y="2304"/>
            <a:chExt cx="1693" cy="672"/>
          </a:xfrm>
        </p:grpSpPr>
        <p:grpSp>
          <p:nvGrpSpPr>
            <p:cNvPr id="19466" name="Group 10"/>
            <p:cNvGrpSpPr>
              <a:grpSpLocks/>
            </p:cNvGrpSpPr>
            <p:nvPr/>
          </p:nvGrpSpPr>
          <p:grpSpPr bwMode="auto">
            <a:xfrm>
              <a:off x="4061" y="2304"/>
              <a:ext cx="1693" cy="517"/>
              <a:chOff x="3552" y="2400"/>
              <a:chExt cx="1693" cy="517"/>
            </a:xfrm>
          </p:grpSpPr>
          <p:sp>
            <p:nvSpPr>
              <p:cNvPr id="19467" name="Line 11"/>
              <p:cNvSpPr>
                <a:spLocks noChangeShapeType="1"/>
              </p:cNvSpPr>
              <p:nvPr/>
            </p:nvSpPr>
            <p:spPr bwMode="auto">
              <a:xfrm flipH="1">
                <a:off x="3743" y="2688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68" name="Text Box 12"/>
              <p:cNvSpPr txBox="1">
                <a:spLocks noChangeArrowheads="1"/>
              </p:cNvSpPr>
              <p:nvPr/>
            </p:nvSpPr>
            <p:spPr bwMode="auto">
              <a:xfrm>
                <a:off x="3552" y="2667"/>
                <a:ext cx="27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000" b="1">
                    <a:solidFill>
                      <a:srgbClr val="FF3300"/>
                    </a:solidFill>
                    <a:latin typeface="Arial" charset="0"/>
                    <a:cs typeface="Arial" charset="0"/>
                  </a:rPr>
                  <a:t>A</a:t>
                </a:r>
              </a:p>
            </p:txBody>
          </p:sp>
          <p:sp>
            <p:nvSpPr>
              <p:cNvPr id="19469" name="Text Box 13"/>
              <p:cNvSpPr txBox="1">
                <a:spLocks noChangeArrowheads="1"/>
              </p:cNvSpPr>
              <p:nvPr/>
            </p:nvSpPr>
            <p:spPr bwMode="auto">
              <a:xfrm>
                <a:off x="3552" y="2400"/>
                <a:ext cx="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000" b="1">
                    <a:solidFill>
                      <a:srgbClr val="FF3300"/>
                    </a:solidFill>
                    <a:latin typeface="Arial" charset="0"/>
                    <a:cs typeface="Arial" charset="0"/>
                  </a:rPr>
                  <a:t>T</a:t>
                </a:r>
              </a:p>
            </p:txBody>
          </p:sp>
          <p:sp>
            <p:nvSpPr>
              <p:cNvPr id="19470" name="Text Box 14"/>
              <p:cNvSpPr txBox="1">
                <a:spLocks noChangeArrowheads="1"/>
              </p:cNvSpPr>
              <p:nvPr/>
            </p:nvSpPr>
            <p:spPr bwMode="auto">
              <a:xfrm>
                <a:off x="4080" y="2504"/>
                <a:ext cx="1165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dirty="0" err="1">
                    <a:solidFill>
                      <a:srgbClr val="FF3300"/>
                    </a:solidFill>
                    <a:latin typeface="Arial" charset="0"/>
                    <a:cs typeface="Arial" charset="0"/>
                  </a:rPr>
                  <a:t>Thêm</a:t>
                </a:r>
                <a:r>
                  <a:rPr lang="en-US" sz="2400" b="1" dirty="0">
                    <a:solidFill>
                      <a:srgbClr val="FF3300"/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en-US" sz="2400" b="1" dirty="0" err="1">
                    <a:solidFill>
                      <a:srgbClr val="FF3300"/>
                    </a:solidFill>
                    <a:latin typeface="Arial" charset="0"/>
                    <a:cs typeface="Arial" charset="0"/>
                  </a:rPr>
                  <a:t>vào</a:t>
                </a:r>
                <a:endParaRPr lang="en-US" sz="2400" b="1" dirty="0">
                  <a:solidFill>
                    <a:srgbClr val="FF3300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19471" name="Line 15"/>
            <p:cNvSpPr>
              <a:spLocks noChangeShapeType="1"/>
            </p:cNvSpPr>
            <p:nvPr/>
          </p:nvSpPr>
          <p:spPr bwMode="auto">
            <a:xfrm>
              <a:off x="4176" y="2784"/>
              <a:ext cx="0" cy="192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72" name="Line 16"/>
          <p:cNvSpPr>
            <a:spLocks noChangeShapeType="1"/>
          </p:cNvSpPr>
          <p:nvPr/>
        </p:nvSpPr>
        <p:spPr bwMode="auto">
          <a:xfrm>
            <a:off x="3352800" y="1581150"/>
            <a:ext cx="1066800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9473" name="Group 17"/>
          <p:cNvGrpSpPr>
            <a:grpSpLocks/>
          </p:cNvGrpSpPr>
          <p:nvPr/>
        </p:nvGrpSpPr>
        <p:grpSpPr bwMode="auto">
          <a:xfrm>
            <a:off x="4572000" y="1104900"/>
            <a:ext cx="3429000" cy="814388"/>
            <a:chOff x="2880" y="852"/>
            <a:chExt cx="2160" cy="513"/>
          </a:xfrm>
        </p:grpSpPr>
        <p:grpSp>
          <p:nvGrpSpPr>
            <p:cNvPr id="19474" name="Group 18"/>
            <p:cNvGrpSpPr>
              <a:grpSpLocks/>
            </p:cNvGrpSpPr>
            <p:nvPr/>
          </p:nvGrpSpPr>
          <p:grpSpPr bwMode="auto">
            <a:xfrm>
              <a:off x="3360" y="852"/>
              <a:ext cx="1680" cy="513"/>
              <a:chOff x="3360" y="845"/>
              <a:chExt cx="1680" cy="513"/>
            </a:xfrm>
          </p:grpSpPr>
          <p:grpSp>
            <p:nvGrpSpPr>
              <p:cNvPr id="19475" name="Group 19"/>
              <p:cNvGrpSpPr>
                <a:grpSpLocks/>
              </p:cNvGrpSpPr>
              <p:nvPr/>
            </p:nvGrpSpPr>
            <p:grpSpPr bwMode="auto">
              <a:xfrm>
                <a:off x="3360" y="845"/>
                <a:ext cx="1584" cy="250"/>
                <a:chOff x="3360" y="845"/>
                <a:chExt cx="1584" cy="250"/>
              </a:xfrm>
            </p:grpSpPr>
            <p:sp>
              <p:nvSpPr>
                <p:cNvPr id="19476" name="Line 20"/>
                <p:cNvSpPr>
                  <a:spLocks noChangeShapeType="1"/>
                </p:cNvSpPr>
                <p:nvPr/>
              </p:nvSpPr>
              <p:spPr bwMode="auto">
                <a:xfrm>
                  <a:off x="3360" y="863"/>
                  <a:ext cx="1488" cy="0"/>
                </a:xfrm>
                <a:prstGeom prst="line">
                  <a:avLst/>
                </a:prstGeom>
                <a:noFill/>
                <a:ln w="57150" cmpd="thinThick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77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3408" y="845"/>
                  <a:ext cx="1536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US" sz="2000" b="1">
                      <a:latin typeface="Arial" charset="0"/>
                      <a:cs typeface="Arial" charset="0"/>
                    </a:rPr>
                    <a:t>A T G </a:t>
                  </a:r>
                  <a:r>
                    <a:rPr lang="en-US" sz="2000" b="1">
                      <a:solidFill>
                        <a:srgbClr val="FF3300"/>
                      </a:solidFill>
                      <a:latin typeface="Arial" charset="0"/>
                      <a:cs typeface="Arial" charset="0"/>
                    </a:rPr>
                    <a:t>A A T </a:t>
                  </a:r>
                  <a:r>
                    <a:rPr lang="en-US" sz="2000" b="1">
                      <a:latin typeface="Arial" charset="0"/>
                      <a:cs typeface="Arial" charset="0"/>
                    </a:rPr>
                    <a:t>T T T</a:t>
                  </a:r>
                </a:p>
              </p:txBody>
            </p:sp>
          </p:grpSp>
          <p:grpSp>
            <p:nvGrpSpPr>
              <p:cNvPr id="19478" name="Group 22"/>
              <p:cNvGrpSpPr>
                <a:grpSpLocks/>
              </p:cNvGrpSpPr>
              <p:nvPr/>
            </p:nvGrpSpPr>
            <p:grpSpPr bwMode="auto">
              <a:xfrm>
                <a:off x="3399" y="1108"/>
                <a:ext cx="1641" cy="250"/>
                <a:chOff x="3399" y="1056"/>
                <a:chExt cx="1641" cy="250"/>
              </a:xfrm>
            </p:grpSpPr>
            <p:sp>
              <p:nvSpPr>
                <p:cNvPr id="19479" name="Line 23"/>
                <p:cNvSpPr>
                  <a:spLocks noChangeShapeType="1"/>
                </p:cNvSpPr>
                <p:nvPr/>
              </p:nvSpPr>
              <p:spPr bwMode="auto">
                <a:xfrm>
                  <a:off x="3399" y="1270"/>
                  <a:ext cx="1488" cy="0"/>
                </a:xfrm>
                <a:prstGeom prst="line">
                  <a:avLst/>
                </a:prstGeom>
                <a:noFill/>
                <a:ln w="57150" cmpd="thinThick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80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3408" y="1056"/>
                  <a:ext cx="1632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US" sz="2000" b="1">
                      <a:latin typeface="Arial" charset="0"/>
                      <a:cs typeface="Arial" charset="0"/>
                    </a:rPr>
                    <a:t>T A X  </a:t>
                  </a:r>
                  <a:r>
                    <a:rPr lang="en-US" sz="2000" b="1">
                      <a:solidFill>
                        <a:srgbClr val="FF3300"/>
                      </a:solidFill>
                      <a:latin typeface="Arial" charset="0"/>
                      <a:cs typeface="Arial" charset="0"/>
                    </a:rPr>
                    <a:t>T T</a:t>
                  </a:r>
                  <a:r>
                    <a:rPr lang="en-US" sz="2000" b="1">
                      <a:latin typeface="Arial" charset="0"/>
                      <a:cs typeface="Arial" charset="0"/>
                    </a:rPr>
                    <a:t> </a:t>
                  </a:r>
                  <a:r>
                    <a:rPr lang="en-US" sz="2000" b="1">
                      <a:solidFill>
                        <a:srgbClr val="FF3300"/>
                      </a:solidFill>
                      <a:latin typeface="Arial" charset="0"/>
                      <a:cs typeface="Arial" charset="0"/>
                    </a:rPr>
                    <a:t>A </a:t>
                  </a:r>
                  <a:r>
                    <a:rPr lang="en-US" sz="2000" b="1">
                      <a:latin typeface="Arial" charset="0"/>
                      <a:cs typeface="Arial" charset="0"/>
                    </a:rPr>
                    <a:t>A A A</a:t>
                  </a:r>
                </a:p>
              </p:txBody>
            </p:sp>
          </p:grpSp>
        </p:grpSp>
        <p:sp>
          <p:nvSpPr>
            <p:cNvPr id="19481" name="Text Box 25"/>
            <p:cNvSpPr txBox="1">
              <a:spLocks noChangeArrowheads="1"/>
            </p:cNvSpPr>
            <p:nvPr/>
          </p:nvSpPr>
          <p:spPr bwMode="auto">
            <a:xfrm>
              <a:off x="2880" y="1008"/>
              <a:ext cx="240" cy="288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FFFF00"/>
                  </a:solidFill>
                  <a:latin typeface="Arial" charset="0"/>
                  <a:cs typeface="Arial" charset="0"/>
                </a:rPr>
                <a:t>II</a:t>
              </a:r>
            </a:p>
          </p:txBody>
        </p:sp>
      </p:grpSp>
      <p:grpSp>
        <p:nvGrpSpPr>
          <p:cNvPr id="19482" name="Group 26"/>
          <p:cNvGrpSpPr>
            <a:grpSpLocks/>
          </p:cNvGrpSpPr>
          <p:nvPr/>
        </p:nvGrpSpPr>
        <p:grpSpPr bwMode="auto">
          <a:xfrm>
            <a:off x="381000" y="5627688"/>
            <a:ext cx="3457575" cy="849312"/>
            <a:chOff x="240" y="3014"/>
            <a:chExt cx="2178" cy="535"/>
          </a:xfrm>
        </p:grpSpPr>
        <p:grpSp>
          <p:nvGrpSpPr>
            <p:cNvPr id="19483" name="Group 27"/>
            <p:cNvGrpSpPr>
              <a:grpSpLocks/>
            </p:cNvGrpSpPr>
            <p:nvPr/>
          </p:nvGrpSpPr>
          <p:grpSpPr bwMode="auto">
            <a:xfrm>
              <a:off x="584" y="3014"/>
              <a:ext cx="1834" cy="250"/>
              <a:chOff x="584" y="3014"/>
              <a:chExt cx="1834" cy="250"/>
            </a:xfrm>
          </p:grpSpPr>
          <p:sp>
            <p:nvSpPr>
              <p:cNvPr id="19484" name="Line 28"/>
              <p:cNvSpPr>
                <a:spLocks noChangeShapeType="1"/>
              </p:cNvSpPr>
              <p:nvPr/>
            </p:nvSpPr>
            <p:spPr bwMode="auto">
              <a:xfrm>
                <a:off x="584" y="3040"/>
                <a:ext cx="1488" cy="0"/>
              </a:xfrm>
              <a:prstGeom prst="line">
                <a:avLst/>
              </a:prstGeom>
              <a:noFill/>
              <a:ln w="57150" cmpd="thinThick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85" name="Text Box 29"/>
              <p:cNvSpPr txBox="1">
                <a:spLocks noChangeArrowheads="1"/>
              </p:cNvSpPr>
              <p:nvPr/>
            </p:nvSpPr>
            <p:spPr bwMode="auto">
              <a:xfrm>
                <a:off x="594" y="3014"/>
                <a:ext cx="1824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000" b="1">
                    <a:latin typeface="Arial" charset="0"/>
                    <a:cs typeface="Arial" charset="0"/>
                  </a:rPr>
                  <a:t>A T G </a:t>
                </a:r>
                <a:r>
                  <a:rPr lang="en-US" sz="2000" b="1">
                    <a:solidFill>
                      <a:srgbClr val="FF3300"/>
                    </a:solidFill>
                    <a:latin typeface="Arial" charset="0"/>
                    <a:cs typeface="Arial" charset="0"/>
                  </a:rPr>
                  <a:t>A  G  </a:t>
                </a:r>
                <a:r>
                  <a:rPr lang="en-US" sz="2000" b="1">
                    <a:latin typeface="Arial" charset="0"/>
                    <a:cs typeface="Arial" charset="0"/>
                  </a:rPr>
                  <a:t>T T T</a:t>
                </a:r>
              </a:p>
            </p:txBody>
          </p:sp>
        </p:grpSp>
        <p:grpSp>
          <p:nvGrpSpPr>
            <p:cNvPr id="19486" name="Group 30"/>
            <p:cNvGrpSpPr>
              <a:grpSpLocks/>
            </p:cNvGrpSpPr>
            <p:nvPr/>
          </p:nvGrpSpPr>
          <p:grpSpPr bwMode="auto">
            <a:xfrm>
              <a:off x="571" y="3299"/>
              <a:ext cx="1655" cy="250"/>
              <a:chOff x="571" y="3702"/>
              <a:chExt cx="1655" cy="250"/>
            </a:xfrm>
          </p:grpSpPr>
          <p:sp>
            <p:nvSpPr>
              <p:cNvPr id="19487" name="Line 31"/>
              <p:cNvSpPr>
                <a:spLocks noChangeShapeType="1"/>
              </p:cNvSpPr>
              <p:nvPr/>
            </p:nvSpPr>
            <p:spPr bwMode="auto">
              <a:xfrm>
                <a:off x="571" y="3919"/>
                <a:ext cx="1488" cy="0"/>
              </a:xfrm>
              <a:prstGeom prst="line">
                <a:avLst/>
              </a:prstGeom>
              <a:noFill/>
              <a:ln w="57150" cmpd="thinThick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88" name="Text Box 32"/>
              <p:cNvSpPr txBox="1">
                <a:spLocks noChangeArrowheads="1"/>
              </p:cNvSpPr>
              <p:nvPr/>
            </p:nvSpPr>
            <p:spPr bwMode="auto">
              <a:xfrm>
                <a:off x="594" y="3702"/>
                <a:ext cx="1632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000" b="1">
                    <a:latin typeface="Arial" charset="0"/>
                    <a:cs typeface="Arial" charset="0"/>
                  </a:rPr>
                  <a:t>T A X  </a:t>
                </a:r>
                <a:r>
                  <a:rPr lang="en-US" sz="2000" b="1">
                    <a:solidFill>
                      <a:srgbClr val="FF3300"/>
                    </a:solidFill>
                    <a:latin typeface="Arial" charset="0"/>
                    <a:cs typeface="Arial" charset="0"/>
                  </a:rPr>
                  <a:t>T  X</a:t>
                </a:r>
                <a:r>
                  <a:rPr lang="en-US" sz="2000" b="1">
                    <a:latin typeface="Arial" charset="0"/>
                    <a:cs typeface="Arial" charset="0"/>
                  </a:rPr>
                  <a:t> A A A</a:t>
                </a:r>
              </a:p>
            </p:txBody>
          </p:sp>
        </p:grpSp>
        <p:sp>
          <p:nvSpPr>
            <p:cNvPr id="19489" name="Text Box 33"/>
            <p:cNvSpPr txBox="1">
              <a:spLocks noChangeArrowheads="1"/>
            </p:cNvSpPr>
            <p:nvPr/>
          </p:nvSpPr>
          <p:spPr bwMode="auto">
            <a:xfrm>
              <a:off x="240" y="3168"/>
              <a:ext cx="288" cy="288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FFFF00"/>
                  </a:solidFill>
                  <a:latin typeface="Arial" charset="0"/>
                  <a:cs typeface="Arial" charset="0"/>
                </a:rPr>
                <a:t>III</a:t>
              </a:r>
            </a:p>
          </p:txBody>
        </p:sp>
      </p:grpSp>
      <p:sp>
        <p:nvSpPr>
          <p:cNvPr id="19490" name="Text Box 34"/>
          <p:cNvSpPr txBox="1">
            <a:spLocks noChangeArrowheads="1"/>
          </p:cNvSpPr>
          <p:nvPr/>
        </p:nvSpPr>
        <p:spPr bwMode="auto">
          <a:xfrm>
            <a:off x="5181600" y="51816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i="1">
              <a:latin typeface="Arial" charset="0"/>
              <a:cs typeface="Arial" charset="0"/>
            </a:endParaRPr>
          </a:p>
        </p:txBody>
      </p:sp>
      <p:grpSp>
        <p:nvGrpSpPr>
          <p:cNvPr id="19491" name="Group 35"/>
          <p:cNvGrpSpPr>
            <a:grpSpLocks/>
          </p:cNvGrpSpPr>
          <p:nvPr/>
        </p:nvGrpSpPr>
        <p:grpSpPr bwMode="auto">
          <a:xfrm>
            <a:off x="1824038" y="4473575"/>
            <a:ext cx="2058987" cy="1143000"/>
            <a:chOff x="1077" y="2304"/>
            <a:chExt cx="1297" cy="720"/>
          </a:xfrm>
        </p:grpSpPr>
        <p:sp>
          <p:nvSpPr>
            <p:cNvPr id="19492" name="Line 36"/>
            <p:cNvSpPr>
              <a:spLocks noChangeShapeType="1"/>
            </p:cNvSpPr>
            <p:nvPr/>
          </p:nvSpPr>
          <p:spPr bwMode="auto">
            <a:xfrm flipV="1">
              <a:off x="1200" y="2832"/>
              <a:ext cx="0" cy="192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3" name="Line 37"/>
            <p:cNvSpPr>
              <a:spLocks noChangeShapeType="1"/>
            </p:cNvSpPr>
            <p:nvPr/>
          </p:nvSpPr>
          <p:spPr bwMode="auto">
            <a:xfrm>
              <a:off x="1248" y="2550"/>
              <a:ext cx="336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494" name="Group 38"/>
            <p:cNvGrpSpPr>
              <a:grpSpLocks/>
            </p:cNvGrpSpPr>
            <p:nvPr/>
          </p:nvGrpSpPr>
          <p:grpSpPr bwMode="auto">
            <a:xfrm>
              <a:off x="1077" y="2304"/>
              <a:ext cx="1297" cy="538"/>
              <a:chOff x="3599" y="2400"/>
              <a:chExt cx="1297" cy="538"/>
            </a:xfrm>
          </p:grpSpPr>
          <p:sp>
            <p:nvSpPr>
              <p:cNvPr id="19495" name="Text Box 39"/>
              <p:cNvSpPr txBox="1">
                <a:spLocks noChangeArrowheads="1"/>
              </p:cNvSpPr>
              <p:nvPr/>
            </p:nvSpPr>
            <p:spPr bwMode="auto">
              <a:xfrm>
                <a:off x="3599" y="2400"/>
                <a:ext cx="27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000" b="1">
                    <a:solidFill>
                      <a:srgbClr val="FF3300"/>
                    </a:solidFill>
                    <a:latin typeface="Arial" charset="0"/>
                    <a:cs typeface="Arial" charset="0"/>
                  </a:rPr>
                  <a:t>A</a:t>
                </a:r>
              </a:p>
            </p:txBody>
          </p:sp>
          <p:sp>
            <p:nvSpPr>
              <p:cNvPr id="19496" name="Text Box 40"/>
              <p:cNvSpPr txBox="1">
                <a:spLocks noChangeArrowheads="1"/>
              </p:cNvSpPr>
              <p:nvPr/>
            </p:nvSpPr>
            <p:spPr bwMode="auto">
              <a:xfrm>
                <a:off x="3619" y="2688"/>
                <a:ext cx="2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000" b="1">
                    <a:solidFill>
                      <a:srgbClr val="FF3300"/>
                    </a:solidFill>
                    <a:latin typeface="Arial" charset="0"/>
                    <a:cs typeface="Arial" charset="0"/>
                  </a:rPr>
                  <a:t>T</a:t>
                </a:r>
              </a:p>
            </p:txBody>
          </p:sp>
          <p:sp>
            <p:nvSpPr>
              <p:cNvPr id="19497" name="Text Box 41"/>
              <p:cNvSpPr txBox="1">
                <a:spLocks noChangeArrowheads="1"/>
              </p:cNvSpPr>
              <p:nvPr/>
            </p:nvSpPr>
            <p:spPr bwMode="auto">
              <a:xfrm>
                <a:off x="4080" y="2504"/>
                <a:ext cx="816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dirty="0" err="1">
                    <a:solidFill>
                      <a:srgbClr val="FF3300"/>
                    </a:solidFill>
                    <a:latin typeface="Arial" charset="0"/>
                    <a:cs typeface="Arial" charset="0"/>
                  </a:rPr>
                  <a:t>Mất</a:t>
                </a:r>
                <a:r>
                  <a:rPr lang="en-US" sz="2400" b="1" dirty="0">
                    <a:solidFill>
                      <a:srgbClr val="FF3300"/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en-US" sz="2400" b="1" dirty="0" err="1">
                    <a:solidFill>
                      <a:srgbClr val="FF3300"/>
                    </a:solidFill>
                    <a:latin typeface="Arial" charset="0"/>
                    <a:cs typeface="Arial" charset="0"/>
                  </a:rPr>
                  <a:t>đi</a:t>
                </a:r>
                <a:endParaRPr lang="en-US" sz="2400" b="1" dirty="0">
                  <a:solidFill>
                    <a:srgbClr val="FF33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19499" name="Text Box 43"/>
          <p:cNvSpPr txBox="1">
            <a:spLocks noChangeArrowheads="1"/>
          </p:cNvSpPr>
          <p:nvPr/>
        </p:nvSpPr>
        <p:spPr bwMode="auto">
          <a:xfrm>
            <a:off x="4953000" y="5173663"/>
            <a:ext cx="762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i="1">
              <a:latin typeface="Arial" charset="0"/>
              <a:cs typeface="Arial" charset="0"/>
            </a:endParaRPr>
          </a:p>
        </p:txBody>
      </p:sp>
      <p:grpSp>
        <p:nvGrpSpPr>
          <p:cNvPr id="19500" name="Group 44"/>
          <p:cNvGrpSpPr>
            <a:grpSpLocks/>
          </p:cNvGrpSpPr>
          <p:nvPr/>
        </p:nvGrpSpPr>
        <p:grpSpPr bwMode="auto">
          <a:xfrm>
            <a:off x="4419600" y="5676900"/>
            <a:ext cx="3779838" cy="847725"/>
            <a:chOff x="3168" y="3132"/>
            <a:chExt cx="2381" cy="534"/>
          </a:xfrm>
        </p:grpSpPr>
        <p:grpSp>
          <p:nvGrpSpPr>
            <p:cNvPr id="19501" name="Group 45"/>
            <p:cNvGrpSpPr>
              <a:grpSpLocks/>
            </p:cNvGrpSpPr>
            <p:nvPr/>
          </p:nvGrpSpPr>
          <p:grpSpPr bwMode="auto">
            <a:xfrm>
              <a:off x="3677" y="3132"/>
              <a:ext cx="1824" cy="250"/>
              <a:chOff x="3677" y="3132"/>
              <a:chExt cx="1824" cy="250"/>
            </a:xfrm>
          </p:grpSpPr>
          <p:sp>
            <p:nvSpPr>
              <p:cNvPr id="19502" name="Line 46"/>
              <p:cNvSpPr>
                <a:spLocks noChangeShapeType="1"/>
              </p:cNvSpPr>
              <p:nvPr/>
            </p:nvSpPr>
            <p:spPr bwMode="auto">
              <a:xfrm>
                <a:off x="3719" y="3153"/>
                <a:ext cx="1488" cy="0"/>
              </a:xfrm>
              <a:prstGeom prst="line">
                <a:avLst/>
              </a:prstGeom>
              <a:noFill/>
              <a:ln w="57150" cmpd="thinThick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03" name="Text Box 47"/>
              <p:cNvSpPr txBox="1">
                <a:spLocks noChangeArrowheads="1"/>
              </p:cNvSpPr>
              <p:nvPr/>
            </p:nvSpPr>
            <p:spPr bwMode="auto">
              <a:xfrm>
                <a:off x="3677" y="3132"/>
                <a:ext cx="1824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000" b="1">
                    <a:latin typeface="Arial" charset="0"/>
                    <a:cs typeface="Arial" charset="0"/>
                  </a:rPr>
                  <a:t>A T G </a:t>
                </a:r>
                <a:r>
                  <a:rPr lang="en-US" sz="2000" b="1">
                    <a:solidFill>
                      <a:srgbClr val="CC3300"/>
                    </a:solidFill>
                    <a:latin typeface="Arial" charset="0"/>
                    <a:cs typeface="Arial" charset="0"/>
                  </a:rPr>
                  <a:t>T</a:t>
                </a:r>
                <a:r>
                  <a:rPr lang="en-US" sz="2000" b="1">
                    <a:latin typeface="Arial" charset="0"/>
                    <a:cs typeface="Arial" charset="0"/>
                  </a:rPr>
                  <a:t> </a:t>
                </a:r>
                <a:r>
                  <a:rPr lang="en-US" sz="2000" b="1">
                    <a:solidFill>
                      <a:srgbClr val="FF3300"/>
                    </a:solidFill>
                    <a:latin typeface="Arial" charset="0"/>
                    <a:cs typeface="Arial" charset="0"/>
                  </a:rPr>
                  <a:t>A A</a:t>
                </a:r>
                <a:r>
                  <a:rPr lang="en-US" sz="2000" b="1">
                    <a:latin typeface="Arial" charset="0"/>
                    <a:cs typeface="Arial" charset="0"/>
                  </a:rPr>
                  <a:t> </a:t>
                </a:r>
                <a:r>
                  <a:rPr lang="en-US" sz="2000" b="1">
                    <a:solidFill>
                      <a:srgbClr val="FF3300"/>
                    </a:solidFill>
                    <a:latin typeface="Arial" charset="0"/>
                    <a:cs typeface="Arial" charset="0"/>
                  </a:rPr>
                  <a:t>G </a:t>
                </a:r>
                <a:r>
                  <a:rPr lang="en-US" sz="2000" b="1">
                    <a:latin typeface="Arial" charset="0"/>
                    <a:cs typeface="Arial" charset="0"/>
                  </a:rPr>
                  <a:t>T T T</a:t>
                </a:r>
              </a:p>
            </p:txBody>
          </p:sp>
        </p:grpSp>
        <p:grpSp>
          <p:nvGrpSpPr>
            <p:cNvPr id="19504" name="Group 48"/>
            <p:cNvGrpSpPr>
              <a:grpSpLocks/>
            </p:cNvGrpSpPr>
            <p:nvPr/>
          </p:nvGrpSpPr>
          <p:grpSpPr bwMode="auto">
            <a:xfrm>
              <a:off x="3677" y="3416"/>
              <a:ext cx="1872" cy="250"/>
              <a:chOff x="3677" y="3520"/>
              <a:chExt cx="1872" cy="250"/>
            </a:xfrm>
          </p:grpSpPr>
          <p:sp>
            <p:nvSpPr>
              <p:cNvPr id="19505" name="Line 49"/>
              <p:cNvSpPr>
                <a:spLocks noChangeShapeType="1"/>
              </p:cNvSpPr>
              <p:nvPr/>
            </p:nvSpPr>
            <p:spPr bwMode="auto">
              <a:xfrm>
                <a:off x="3745" y="3737"/>
                <a:ext cx="1488" cy="0"/>
              </a:xfrm>
              <a:prstGeom prst="line">
                <a:avLst/>
              </a:prstGeom>
              <a:noFill/>
              <a:ln w="57150" cmpd="thinThick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06" name="Text Box 50"/>
              <p:cNvSpPr txBox="1">
                <a:spLocks noChangeArrowheads="1"/>
              </p:cNvSpPr>
              <p:nvPr/>
            </p:nvSpPr>
            <p:spPr bwMode="auto">
              <a:xfrm>
                <a:off x="3677" y="3520"/>
                <a:ext cx="1872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000" b="1">
                    <a:latin typeface="Arial" charset="0"/>
                    <a:cs typeface="Arial" charset="0"/>
                  </a:rPr>
                  <a:t>T A X  </a:t>
                </a:r>
                <a:r>
                  <a:rPr lang="en-US" sz="2000" b="1">
                    <a:solidFill>
                      <a:srgbClr val="CC3300"/>
                    </a:solidFill>
                    <a:latin typeface="Arial" charset="0"/>
                    <a:cs typeface="Arial" charset="0"/>
                  </a:rPr>
                  <a:t>A</a:t>
                </a:r>
                <a:r>
                  <a:rPr lang="en-US" sz="2000" b="1">
                    <a:latin typeface="Arial" charset="0"/>
                    <a:cs typeface="Arial" charset="0"/>
                  </a:rPr>
                  <a:t> </a:t>
                </a:r>
                <a:r>
                  <a:rPr lang="en-US" sz="2000" b="1">
                    <a:solidFill>
                      <a:srgbClr val="FF3300"/>
                    </a:solidFill>
                    <a:latin typeface="Arial" charset="0"/>
                    <a:cs typeface="Arial" charset="0"/>
                  </a:rPr>
                  <a:t>T T</a:t>
                </a:r>
                <a:r>
                  <a:rPr lang="en-US" sz="2000" b="1">
                    <a:latin typeface="Arial" charset="0"/>
                    <a:cs typeface="Arial" charset="0"/>
                  </a:rPr>
                  <a:t> </a:t>
                </a:r>
                <a:r>
                  <a:rPr lang="en-US" sz="2000" b="1">
                    <a:solidFill>
                      <a:srgbClr val="FF3300"/>
                    </a:solidFill>
                    <a:latin typeface="Arial" charset="0"/>
                    <a:cs typeface="Arial" charset="0"/>
                  </a:rPr>
                  <a:t>X </a:t>
                </a:r>
                <a:r>
                  <a:rPr lang="en-US" sz="2000" b="1">
                    <a:latin typeface="Arial" charset="0"/>
                    <a:cs typeface="Arial" charset="0"/>
                  </a:rPr>
                  <a:t>A A A</a:t>
                </a:r>
              </a:p>
            </p:txBody>
          </p:sp>
        </p:grpSp>
        <p:sp>
          <p:nvSpPr>
            <p:cNvPr id="19507" name="Text Box 51"/>
            <p:cNvSpPr txBox="1">
              <a:spLocks noChangeArrowheads="1"/>
            </p:cNvSpPr>
            <p:nvPr/>
          </p:nvSpPr>
          <p:spPr bwMode="auto">
            <a:xfrm>
              <a:off x="3168" y="3168"/>
              <a:ext cx="384" cy="288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FFFF00"/>
                  </a:solidFill>
                  <a:latin typeface="Arial" charset="0"/>
                  <a:cs typeface="Arial" charset="0"/>
                </a:rPr>
                <a:t>IV</a:t>
              </a:r>
            </a:p>
          </p:txBody>
        </p:sp>
      </p:grpSp>
      <p:sp>
        <p:nvSpPr>
          <p:cNvPr id="19508" name="Line 52"/>
          <p:cNvSpPr>
            <a:spLocks noChangeShapeType="1"/>
          </p:cNvSpPr>
          <p:nvPr/>
        </p:nvSpPr>
        <p:spPr bwMode="auto">
          <a:xfrm>
            <a:off x="1104900" y="2800350"/>
            <a:ext cx="0" cy="220980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9532" name="Group 76"/>
          <p:cNvGrpSpPr>
            <a:grpSpLocks/>
          </p:cNvGrpSpPr>
          <p:nvPr/>
        </p:nvGrpSpPr>
        <p:grpSpPr bwMode="auto">
          <a:xfrm>
            <a:off x="133350" y="990600"/>
            <a:ext cx="3524250" cy="1295400"/>
            <a:chOff x="84" y="624"/>
            <a:chExt cx="2220" cy="816"/>
          </a:xfrm>
        </p:grpSpPr>
        <p:grpSp>
          <p:nvGrpSpPr>
            <p:cNvPr id="19515" name="Group 59"/>
            <p:cNvGrpSpPr>
              <a:grpSpLocks/>
            </p:cNvGrpSpPr>
            <p:nvPr/>
          </p:nvGrpSpPr>
          <p:grpSpPr bwMode="auto">
            <a:xfrm>
              <a:off x="591" y="852"/>
              <a:ext cx="1618" cy="250"/>
              <a:chOff x="576" y="829"/>
              <a:chExt cx="1558" cy="250"/>
            </a:xfrm>
          </p:grpSpPr>
          <p:sp>
            <p:nvSpPr>
              <p:cNvPr id="19516" name="Line 60"/>
              <p:cNvSpPr>
                <a:spLocks noChangeShapeType="1"/>
              </p:cNvSpPr>
              <p:nvPr/>
            </p:nvSpPr>
            <p:spPr bwMode="auto">
              <a:xfrm>
                <a:off x="576" y="851"/>
                <a:ext cx="1488" cy="0"/>
              </a:xfrm>
              <a:prstGeom prst="line">
                <a:avLst/>
              </a:prstGeom>
              <a:noFill/>
              <a:ln w="57150" cmpd="thinThick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17" name="Text Box 61"/>
              <p:cNvSpPr txBox="1">
                <a:spLocks noChangeArrowheads="1"/>
              </p:cNvSpPr>
              <p:nvPr/>
            </p:nvSpPr>
            <p:spPr bwMode="auto">
              <a:xfrm>
                <a:off x="598" y="829"/>
                <a:ext cx="153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000" b="1">
                    <a:latin typeface="Arial" charset="0"/>
                    <a:cs typeface="Arial" charset="0"/>
                  </a:rPr>
                  <a:t>A T G </a:t>
                </a:r>
                <a:r>
                  <a:rPr lang="en-US" sz="2000" b="1">
                    <a:solidFill>
                      <a:srgbClr val="FF3300"/>
                    </a:solidFill>
                    <a:latin typeface="Arial" charset="0"/>
                    <a:cs typeface="Arial" charset="0"/>
                  </a:rPr>
                  <a:t>A A G</a:t>
                </a:r>
                <a:r>
                  <a:rPr lang="en-US" sz="2000" b="1">
                    <a:latin typeface="Arial" charset="0"/>
                    <a:cs typeface="Arial" charset="0"/>
                  </a:rPr>
                  <a:t> T T T</a:t>
                </a:r>
              </a:p>
            </p:txBody>
          </p:sp>
        </p:grpSp>
        <p:grpSp>
          <p:nvGrpSpPr>
            <p:cNvPr id="19531" name="Group 75"/>
            <p:cNvGrpSpPr>
              <a:grpSpLocks/>
            </p:cNvGrpSpPr>
            <p:nvPr/>
          </p:nvGrpSpPr>
          <p:grpSpPr bwMode="auto">
            <a:xfrm>
              <a:off x="84" y="624"/>
              <a:ext cx="2220" cy="816"/>
              <a:chOff x="84" y="624"/>
              <a:chExt cx="2220" cy="816"/>
            </a:xfrm>
          </p:grpSpPr>
          <p:sp>
            <p:nvSpPr>
              <p:cNvPr id="19514" name="Text Box 58"/>
              <p:cNvSpPr txBox="1">
                <a:spLocks noChangeArrowheads="1"/>
              </p:cNvSpPr>
              <p:nvPr/>
            </p:nvSpPr>
            <p:spPr bwMode="auto">
              <a:xfrm>
                <a:off x="342" y="624"/>
                <a:ext cx="1962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000" b="1">
                    <a:solidFill>
                      <a:srgbClr val="660033"/>
                    </a:solidFill>
                    <a:cs typeface="Arial" charset="0"/>
                  </a:rPr>
                  <a:t>Gen ban đầu</a:t>
                </a:r>
              </a:p>
            </p:txBody>
          </p:sp>
          <p:grpSp>
            <p:nvGrpSpPr>
              <p:cNvPr id="19530" name="Group 74"/>
              <p:cNvGrpSpPr>
                <a:grpSpLocks/>
              </p:cNvGrpSpPr>
              <p:nvPr/>
            </p:nvGrpSpPr>
            <p:grpSpPr bwMode="auto">
              <a:xfrm>
                <a:off x="84" y="732"/>
                <a:ext cx="2137" cy="708"/>
                <a:chOff x="84" y="732"/>
                <a:chExt cx="2137" cy="708"/>
              </a:xfrm>
            </p:grpSpPr>
            <p:grpSp>
              <p:nvGrpSpPr>
                <p:cNvPr id="19518" name="Group 62"/>
                <p:cNvGrpSpPr>
                  <a:grpSpLocks/>
                </p:cNvGrpSpPr>
                <p:nvPr/>
              </p:nvGrpSpPr>
              <p:grpSpPr bwMode="auto">
                <a:xfrm>
                  <a:off x="576" y="1104"/>
                  <a:ext cx="1645" cy="250"/>
                  <a:chOff x="576" y="1103"/>
                  <a:chExt cx="1584" cy="250"/>
                </a:xfrm>
              </p:grpSpPr>
              <p:sp>
                <p:nvSpPr>
                  <p:cNvPr id="19519" name="Line 63"/>
                  <p:cNvSpPr>
                    <a:spLocks noChangeShapeType="1"/>
                  </p:cNvSpPr>
                  <p:nvPr/>
                </p:nvSpPr>
                <p:spPr bwMode="auto">
                  <a:xfrm>
                    <a:off x="576" y="1318"/>
                    <a:ext cx="1488" cy="0"/>
                  </a:xfrm>
                  <a:prstGeom prst="line">
                    <a:avLst/>
                  </a:prstGeom>
                  <a:noFill/>
                  <a:ln w="57150" cmpd="thickThin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20" name="Text Box 6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4" y="1103"/>
                    <a:ext cx="1536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r>
                      <a:rPr lang="en-US" sz="2000" b="1">
                        <a:latin typeface="Arial" charset="0"/>
                        <a:cs typeface="Arial" charset="0"/>
                      </a:rPr>
                      <a:t>T A X </a:t>
                    </a:r>
                    <a:r>
                      <a:rPr lang="en-US" sz="2000" b="1">
                        <a:solidFill>
                          <a:srgbClr val="FF3300"/>
                        </a:solidFill>
                        <a:latin typeface="Arial" charset="0"/>
                        <a:cs typeface="Arial" charset="0"/>
                      </a:rPr>
                      <a:t>T T X</a:t>
                    </a:r>
                    <a:r>
                      <a:rPr lang="en-US" sz="2000" b="1">
                        <a:latin typeface="Arial" charset="0"/>
                        <a:cs typeface="Arial" charset="0"/>
                      </a:rPr>
                      <a:t> A A A</a:t>
                    </a:r>
                  </a:p>
                </p:txBody>
              </p:sp>
            </p:grpSp>
            <p:sp>
              <p:nvSpPr>
                <p:cNvPr id="19521" name="Text Box 65"/>
                <p:cNvSpPr txBox="1">
                  <a:spLocks noChangeArrowheads="1"/>
                </p:cNvSpPr>
                <p:nvPr/>
              </p:nvSpPr>
              <p:spPr bwMode="auto">
                <a:xfrm>
                  <a:off x="84" y="964"/>
                  <a:ext cx="199" cy="288"/>
                </a:xfrm>
                <a:prstGeom prst="rect">
                  <a:avLst/>
                </a:prstGeom>
                <a:solidFill>
                  <a:srgbClr val="FF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US" sz="2400" b="1">
                      <a:solidFill>
                        <a:srgbClr val="FFFF00"/>
                      </a:solidFill>
                      <a:latin typeface="Arial" charset="0"/>
                      <a:cs typeface="Arial" charset="0"/>
                    </a:rPr>
                    <a:t>I</a:t>
                  </a:r>
                </a:p>
              </p:txBody>
            </p:sp>
            <p:sp>
              <p:nvSpPr>
                <p:cNvPr id="19523" name="Text Box 67"/>
                <p:cNvSpPr txBox="1">
                  <a:spLocks noChangeArrowheads="1"/>
                </p:cNvSpPr>
                <p:nvPr/>
              </p:nvSpPr>
              <p:spPr bwMode="auto">
                <a:xfrm>
                  <a:off x="288" y="1152"/>
                  <a:ext cx="28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 b="1">
                      <a:solidFill>
                        <a:srgbClr val="660066"/>
                      </a:solidFill>
                      <a:cs typeface="Arial" charset="0"/>
                    </a:rPr>
                    <a:t>2</a:t>
                  </a:r>
                </a:p>
              </p:txBody>
            </p:sp>
            <p:sp>
              <p:nvSpPr>
                <p:cNvPr id="19524" name="Text Box 68"/>
                <p:cNvSpPr txBox="1">
                  <a:spLocks noChangeArrowheads="1"/>
                </p:cNvSpPr>
                <p:nvPr/>
              </p:nvSpPr>
              <p:spPr bwMode="auto">
                <a:xfrm>
                  <a:off x="300" y="732"/>
                  <a:ext cx="28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 b="1">
                      <a:solidFill>
                        <a:srgbClr val="660066"/>
                      </a:solidFill>
                      <a:cs typeface="Arial" charset="0"/>
                    </a:rPr>
                    <a:t>1</a:t>
                  </a:r>
                </a:p>
              </p:txBody>
            </p:sp>
          </p:grpSp>
        </p:grpSp>
      </p:grpSp>
      <p:sp>
        <p:nvSpPr>
          <p:cNvPr id="19525" name="Rectangle 69"/>
          <p:cNvSpPr>
            <a:spLocks noChangeArrowheads="1"/>
          </p:cNvSpPr>
          <p:nvPr/>
        </p:nvSpPr>
        <p:spPr bwMode="auto">
          <a:xfrm>
            <a:off x="3810000" y="2895600"/>
            <a:ext cx="533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latin typeface="Arial" charset="0"/>
            </a:endParaRPr>
          </a:p>
        </p:txBody>
      </p:sp>
      <p:sp>
        <p:nvSpPr>
          <p:cNvPr id="19533" name="Line 77"/>
          <p:cNvSpPr>
            <a:spLocks noChangeShapeType="1"/>
          </p:cNvSpPr>
          <p:nvPr/>
        </p:nvSpPr>
        <p:spPr bwMode="auto">
          <a:xfrm>
            <a:off x="2895600" y="2743200"/>
            <a:ext cx="1676400" cy="266700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9534" name="Group 78"/>
          <p:cNvGrpSpPr>
            <a:grpSpLocks/>
          </p:cNvGrpSpPr>
          <p:nvPr/>
        </p:nvGrpSpPr>
        <p:grpSpPr bwMode="auto">
          <a:xfrm>
            <a:off x="4953000" y="2762250"/>
            <a:ext cx="3524250" cy="1295400"/>
            <a:chOff x="84" y="624"/>
            <a:chExt cx="2220" cy="816"/>
          </a:xfrm>
        </p:grpSpPr>
        <p:grpSp>
          <p:nvGrpSpPr>
            <p:cNvPr id="19535" name="Group 79"/>
            <p:cNvGrpSpPr>
              <a:grpSpLocks/>
            </p:cNvGrpSpPr>
            <p:nvPr/>
          </p:nvGrpSpPr>
          <p:grpSpPr bwMode="auto">
            <a:xfrm>
              <a:off x="591" y="852"/>
              <a:ext cx="1618" cy="250"/>
              <a:chOff x="576" y="829"/>
              <a:chExt cx="1558" cy="250"/>
            </a:xfrm>
          </p:grpSpPr>
          <p:sp>
            <p:nvSpPr>
              <p:cNvPr id="19536" name="Line 80"/>
              <p:cNvSpPr>
                <a:spLocks noChangeShapeType="1"/>
              </p:cNvSpPr>
              <p:nvPr/>
            </p:nvSpPr>
            <p:spPr bwMode="auto">
              <a:xfrm>
                <a:off x="576" y="851"/>
                <a:ext cx="1488" cy="0"/>
              </a:xfrm>
              <a:prstGeom prst="line">
                <a:avLst/>
              </a:prstGeom>
              <a:noFill/>
              <a:ln w="57150" cmpd="thinThick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37" name="Text Box 81"/>
              <p:cNvSpPr txBox="1">
                <a:spLocks noChangeArrowheads="1"/>
              </p:cNvSpPr>
              <p:nvPr/>
            </p:nvSpPr>
            <p:spPr bwMode="auto">
              <a:xfrm>
                <a:off x="598" y="829"/>
                <a:ext cx="153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000" b="1">
                    <a:latin typeface="Arial" charset="0"/>
                    <a:cs typeface="Arial" charset="0"/>
                  </a:rPr>
                  <a:t>A T G </a:t>
                </a:r>
                <a:r>
                  <a:rPr lang="en-US" sz="2000" b="1">
                    <a:solidFill>
                      <a:srgbClr val="FF3300"/>
                    </a:solidFill>
                    <a:latin typeface="Arial" charset="0"/>
                    <a:cs typeface="Arial" charset="0"/>
                  </a:rPr>
                  <a:t>G A A</a:t>
                </a:r>
                <a:r>
                  <a:rPr lang="en-US" sz="2000" b="1">
                    <a:latin typeface="Arial" charset="0"/>
                    <a:cs typeface="Arial" charset="0"/>
                  </a:rPr>
                  <a:t> T T T</a:t>
                </a:r>
              </a:p>
            </p:txBody>
          </p:sp>
        </p:grpSp>
        <p:grpSp>
          <p:nvGrpSpPr>
            <p:cNvPr id="19538" name="Group 82"/>
            <p:cNvGrpSpPr>
              <a:grpSpLocks/>
            </p:cNvGrpSpPr>
            <p:nvPr/>
          </p:nvGrpSpPr>
          <p:grpSpPr bwMode="auto">
            <a:xfrm>
              <a:off x="84" y="624"/>
              <a:ext cx="2220" cy="816"/>
              <a:chOff x="84" y="624"/>
              <a:chExt cx="2220" cy="816"/>
            </a:xfrm>
          </p:grpSpPr>
          <p:sp>
            <p:nvSpPr>
              <p:cNvPr id="19539" name="Text Box 83"/>
              <p:cNvSpPr txBox="1">
                <a:spLocks noChangeArrowheads="1"/>
              </p:cNvSpPr>
              <p:nvPr/>
            </p:nvSpPr>
            <p:spPr bwMode="auto">
              <a:xfrm>
                <a:off x="342" y="624"/>
                <a:ext cx="1962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endParaRPr lang="en-US" sz="2000" b="1">
                  <a:solidFill>
                    <a:srgbClr val="660033"/>
                  </a:solidFill>
                  <a:cs typeface="Arial" charset="0"/>
                </a:endParaRPr>
              </a:p>
            </p:txBody>
          </p:sp>
          <p:grpSp>
            <p:nvGrpSpPr>
              <p:cNvPr id="19540" name="Group 84"/>
              <p:cNvGrpSpPr>
                <a:grpSpLocks/>
              </p:cNvGrpSpPr>
              <p:nvPr/>
            </p:nvGrpSpPr>
            <p:grpSpPr bwMode="auto">
              <a:xfrm>
                <a:off x="84" y="732"/>
                <a:ext cx="2137" cy="708"/>
                <a:chOff x="84" y="732"/>
                <a:chExt cx="2137" cy="708"/>
              </a:xfrm>
            </p:grpSpPr>
            <p:grpSp>
              <p:nvGrpSpPr>
                <p:cNvPr id="19541" name="Group 85"/>
                <p:cNvGrpSpPr>
                  <a:grpSpLocks/>
                </p:cNvGrpSpPr>
                <p:nvPr/>
              </p:nvGrpSpPr>
              <p:grpSpPr bwMode="auto">
                <a:xfrm>
                  <a:off x="576" y="1104"/>
                  <a:ext cx="1645" cy="250"/>
                  <a:chOff x="576" y="1103"/>
                  <a:chExt cx="1584" cy="250"/>
                </a:xfrm>
              </p:grpSpPr>
              <p:sp>
                <p:nvSpPr>
                  <p:cNvPr id="19542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576" y="1318"/>
                    <a:ext cx="1488" cy="0"/>
                  </a:xfrm>
                  <a:prstGeom prst="line">
                    <a:avLst/>
                  </a:prstGeom>
                  <a:noFill/>
                  <a:ln w="57150" cmpd="thickThin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43" name="Text Box 8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4" y="1103"/>
                    <a:ext cx="1536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r>
                      <a:rPr lang="en-US" sz="2000" b="1">
                        <a:latin typeface="Arial" charset="0"/>
                        <a:cs typeface="Arial" charset="0"/>
                      </a:rPr>
                      <a:t>T A X </a:t>
                    </a:r>
                    <a:r>
                      <a:rPr lang="en-US" sz="2000" b="1">
                        <a:solidFill>
                          <a:srgbClr val="FF3300"/>
                        </a:solidFill>
                        <a:latin typeface="Arial" charset="0"/>
                        <a:cs typeface="Arial" charset="0"/>
                      </a:rPr>
                      <a:t>X T T</a:t>
                    </a:r>
                    <a:r>
                      <a:rPr lang="en-US" sz="2000" b="1">
                        <a:latin typeface="Arial" charset="0"/>
                        <a:cs typeface="Arial" charset="0"/>
                      </a:rPr>
                      <a:t> A A A</a:t>
                    </a:r>
                  </a:p>
                </p:txBody>
              </p:sp>
            </p:grpSp>
            <p:sp>
              <p:nvSpPr>
                <p:cNvPr id="19544" name="Text Box 88"/>
                <p:cNvSpPr txBox="1">
                  <a:spLocks noChangeArrowheads="1"/>
                </p:cNvSpPr>
                <p:nvPr/>
              </p:nvSpPr>
              <p:spPr bwMode="auto">
                <a:xfrm>
                  <a:off x="84" y="964"/>
                  <a:ext cx="199" cy="288"/>
                </a:xfrm>
                <a:prstGeom prst="rect">
                  <a:avLst/>
                </a:prstGeom>
                <a:solidFill>
                  <a:srgbClr val="FF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US" sz="2400" b="1">
                      <a:solidFill>
                        <a:srgbClr val="FFFF00"/>
                      </a:solidFill>
                      <a:latin typeface="Arial" charset="0"/>
                      <a:cs typeface="Arial" charset="0"/>
                    </a:rPr>
                    <a:t>V</a:t>
                  </a:r>
                </a:p>
              </p:txBody>
            </p:sp>
            <p:sp>
              <p:nvSpPr>
                <p:cNvPr id="19545" name="Text Box 89"/>
                <p:cNvSpPr txBox="1">
                  <a:spLocks noChangeArrowheads="1"/>
                </p:cNvSpPr>
                <p:nvPr/>
              </p:nvSpPr>
              <p:spPr bwMode="auto">
                <a:xfrm>
                  <a:off x="288" y="1152"/>
                  <a:ext cx="28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 b="1">
                      <a:solidFill>
                        <a:srgbClr val="660066"/>
                      </a:solidFill>
                      <a:cs typeface="Arial" charset="0"/>
                    </a:rPr>
                    <a:t>2</a:t>
                  </a:r>
                </a:p>
              </p:txBody>
            </p:sp>
            <p:sp>
              <p:nvSpPr>
                <p:cNvPr id="19546" name="Text Box 90"/>
                <p:cNvSpPr txBox="1">
                  <a:spLocks noChangeArrowheads="1"/>
                </p:cNvSpPr>
                <p:nvPr/>
              </p:nvSpPr>
              <p:spPr bwMode="auto">
                <a:xfrm>
                  <a:off x="300" y="732"/>
                  <a:ext cx="28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400" b="1">
                      <a:solidFill>
                        <a:srgbClr val="660066"/>
                      </a:solidFill>
                      <a:cs typeface="Arial" charset="0"/>
                    </a:rPr>
                    <a:t>1</a:t>
                  </a:r>
                </a:p>
              </p:txBody>
            </p:sp>
          </p:grpSp>
        </p:grpSp>
      </p:grpSp>
      <p:sp>
        <p:nvSpPr>
          <p:cNvPr id="19547" name="Line 91"/>
          <p:cNvSpPr>
            <a:spLocks noChangeShapeType="1"/>
          </p:cNvSpPr>
          <p:nvPr/>
        </p:nvSpPr>
        <p:spPr bwMode="auto">
          <a:xfrm>
            <a:off x="3581400" y="2286000"/>
            <a:ext cx="1295400" cy="99060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9553" name="Group 97"/>
          <p:cNvGrpSpPr>
            <a:grpSpLocks/>
          </p:cNvGrpSpPr>
          <p:nvPr/>
        </p:nvGrpSpPr>
        <p:grpSpPr bwMode="auto">
          <a:xfrm>
            <a:off x="6610350" y="2362200"/>
            <a:ext cx="1866900" cy="800100"/>
            <a:chOff x="4164" y="1488"/>
            <a:chExt cx="1176" cy="504"/>
          </a:xfrm>
        </p:grpSpPr>
        <p:grpSp>
          <p:nvGrpSpPr>
            <p:cNvPr id="19548" name="Group 92"/>
            <p:cNvGrpSpPr>
              <a:grpSpLocks/>
            </p:cNvGrpSpPr>
            <p:nvPr/>
          </p:nvGrpSpPr>
          <p:grpSpPr bwMode="auto">
            <a:xfrm>
              <a:off x="4380" y="1488"/>
              <a:ext cx="960" cy="336"/>
              <a:chOff x="4608" y="144"/>
              <a:chExt cx="960" cy="336"/>
            </a:xfrm>
          </p:grpSpPr>
          <p:sp>
            <p:nvSpPr>
              <p:cNvPr id="19549" name="Line 93"/>
              <p:cNvSpPr>
                <a:spLocks noChangeShapeType="1"/>
              </p:cNvSpPr>
              <p:nvPr/>
            </p:nvSpPr>
            <p:spPr bwMode="auto">
              <a:xfrm>
                <a:off x="4608" y="288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50" name="Line 94"/>
              <p:cNvSpPr>
                <a:spLocks noChangeShapeType="1"/>
              </p:cNvSpPr>
              <p:nvPr/>
            </p:nvSpPr>
            <p:spPr bwMode="auto">
              <a:xfrm flipH="1">
                <a:off x="4608" y="288"/>
                <a:ext cx="240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51" name="Text Box 95"/>
              <p:cNvSpPr txBox="1">
                <a:spLocks noChangeArrowheads="1"/>
              </p:cNvSpPr>
              <p:nvPr/>
            </p:nvSpPr>
            <p:spPr bwMode="auto">
              <a:xfrm>
                <a:off x="4848" y="144"/>
                <a:ext cx="720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dirty="0" err="1">
                    <a:solidFill>
                      <a:srgbClr val="FF3300"/>
                    </a:solidFill>
                    <a:latin typeface="Arial" charset="0"/>
                    <a:cs typeface="Arial" charset="0"/>
                  </a:rPr>
                  <a:t>Đảo</a:t>
                </a:r>
                <a:endParaRPr lang="en-US" sz="2400" b="1" dirty="0">
                  <a:solidFill>
                    <a:srgbClr val="FF3300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19552" name="AutoShape 96"/>
            <p:cNvSpPr>
              <a:spLocks/>
            </p:cNvSpPr>
            <p:nvPr/>
          </p:nvSpPr>
          <p:spPr bwMode="auto">
            <a:xfrm rot="16200000">
              <a:off x="4272" y="1668"/>
              <a:ext cx="216" cy="432"/>
            </a:xfrm>
            <a:prstGeom prst="rightBrace">
              <a:avLst>
                <a:gd name="adj1" fmla="val 16667"/>
                <a:gd name="adj2" fmla="val 50000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554" name="AutoShape 98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362950" y="6019800"/>
            <a:ext cx="685800" cy="5334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9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9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9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9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9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9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9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9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2" grpId="0" animBg="1"/>
      <p:bldP spid="19508" grpId="0" animBg="1"/>
      <p:bldP spid="19533" grpId="0" animBg="1"/>
      <p:bldP spid="195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3200400" y="1143000"/>
            <a:ext cx="381000" cy="5715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4584" name="Picture 8" descr="naisau237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419600"/>
            <a:ext cx="40767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419600"/>
            <a:ext cx="41148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92" name="Rectangle 16"/>
          <p:cNvSpPr>
            <a:spLocks noChangeArrowheads="1"/>
          </p:cNvSpPr>
          <p:nvPr/>
        </p:nvSpPr>
        <p:spPr bwMode="auto">
          <a:xfrm>
            <a:off x="127000" y="2131407"/>
            <a:ext cx="88773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sz="2800" b="1" i="1" dirty="0">
                <a:solidFill>
                  <a:srgbClr val="FF0000"/>
                </a:solidFill>
              </a:rPr>
              <a:t>* Thể ĐB:</a:t>
            </a:r>
            <a:r>
              <a:rPr lang="pt-BR" sz="2800" dirty="0"/>
              <a:t> Là những cá thể mang ĐB đã </a:t>
            </a:r>
            <a:r>
              <a:rPr lang="pt-BR" sz="2800" dirty="0">
                <a:solidFill>
                  <a:srgbClr val="FF0000"/>
                </a:solidFill>
              </a:rPr>
              <a:t>biểu hiện ra KH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4593" name="Rectangle 17"/>
          <p:cNvSpPr>
            <a:spLocks noChangeArrowheads="1"/>
          </p:cNvSpPr>
          <p:nvPr/>
        </p:nvSpPr>
        <p:spPr bwMode="auto">
          <a:xfrm>
            <a:off x="165100" y="1136640"/>
            <a:ext cx="89789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pt-BR" sz="2800" b="1" i="1" dirty="0">
                <a:solidFill>
                  <a:srgbClr val="FF0000"/>
                </a:solidFill>
              </a:rPr>
              <a:t>* ĐBG:</a:t>
            </a:r>
            <a:r>
              <a:rPr lang="pt-BR" sz="2800" dirty="0"/>
              <a:t> Là những </a:t>
            </a:r>
            <a:r>
              <a:rPr lang="pt-BR" sz="2800" dirty="0">
                <a:solidFill>
                  <a:srgbClr val="FF0000"/>
                </a:solidFill>
              </a:rPr>
              <a:t>biến đổi trong cấu trúc gen</a:t>
            </a:r>
            <a:r>
              <a:rPr lang="pt-BR" sz="2800" dirty="0"/>
              <a:t> liên quan đến 1 cặp nu </a:t>
            </a:r>
            <a:r>
              <a:rPr lang="pt-BR" sz="2800" i="1" dirty="0"/>
              <a:t>(ĐB điểm)</a:t>
            </a:r>
            <a:r>
              <a:rPr lang="pt-BR" sz="2800" dirty="0"/>
              <a:t> hoặc 1 số cặp nu xảy ra trên phân tử ADN.</a:t>
            </a: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76200" y="2769175"/>
            <a:ext cx="89789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pt-BR" sz="2800" b="1" i="1" dirty="0">
                <a:solidFill>
                  <a:srgbClr val="FF0000"/>
                </a:solidFill>
              </a:rPr>
              <a:t>* ĐBG:</a:t>
            </a:r>
            <a:r>
              <a:rPr lang="pt-BR" sz="2800" dirty="0"/>
              <a:t> có tính thuận nghịch (đột biến từ allele trội thành allele lặn và ngược lại). Đột biến có thể xảy ra ở tất cả các loài sinh vật trong tế bào soma hoặc tế bào sinh dục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" y="691495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1. KHÁI NIỆM ĐỘT BIẾN GENE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4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2" grpId="0"/>
      <p:bldP spid="2459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3200400" y="1066800"/>
            <a:ext cx="3048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latin typeface="Arial" charset="0"/>
            </a:endParaRPr>
          </a:p>
        </p:txBody>
      </p:sp>
      <p:sp>
        <p:nvSpPr>
          <p:cNvPr id="26640" name="Line 16"/>
          <p:cNvSpPr>
            <a:spLocks noChangeShapeType="1"/>
          </p:cNvSpPr>
          <p:nvPr/>
        </p:nvSpPr>
        <p:spPr bwMode="auto">
          <a:xfrm flipV="1">
            <a:off x="3352800" y="1512887"/>
            <a:ext cx="568326" cy="315913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6717" name="Group 93"/>
          <p:cNvGrpSpPr>
            <a:grpSpLocks/>
          </p:cNvGrpSpPr>
          <p:nvPr/>
        </p:nvGrpSpPr>
        <p:grpSpPr bwMode="auto">
          <a:xfrm>
            <a:off x="4686300" y="520700"/>
            <a:ext cx="4000500" cy="1416050"/>
            <a:chOff x="3360" y="681"/>
            <a:chExt cx="2520" cy="892"/>
          </a:xfrm>
        </p:grpSpPr>
        <p:grpSp>
          <p:nvGrpSpPr>
            <p:cNvPr id="26629" name="Group 5"/>
            <p:cNvGrpSpPr>
              <a:grpSpLocks/>
            </p:cNvGrpSpPr>
            <p:nvPr/>
          </p:nvGrpSpPr>
          <p:grpSpPr bwMode="auto">
            <a:xfrm>
              <a:off x="4280" y="681"/>
              <a:ext cx="776" cy="231"/>
              <a:chOff x="4568" y="345"/>
              <a:chExt cx="776" cy="231"/>
            </a:xfrm>
          </p:grpSpPr>
          <p:sp>
            <p:nvSpPr>
              <p:cNvPr id="26630" name="Line 6"/>
              <p:cNvSpPr>
                <a:spLocks noChangeShapeType="1"/>
              </p:cNvSpPr>
              <p:nvPr/>
            </p:nvSpPr>
            <p:spPr bwMode="auto">
              <a:xfrm>
                <a:off x="4568" y="352"/>
                <a:ext cx="0" cy="192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32" name="Text Box 8"/>
              <p:cNvSpPr txBox="1">
                <a:spLocks noChangeArrowheads="1"/>
              </p:cNvSpPr>
              <p:nvPr/>
            </p:nvSpPr>
            <p:spPr bwMode="auto">
              <a:xfrm>
                <a:off x="4624" y="345"/>
                <a:ext cx="72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b="1" dirty="0">
                    <a:solidFill>
                      <a:srgbClr val="FF3300"/>
                    </a:solidFill>
                    <a:latin typeface="Arial" charset="0"/>
                    <a:cs typeface="Arial" charset="0"/>
                  </a:rPr>
                  <a:t>Thay thế</a:t>
                </a:r>
              </a:p>
            </p:txBody>
          </p:sp>
        </p:grpSp>
        <p:grpSp>
          <p:nvGrpSpPr>
            <p:cNvPr id="26641" name="Group 17"/>
            <p:cNvGrpSpPr>
              <a:grpSpLocks/>
            </p:cNvGrpSpPr>
            <p:nvPr/>
          </p:nvGrpSpPr>
          <p:grpSpPr bwMode="auto">
            <a:xfrm>
              <a:off x="3360" y="864"/>
              <a:ext cx="2520" cy="709"/>
              <a:chOff x="3360" y="852"/>
              <a:chExt cx="2520" cy="709"/>
            </a:xfrm>
          </p:grpSpPr>
          <p:grpSp>
            <p:nvGrpSpPr>
              <p:cNvPr id="26642" name="Group 18"/>
              <p:cNvGrpSpPr>
                <a:grpSpLocks/>
              </p:cNvGrpSpPr>
              <p:nvPr/>
            </p:nvGrpSpPr>
            <p:grpSpPr bwMode="auto">
              <a:xfrm>
                <a:off x="3360" y="852"/>
                <a:ext cx="1680" cy="513"/>
                <a:chOff x="3360" y="845"/>
                <a:chExt cx="1680" cy="513"/>
              </a:xfrm>
            </p:grpSpPr>
            <p:grpSp>
              <p:nvGrpSpPr>
                <p:cNvPr id="26643" name="Group 19"/>
                <p:cNvGrpSpPr>
                  <a:grpSpLocks/>
                </p:cNvGrpSpPr>
                <p:nvPr/>
              </p:nvGrpSpPr>
              <p:grpSpPr bwMode="auto">
                <a:xfrm>
                  <a:off x="3360" y="845"/>
                  <a:ext cx="1584" cy="250"/>
                  <a:chOff x="3360" y="845"/>
                  <a:chExt cx="1584" cy="250"/>
                </a:xfrm>
              </p:grpSpPr>
              <p:sp>
                <p:nvSpPr>
                  <p:cNvPr id="26644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3360" y="863"/>
                    <a:ext cx="1488" cy="0"/>
                  </a:xfrm>
                  <a:prstGeom prst="line">
                    <a:avLst/>
                  </a:prstGeom>
                  <a:noFill/>
                  <a:ln w="57150" cmpd="thinThick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45" name="Text Box 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08" y="845"/>
                    <a:ext cx="1536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r>
                      <a:rPr lang="en-US" sz="2000" b="1" dirty="0">
                        <a:latin typeface="Arial" charset="0"/>
                        <a:cs typeface="Arial" charset="0"/>
                      </a:rPr>
                      <a:t>A T G </a:t>
                    </a:r>
                    <a:r>
                      <a:rPr lang="en-US" sz="2000" b="1" dirty="0">
                        <a:solidFill>
                          <a:srgbClr val="FF3300"/>
                        </a:solidFill>
                        <a:latin typeface="Arial" charset="0"/>
                        <a:cs typeface="Arial" charset="0"/>
                      </a:rPr>
                      <a:t>A A T </a:t>
                    </a:r>
                    <a:r>
                      <a:rPr lang="en-US" sz="2000" b="1" dirty="0">
                        <a:latin typeface="Arial" charset="0"/>
                        <a:cs typeface="Arial" charset="0"/>
                      </a:rPr>
                      <a:t>T T T</a:t>
                    </a:r>
                  </a:p>
                </p:txBody>
              </p:sp>
            </p:grpSp>
            <p:grpSp>
              <p:nvGrpSpPr>
                <p:cNvPr id="26646" name="Group 22"/>
                <p:cNvGrpSpPr>
                  <a:grpSpLocks/>
                </p:cNvGrpSpPr>
                <p:nvPr/>
              </p:nvGrpSpPr>
              <p:grpSpPr bwMode="auto">
                <a:xfrm>
                  <a:off x="3399" y="1108"/>
                  <a:ext cx="1641" cy="250"/>
                  <a:chOff x="3399" y="1056"/>
                  <a:chExt cx="1641" cy="250"/>
                </a:xfrm>
              </p:grpSpPr>
              <p:sp>
                <p:nvSpPr>
                  <p:cNvPr id="26647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3399" y="1270"/>
                    <a:ext cx="1488" cy="0"/>
                  </a:xfrm>
                  <a:prstGeom prst="line">
                    <a:avLst/>
                  </a:prstGeom>
                  <a:noFill/>
                  <a:ln w="57150" cmpd="thinThick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48" name="Text 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08" y="1056"/>
                    <a:ext cx="1632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r>
                      <a:rPr lang="en-US" sz="2000" b="1" dirty="0">
                        <a:latin typeface="Arial" charset="0"/>
                        <a:cs typeface="Arial" charset="0"/>
                      </a:rPr>
                      <a:t>T A X  </a:t>
                    </a:r>
                    <a:r>
                      <a:rPr lang="en-US" sz="2000" b="1" dirty="0">
                        <a:solidFill>
                          <a:srgbClr val="FF3300"/>
                        </a:solidFill>
                        <a:latin typeface="Arial" charset="0"/>
                        <a:cs typeface="Arial" charset="0"/>
                      </a:rPr>
                      <a:t>T T</a:t>
                    </a:r>
                    <a:r>
                      <a:rPr lang="en-US" sz="2000" b="1" dirty="0">
                        <a:latin typeface="Arial" charset="0"/>
                        <a:cs typeface="Arial" charset="0"/>
                      </a:rPr>
                      <a:t> </a:t>
                    </a:r>
                    <a:r>
                      <a:rPr lang="en-US" sz="2000" b="1" dirty="0">
                        <a:solidFill>
                          <a:srgbClr val="FF3300"/>
                        </a:solidFill>
                        <a:latin typeface="Arial" charset="0"/>
                        <a:cs typeface="Arial" charset="0"/>
                      </a:rPr>
                      <a:t>A </a:t>
                    </a:r>
                    <a:r>
                      <a:rPr lang="en-US" sz="2000" b="1" dirty="0">
                        <a:latin typeface="Arial" charset="0"/>
                        <a:cs typeface="Arial" charset="0"/>
                      </a:rPr>
                      <a:t>A A A</a:t>
                    </a:r>
                  </a:p>
                </p:txBody>
              </p:sp>
            </p:grpSp>
          </p:grpSp>
          <p:sp>
            <p:nvSpPr>
              <p:cNvPr id="26649" name="Text Box 25"/>
              <p:cNvSpPr txBox="1">
                <a:spLocks noChangeArrowheads="1"/>
              </p:cNvSpPr>
              <p:nvPr/>
            </p:nvSpPr>
            <p:spPr bwMode="auto">
              <a:xfrm>
                <a:off x="5640" y="1273"/>
                <a:ext cx="240" cy="288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FFFF00"/>
                    </a:solidFill>
                    <a:latin typeface="Arial" charset="0"/>
                    <a:cs typeface="Arial" charset="0"/>
                  </a:rPr>
                  <a:t>II</a:t>
                </a:r>
              </a:p>
            </p:txBody>
          </p:sp>
        </p:grpSp>
      </p:grpSp>
      <p:sp>
        <p:nvSpPr>
          <p:cNvPr id="26658" name="Text Box 34"/>
          <p:cNvSpPr txBox="1">
            <a:spLocks noChangeArrowheads="1"/>
          </p:cNvSpPr>
          <p:nvPr/>
        </p:nvSpPr>
        <p:spPr bwMode="auto">
          <a:xfrm>
            <a:off x="5181600" y="51816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i="1">
              <a:latin typeface="Arial" charset="0"/>
              <a:cs typeface="Arial" charset="0"/>
            </a:endParaRPr>
          </a:p>
        </p:txBody>
      </p:sp>
      <p:sp>
        <p:nvSpPr>
          <p:cNvPr id="26666" name="Line 42"/>
          <p:cNvSpPr>
            <a:spLocks noChangeShapeType="1"/>
          </p:cNvSpPr>
          <p:nvPr/>
        </p:nvSpPr>
        <p:spPr bwMode="auto">
          <a:xfrm>
            <a:off x="3505200" y="2514599"/>
            <a:ext cx="498475" cy="2153447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67" name="Text Box 43"/>
          <p:cNvSpPr txBox="1">
            <a:spLocks noChangeArrowheads="1"/>
          </p:cNvSpPr>
          <p:nvPr/>
        </p:nvSpPr>
        <p:spPr bwMode="auto">
          <a:xfrm>
            <a:off x="4953000" y="5173663"/>
            <a:ext cx="762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i="1">
              <a:latin typeface="Arial" charset="0"/>
              <a:cs typeface="Arial" charset="0"/>
            </a:endParaRPr>
          </a:p>
        </p:txBody>
      </p:sp>
      <p:grpSp>
        <p:nvGrpSpPr>
          <p:cNvPr id="26718" name="Group 94"/>
          <p:cNvGrpSpPr>
            <a:grpSpLocks/>
          </p:cNvGrpSpPr>
          <p:nvPr/>
        </p:nvGrpSpPr>
        <p:grpSpPr bwMode="auto">
          <a:xfrm>
            <a:off x="3733800" y="4349753"/>
            <a:ext cx="3733800" cy="1274763"/>
            <a:chOff x="3168" y="2749"/>
            <a:chExt cx="2381" cy="803"/>
          </a:xfrm>
        </p:grpSpPr>
        <p:grpSp>
          <p:nvGrpSpPr>
            <p:cNvPr id="26633" name="Group 9"/>
            <p:cNvGrpSpPr>
              <a:grpSpLocks/>
            </p:cNvGrpSpPr>
            <p:nvPr/>
          </p:nvGrpSpPr>
          <p:grpSpPr bwMode="auto">
            <a:xfrm>
              <a:off x="3328" y="2749"/>
              <a:ext cx="944" cy="285"/>
              <a:chOff x="3232" y="2692"/>
              <a:chExt cx="944" cy="285"/>
            </a:xfrm>
          </p:grpSpPr>
          <p:sp>
            <p:nvSpPr>
              <p:cNvPr id="26638" name="Text Box 14"/>
              <p:cNvSpPr txBox="1">
                <a:spLocks noChangeArrowheads="1"/>
              </p:cNvSpPr>
              <p:nvPr/>
            </p:nvSpPr>
            <p:spPr bwMode="auto">
              <a:xfrm>
                <a:off x="3232" y="2692"/>
                <a:ext cx="81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b="1" dirty="0">
                    <a:solidFill>
                      <a:srgbClr val="FF3300"/>
                    </a:solidFill>
                    <a:latin typeface="Arial" charset="0"/>
                    <a:cs typeface="Arial" charset="0"/>
                  </a:rPr>
                  <a:t>Thêm vào</a:t>
                </a:r>
              </a:p>
            </p:txBody>
          </p:sp>
          <p:sp>
            <p:nvSpPr>
              <p:cNvPr id="26639" name="Line 15"/>
              <p:cNvSpPr>
                <a:spLocks noChangeShapeType="1"/>
              </p:cNvSpPr>
              <p:nvPr/>
            </p:nvSpPr>
            <p:spPr bwMode="auto">
              <a:xfrm flipH="1">
                <a:off x="4176" y="2808"/>
                <a:ext cx="0" cy="169"/>
              </a:xfrm>
              <a:prstGeom prst="line">
                <a:avLst/>
              </a:prstGeom>
              <a:noFill/>
              <a:ln w="5715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68" name="Group 44"/>
            <p:cNvGrpSpPr>
              <a:grpSpLocks/>
            </p:cNvGrpSpPr>
            <p:nvPr/>
          </p:nvGrpSpPr>
          <p:grpSpPr bwMode="auto">
            <a:xfrm>
              <a:off x="3168" y="3018"/>
              <a:ext cx="2381" cy="534"/>
              <a:chOff x="3168" y="3132"/>
              <a:chExt cx="2381" cy="534"/>
            </a:xfrm>
          </p:grpSpPr>
          <p:grpSp>
            <p:nvGrpSpPr>
              <p:cNvPr id="26669" name="Group 45"/>
              <p:cNvGrpSpPr>
                <a:grpSpLocks/>
              </p:cNvGrpSpPr>
              <p:nvPr/>
            </p:nvGrpSpPr>
            <p:grpSpPr bwMode="auto">
              <a:xfrm>
                <a:off x="3677" y="3132"/>
                <a:ext cx="1824" cy="250"/>
                <a:chOff x="3677" y="3132"/>
                <a:chExt cx="1824" cy="250"/>
              </a:xfrm>
            </p:grpSpPr>
            <p:sp>
              <p:nvSpPr>
                <p:cNvPr id="26670" name="Line 46"/>
                <p:cNvSpPr>
                  <a:spLocks noChangeShapeType="1"/>
                </p:cNvSpPr>
                <p:nvPr/>
              </p:nvSpPr>
              <p:spPr bwMode="auto">
                <a:xfrm>
                  <a:off x="3719" y="3153"/>
                  <a:ext cx="1488" cy="0"/>
                </a:xfrm>
                <a:prstGeom prst="line">
                  <a:avLst/>
                </a:prstGeom>
                <a:noFill/>
                <a:ln w="57150" cmpd="thinThick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71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3677" y="3132"/>
                  <a:ext cx="1824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US" sz="2000" b="1" dirty="0">
                      <a:latin typeface="Arial" charset="0"/>
                      <a:cs typeface="Arial" charset="0"/>
                    </a:rPr>
                    <a:t>A T G </a:t>
                  </a:r>
                  <a:r>
                    <a:rPr lang="en-US" sz="2000" b="1" dirty="0">
                      <a:solidFill>
                        <a:srgbClr val="CC3300"/>
                      </a:solidFill>
                      <a:latin typeface="Arial" charset="0"/>
                      <a:cs typeface="Arial" charset="0"/>
                    </a:rPr>
                    <a:t>T</a:t>
                  </a:r>
                  <a:r>
                    <a:rPr lang="en-US" sz="2000" b="1" dirty="0">
                      <a:latin typeface="Arial" charset="0"/>
                      <a:cs typeface="Arial" charset="0"/>
                    </a:rPr>
                    <a:t> </a:t>
                  </a:r>
                  <a:r>
                    <a:rPr lang="en-US" sz="2000" b="1" dirty="0">
                      <a:solidFill>
                        <a:srgbClr val="FF3300"/>
                      </a:solidFill>
                      <a:latin typeface="Arial" charset="0"/>
                      <a:cs typeface="Arial" charset="0"/>
                    </a:rPr>
                    <a:t>A A</a:t>
                  </a:r>
                  <a:r>
                    <a:rPr lang="en-US" sz="2000" b="1" dirty="0">
                      <a:latin typeface="Arial" charset="0"/>
                      <a:cs typeface="Arial" charset="0"/>
                    </a:rPr>
                    <a:t> </a:t>
                  </a:r>
                  <a:r>
                    <a:rPr lang="en-US" sz="2000" b="1" dirty="0">
                      <a:solidFill>
                        <a:srgbClr val="FF3300"/>
                      </a:solidFill>
                      <a:latin typeface="Arial" charset="0"/>
                      <a:cs typeface="Arial" charset="0"/>
                    </a:rPr>
                    <a:t>G </a:t>
                  </a:r>
                  <a:r>
                    <a:rPr lang="en-US" sz="2000" b="1" dirty="0">
                      <a:latin typeface="Arial" charset="0"/>
                      <a:cs typeface="Arial" charset="0"/>
                    </a:rPr>
                    <a:t>T T T</a:t>
                  </a:r>
                </a:p>
              </p:txBody>
            </p:sp>
          </p:grpSp>
          <p:grpSp>
            <p:nvGrpSpPr>
              <p:cNvPr id="26672" name="Group 48"/>
              <p:cNvGrpSpPr>
                <a:grpSpLocks/>
              </p:cNvGrpSpPr>
              <p:nvPr/>
            </p:nvGrpSpPr>
            <p:grpSpPr bwMode="auto">
              <a:xfrm>
                <a:off x="3677" y="3416"/>
                <a:ext cx="1872" cy="250"/>
                <a:chOff x="3677" y="3520"/>
                <a:chExt cx="1872" cy="250"/>
              </a:xfrm>
            </p:grpSpPr>
            <p:sp>
              <p:nvSpPr>
                <p:cNvPr id="26673" name="Line 49"/>
                <p:cNvSpPr>
                  <a:spLocks noChangeShapeType="1"/>
                </p:cNvSpPr>
                <p:nvPr/>
              </p:nvSpPr>
              <p:spPr bwMode="auto">
                <a:xfrm>
                  <a:off x="3745" y="3737"/>
                  <a:ext cx="1488" cy="0"/>
                </a:xfrm>
                <a:prstGeom prst="line">
                  <a:avLst/>
                </a:prstGeom>
                <a:noFill/>
                <a:ln w="57150" cmpd="thinThick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74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3677" y="3520"/>
                  <a:ext cx="1872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US" sz="2000" b="1">
                      <a:latin typeface="Arial" charset="0"/>
                      <a:cs typeface="Arial" charset="0"/>
                    </a:rPr>
                    <a:t>T A X  </a:t>
                  </a:r>
                  <a:r>
                    <a:rPr lang="en-US" sz="2000" b="1">
                      <a:solidFill>
                        <a:srgbClr val="CC3300"/>
                      </a:solidFill>
                      <a:latin typeface="Arial" charset="0"/>
                      <a:cs typeface="Arial" charset="0"/>
                    </a:rPr>
                    <a:t>A</a:t>
                  </a:r>
                  <a:r>
                    <a:rPr lang="en-US" sz="2000" b="1">
                      <a:latin typeface="Arial" charset="0"/>
                      <a:cs typeface="Arial" charset="0"/>
                    </a:rPr>
                    <a:t> </a:t>
                  </a:r>
                  <a:r>
                    <a:rPr lang="en-US" sz="2000" b="1">
                      <a:solidFill>
                        <a:srgbClr val="FF3300"/>
                      </a:solidFill>
                      <a:latin typeface="Arial" charset="0"/>
                      <a:cs typeface="Arial" charset="0"/>
                    </a:rPr>
                    <a:t>T T</a:t>
                  </a:r>
                  <a:r>
                    <a:rPr lang="en-US" sz="2000" b="1">
                      <a:latin typeface="Arial" charset="0"/>
                      <a:cs typeface="Arial" charset="0"/>
                    </a:rPr>
                    <a:t> </a:t>
                  </a:r>
                  <a:r>
                    <a:rPr lang="en-US" sz="2000" b="1">
                      <a:solidFill>
                        <a:srgbClr val="FF3300"/>
                      </a:solidFill>
                      <a:latin typeface="Arial" charset="0"/>
                      <a:cs typeface="Arial" charset="0"/>
                    </a:rPr>
                    <a:t>X </a:t>
                  </a:r>
                  <a:r>
                    <a:rPr lang="en-US" sz="2000" b="1">
                      <a:latin typeface="Arial" charset="0"/>
                      <a:cs typeface="Arial" charset="0"/>
                    </a:rPr>
                    <a:t>A A A</a:t>
                  </a:r>
                </a:p>
              </p:txBody>
            </p:sp>
          </p:grpSp>
          <p:sp>
            <p:nvSpPr>
              <p:cNvPr id="26675" name="Text Box 51"/>
              <p:cNvSpPr txBox="1">
                <a:spLocks noChangeArrowheads="1"/>
              </p:cNvSpPr>
              <p:nvPr/>
            </p:nvSpPr>
            <p:spPr bwMode="auto">
              <a:xfrm>
                <a:off x="3168" y="3168"/>
                <a:ext cx="384" cy="288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00"/>
                    </a:solidFill>
                    <a:latin typeface="Arial" charset="0"/>
                    <a:cs typeface="Arial" charset="0"/>
                  </a:rPr>
                  <a:t>IV</a:t>
                </a:r>
              </a:p>
            </p:txBody>
          </p:sp>
        </p:grpSp>
      </p:grpSp>
      <p:grpSp>
        <p:nvGrpSpPr>
          <p:cNvPr id="26716" name="Group 92"/>
          <p:cNvGrpSpPr>
            <a:grpSpLocks/>
          </p:cNvGrpSpPr>
          <p:nvPr/>
        </p:nvGrpSpPr>
        <p:grpSpPr bwMode="auto">
          <a:xfrm>
            <a:off x="389971" y="3538539"/>
            <a:ext cx="3540125" cy="2129184"/>
            <a:chOff x="240" y="2374"/>
            <a:chExt cx="2230" cy="1202"/>
          </a:xfrm>
        </p:grpSpPr>
        <p:grpSp>
          <p:nvGrpSpPr>
            <p:cNvPr id="26650" name="Group 26"/>
            <p:cNvGrpSpPr>
              <a:grpSpLocks/>
            </p:cNvGrpSpPr>
            <p:nvPr/>
          </p:nvGrpSpPr>
          <p:grpSpPr bwMode="auto">
            <a:xfrm>
              <a:off x="240" y="3041"/>
              <a:ext cx="2178" cy="535"/>
              <a:chOff x="240" y="3014"/>
              <a:chExt cx="2178" cy="535"/>
            </a:xfrm>
          </p:grpSpPr>
          <p:grpSp>
            <p:nvGrpSpPr>
              <p:cNvPr id="26651" name="Group 27"/>
              <p:cNvGrpSpPr>
                <a:grpSpLocks/>
              </p:cNvGrpSpPr>
              <p:nvPr/>
            </p:nvGrpSpPr>
            <p:grpSpPr bwMode="auto">
              <a:xfrm>
                <a:off x="584" y="3014"/>
                <a:ext cx="1834" cy="250"/>
                <a:chOff x="584" y="3014"/>
                <a:chExt cx="1834" cy="250"/>
              </a:xfrm>
            </p:grpSpPr>
            <p:sp>
              <p:nvSpPr>
                <p:cNvPr id="26652" name="Line 28"/>
                <p:cNvSpPr>
                  <a:spLocks noChangeShapeType="1"/>
                </p:cNvSpPr>
                <p:nvPr/>
              </p:nvSpPr>
              <p:spPr bwMode="auto">
                <a:xfrm>
                  <a:off x="584" y="3040"/>
                  <a:ext cx="1488" cy="0"/>
                </a:xfrm>
                <a:prstGeom prst="line">
                  <a:avLst/>
                </a:prstGeom>
                <a:noFill/>
                <a:ln w="57150" cmpd="thinThick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53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594" y="3014"/>
                  <a:ext cx="1824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US" sz="2000" b="1">
                      <a:latin typeface="Arial" charset="0"/>
                      <a:cs typeface="Arial" charset="0"/>
                    </a:rPr>
                    <a:t>A T G </a:t>
                  </a:r>
                  <a:r>
                    <a:rPr lang="en-US" sz="2000" b="1">
                      <a:solidFill>
                        <a:srgbClr val="FF3300"/>
                      </a:solidFill>
                      <a:latin typeface="Arial" charset="0"/>
                      <a:cs typeface="Arial" charset="0"/>
                    </a:rPr>
                    <a:t>A  G  </a:t>
                  </a:r>
                  <a:r>
                    <a:rPr lang="en-US" sz="2000" b="1">
                      <a:latin typeface="Arial" charset="0"/>
                      <a:cs typeface="Arial" charset="0"/>
                    </a:rPr>
                    <a:t>T T T</a:t>
                  </a:r>
                </a:p>
              </p:txBody>
            </p:sp>
          </p:grpSp>
          <p:grpSp>
            <p:nvGrpSpPr>
              <p:cNvPr id="26654" name="Group 30"/>
              <p:cNvGrpSpPr>
                <a:grpSpLocks/>
              </p:cNvGrpSpPr>
              <p:nvPr/>
            </p:nvGrpSpPr>
            <p:grpSpPr bwMode="auto">
              <a:xfrm>
                <a:off x="571" y="3299"/>
                <a:ext cx="1655" cy="250"/>
                <a:chOff x="571" y="3702"/>
                <a:chExt cx="1655" cy="250"/>
              </a:xfrm>
            </p:grpSpPr>
            <p:sp>
              <p:nvSpPr>
                <p:cNvPr id="26655" name="Line 31"/>
                <p:cNvSpPr>
                  <a:spLocks noChangeShapeType="1"/>
                </p:cNvSpPr>
                <p:nvPr/>
              </p:nvSpPr>
              <p:spPr bwMode="auto">
                <a:xfrm>
                  <a:off x="571" y="3919"/>
                  <a:ext cx="1488" cy="0"/>
                </a:xfrm>
                <a:prstGeom prst="line">
                  <a:avLst/>
                </a:prstGeom>
                <a:noFill/>
                <a:ln w="57150" cmpd="thinThick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56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594" y="3702"/>
                  <a:ext cx="1632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US" sz="2000" b="1" dirty="0">
                      <a:latin typeface="Arial" charset="0"/>
                      <a:cs typeface="Arial" charset="0"/>
                    </a:rPr>
                    <a:t>T A X  </a:t>
                  </a:r>
                  <a:r>
                    <a:rPr lang="en-US" sz="2000" b="1" dirty="0">
                      <a:solidFill>
                        <a:srgbClr val="FF3300"/>
                      </a:solidFill>
                      <a:latin typeface="Arial" charset="0"/>
                      <a:cs typeface="Arial" charset="0"/>
                    </a:rPr>
                    <a:t>T  X</a:t>
                  </a:r>
                  <a:r>
                    <a:rPr lang="en-US" sz="2000" b="1" dirty="0">
                      <a:latin typeface="Arial" charset="0"/>
                      <a:cs typeface="Arial" charset="0"/>
                    </a:rPr>
                    <a:t> A A A</a:t>
                  </a:r>
                </a:p>
              </p:txBody>
            </p:sp>
          </p:grpSp>
          <p:sp>
            <p:nvSpPr>
              <p:cNvPr id="26657" name="Text Box 33"/>
              <p:cNvSpPr txBox="1">
                <a:spLocks noChangeArrowheads="1"/>
              </p:cNvSpPr>
              <p:nvPr/>
            </p:nvSpPr>
            <p:spPr bwMode="auto">
              <a:xfrm>
                <a:off x="240" y="3168"/>
                <a:ext cx="288" cy="288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00"/>
                    </a:solidFill>
                    <a:latin typeface="Arial" charset="0"/>
                    <a:cs typeface="Arial" charset="0"/>
                  </a:rPr>
                  <a:t>III</a:t>
                </a:r>
              </a:p>
            </p:txBody>
          </p:sp>
        </p:grpSp>
        <p:grpSp>
          <p:nvGrpSpPr>
            <p:cNvPr id="26659" name="Group 35"/>
            <p:cNvGrpSpPr>
              <a:grpSpLocks/>
            </p:cNvGrpSpPr>
            <p:nvPr/>
          </p:nvGrpSpPr>
          <p:grpSpPr bwMode="auto">
            <a:xfrm>
              <a:off x="1173" y="2374"/>
              <a:ext cx="1297" cy="720"/>
              <a:chOff x="1077" y="2304"/>
              <a:chExt cx="1297" cy="720"/>
            </a:xfrm>
          </p:grpSpPr>
          <p:sp>
            <p:nvSpPr>
              <p:cNvPr id="26660" name="Line 36"/>
              <p:cNvSpPr>
                <a:spLocks noChangeShapeType="1"/>
              </p:cNvSpPr>
              <p:nvPr/>
            </p:nvSpPr>
            <p:spPr bwMode="auto">
              <a:xfrm flipV="1">
                <a:off x="1200" y="2832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1" name="Line 37"/>
              <p:cNvSpPr>
                <a:spLocks noChangeShapeType="1"/>
              </p:cNvSpPr>
              <p:nvPr/>
            </p:nvSpPr>
            <p:spPr bwMode="auto">
              <a:xfrm>
                <a:off x="1248" y="2550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6662" name="Group 38"/>
              <p:cNvGrpSpPr>
                <a:grpSpLocks/>
              </p:cNvGrpSpPr>
              <p:nvPr/>
            </p:nvGrpSpPr>
            <p:grpSpPr bwMode="auto">
              <a:xfrm>
                <a:off x="1077" y="2304"/>
                <a:ext cx="1297" cy="538"/>
                <a:chOff x="3599" y="2400"/>
                <a:chExt cx="1297" cy="538"/>
              </a:xfrm>
            </p:grpSpPr>
            <p:sp>
              <p:nvSpPr>
                <p:cNvPr id="26663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3599" y="2400"/>
                  <a:ext cx="279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US" sz="2000" b="1">
                      <a:solidFill>
                        <a:srgbClr val="FF3300"/>
                      </a:solidFill>
                      <a:latin typeface="Arial" charset="0"/>
                      <a:cs typeface="Arial" charset="0"/>
                    </a:rPr>
                    <a:t>A</a:t>
                  </a:r>
                </a:p>
              </p:txBody>
            </p:sp>
            <p:sp>
              <p:nvSpPr>
                <p:cNvPr id="26664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3619" y="2688"/>
                  <a:ext cx="240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US" sz="2000" b="1">
                      <a:solidFill>
                        <a:srgbClr val="FF3300"/>
                      </a:solidFill>
                      <a:latin typeface="Arial" charset="0"/>
                      <a:cs typeface="Arial" charset="0"/>
                    </a:rPr>
                    <a:t>T</a:t>
                  </a:r>
                </a:p>
              </p:txBody>
            </p:sp>
            <p:sp>
              <p:nvSpPr>
                <p:cNvPr id="26665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4080" y="2504"/>
                  <a:ext cx="816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US" b="1" dirty="0">
                      <a:solidFill>
                        <a:srgbClr val="FF3300"/>
                      </a:solidFill>
                      <a:latin typeface="Arial" charset="0"/>
                      <a:cs typeface="Arial" charset="0"/>
                    </a:rPr>
                    <a:t>Mất đi</a:t>
                  </a:r>
                </a:p>
              </p:txBody>
            </p:sp>
          </p:grpSp>
        </p:grpSp>
      </p:grpSp>
      <p:sp>
        <p:nvSpPr>
          <p:cNvPr id="26678" name="Text Box 54"/>
          <p:cNvSpPr txBox="1">
            <a:spLocks noChangeArrowheads="1"/>
          </p:cNvSpPr>
          <p:nvPr/>
        </p:nvSpPr>
        <p:spPr bwMode="auto">
          <a:xfrm>
            <a:off x="990600" y="2319338"/>
            <a:ext cx="243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dirty="0">
                <a:latin typeface="Arial" charset="0"/>
                <a:cs typeface="Arial" charset="0"/>
              </a:rPr>
              <a:t>A U G </a:t>
            </a:r>
            <a:r>
              <a:rPr lang="en-US" sz="2000" b="1" dirty="0">
                <a:solidFill>
                  <a:srgbClr val="FF3300"/>
                </a:solidFill>
                <a:latin typeface="Arial" charset="0"/>
                <a:cs typeface="Arial" charset="0"/>
              </a:rPr>
              <a:t>A A G</a:t>
            </a:r>
            <a:r>
              <a:rPr lang="en-US" sz="2000" b="1" dirty="0">
                <a:latin typeface="Arial" charset="0"/>
                <a:cs typeface="Arial" charset="0"/>
              </a:rPr>
              <a:t> U U U</a:t>
            </a:r>
          </a:p>
        </p:txBody>
      </p:sp>
      <p:sp>
        <p:nvSpPr>
          <p:cNvPr id="26679" name="Text Box 55"/>
          <p:cNvSpPr txBox="1">
            <a:spLocks noChangeArrowheads="1"/>
          </p:cNvSpPr>
          <p:nvPr/>
        </p:nvSpPr>
        <p:spPr bwMode="auto">
          <a:xfrm>
            <a:off x="0" y="2286000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mARN</a:t>
            </a:r>
          </a:p>
        </p:txBody>
      </p:sp>
      <p:sp>
        <p:nvSpPr>
          <p:cNvPr id="26680" name="Line 56"/>
          <p:cNvSpPr>
            <a:spLocks noChangeShapeType="1"/>
          </p:cNvSpPr>
          <p:nvPr/>
        </p:nvSpPr>
        <p:spPr bwMode="auto">
          <a:xfrm>
            <a:off x="990600" y="2335213"/>
            <a:ext cx="23622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6681" name="Group 57"/>
          <p:cNvGrpSpPr>
            <a:grpSpLocks/>
          </p:cNvGrpSpPr>
          <p:nvPr/>
        </p:nvGrpSpPr>
        <p:grpSpPr bwMode="auto">
          <a:xfrm>
            <a:off x="152400" y="952500"/>
            <a:ext cx="4286250" cy="1295400"/>
            <a:chOff x="84" y="576"/>
            <a:chExt cx="2700" cy="816"/>
          </a:xfrm>
        </p:grpSpPr>
        <p:sp>
          <p:nvSpPr>
            <p:cNvPr id="26682" name="Text Box 58"/>
            <p:cNvSpPr txBox="1">
              <a:spLocks noChangeArrowheads="1"/>
            </p:cNvSpPr>
            <p:nvPr/>
          </p:nvSpPr>
          <p:spPr bwMode="auto">
            <a:xfrm>
              <a:off x="342" y="576"/>
              <a:ext cx="196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000" b="1" dirty="0">
                  <a:solidFill>
                    <a:srgbClr val="660033"/>
                  </a:solidFill>
                  <a:cs typeface="Arial" charset="0"/>
                </a:rPr>
                <a:t>Gen ban đầu</a:t>
              </a:r>
            </a:p>
          </p:txBody>
        </p:sp>
        <p:grpSp>
          <p:nvGrpSpPr>
            <p:cNvPr id="26683" name="Group 59"/>
            <p:cNvGrpSpPr>
              <a:grpSpLocks/>
            </p:cNvGrpSpPr>
            <p:nvPr/>
          </p:nvGrpSpPr>
          <p:grpSpPr bwMode="auto">
            <a:xfrm>
              <a:off x="591" y="804"/>
              <a:ext cx="1618" cy="250"/>
              <a:chOff x="576" y="829"/>
              <a:chExt cx="1558" cy="250"/>
            </a:xfrm>
          </p:grpSpPr>
          <p:sp>
            <p:nvSpPr>
              <p:cNvPr id="26684" name="Line 60"/>
              <p:cNvSpPr>
                <a:spLocks noChangeShapeType="1"/>
              </p:cNvSpPr>
              <p:nvPr/>
            </p:nvSpPr>
            <p:spPr bwMode="auto">
              <a:xfrm>
                <a:off x="576" y="851"/>
                <a:ext cx="1488" cy="0"/>
              </a:xfrm>
              <a:prstGeom prst="line">
                <a:avLst/>
              </a:prstGeom>
              <a:noFill/>
              <a:ln w="57150" cmpd="thinThick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5" name="Text Box 61"/>
              <p:cNvSpPr txBox="1">
                <a:spLocks noChangeArrowheads="1"/>
              </p:cNvSpPr>
              <p:nvPr/>
            </p:nvSpPr>
            <p:spPr bwMode="auto">
              <a:xfrm>
                <a:off x="598" y="829"/>
                <a:ext cx="153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000" b="1" dirty="0">
                    <a:latin typeface="Arial" charset="0"/>
                    <a:cs typeface="Arial" charset="0"/>
                  </a:rPr>
                  <a:t>A T G </a:t>
                </a:r>
                <a:r>
                  <a:rPr lang="en-US" sz="2000" b="1" dirty="0">
                    <a:solidFill>
                      <a:srgbClr val="FF3300"/>
                    </a:solidFill>
                    <a:latin typeface="Arial" charset="0"/>
                    <a:cs typeface="Arial" charset="0"/>
                  </a:rPr>
                  <a:t>A A G</a:t>
                </a:r>
                <a:r>
                  <a:rPr lang="en-US" sz="2000" b="1" dirty="0">
                    <a:latin typeface="Arial" charset="0"/>
                    <a:cs typeface="Arial" charset="0"/>
                  </a:rPr>
                  <a:t> T T T</a:t>
                </a:r>
              </a:p>
            </p:txBody>
          </p:sp>
        </p:grpSp>
        <p:grpSp>
          <p:nvGrpSpPr>
            <p:cNvPr id="26686" name="Group 62"/>
            <p:cNvGrpSpPr>
              <a:grpSpLocks/>
            </p:cNvGrpSpPr>
            <p:nvPr/>
          </p:nvGrpSpPr>
          <p:grpSpPr bwMode="auto">
            <a:xfrm>
              <a:off x="576" y="1056"/>
              <a:ext cx="1645" cy="250"/>
              <a:chOff x="576" y="1103"/>
              <a:chExt cx="1584" cy="250"/>
            </a:xfrm>
          </p:grpSpPr>
          <p:sp>
            <p:nvSpPr>
              <p:cNvPr id="26687" name="Line 63"/>
              <p:cNvSpPr>
                <a:spLocks noChangeShapeType="1"/>
              </p:cNvSpPr>
              <p:nvPr/>
            </p:nvSpPr>
            <p:spPr bwMode="auto">
              <a:xfrm>
                <a:off x="576" y="1318"/>
                <a:ext cx="1488" cy="0"/>
              </a:xfrm>
              <a:prstGeom prst="line">
                <a:avLst/>
              </a:prstGeom>
              <a:noFill/>
              <a:ln w="57150" cmpd="thickThin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8" name="Text Box 64"/>
              <p:cNvSpPr txBox="1">
                <a:spLocks noChangeArrowheads="1"/>
              </p:cNvSpPr>
              <p:nvPr/>
            </p:nvSpPr>
            <p:spPr bwMode="auto">
              <a:xfrm>
                <a:off x="624" y="1103"/>
                <a:ext cx="153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000" b="1" dirty="0">
                    <a:latin typeface="Arial" charset="0"/>
                    <a:cs typeface="Arial" charset="0"/>
                  </a:rPr>
                  <a:t>T A X </a:t>
                </a:r>
                <a:r>
                  <a:rPr lang="en-US" sz="2000" b="1" dirty="0">
                    <a:solidFill>
                      <a:srgbClr val="FF3300"/>
                    </a:solidFill>
                    <a:latin typeface="Arial" charset="0"/>
                    <a:cs typeface="Arial" charset="0"/>
                  </a:rPr>
                  <a:t>T T X</a:t>
                </a:r>
                <a:r>
                  <a:rPr lang="en-US" sz="2000" b="1" dirty="0">
                    <a:latin typeface="Arial" charset="0"/>
                    <a:cs typeface="Arial" charset="0"/>
                  </a:rPr>
                  <a:t> A A A</a:t>
                </a:r>
              </a:p>
            </p:txBody>
          </p:sp>
        </p:grpSp>
        <p:sp>
          <p:nvSpPr>
            <p:cNvPr id="26689" name="Text Box 65"/>
            <p:cNvSpPr txBox="1">
              <a:spLocks noChangeArrowheads="1"/>
            </p:cNvSpPr>
            <p:nvPr/>
          </p:nvSpPr>
          <p:spPr bwMode="auto">
            <a:xfrm>
              <a:off x="84" y="916"/>
              <a:ext cx="199" cy="288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FFFF00"/>
                  </a:solidFill>
                  <a:latin typeface="Arial" charset="0"/>
                  <a:cs typeface="Arial" charset="0"/>
                </a:rPr>
                <a:t>I</a:t>
              </a:r>
            </a:p>
          </p:txBody>
        </p:sp>
        <p:sp>
          <p:nvSpPr>
            <p:cNvPr id="26690" name="Text Box 66"/>
            <p:cNvSpPr txBox="1">
              <a:spLocks noChangeArrowheads="1"/>
            </p:cNvSpPr>
            <p:nvPr/>
          </p:nvSpPr>
          <p:spPr bwMode="auto">
            <a:xfrm>
              <a:off x="2236" y="825"/>
              <a:ext cx="54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2000" b="1">
                <a:solidFill>
                  <a:srgbClr val="0000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6691" name="Text Box 67"/>
            <p:cNvSpPr txBox="1">
              <a:spLocks noChangeArrowheads="1"/>
            </p:cNvSpPr>
            <p:nvPr/>
          </p:nvSpPr>
          <p:spPr bwMode="auto">
            <a:xfrm>
              <a:off x="288" y="1104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660066"/>
                  </a:solidFill>
                  <a:cs typeface="Arial" charset="0"/>
                </a:rPr>
                <a:t>2</a:t>
              </a:r>
            </a:p>
          </p:txBody>
        </p:sp>
        <p:sp>
          <p:nvSpPr>
            <p:cNvPr id="26692" name="Text Box 68"/>
            <p:cNvSpPr txBox="1">
              <a:spLocks noChangeArrowheads="1"/>
            </p:cNvSpPr>
            <p:nvPr/>
          </p:nvSpPr>
          <p:spPr bwMode="auto">
            <a:xfrm>
              <a:off x="300" y="684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660066"/>
                  </a:solidFill>
                  <a:cs typeface="Arial" charset="0"/>
                </a:rPr>
                <a:t>1</a:t>
              </a:r>
            </a:p>
          </p:txBody>
        </p:sp>
      </p:grpSp>
      <p:sp>
        <p:nvSpPr>
          <p:cNvPr id="26695" name="Text Box 71"/>
          <p:cNvSpPr txBox="1">
            <a:spLocks noChangeArrowheads="1"/>
          </p:cNvSpPr>
          <p:nvPr/>
        </p:nvSpPr>
        <p:spPr bwMode="auto">
          <a:xfrm>
            <a:off x="1123950" y="2895600"/>
            <a:ext cx="2819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- Met – 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Lys 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– Phe …</a:t>
            </a:r>
          </a:p>
        </p:txBody>
      </p:sp>
      <p:sp>
        <p:nvSpPr>
          <p:cNvPr id="26696" name="Text Box 72"/>
          <p:cNvSpPr txBox="1">
            <a:spLocks noChangeArrowheads="1"/>
          </p:cNvSpPr>
          <p:nvPr/>
        </p:nvSpPr>
        <p:spPr bwMode="auto">
          <a:xfrm>
            <a:off x="-133350" y="2895600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Arial" charset="0"/>
                <a:cs typeface="Arial" charset="0"/>
              </a:rPr>
              <a:t>pôlipeptit</a:t>
            </a:r>
          </a:p>
        </p:txBody>
      </p:sp>
      <p:grpSp>
        <p:nvGrpSpPr>
          <p:cNvPr id="26701" name="Group 77"/>
          <p:cNvGrpSpPr>
            <a:grpSpLocks/>
          </p:cNvGrpSpPr>
          <p:nvPr/>
        </p:nvGrpSpPr>
        <p:grpSpPr bwMode="auto">
          <a:xfrm>
            <a:off x="4762500" y="1738313"/>
            <a:ext cx="3505200" cy="398463"/>
            <a:chOff x="3264" y="1468"/>
            <a:chExt cx="2208" cy="251"/>
          </a:xfrm>
        </p:grpSpPr>
        <p:sp>
          <p:nvSpPr>
            <p:cNvPr id="26702" name="Text Box 78"/>
            <p:cNvSpPr txBox="1">
              <a:spLocks noChangeArrowheads="1"/>
            </p:cNvSpPr>
            <p:nvPr/>
          </p:nvSpPr>
          <p:spPr bwMode="auto">
            <a:xfrm>
              <a:off x="3264" y="1468"/>
              <a:ext cx="153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b="1" dirty="0">
                  <a:latin typeface="Arial" charset="0"/>
                </a:rPr>
                <a:t>A U G </a:t>
              </a:r>
              <a:r>
                <a:rPr lang="en-US" sz="2000" b="1" dirty="0">
                  <a:solidFill>
                    <a:srgbClr val="FF3300"/>
                  </a:solidFill>
                  <a:latin typeface="Arial" charset="0"/>
                </a:rPr>
                <a:t>A A U</a:t>
              </a:r>
              <a:r>
                <a:rPr lang="en-US" sz="2000" b="1" dirty="0">
                  <a:latin typeface="Arial" charset="0"/>
                </a:rPr>
                <a:t> U U U</a:t>
              </a:r>
            </a:p>
          </p:txBody>
        </p:sp>
        <p:sp>
          <p:nvSpPr>
            <p:cNvPr id="26703" name="Line 79"/>
            <p:cNvSpPr>
              <a:spLocks noChangeShapeType="1"/>
            </p:cNvSpPr>
            <p:nvPr/>
          </p:nvSpPr>
          <p:spPr bwMode="auto">
            <a:xfrm>
              <a:off x="3264" y="1478"/>
              <a:ext cx="1488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04" name="Text Box 80"/>
            <p:cNvSpPr txBox="1">
              <a:spLocks noChangeArrowheads="1"/>
            </p:cNvSpPr>
            <p:nvPr/>
          </p:nvSpPr>
          <p:spPr bwMode="auto">
            <a:xfrm>
              <a:off x="4848" y="1488"/>
              <a:ext cx="6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b="1">
                <a:solidFill>
                  <a:srgbClr val="0000FF"/>
                </a:solidFill>
                <a:latin typeface="Arial" charset="0"/>
              </a:endParaRPr>
            </a:p>
          </p:txBody>
        </p:sp>
        <p:sp>
          <p:nvSpPr>
            <p:cNvPr id="26705" name="Text Box 81"/>
            <p:cNvSpPr txBox="1">
              <a:spLocks noChangeArrowheads="1"/>
            </p:cNvSpPr>
            <p:nvPr/>
          </p:nvSpPr>
          <p:spPr bwMode="auto">
            <a:xfrm>
              <a:off x="4848" y="1488"/>
              <a:ext cx="6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b="1">
                <a:solidFill>
                  <a:srgbClr val="0000FF"/>
                </a:solidFill>
                <a:latin typeface="Arial" charset="0"/>
              </a:endParaRPr>
            </a:p>
          </p:txBody>
        </p:sp>
      </p:grpSp>
      <p:grpSp>
        <p:nvGrpSpPr>
          <p:cNvPr id="26708" name="Group 84"/>
          <p:cNvGrpSpPr>
            <a:grpSpLocks/>
          </p:cNvGrpSpPr>
          <p:nvPr/>
        </p:nvGrpSpPr>
        <p:grpSpPr bwMode="auto">
          <a:xfrm>
            <a:off x="4516438" y="5910262"/>
            <a:ext cx="3230562" cy="441325"/>
            <a:chOff x="3677" y="3696"/>
            <a:chExt cx="2035" cy="278"/>
          </a:xfrm>
        </p:grpSpPr>
        <p:sp>
          <p:nvSpPr>
            <p:cNvPr id="26709" name="Text Box 85"/>
            <p:cNvSpPr txBox="1">
              <a:spLocks noChangeArrowheads="1"/>
            </p:cNvSpPr>
            <p:nvPr/>
          </p:nvSpPr>
          <p:spPr bwMode="auto">
            <a:xfrm>
              <a:off x="3677" y="3724"/>
              <a:ext cx="203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b="1" dirty="0">
                  <a:latin typeface="Arial" charset="0"/>
                </a:rPr>
                <a:t>A U G </a:t>
              </a:r>
              <a:r>
                <a:rPr lang="en-US" sz="2000" b="1" dirty="0">
                  <a:solidFill>
                    <a:srgbClr val="FF3300"/>
                  </a:solidFill>
                  <a:latin typeface="Arial" charset="0"/>
                </a:rPr>
                <a:t>U A A G </a:t>
              </a:r>
              <a:r>
                <a:rPr lang="en-US" sz="2000" b="1" dirty="0">
                  <a:latin typeface="Arial" charset="0"/>
                </a:rPr>
                <a:t>U U U</a:t>
              </a:r>
            </a:p>
          </p:txBody>
        </p:sp>
        <p:sp>
          <p:nvSpPr>
            <p:cNvPr id="26710" name="Line 86"/>
            <p:cNvSpPr>
              <a:spLocks noChangeShapeType="1"/>
            </p:cNvSpPr>
            <p:nvPr/>
          </p:nvSpPr>
          <p:spPr bwMode="auto">
            <a:xfrm>
              <a:off x="3706" y="3696"/>
              <a:ext cx="1488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712" name="Group 88"/>
          <p:cNvGrpSpPr>
            <a:grpSpLocks/>
          </p:cNvGrpSpPr>
          <p:nvPr/>
        </p:nvGrpSpPr>
        <p:grpSpPr bwMode="auto">
          <a:xfrm>
            <a:off x="912813" y="5943600"/>
            <a:ext cx="2514600" cy="441325"/>
            <a:chOff x="623" y="3696"/>
            <a:chExt cx="1584" cy="278"/>
          </a:xfrm>
        </p:grpSpPr>
        <p:sp>
          <p:nvSpPr>
            <p:cNvPr id="26713" name="Text Box 89"/>
            <p:cNvSpPr txBox="1">
              <a:spLocks noChangeArrowheads="1"/>
            </p:cNvSpPr>
            <p:nvPr/>
          </p:nvSpPr>
          <p:spPr bwMode="auto">
            <a:xfrm>
              <a:off x="671" y="3724"/>
              <a:ext cx="153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b="1" dirty="0">
                  <a:latin typeface="Arial" charset="0"/>
                </a:rPr>
                <a:t>A U G </a:t>
              </a:r>
              <a:r>
                <a:rPr lang="en-US" sz="2000" b="1" dirty="0">
                  <a:solidFill>
                    <a:srgbClr val="FF3300"/>
                  </a:solidFill>
                  <a:latin typeface="Arial" charset="0"/>
                </a:rPr>
                <a:t>A G</a:t>
              </a:r>
              <a:r>
                <a:rPr lang="en-US" sz="2000" b="1" dirty="0">
                  <a:latin typeface="Arial" charset="0"/>
                </a:rPr>
                <a:t> U U U</a:t>
              </a:r>
            </a:p>
          </p:txBody>
        </p:sp>
        <p:sp>
          <p:nvSpPr>
            <p:cNvPr id="26714" name="Line 90"/>
            <p:cNvSpPr>
              <a:spLocks noChangeShapeType="1"/>
            </p:cNvSpPr>
            <p:nvPr/>
          </p:nvSpPr>
          <p:spPr bwMode="auto">
            <a:xfrm>
              <a:off x="623" y="3696"/>
              <a:ext cx="1488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721" name="AutoShape 97"/>
          <p:cNvSpPr>
            <a:spLocks/>
          </p:cNvSpPr>
          <p:nvPr/>
        </p:nvSpPr>
        <p:spPr bwMode="auto">
          <a:xfrm rot="5400000">
            <a:off x="1362075" y="2390775"/>
            <a:ext cx="152400" cy="666750"/>
          </a:xfrm>
          <a:prstGeom prst="rightBrace">
            <a:avLst>
              <a:gd name="adj1" fmla="val 36458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6736" name="Group 112"/>
          <p:cNvGrpSpPr>
            <a:grpSpLocks/>
          </p:cNvGrpSpPr>
          <p:nvPr/>
        </p:nvGrpSpPr>
        <p:grpSpPr bwMode="auto">
          <a:xfrm>
            <a:off x="4562475" y="6310312"/>
            <a:ext cx="3108325" cy="514350"/>
            <a:chOff x="3802" y="3984"/>
            <a:chExt cx="1958" cy="324"/>
          </a:xfrm>
        </p:grpSpPr>
        <p:sp>
          <p:nvSpPr>
            <p:cNvPr id="26711" name="Text Box 87"/>
            <p:cNvSpPr txBox="1">
              <a:spLocks noChangeArrowheads="1"/>
            </p:cNvSpPr>
            <p:nvPr/>
          </p:nvSpPr>
          <p:spPr bwMode="auto">
            <a:xfrm>
              <a:off x="3802" y="4058"/>
              <a:ext cx="13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b="1" dirty="0">
                  <a:solidFill>
                    <a:srgbClr val="0000FF"/>
                  </a:solidFill>
                  <a:latin typeface="Arial" charset="0"/>
                </a:rPr>
                <a:t>- Met – </a:t>
              </a:r>
              <a:r>
                <a:rPr lang="en-US" sz="2000" b="1" dirty="0">
                  <a:solidFill>
                    <a:srgbClr val="FF3300"/>
                  </a:solidFill>
                  <a:latin typeface="Arial" charset="0"/>
                </a:rPr>
                <a:t>Kết thúc</a:t>
              </a:r>
            </a:p>
          </p:txBody>
        </p:sp>
        <p:sp>
          <p:nvSpPr>
            <p:cNvPr id="26722" name="AutoShape 98"/>
            <p:cNvSpPr>
              <a:spLocks/>
            </p:cNvSpPr>
            <p:nvPr/>
          </p:nvSpPr>
          <p:spPr bwMode="auto">
            <a:xfrm rot="5400000">
              <a:off x="4962" y="3822"/>
              <a:ext cx="96" cy="420"/>
            </a:xfrm>
            <a:prstGeom prst="rightBrace">
              <a:avLst>
                <a:gd name="adj1" fmla="val 36458"/>
                <a:gd name="adj2" fmla="val 50000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23" name="AutoShape 99"/>
            <p:cNvSpPr>
              <a:spLocks/>
            </p:cNvSpPr>
            <p:nvPr/>
          </p:nvSpPr>
          <p:spPr bwMode="auto">
            <a:xfrm rot="5400000">
              <a:off x="5502" y="3822"/>
              <a:ext cx="96" cy="420"/>
            </a:xfrm>
            <a:prstGeom prst="rightBrace">
              <a:avLst>
                <a:gd name="adj1" fmla="val 36458"/>
                <a:gd name="adj2" fmla="val 50000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24" name="AutoShape 100"/>
            <p:cNvSpPr>
              <a:spLocks/>
            </p:cNvSpPr>
            <p:nvPr/>
          </p:nvSpPr>
          <p:spPr bwMode="auto">
            <a:xfrm rot="5400000">
              <a:off x="4482" y="3822"/>
              <a:ext cx="96" cy="420"/>
            </a:xfrm>
            <a:prstGeom prst="rightBrace">
              <a:avLst>
                <a:gd name="adj1" fmla="val 36458"/>
                <a:gd name="adj2" fmla="val 50000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25" name="AutoShape 101"/>
            <p:cNvSpPr>
              <a:spLocks/>
            </p:cNvSpPr>
            <p:nvPr/>
          </p:nvSpPr>
          <p:spPr bwMode="auto">
            <a:xfrm rot="5400000">
              <a:off x="4002" y="3822"/>
              <a:ext cx="96" cy="420"/>
            </a:xfrm>
            <a:prstGeom prst="rightBrace">
              <a:avLst>
                <a:gd name="adj1" fmla="val 36458"/>
                <a:gd name="adj2" fmla="val 50000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727" name="AutoShape 103"/>
          <p:cNvSpPr>
            <a:spLocks/>
          </p:cNvSpPr>
          <p:nvPr/>
        </p:nvSpPr>
        <p:spPr bwMode="auto">
          <a:xfrm rot="5400000">
            <a:off x="2924175" y="2390775"/>
            <a:ext cx="152400" cy="666750"/>
          </a:xfrm>
          <a:prstGeom prst="rightBrace">
            <a:avLst>
              <a:gd name="adj1" fmla="val 36458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728" name="AutoShape 104"/>
          <p:cNvSpPr>
            <a:spLocks/>
          </p:cNvSpPr>
          <p:nvPr/>
        </p:nvSpPr>
        <p:spPr bwMode="auto">
          <a:xfrm rot="5400000">
            <a:off x="2162175" y="2390775"/>
            <a:ext cx="152400" cy="666750"/>
          </a:xfrm>
          <a:prstGeom prst="rightBrace">
            <a:avLst>
              <a:gd name="adj1" fmla="val 36458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6735" name="Group 111"/>
          <p:cNvGrpSpPr>
            <a:grpSpLocks/>
          </p:cNvGrpSpPr>
          <p:nvPr/>
        </p:nvGrpSpPr>
        <p:grpSpPr bwMode="auto">
          <a:xfrm>
            <a:off x="912813" y="6324600"/>
            <a:ext cx="2363787" cy="533400"/>
            <a:chOff x="575" y="3984"/>
            <a:chExt cx="1489" cy="336"/>
          </a:xfrm>
        </p:grpSpPr>
        <p:sp>
          <p:nvSpPr>
            <p:cNvPr id="26715" name="Text Box 91"/>
            <p:cNvSpPr txBox="1">
              <a:spLocks noChangeArrowheads="1"/>
            </p:cNvSpPr>
            <p:nvPr/>
          </p:nvSpPr>
          <p:spPr bwMode="auto">
            <a:xfrm>
              <a:off x="575" y="4070"/>
              <a:ext cx="13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b="1" dirty="0">
                  <a:solidFill>
                    <a:srgbClr val="0000FF"/>
                  </a:solidFill>
                  <a:latin typeface="Arial" charset="0"/>
                </a:rPr>
                <a:t>- Met – Ser</a:t>
              </a:r>
            </a:p>
          </p:txBody>
        </p:sp>
        <p:sp>
          <p:nvSpPr>
            <p:cNvPr id="26726" name="AutoShape 102"/>
            <p:cNvSpPr>
              <a:spLocks/>
            </p:cNvSpPr>
            <p:nvPr/>
          </p:nvSpPr>
          <p:spPr bwMode="auto">
            <a:xfrm rot="5400000">
              <a:off x="1806" y="3822"/>
              <a:ext cx="96" cy="420"/>
            </a:xfrm>
            <a:prstGeom prst="rightBrace">
              <a:avLst>
                <a:gd name="adj1" fmla="val 36458"/>
                <a:gd name="adj2" fmla="val 50000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29" name="AutoShape 105"/>
            <p:cNvSpPr>
              <a:spLocks/>
            </p:cNvSpPr>
            <p:nvPr/>
          </p:nvSpPr>
          <p:spPr bwMode="auto">
            <a:xfrm rot="5400000">
              <a:off x="834" y="3822"/>
              <a:ext cx="96" cy="420"/>
            </a:xfrm>
            <a:prstGeom prst="rightBrace">
              <a:avLst>
                <a:gd name="adj1" fmla="val 36458"/>
                <a:gd name="adj2" fmla="val 50000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30" name="AutoShape 106"/>
            <p:cNvSpPr>
              <a:spLocks/>
            </p:cNvSpPr>
            <p:nvPr/>
          </p:nvSpPr>
          <p:spPr bwMode="auto">
            <a:xfrm rot="5400000">
              <a:off x="1314" y="3822"/>
              <a:ext cx="96" cy="420"/>
            </a:xfrm>
            <a:prstGeom prst="rightBrace">
              <a:avLst>
                <a:gd name="adj1" fmla="val 36458"/>
                <a:gd name="adj2" fmla="val 50000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734" name="Group 110"/>
          <p:cNvGrpSpPr>
            <a:grpSpLocks/>
          </p:cNvGrpSpPr>
          <p:nvPr/>
        </p:nvGrpSpPr>
        <p:grpSpPr bwMode="auto">
          <a:xfrm>
            <a:off x="4800600" y="2036763"/>
            <a:ext cx="3657600" cy="571500"/>
            <a:chOff x="3480" y="1716"/>
            <a:chExt cx="2304" cy="360"/>
          </a:xfrm>
        </p:grpSpPr>
        <p:grpSp>
          <p:nvGrpSpPr>
            <p:cNvPr id="26698" name="Group 74"/>
            <p:cNvGrpSpPr>
              <a:grpSpLocks/>
            </p:cNvGrpSpPr>
            <p:nvPr/>
          </p:nvGrpSpPr>
          <p:grpSpPr bwMode="auto">
            <a:xfrm>
              <a:off x="3480" y="1826"/>
              <a:ext cx="2304" cy="250"/>
              <a:chOff x="3216" y="1766"/>
              <a:chExt cx="2304" cy="250"/>
            </a:xfrm>
          </p:grpSpPr>
          <p:sp>
            <p:nvSpPr>
              <p:cNvPr id="26699" name="Text Box 75"/>
              <p:cNvSpPr txBox="1">
                <a:spLocks noChangeArrowheads="1"/>
              </p:cNvSpPr>
              <p:nvPr/>
            </p:nvSpPr>
            <p:spPr bwMode="auto">
              <a:xfrm>
                <a:off x="3216" y="1766"/>
                <a:ext cx="177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000" b="1" dirty="0">
                    <a:solidFill>
                      <a:srgbClr val="0000FF"/>
                    </a:solidFill>
                    <a:latin typeface="Arial" charset="0"/>
                  </a:rPr>
                  <a:t>- Met – </a:t>
                </a:r>
                <a:r>
                  <a:rPr lang="en-US" sz="2000" b="1" dirty="0">
                    <a:solidFill>
                      <a:srgbClr val="FF0000"/>
                    </a:solidFill>
                    <a:latin typeface="Arial" charset="0"/>
                  </a:rPr>
                  <a:t>Asn </a:t>
                </a:r>
                <a:r>
                  <a:rPr lang="en-US" sz="2000" b="1" dirty="0">
                    <a:solidFill>
                      <a:srgbClr val="0000FF"/>
                    </a:solidFill>
                    <a:latin typeface="Arial" charset="0"/>
                  </a:rPr>
                  <a:t>– Phe …</a:t>
                </a:r>
              </a:p>
            </p:txBody>
          </p:sp>
          <p:sp>
            <p:nvSpPr>
              <p:cNvPr id="26700" name="Text Box 76"/>
              <p:cNvSpPr txBox="1">
                <a:spLocks noChangeArrowheads="1"/>
              </p:cNvSpPr>
              <p:nvPr/>
            </p:nvSpPr>
            <p:spPr bwMode="auto">
              <a:xfrm>
                <a:off x="4752" y="1776"/>
                <a:ext cx="76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endParaRPr lang="en-US" b="1">
                  <a:solidFill>
                    <a:srgbClr val="0000FF"/>
                  </a:solidFill>
                  <a:latin typeface="Arial" charset="0"/>
                </a:endParaRPr>
              </a:p>
            </p:txBody>
          </p:sp>
        </p:grpSp>
        <p:sp>
          <p:nvSpPr>
            <p:cNvPr id="26731" name="AutoShape 107"/>
            <p:cNvSpPr>
              <a:spLocks/>
            </p:cNvSpPr>
            <p:nvPr/>
          </p:nvSpPr>
          <p:spPr bwMode="auto">
            <a:xfrm rot="5400000">
              <a:off x="4638" y="1554"/>
              <a:ext cx="96" cy="420"/>
            </a:xfrm>
            <a:prstGeom prst="rightBrace">
              <a:avLst>
                <a:gd name="adj1" fmla="val 36458"/>
                <a:gd name="adj2" fmla="val 50000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32" name="AutoShape 108"/>
            <p:cNvSpPr>
              <a:spLocks/>
            </p:cNvSpPr>
            <p:nvPr/>
          </p:nvSpPr>
          <p:spPr bwMode="auto">
            <a:xfrm rot="5400000">
              <a:off x="4146" y="1566"/>
              <a:ext cx="96" cy="420"/>
            </a:xfrm>
            <a:prstGeom prst="rightBrace">
              <a:avLst>
                <a:gd name="adj1" fmla="val 36458"/>
                <a:gd name="adj2" fmla="val 50000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33" name="AutoShape 109"/>
            <p:cNvSpPr>
              <a:spLocks/>
            </p:cNvSpPr>
            <p:nvPr/>
          </p:nvSpPr>
          <p:spPr bwMode="auto">
            <a:xfrm rot="5400000">
              <a:off x="3666" y="1566"/>
              <a:ext cx="96" cy="420"/>
            </a:xfrm>
            <a:prstGeom prst="rightBrace">
              <a:avLst>
                <a:gd name="adj1" fmla="val 36458"/>
                <a:gd name="adj2" fmla="val 50000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5" name="Rectangle 5"/>
          <p:cNvSpPr>
            <a:spLocks noChangeArrowheads="1"/>
          </p:cNvSpPr>
          <p:nvPr/>
        </p:nvSpPr>
        <p:spPr bwMode="auto">
          <a:xfrm>
            <a:off x="1098550" y="527347"/>
            <a:ext cx="36054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2. </a:t>
            </a:r>
            <a:r>
              <a:rPr lang="pt-BR" sz="2400" b="1" u="sng" dirty="0">
                <a:solidFill>
                  <a:srgbClr val="FF0000"/>
                </a:solidFill>
              </a:rPr>
              <a:t>Các dạng đột biến điểm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5965826" y="762000"/>
            <a:ext cx="336550" cy="966788"/>
          </a:xfrm>
          <a:prstGeom prst="ellipse">
            <a:avLst/>
          </a:prstGeom>
          <a:noFill/>
          <a:ln w="38100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0" name="Group 93"/>
          <p:cNvGrpSpPr>
            <a:grpSpLocks/>
          </p:cNvGrpSpPr>
          <p:nvPr/>
        </p:nvGrpSpPr>
        <p:grpSpPr bwMode="auto">
          <a:xfrm>
            <a:off x="5426075" y="2420937"/>
            <a:ext cx="3375025" cy="1244600"/>
            <a:chOff x="2962" y="593"/>
            <a:chExt cx="2126" cy="784"/>
          </a:xfrm>
        </p:grpSpPr>
        <p:grpSp>
          <p:nvGrpSpPr>
            <p:cNvPr id="111" name="Group 5"/>
            <p:cNvGrpSpPr>
              <a:grpSpLocks/>
            </p:cNvGrpSpPr>
            <p:nvPr/>
          </p:nvGrpSpPr>
          <p:grpSpPr bwMode="auto">
            <a:xfrm>
              <a:off x="4320" y="593"/>
              <a:ext cx="768" cy="231"/>
              <a:chOff x="4608" y="257"/>
              <a:chExt cx="768" cy="231"/>
            </a:xfrm>
          </p:grpSpPr>
          <p:sp>
            <p:nvSpPr>
              <p:cNvPr id="121" name="Line 6"/>
              <p:cNvSpPr>
                <a:spLocks noChangeShapeType="1"/>
              </p:cNvSpPr>
              <p:nvPr/>
            </p:nvSpPr>
            <p:spPr bwMode="auto">
              <a:xfrm>
                <a:off x="4608" y="288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Text Box 8"/>
              <p:cNvSpPr txBox="1">
                <a:spLocks noChangeArrowheads="1"/>
              </p:cNvSpPr>
              <p:nvPr/>
            </p:nvSpPr>
            <p:spPr bwMode="auto">
              <a:xfrm>
                <a:off x="4656" y="257"/>
                <a:ext cx="72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b="1" dirty="0">
                    <a:solidFill>
                      <a:srgbClr val="FF3300"/>
                    </a:solidFill>
                    <a:latin typeface="Arial" charset="0"/>
                    <a:cs typeface="Arial" charset="0"/>
                  </a:rPr>
                  <a:t>Thay thế</a:t>
                </a:r>
              </a:p>
            </p:txBody>
          </p:sp>
        </p:grpSp>
        <p:grpSp>
          <p:nvGrpSpPr>
            <p:cNvPr id="112" name="Group 17"/>
            <p:cNvGrpSpPr>
              <a:grpSpLocks/>
            </p:cNvGrpSpPr>
            <p:nvPr/>
          </p:nvGrpSpPr>
          <p:grpSpPr bwMode="auto">
            <a:xfrm>
              <a:off x="2962" y="790"/>
              <a:ext cx="2078" cy="587"/>
              <a:chOff x="2962" y="778"/>
              <a:chExt cx="2078" cy="587"/>
            </a:xfrm>
          </p:grpSpPr>
          <p:grpSp>
            <p:nvGrpSpPr>
              <p:cNvPr id="113" name="Group 18"/>
              <p:cNvGrpSpPr>
                <a:grpSpLocks/>
              </p:cNvGrpSpPr>
              <p:nvPr/>
            </p:nvGrpSpPr>
            <p:grpSpPr bwMode="auto">
              <a:xfrm>
                <a:off x="3360" y="852"/>
                <a:ext cx="1680" cy="513"/>
                <a:chOff x="3360" y="845"/>
                <a:chExt cx="1680" cy="513"/>
              </a:xfrm>
            </p:grpSpPr>
            <p:grpSp>
              <p:nvGrpSpPr>
                <p:cNvPr id="115" name="Group 19"/>
                <p:cNvGrpSpPr>
                  <a:grpSpLocks/>
                </p:cNvGrpSpPr>
                <p:nvPr/>
              </p:nvGrpSpPr>
              <p:grpSpPr bwMode="auto">
                <a:xfrm>
                  <a:off x="3360" y="845"/>
                  <a:ext cx="1584" cy="250"/>
                  <a:chOff x="3360" y="845"/>
                  <a:chExt cx="1584" cy="250"/>
                </a:xfrm>
              </p:grpSpPr>
              <p:sp>
                <p:nvSpPr>
                  <p:cNvPr id="119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3360" y="863"/>
                    <a:ext cx="1488" cy="0"/>
                  </a:xfrm>
                  <a:prstGeom prst="line">
                    <a:avLst/>
                  </a:prstGeom>
                  <a:noFill/>
                  <a:ln w="57150" cmpd="thinThick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0" name="Text Box 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08" y="845"/>
                    <a:ext cx="1536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r>
                      <a:rPr lang="en-US" sz="2000" b="1" dirty="0">
                        <a:latin typeface="Arial" charset="0"/>
                        <a:cs typeface="Arial" charset="0"/>
                      </a:rPr>
                      <a:t>A T G </a:t>
                    </a:r>
                    <a:r>
                      <a:rPr lang="en-US" sz="2000" b="1" dirty="0">
                        <a:solidFill>
                          <a:srgbClr val="FF3300"/>
                        </a:solidFill>
                        <a:latin typeface="Arial" charset="0"/>
                        <a:cs typeface="Arial" charset="0"/>
                      </a:rPr>
                      <a:t>A A A </a:t>
                    </a:r>
                    <a:r>
                      <a:rPr lang="en-US" sz="2000" b="1" dirty="0">
                        <a:latin typeface="Arial" charset="0"/>
                        <a:cs typeface="Arial" charset="0"/>
                      </a:rPr>
                      <a:t>T T T</a:t>
                    </a:r>
                  </a:p>
                </p:txBody>
              </p:sp>
            </p:grpSp>
            <p:grpSp>
              <p:nvGrpSpPr>
                <p:cNvPr id="116" name="Group 22"/>
                <p:cNvGrpSpPr>
                  <a:grpSpLocks/>
                </p:cNvGrpSpPr>
                <p:nvPr/>
              </p:nvGrpSpPr>
              <p:grpSpPr bwMode="auto">
                <a:xfrm>
                  <a:off x="3399" y="1108"/>
                  <a:ext cx="1641" cy="250"/>
                  <a:chOff x="3399" y="1056"/>
                  <a:chExt cx="1641" cy="250"/>
                </a:xfrm>
              </p:grpSpPr>
              <p:sp>
                <p:nvSpPr>
                  <p:cNvPr id="117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3399" y="1270"/>
                    <a:ext cx="1488" cy="0"/>
                  </a:xfrm>
                  <a:prstGeom prst="line">
                    <a:avLst/>
                  </a:prstGeom>
                  <a:noFill/>
                  <a:ln w="57150" cmpd="thinThick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8" name="Text 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08" y="1056"/>
                    <a:ext cx="1632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0" hangingPunct="0">
                      <a:spcBef>
                        <a:spcPct val="50000"/>
                      </a:spcBef>
                    </a:pPr>
                    <a:r>
                      <a:rPr lang="en-US" sz="2000" b="1" dirty="0">
                        <a:latin typeface="Arial" charset="0"/>
                        <a:cs typeface="Arial" charset="0"/>
                      </a:rPr>
                      <a:t>T A X  </a:t>
                    </a:r>
                    <a:r>
                      <a:rPr lang="en-US" sz="2000" b="1" dirty="0">
                        <a:solidFill>
                          <a:srgbClr val="FF3300"/>
                        </a:solidFill>
                        <a:latin typeface="Arial" charset="0"/>
                        <a:cs typeface="Arial" charset="0"/>
                      </a:rPr>
                      <a:t>T T</a:t>
                    </a:r>
                    <a:r>
                      <a:rPr lang="en-US" sz="2000" b="1" dirty="0">
                        <a:latin typeface="Arial" charset="0"/>
                        <a:cs typeface="Arial" charset="0"/>
                      </a:rPr>
                      <a:t> </a:t>
                    </a:r>
                    <a:r>
                      <a:rPr lang="en-US" sz="2000" b="1" dirty="0">
                        <a:solidFill>
                          <a:srgbClr val="FF3300"/>
                        </a:solidFill>
                        <a:latin typeface="Arial" charset="0"/>
                        <a:cs typeface="Arial" charset="0"/>
                      </a:rPr>
                      <a:t>T </a:t>
                    </a:r>
                    <a:r>
                      <a:rPr lang="en-US" sz="2000" b="1" dirty="0">
                        <a:latin typeface="Arial" charset="0"/>
                        <a:cs typeface="Arial" charset="0"/>
                      </a:rPr>
                      <a:t>A A A</a:t>
                    </a:r>
                  </a:p>
                </p:txBody>
              </p:sp>
            </p:grpSp>
          </p:grpSp>
          <p:sp>
            <p:nvSpPr>
              <p:cNvPr id="114" name="Text Box 25"/>
              <p:cNvSpPr txBox="1">
                <a:spLocks noChangeArrowheads="1"/>
              </p:cNvSpPr>
              <p:nvPr/>
            </p:nvSpPr>
            <p:spPr bwMode="auto">
              <a:xfrm>
                <a:off x="2962" y="778"/>
                <a:ext cx="240" cy="288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FFFF00"/>
                    </a:solidFill>
                    <a:latin typeface="Arial" charset="0"/>
                    <a:cs typeface="Arial" charset="0"/>
                  </a:rPr>
                  <a:t>V</a:t>
                </a:r>
              </a:p>
            </p:txBody>
          </p:sp>
        </p:grpSp>
      </p:grpSp>
      <p:grpSp>
        <p:nvGrpSpPr>
          <p:cNvPr id="123" name="Group 77"/>
          <p:cNvGrpSpPr>
            <a:grpSpLocks/>
          </p:cNvGrpSpPr>
          <p:nvPr/>
        </p:nvGrpSpPr>
        <p:grpSpPr bwMode="auto">
          <a:xfrm>
            <a:off x="6134100" y="3778250"/>
            <a:ext cx="3505200" cy="398463"/>
            <a:chOff x="3264" y="1468"/>
            <a:chExt cx="2208" cy="251"/>
          </a:xfrm>
        </p:grpSpPr>
        <p:sp>
          <p:nvSpPr>
            <p:cNvPr id="124" name="Text Box 78"/>
            <p:cNvSpPr txBox="1">
              <a:spLocks noChangeArrowheads="1"/>
            </p:cNvSpPr>
            <p:nvPr/>
          </p:nvSpPr>
          <p:spPr bwMode="auto">
            <a:xfrm>
              <a:off x="3264" y="1468"/>
              <a:ext cx="153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b="1" dirty="0">
                  <a:latin typeface="Arial" charset="0"/>
                </a:rPr>
                <a:t>A U G </a:t>
              </a:r>
              <a:r>
                <a:rPr lang="en-US" sz="2000" b="1" dirty="0">
                  <a:solidFill>
                    <a:srgbClr val="FF3300"/>
                  </a:solidFill>
                  <a:latin typeface="Arial" charset="0"/>
                </a:rPr>
                <a:t>A A A</a:t>
              </a:r>
              <a:r>
                <a:rPr lang="en-US" sz="2000" b="1" dirty="0">
                  <a:latin typeface="Arial" charset="0"/>
                </a:rPr>
                <a:t> U U U</a:t>
              </a:r>
            </a:p>
          </p:txBody>
        </p:sp>
        <p:sp>
          <p:nvSpPr>
            <p:cNvPr id="125" name="Line 79"/>
            <p:cNvSpPr>
              <a:spLocks noChangeShapeType="1"/>
            </p:cNvSpPr>
            <p:nvPr/>
          </p:nvSpPr>
          <p:spPr bwMode="auto">
            <a:xfrm>
              <a:off x="3264" y="1478"/>
              <a:ext cx="1488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Text Box 80"/>
            <p:cNvSpPr txBox="1">
              <a:spLocks noChangeArrowheads="1"/>
            </p:cNvSpPr>
            <p:nvPr/>
          </p:nvSpPr>
          <p:spPr bwMode="auto">
            <a:xfrm>
              <a:off x="4848" y="1488"/>
              <a:ext cx="6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b="1">
                <a:solidFill>
                  <a:srgbClr val="0000FF"/>
                </a:solidFill>
                <a:latin typeface="Arial" charset="0"/>
              </a:endParaRPr>
            </a:p>
          </p:txBody>
        </p:sp>
        <p:sp>
          <p:nvSpPr>
            <p:cNvPr id="127" name="Text Box 81"/>
            <p:cNvSpPr txBox="1">
              <a:spLocks noChangeArrowheads="1"/>
            </p:cNvSpPr>
            <p:nvPr/>
          </p:nvSpPr>
          <p:spPr bwMode="auto">
            <a:xfrm>
              <a:off x="4848" y="1488"/>
              <a:ext cx="6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b="1">
                <a:solidFill>
                  <a:srgbClr val="0000FF"/>
                </a:solidFill>
                <a:latin typeface="Arial" charset="0"/>
              </a:endParaRPr>
            </a:p>
          </p:txBody>
        </p:sp>
      </p:grpSp>
      <p:grpSp>
        <p:nvGrpSpPr>
          <p:cNvPr id="128" name="Group 110"/>
          <p:cNvGrpSpPr>
            <a:grpSpLocks/>
          </p:cNvGrpSpPr>
          <p:nvPr/>
        </p:nvGrpSpPr>
        <p:grpSpPr bwMode="auto">
          <a:xfrm>
            <a:off x="6172200" y="4076700"/>
            <a:ext cx="3657600" cy="571500"/>
            <a:chOff x="3480" y="1716"/>
            <a:chExt cx="2304" cy="360"/>
          </a:xfrm>
        </p:grpSpPr>
        <p:grpSp>
          <p:nvGrpSpPr>
            <p:cNvPr id="129" name="Group 74"/>
            <p:cNvGrpSpPr>
              <a:grpSpLocks/>
            </p:cNvGrpSpPr>
            <p:nvPr/>
          </p:nvGrpSpPr>
          <p:grpSpPr bwMode="auto">
            <a:xfrm>
              <a:off x="3480" y="1826"/>
              <a:ext cx="2304" cy="250"/>
              <a:chOff x="3216" y="1766"/>
              <a:chExt cx="2304" cy="250"/>
            </a:xfrm>
          </p:grpSpPr>
          <p:sp>
            <p:nvSpPr>
              <p:cNvPr id="133" name="Text Box 75"/>
              <p:cNvSpPr txBox="1">
                <a:spLocks noChangeArrowheads="1"/>
              </p:cNvSpPr>
              <p:nvPr/>
            </p:nvSpPr>
            <p:spPr bwMode="auto">
              <a:xfrm>
                <a:off x="3216" y="1766"/>
                <a:ext cx="177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000" b="1" dirty="0">
                    <a:solidFill>
                      <a:srgbClr val="0000FF"/>
                    </a:solidFill>
                    <a:latin typeface="Arial" charset="0"/>
                  </a:rPr>
                  <a:t>- Met – </a:t>
                </a:r>
                <a:r>
                  <a:rPr lang="en-US" sz="2000" b="1" dirty="0">
                    <a:solidFill>
                      <a:srgbClr val="FF0000"/>
                    </a:solidFill>
                    <a:latin typeface="Arial" charset="0"/>
                  </a:rPr>
                  <a:t>Lys </a:t>
                </a:r>
                <a:r>
                  <a:rPr lang="en-US" sz="2000" b="1" dirty="0">
                    <a:solidFill>
                      <a:srgbClr val="0000FF"/>
                    </a:solidFill>
                    <a:latin typeface="Arial" charset="0"/>
                  </a:rPr>
                  <a:t>– Phe …</a:t>
                </a:r>
              </a:p>
            </p:txBody>
          </p:sp>
          <p:sp>
            <p:nvSpPr>
              <p:cNvPr id="134" name="Text Box 76"/>
              <p:cNvSpPr txBox="1">
                <a:spLocks noChangeArrowheads="1"/>
              </p:cNvSpPr>
              <p:nvPr/>
            </p:nvSpPr>
            <p:spPr bwMode="auto">
              <a:xfrm>
                <a:off x="4752" y="1776"/>
                <a:ext cx="76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endParaRPr lang="en-US" b="1">
                  <a:solidFill>
                    <a:srgbClr val="0000FF"/>
                  </a:solidFill>
                  <a:latin typeface="Arial" charset="0"/>
                </a:endParaRPr>
              </a:p>
            </p:txBody>
          </p:sp>
        </p:grpSp>
        <p:sp>
          <p:nvSpPr>
            <p:cNvPr id="130" name="AutoShape 107"/>
            <p:cNvSpPr>
              <a:spLocks/>
            </p:cNvSpPr>
            <p:nvPr/>
          </p:nvSpPr>
          <p:spPr bwMode="auto">
            <a:xfrm rot="5400000">
              <a:off x="4638" y="1554"/>
              <a:ext cx="96" cy="420"/>
            </a:xfrm>
            <a:prstGeom prst="rightBrace">
              <a:avLst>
                <a:gd name="adj1" fmla="val 36458"/>
                <a:gd name="adj2" fmla="val 50000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" name="AutoShape 108"/>
            <p:cNvSpPr>
              <a:spLocks/>
            </p:cNvSpPr>
            <p:nvPr/>
          </p:nvSpPr>
          <p:spPr bwMode="auto">
            <a:xfrm rot="5400000">
              <a:off x="4146" y="1566"/>
              <a:ext cx="96" cy="420"/>
            </a:xfrm>
            <a:prstGeom prst="rightBrace">
              <a:avLst>
                <a:gd name="adj1" fmla="val 36458"/>
                <a:gd name="adj2" fmla="val 50000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AutoShape 109"/>
            <p:cNvSpPr>
              <a:spLocks/>
            </p:cNvSpPr>
            <p:nvPr/>
          </p:nvSpPr>
          <p:spPr bwMode="auto">
            <a:xfrm rot="5400000">
              <a:off x="3666" y="1566"/>
              <a:ext cx="96" cy="420"/>
            </a:xfrm>
            <a:prstGeom prst="rightBrace">
              <a:avLst>
                <a:gd name="adj1" fmla="val 36458"/>
                <a:gd name="adj2" fmla="val 50000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5" name="Oval 134"/>
          <p:cNvSpPr/>
          <p:nvPr/>
        </p:nvSpPr>
        <p:spPr>
          <a:xfrm>
            <a:off x="7321550" y="2716213"/>
            <a:ext cx="336550" cy="966788"/>
          </a:xfrm>
          <a:prstGeom prst="ellipse">
            <a:avLst/>
          </a:prstGeom>
          <a:noFill/>
          <a:ln w="38100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Line 42"/>
          <p:cNvSpPr>
            <a:spLocks noChangeShapeType="1"/>
          </p:cNvSpPr>
          <p:nvPr/>
        </p:nvSpPr>
        <p:spPr bwMode="auto">
          <a:xfrm>
            <a:off x="3429000" y="2189164"/>
            <a:ext cx="1168860" cy="904873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" name="Text Box 71"/>
          <p:cNvSpPr txBox="1">
            <a:spLocks noChangeArrowheads="1"/>
          </p:cNvSpPr>
          <p:nvPr/>
        </p:nvSpPr>
        <p:spPr bwMode="auto">
          <a:xfrm>
            <a:off x="4694238" y="3357562"/>
            <a:ext cx="1219200" cy="720725"/>
          </a:xfrm>
          <a:prstGeom prst="rect">
            <a:avLst/>
          </a:prstGeom>
          <a:solidFill>
            <a:srgbClr val="FFFF00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latin typeface="Times New Roman" pitchFamily="18" charset="0"/>
              </a:rPr>
              <a:t>ĐB đồng nghĩa</a:t>
            </a:r>
          </a:p>
        </p:txBody>
      </p:sp>
      <p:sp>
        <p:nvSpPr>
          <p:cNvPr id="139" name="Rectangle 6"/>
          <p:cNvSpPr>
            <a:spLocks noChangeArrowheads="1"/>
          </p:cNvSpPr>
          <p:nvPr/>
        </p:nvSpPr>
        <p:spPr bwMode="auto">
          <a:xfrm>
            <a:off x="192046" y="1037878"/>
            <a:ext cx="4143930" cy="138499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800" dirty="0"/>
              <a:t>- ĐB thay thế 1 cặp nu</a:t>
            </a:r>
          </a:p>
          <a:p>
            <a:r>
              <a:rPr lang="pt-BR" sz="2800" dirty="0"/>
              <a:t>- ĐB thêm hoặc mất cặp nu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6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6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6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6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6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6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26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26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500"/>
                                        <p:tgtEl>
                                          <p:spTgt spid="26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26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26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2" dur="500"/>
                                        <p:tgtEl>
                                          <p:spTgt spid="266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5" dur="500"/>
                                        <p:tgtEl>
                                          <p:spTgt spid="26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8" dur="500"/>
                                        <p:tgtEl>
                                          <p:spTgt spid="26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1" dur="500"/>
                                        <p:tgtEl>
                                          <p:spTgt spid="266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4" dur="500"/>
                                        <p:tgtEl>
                                          <p:spTgt spid="266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7" dur="500"/>
                                        <p:tgtEl>
                                          <p:spTgt spid="266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3" dur="500"/>
                                        <p:tgtEl>
                                          <p:spTgt spid="26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6" dur="500"/>
                                        <p:tgtEl>
                                          <p:spTgt spid="267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9" dur="500"/>
                                        <p:tgtEl>
                                          <p:spTgt spid="26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0" grpId="1" animBg="1"/>
      <p:bldP spid="26666" grpId="0" animBg="1"/>
      <p:bldP spid="26666" grpId="1" animBg="1"/>
      <p:bldP spid="26678" grpId="0"/>
      <p:bldP spid="26678" grpId="1"/>
      <p:bldP spid="26679" grpId="0"/>
      <p:bldP spid="26679" grpId="1"/>
      <p:bldP spid="26680" grpId="0" animBg="1"/>
      <p:bldP spid="26695" grpId="0"/>
      <p:bldP spid="26695" grpId="1"/>
      <p:bldP spid="26696" grpId="0"/>
      <p:bldP spid="26696" grpId="1"/>
      <p:bldP spid="26721" grpId="0" animBg="1"/>
      <p:bldP spid="26721" grpId="1" animBg="1"/>
      <p:bldP spid="26727" grpId="0" animBg="1"/>
      <p:bldP spid="26727" grpId="1" animBg="1"/>
      <p:bldP spid="26728" grpId="0" animBg="1"/>
      <p:bldP spid="26728" grpId="1" animBg="1"/>
      <p:bldP spid="105" grpId="0"/>
      <p:bldP spid="2" grpId="0" animBg="1"/>
      <p:bldP spid="135" grpId="0" animBg="1"/>
      <p:bldP spid="137" grpId="0" animBg="1"/>
      <p:bldP spid="137" grpId="1" animBg="1"/>
      <p:bldP spid="138" grpId="0" animBg="1"/>
      <p:bldP spid="1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5" name="Rectangle 43"/>
          <p:cNvSpPr>
            <a:spLocks noChangeArrowheads="1"/>
          </p:cNvSpPr>
          <p:nvPr/>
        </p:nvSpPr>
        <p:spPr bwMode="auto">
          <a:xfrm>
            <a:off x="3276600" y="4572000"/>
            <a:ext cx="228600" cy="228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latin typeface="Arial" charset="0"/>
            </a:endParaRPr>
          </a:p>
        </p:txBody>
      </p:sp>
      <p:grpSp>
        <p:nvGrpSpPr>
          <p:cNvPr id="18506" name="Group 74"/>
          <p:cNvGrpSpPr>
            <a:grpSpLocks/>
          </p:cNvGrpSpPr>
          <p:nvPr/>
        </p:nvGrpSpPr>
        <p:grpSpPr bwMode="auto">
          <a:xfrm>
            <a:off x="1162050" y="4910138"/>
            <a:ext cx="609600" cy="990600"/>
            <a:chOff x="720" y="3093"/>
            <a:chExt cx="384" cy="624"/>
          </a:xfrm>
        </p:grpSpPr>
        <p:sp>
          <p:nvSpPr>
            <p:cNvPr id="18436" name="Rectangle 4"/>
            <p:cNvSpPr>
              <a:spLocks noChangeArrowheads="1"/>
            </p:cNvSpPr>
            <p:nvPr/>
          </p:nvSpPr>
          <p:spPr bwMode="auto">
            <a:xfrm>
              <a:off x="720" y="3093"/>
              <a:ext cx="384" cy="6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latin typeface=".VnTime" pitchFamily="34" charset="0"/>
                </a:rPr>
                <a:t>A</a:t>
              </a:r>
              <a:endParaRPr lang="en-US" sz="2400" baseline="30000">
                <a:latin typeface=".VnTime" pitchFamily="34" charset="0"/>
              </a:endParaRPr>
            </a:p>
            <a:p>
              <a:pPr algn="ctr"/>
              <a:endParaRPr lang="en-US" sz="2400" baseline="30000">
                <a:latin typeface=".VnTime" pitchFamily="34" charset="0"/>
              </a:endParaRPr>
            </a:p>
            <a:p>
              <a:pPr algn="ctr"/>
              <a:r>
                <a:rPr lang="en-US" sz="2400">
                  <a:latin typeface=".VnTime" pitchFamily="34" charset="0"/>
                </a:rPr>
                <a:t>T</a:t>
              </a:r>
            </a:p>
          </p:txBody>
        </p:sp>
        <p:sp>
          <p:nvSpPr>
            <p:cNvPr id="18437" name="Line 5"/>
            <p:cNvSpPr>
              <a:spLocks noChangeShapeType="1"/>
            </p:cNvSpPr>
            <p:nvPr/>
          </p:nvSpPr>
          <p:spPr bwMode="auto">
            <a:xfrm>
              <a:off x="864" y="326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38" name="Line 6"/>
            <p:cNvSpPr>
              <a:spLocks noChangeShapeType="1"/>
            </p:cNvSpPr>
            <p:nvPr/>
          </p:nvSpPr>
          <p:spPr bwMode="auto">
            <a:xfrm>
              <a:off x="912" y="326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508" name="Group 76"/>
          <p:cNvGrpSpPr>
            <a:grpSpLocks/>
          </p:cNvGrpSpPr>
          <p:nvPr/>
        </p:nvGrpSpPr>
        <p:grpSpPr bwMode="auto">
          <a:xfrm>
            <a:off x="3438525" y="4529138"/>
            <a:ext cx="609600" cy="990600"/>
            <a:chOff x="2082" y="2853"/>
            <a:chExt cx="384" cy="624"/>
          </a:xfrm>
        </p:grpSpPr>
        <p:sp>
          <p:nvSpPr>
            <p:cNvPr id="18439" name="Rectangle 7"/>
            <p:cNvSpPr>
              <a:spLocks noChangeArrowheads="1"/>
            </p:cNvSpPr>
            <p:nvPr/>
          </p:nvSpPr>
          <p:spPr bwMode="auto">
            <a:xfrm>
              <a:off x="2082" y="2853"/>
              <a:ext cx="384" cy="6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latin typeface=".VnTime" pitchFamily="34" charset="0"/>
                </a:rPr>
                <a:t>A</a:t>
              </a:r>
              <a:endParaRPr lang="en-US" sz="2400" baseline="30000">
                <a:latin typeface=".VnTime" pitchFamily="34" charset="0"/>
              </a:endParaRPr>
            </a:p>
            <a:p>
              <a:pPr algn="ctr"/>
              <a:endParaRPr lang="en-US" sz="2400" baseline="30000">
                <a:latin typeface=".VnTime" pitchFamily="34" charset="0"/>
              </a:endParaRPr>
            </a:p>
            <a:p>
              <a:pPr algn="ctr"/>
              <a:r>
                <a:rPr lang="en-US" sz="2400">
                  <a:latin typeface=".VnTime" pitchFamily="34" charset="0"/>
                </a:rPr>
                <a:t>5BU</a:t>
              </a:r>
            </a:p>
          </p:txBody>
        </p:sp>
        <p:sp>
          <p:nvSpPr>
            <p:cNvPr id="18440" name="Line 8"/>
            <p:cNvSpPr>
              <a:spLocks noChangeShapeType="1"/>
            </p:cNvSpPr>
            <p:nvPr/>
          </p:nvSpPr>
          <p:spPr bwMode="auto">
            <a:xfrm>
              <a:off x="2214" y="3045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1" name="Line 9"/>
            <p:cNvSpPr>
              <a:spLocks noChangeShapeType="1"/>
            </p:cNvSpPr>
            <p:nvPr/>
          </p:nvSpPr>
          <p:spPr bwMode="auto">
            <a:xfrm>
              <a:off x="2256" y="3045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2" name="Line 10"/>
            <p:cNvSpPr>
              <a:spLocks noChangeShapeType="1"/>
            </p:cNvSpPr>
            <p:nvPr/>
          </p:nvSpPr>
          <p:spPr bwMode="auto">
            <a:xfrm>
              <a:off x="2298" y="3045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530" name="Group 98"/>
          <p:cNvGrpSpPr>
            <a:grpSpLocks/>
          </p:cNvGrpSpPr>
          <p:nvPr/>
        </p:nvGrpSpPr>
        <p:grpSpPr bwMode="auto">
          <a:xfrm>
            <a:off x="1447800" y="5410200"/>
            <a:ext cx="6553200" cy="795338"/>
            <a:chOff x="900" y="3408"/>
            <a:chExt cx="3948" cy="501"/>
          </a:xfrm>
        </p:grpSpPr>
        <p:sp>
          <p:nvSpPr>
            <p:cNvPr id="18449" name="Line 17"/>
            <p:cNvSpPr>
              <a:spLocks noChangeShapeType="1"/>
            </p:cNvSpPr>
            <p:nvPr/>
          </p:nvSpPr>
          <p:spPr bwMode="auto">
            <a:xfrm>
              <a:off x="900" y="3765"/>
              <a:ext cx="0" cy="144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0" name="Line 18"/>
            <p:cNvSpPr>
              <a:spLocks noChangeShapeType="1"/>
            </p:cNvSpPr>
            <p:nvPr/>
          </p:nvSpPr>
          <p:spPr bwMode="auto">
            <a:xfrm>
              <a:off x="912" y="3900"/>
              <a:ext cx="3936" cy="0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1" name="Line 19"/>
            <p:cNvSpPr>
              <a:spLocks noChangeShapeType="1"/>
            </p:cNvSpPr>
            <p:nvPr/>
          </p:nvSpPr>
          <p:spPr bwMode="auto">
            <a:xfrm flipH="1">
              <a:off x="4836" y="3408"/>
              <a:ext cx="12" cy="501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524" name="Group 92"/>
          <p:cNvGrpSpPr>
            <a:grpSpLocks/>
          </p:cNvGrpSpPr>
          <p:nvPr/>
        </p:nvGrpSpPr>
        <p:grpSpPr bwMode="auto">
          <a:xfrm>
            <a:off x="1905000" y="4953000"/>
            <a:ext cx="1428750" cy="1023938"/>
            <a:chOff x="1104" y="3141"/>
            <a:chExt cx="1088" cy="622"/>
          </a:xfrm>
        </p:grpSpPr>
        <p:sp>
          <p:nvSpPr>
            <p:cNvPr id="18445" name="Line 13"/>
            <p:cNvSpPr>
              <a:spLocks noChangeShapeType="1"/>
            </p:cNvSpPr>
            <p:nvPr/>
          </p:nvSpPr>
          <p:spPr bwMode="auto">
            <a:xfrm flipV="1">
              <a:off x="1104" y="3141"/>
              <a:ext cx="1088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6" name="Line 14"/>
            <p:cNvSpPr>
              <a:spLocks noChangeShapeType="1"/>
            </p:cNvSpPr>
            <p:nvPr/>
          </p:nvSpPr>
          <p:spPr bwMode="auto">
            <a:xfrm>
              <a:off x="1104" y="3381"/>
              <a:ext cx="679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2" name="Text Box 20"/>
            <p:cNvSpPr txBox="1">
              <a:spLocks noChangeArrowheads="1"/>
            </p:cNvSpPr>
            <p:nvPr/>
          </p:nvSpPr>
          <p:spPr bwMode="auto">
            <a:xfrm>
              <a:off x="1260" y="3264"/>
              <a:ext cx="864" cy="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>
                  <a:solidFill>
                    <a:srgbClr val="800000"/>
                  </a:solidFill>
                  <a:latin typeface=".VnTime" pitchFamily="34" charset="0"/>
                </a:rPr>
                <a:t>Nh©n ®«i</a:t>
              </a:r>
            </a:p>
          </p:txBody>
        </p:sp>
      </p:grpSp>
      <p:grpSp>
        <p:nvGrpSpPr>
          <p:cNvPr id="18511" name="Group 79"/>
          <p:cNvGrpSpPr>
            <a:grpSpLocks/>
          </p:cNvGrpSpPr>
          <p:nvPr/>
        </p:nvGrpSpPr>
        <p:grpSpPr bwMode="auto">
          <a:xfrm>
            <a:off x="4095750" y="4529138"/>
            <a:ext cx="1371600" cy="1093787"/>
            <a:chOff x="2862" y="2853"/>
            <a:chExt cx="930" cy="689"/>
          </a:xfrm>
        </p:grpSpPr>
        <p:sp>
          <p:nvSpPr>
            <p:cNvPr id="18447" name="Line 15"/>
            <p:cNvSpPr>
              <a:spLocks noChangeShapeType="1"/>
            </p:cNvSpPr>
            <p:nvPr/>
          </p:nvSpPr>
          <p:spPr bwMode="auto">
            <a:xfrm>
              <a:off x="2862" y="3189"/>
              <a:ext cx="786" cy="24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8" name="Line 16"/>
            <p:cNvSpPr>
              <a:spLocks noChangeShapeType="1"/>
            </p:cNvSpPr>
            <p:nvPr/>
          </p:nvSpPr>
          <p:spPr bwMode="auto">
            <a:xfrm flipV="1">
              <a:off x="2862" y="2853"/>
              <a:ext cx="40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3" name="Text Box 21"/>
            <p:cNvSpPr txBox="1">
              <a:spLocks noChangeArrowheads="1"/>
            </p:cNvSpPr>
            <p:nvPr/>
          </p:nvSpPr>
          <p:spPr bwMode="auto">
            <a:xfrm>
              <a:off x="2928" y="3024"/>
              <a:ext cx="864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>
                  <a:solidFill>
                    <a:srgbClr val="800000"/>
                  </a:solidFill>
                  <a:latin typeface=".VnTime" pitchFamily="34" charset="0"/>
                </a:rPr>
                <a:t>Nh©n ®«i</a:t>
              </a:r>
            </a:p>
          </p:txBody>
        </p:sp>
      </p:grpSp>
      <p:grpSp>
        <p:nvGrpSpPr>
          <p:cNvPr id="18523" name="Group 91"/>
          <p:cNvGrpSpPr>
            <a:grpSpLocks/>
          </p:cNvGrpSpPr>
          <p:nvPr/>
        </p:nvGrpSpPr>
        <p:grpSpPr bwMode="auto">
          <a:xfrm>
            <a:off x="7620000" y="4248150"/>
            <a:ext cx="685800" cy="1143000"/>
            <a:chOff x="4992" y="2976"/>
            <a:chExt cx="432" cy="720"/>
          </a:xfrm>
        </p:grpSpPr>
        <p:sp>
          <p:nvSpPr>
            <p:cNvPr id="18459" name="Rectangle 27"/>
            <p:cNvSpPr>
              <a:spLocks noChangeArrowheads="1"/>
            </p:cNvSpPr>
            <p:nvPr/>
          </p:nvSpPr>
          <p:spPr bwMode="auto">
            <a:xfrm>
              <a:off x="4992" y="2976"/>
              <a:ext cx="432" cy="7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latin typeface=".VnTime" pitchFamily="34" charset="0"/>
                </a:rPr>
                <a:t>G</a:t>
              </a:r>
              <a:endParaRPr lang="en-US" sz="2400" baseline="30000">
                <a:latin typeface=".VnTime" pitchFamily="34" charset="0"/>
              </a:endParaRPr>
            </a:p>
            <a:p>
              <a:pPr algn="ctr"/>
              <a:endParaRPr lang="en-US" sz="2400" baseline="30000">
                <a:latin typeface=".VnTime" pitchFamily="34" charset="0"/>
              </a:endParaRPr>
            </a:p>
            <a:p>
              <a:pPr algn="ctr"/>
              <a:r>
                <a:rPr lang="en-US" sz="2400">
                  <a:latin typeface=".VnTime" pitchFamily="34" charset="0"/>
                </a:rPr>
                <a:t>X</a:t>
              </a:r>
            </a:p>
          </p:txBody>
        </p:sp>
        <p:sp>
          <p:nvSpPr>
            <p:cNvPr id="18460" name="Line 28"/>
            <p:cNvSpPr>
              <a:spLocks noChangeShapeType="1"/>
            </p:cNvSpPr>
            <p:nvPr/>
          </p:nvSpPr>
          <p:spPr bwMode="auto">
            <a:xfrm>
              <a:off x="5166" y="3237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1" name="Line 29"/>
            <p:cNvSpPr>
              <a:spLocks noChangeShapeType="1"/>
            </p:cNvSpPr>
            <p:nvPr/>
          </p:nvSpPr>
          <p:spPr bwMode="auto">
            <a:xfrm>
              <a:off x="5208" y="3237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2" name="Line 30"/>
            <p:cNvSpPr>
              <a:spLocks noChangeShapeType="1"/>
            </p:cNvSpPr>
            <p:nvPr/>
          </p:nvSpPr>
          <p:spPr bwMode="auto">
            <a:xfrm>
              <a:off x="5241" y="3237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67" name="Text Box 35"/>
          <p:cNvSpPr txBox="1">
            <a:spLocks noChangeArrowheads="1"/>
          </p:cNvSpPr>
          <p:nvPr/>
        </p:nvSpPr>
        <p:spPr bwMode="auto">
          <a:xfrm>
            <a:off x="1371600" y="6153150"/>
            <a:ext cx="662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800000"/>
                </a:solidFill>
                <a:latin typeface=".VnTime" pitchFamily="34" charset="0"/>
              </a:rPr>
              <a:t>D</a:t>
            </a:r>
            <a:r>
              <a:rPr lang="en-US" sz="2400" b="1">
                <a:solidFill>
                  <a:srgbClr val="800000"/>
                </a:solidFill>
                <a:latin typeface=".VnTime" pitchFamily="34" charset="0"/>
                <a:cs typeface="Times New Roman" pitchFamily="18" charset="0"/>
              </a:rPr>
              <a:t>o t¸c ®éng cña 5BU</a:t>
            </a:r>
            <a:endParaRPr lang="en-US" sz="2400" b="1">
              <a:solidFill>
                <a:srgbClr val="800000"/>
              </a:solidFill>
              <a:cs typeface="Times New Roman" pitchFamily="18" charset="0"/>
            </a:endParaRPr>
          </a:p>
        </p:txBody>
      </p:sp>
      <p:grpSp>
        <p:nvGrpSpPr>
          <p:cNvPr id="18478" name="Group 46"/>
          <p:cNvGrpSpPr>
            <a:grpSpLocks/>
          </p:cNvGrpSpPr>
          <p:nvPr/>
        </p:nvGrpSpPr>
        <p:grpSpPr bwMode="auto">
          <a:xfrm>
            <a:off x="4248150" y="2038350"/>
            <a:ext cx="609600" cy="990600"/>
            <a:chOff x="3744" y="2760"/>
            <a:chExt cx="384" cy="624"/>
          </a:xfrm>
        </p:grpSpPr>
        <p:sp>
          <p:nvSpPr>
            <p:cNvPr id="18479" name="Rectangle 47"/>
            <p:cNvSpPr>
              <a:spLocks noChangeArrowheads="1"/>
            </p:cNvSpPr>
            <p:nvPr/>
          </p:nvSpPr>
          <p:spPr bwMode="auto">
            <a:xfrm>
              <a:off x="3744" y="2760"/>
              <a:ext cx="384" cy="6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800">
                  <a:latin typeface=".VnTime" pitchFamily="34" charset="0"/>
                </a:rPr>
                <a:t>G</a:t>
              </a:r>
              <a:r>
                <a:rPr lang="en-US" sz="2800" baseline="30000">
                  <a:latin typeface=".VnTime" pitchFamily="34" charset="0"/>
                </a:rPr>
                <a:t>*</a:t>
              </a:r>
            </a:p>
            <a:p>
              <a:pPr algn="ctr"/>
              <a:endParaRPr lang="en-US" sz="2800" baseline="30000">
                <a:latin typeface=".VnTime" pitchFamily="34" charset="0"/>
              </a:endParaRPr>
            </a:p>
            <a:p>
              <a:pPr algn="ctr"/>
              <a:r>
                <a:rPr lang="en-US" sz="2800">
                  <a:latin typeface=".VnTime" pitchFamily="34" charset="0"/>
                </a:rPr>
                <a:t>T</a:t>
              </a:r>
            </a:p>
          </p:txBody>
        </p:sp>
        <p:sp>
          <p:nvSpPr>
            <p:cNvPr id="18480" name="Line 48"/>
            <p:cNvSpPr>
              <a:spLocks noChangeShapeType="1"/>
            </p:cNvSpPr>
            <p:nvPr/>
          </p:nvSpPr>
          <p:spPr bwMode="auto">
            <a:xfrm>
              <a:off x="3876" y="2952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1" name="Line 49"/>
            <p:cNvSpPr>
              <a:spLocks noChangeShapeType="1"/>
            </p:cNvSpPr>
            <p:nvPr/>
          </p:nvSpPr>
          <p:spPr bwMode="auto">
            <a:xfrm>
              <a:off x="3936" y="2952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2" name="Line 50"/>
            <p:cNvSpPr>
              <a:spLocks noChangeShapeType="1"/>
            </p:cNvSpPr>
            <p:nvPr/>
          </p:nvSpPr>
          <p:spPr bwMode="auto">
            <a:xfrm>
              <a:off x="3978" y="2952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483" name="Group 51"/>
          <p:cNvGrpSpPr>
            <a:grpSpLocks/>
          </p:cNvGrpSpPr>
          <p:nvPr/>
        </p:nvGrpSpPr>
        <p:grpSpPr bwMode="auto">
          <a:xfrm>
            <a:off x="7448550" y="2305050"/>
            <a:ext cx="609600" cy="990600"/>
            <a:chOff x="4962" y="2952"/>
            <a:chExt cx="384" cy="624"/>
          </a:xfrm>
        </p:grpSpPr>
        <p:sp>
          <p:nvSpPr>
            <p:cNvPr id="18484" name="Rectangle 52"/>
            <p:cNvSpPr>
              <a:spLocks noChangeArrowheads="1"/>
            </p:cNvSpPr>
            <p:nvPr/>
          </p:nvSpPr>
          <p:spPr bwMode="auto">
            <a:xfrm>
              <a:off x="4962" y="2952"/>
              <a:ext cx="384" cy="6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800">
                  <a:latin typeface=".VnTime" pitchFamily="34" charset="0"/>
                </a:rPr>
                <a:t>A</a:t>
              </a:r>
              <a:endParaRPr lang="en-US" sz="2800" baseline="30000">
                <a:latin typeface=".VnTime" pitchFamily="34" charset="0"/>
              </a:endParaRPr>
            </a:p>
            <a:p>
              <a:pPr algn="ctr"/>
              <a:endParaRPr lang="en-US" sz="2800" baseline="30000">
                <a:latin typeface=".VnTime" pitchFamily="34" charset="0"/>
              </a:endParaRPr>
            </a:p>
            <a:p>
              <a:pPr algn="ctr"/>
              <a:r>
                <a:rPr lang="en-US" sz="2800">
                  <a:latin typeface=".VnTime" pitchFamily="34" charset="0"/>
                </a:rPr>
                <a:t>T</a:t>
              </a:r>
            </a:p>
          </p:txBody>
        </p:sp>
        <p:sp>
          <p:nvSpPr>
            <p:cNvPr id="18485" name="Line 53"/>
            <p:cNvSpPr>
              <a:spLocks noChangeShapeType="1"/>
            </p:cNvSpPr>
            <p:nvPr/>
          </p:nvSpPr>
          <p:spPr bwMode="auto">
            <a:xfrm>
              <a:off x="5124" y="31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6" name="Line 54"/>
            <p:cNvSpPr>
              <a:spLocks noChangeShapeType="1"/>
            </p:cNvSpPr>
            <p:nvPr/>
          </p:nvSpPr>
          <p:spPr bwMode="auto">
            <a:xfrm>
              <a:off x="5166" y="31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487" name="Group 55"/>
          <p:cNvGrpSpPr>
            <a:grpSpLocks/>
          </p:cNvGrpSpPr>
          <p:nvPr/>
        </p:nvGrpSpPr>
        <p:grpSpPr bwMode="auto">
          <a:xfrm>
            <a:off x="1428750" y="3371850"/>
            <a:ext cx="6324600" cy="228600"/>
            <a:chOff x="2562" y="3624"/>
            <a:chExt cx="2592" cy="144"/>
          </a:xfrm>
        </p:grpSpPr>
        <p:sp>
          <p:nvSpPr>
            <p:cNvPr id="18488" name="Line 56"/>
            <p:cNvSpPr>
              <a:spLocks noChangeShapeType="1"/>
            </p:cNvSpPr>
            <p:nvPr/>
          </p:nvSpPr>
          <p:spPr bwMode="auto">
            <a:xfrm>
              <a:off x="2562" y="3768"/>
              <a:ext cx="2592" cy="0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9" name="Line 57"/>
            <p:cNvSpPr>
              <a:spLocks noChangeShapeType="1"/>
            </p:cNvSpPr>
            <p:nvPr/>
          </p:nvSpPr>
          <p:spPr bwMode="auto">
            <a:xfrm>
              <a:off x="5154" y="3624"/>
              <a:ext cx="0" cy="144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0" name="Line 58"/>
            <p:cNvSpPr>
              <a:spLocks noChangeShapeType="1"/>
            </p:cNvSpPr>
            <p:nvPr/>
          </p:nvSpPr>
          <p:spPr bwMode="auto">
            <a:xfrm>
              <a:off x="2562" y="3624"/>
              <a:ext cx="0" cy="144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491" name="Group 59"/>
          <p:cNvGrpSpPr>
            <a:grpSpLocks/>
          </p:cNvGrpSpPr>
          <p:nvPr/>
        </p:nvGrpSpPr>
        <p:grpSpPr bwMode="auto">
          <a:xfrm>
            <a:off x="1200150" y="2362200"/>
            <a:ext cx="628650" cy="1009650"/>
            <a:chOff x="2400" y="3000"/>
            <a:chExt cx="384" cy="624"/>
          </a:xfrm>
        </p:grpSpPr>
        <p:sp>
          <p:nvSpPr>
            <p:cNvPr id="18492" name="Rectangle 60"/>
            <p:cNvSpPr>
              <a:spLocks noChangeArrowheads="1"/>
            </p:cNvSpPr>
            <p:nvPr/>
          </p:nvSpPr>
          <p:spPr bwMode="auto">
            <a:xfrm>
              <a:off x="2400" y="3000"/>
              <a:ext cx="384" cy="6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800">
                  <a:latin typeface=".VnTime" pitchFamily="34" charset="0"/>
                </a:rPr>
                <a:t>G</a:t>
              </a:r>
              <a:r>
                <a:rPr lang="en-US" sz="2800" baseline="30000">
                  <a:latin typeface=".VnTime" pitchFamily="34" charset="0"/>
                </a:rPr>
                <a:t>*</a:t>
              </a:r>
            </a:p>
            <a:p>
              <a:pPr algn="ctr"/>
              <a:endParaRPr lang="en-US" sz="2800" baseline="30000">
                <a:latin typeface=".VnTime" pitchFamily="34" charset="0"/>
              </a:endParaRPr>
            </a:p>
            <a:p>
              <a:pPr algn="ctr"/>
              <a:r>
                <a:rPr lang="en-US" sz="2800">
                  <a:latin typeface=".VnTime" pitchFamily="34" charset="0"/>
                </a:rPr>
                <a:t>X</a:t>
              </a:r>
            </a:p>
          </p:txBody>
        </p:sp>
        <p:grpSp>
          <p:nvGrpSpPr>
            <p:cNvPr id="18493" name="Group 61"/>
            <p:cNvGrpSpPr>
              <a:grpSpLocks/>
            </p:cNvGrpSpPr>
            <p:nvPr/>
          </p:nvGrpSpPr>
          <p:grpSpPr bwMode="auto">
            <a:xfrm>
              <a:off x="2526" y="3192"/>
              <a:ext cx="84" cy="240"/>
              <a:chOff x="2610" y="3120"/>
              <a:chExt cx="84" cy="240"/>
            </a:xfrm>
          </p:grpSpPr>
          <p:sp>
            <p:nvSpPr>
              <p:cNvPr id="18494" name="Line 62"/>
              <p:cNvSpPr>
                <a:spLocks noChangeShapeType="1"/>
              </p:cNvSpPr>
              <p:nvPr/>
            </p:nvSpPr>
            <p:spPr bwMode="auto">
              <a:xfrm>
                <a:off x="2610" y="312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95" name="Line 63"/>
              <p:cNvSpPr>
                <a:spLocks noChangeShapeType="1"/>
              </p:cNvSpPr>
              <p:nvPr/>
            </p:nvSpPr>
            <p:spPr bwMode="auto">
              <a:xfrm>
                <a:off x="2652" y="312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96" name="Line 64"/>
              <p:cNvSpPr>
                <a:spLocks noChangeShapeType="1"/>
              </p:cNvSpPr>
              <p:nvPr/>
            </p:nvSpPr>
            <p:spPr bwMode="auto">
              <a:xfrm>
                <a:off x="2694" y="312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8497" name="Text Box 65"/>
          <p:cNvSpPr txBox="1">
            <a:spLocks noChangeArrowheads="1"/>
          </p:cNvSpPr>
          <p:nvPr/>
        </p:nvSpPr>
        <p:spPr bwMode="auto">
          <a:xfrm>
            <a:off x="1885950" y="3543300"/>
            <a:ext cx="548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800000"/>
                </a:solidFill>
                <a:sym typeface="Wingdings 2" pitchFamily="18" charset="2"/>
              </a:rPr>
              <a:t>     Do kết cặp sai trong nhân đôi ADN</a:t>
            </a:r>
          </a:p>
        </p:txBody>
      </p:sp>
      <p:grpSp>
        <p:nvGrpSpPr>
          <p:cNvPr id="18498" name="Group 66"/>
          <p:cNvGrpSpPr>
            <a:grpSpLocks/>
          </p:cNvGrpSpPr>
          <p:nvPr/>
        </p:nvGrpSpPr>
        <p:grpSpPr bwMode="auto">
          <a:xfrm>
            <a:off x="2038350" y="2022475"/>
            <a:ext cx="2133600" cy="1425575"/>
            <a:chOff x="2802" y="2690"/>
            <a:chExt cx="846" cy="898"/>
          </a:xfrm>
        </p:grpSpPr>
        <p:sp>
          <p:nvSpPr>
            <p:cNvPr id="18499" name="Line 67"/>
            <p:cNvSpPr>
              <a:spLocks noChangeShapeType="1"/>
            </p:cNvSpPr>
            <p:nvPr/>
          </p:nvSpPr>
          <p:spPr bwMode="auto">
            <a:xfrm flipV="1">
              <a:off x="2802" y="3048"/>
              <a:ext cx="84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0" name="Text Box 68"/>
            <p:cNvSpPr txBox="1">
              <a:spLocks noChangeArrowheads="1"/>
            </p:cNvSpPr>
            <p:nvPr/>
          </p:nvSpPr>
          <p:spPr bwMode="auto">
            <a:xfrm>
              <a:off x="3090" y="2690"/>
              <a:ext cx="52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latin typeface=".VnTime" pitchFamily="34" charset="0"/>
                </a:rPr>
                <a:t>Nh©n ®«i</a:t>
              </a:r>
            </a:p>
          </p:txBody>
        </p:sp>
        <p:sp>
          <p:nvSpPr>
            <p:cNvPr id="18501" name="Line 69"/>
            <p:cNvSpPr>
              <a:spLocks noChangeShapeType="1"/>
            </p:cNvSpPr>
            <p:nvPr/>
          </p:nvSpPr>
          <p:spPr bwMode="auto">
            <a:xfrm>
              <a:off x="2802" y="3300"/>
              <a:ext cx="51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502" name="Group 70"/>
          <p:cNvGrpSpPr>
            <a:grpSpLocks/>
          </p:cNvGrpSpPr>
          <p:nvPr/>
        </p:nvGrpSpPr>
        <p:grpSpPr bwMode="auto">
          <a:xfrm>
            <a:off x="4933950" y="2190750"/>
            <a:ext cx="2133600" cy="838200"/>
            <a:chOff x="4128" y="2616"/>
            <a:chExt cx="882" cy="528"/>
          </a:xfrm>
        </p:grpSpPr>
        <p:sp>
          <p:nvSpPr>
            <p:cNvPr id="18503" name="Line 71"/>
            <p:cNvSpPr>
              <a:spLocks noChangeShapeType="1"/>
            </p:cNvSpPr>
            <p:nvPr/>
          </p:nvSpPr>
          <p:spPr bwMode="auto">
            <a:xfrm>
              <a:off x="4128" y="2904"/>
              <a:ext cx="78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4" name="Line 72"/>
            <p:cNvSpPr>
              <a:spLocks noChangeShapeType="1"/>
            </p:cNvSpPr>
            <p:nvPr/>
          </p:nvSpPr>
          <p:spPr bwMode="auto">
            <a:xfrm flipV="1">
              <a:off x="4128" y="2616"/>
              <a:ext cx="45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5" name="Text Box 73"/>
            <p:cNvSpPr txBox="1">
              <a:spLocks noChangeArrowheads="1"/>
            </p:cNvSpPr>
            <p:nvPr/>
          </p:nvSpPr>
          <p:spPr bwMode="auto">
            <a:xfrm>
              <a:off x="4482" y="2616"/>
              <a:ext cx="52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latin typeface=".VnTime" pitchFamily="34" charset="0"/>
                </a:rPr>
                <a:t>Nh©n ®«i</a:t>
              </a:r>
            </a:p>
          </p:txBody>
        </p:sp>
      </p:grpSp>
      <p:grpSp>
        <p:nvGrpSpPr>
          <p:cNvPr id="18517" name="Group 85"/>
          <p:cNvGrpSpPr>
            <a:grpSpLocks/>
          </p:cNvGrpSpPr>
          <p:nvPr/>
        </p:nvGrpSpPr>
        <p:grpSpPr bwMode="auto">
          <a:xfrm>
            <a:off x="5314950" y="4876800"/>
            <a:ext cx="609600" cy="1023938"/>
            <a:chOff x="2082" y="2853"/>
            <a:chExt cx="384" cy="624"/>
          </a:xfrm>
        </p:grpSpPr>
        <p:sp>
          <p:nvSpPr>
            <p:cNvPr id="18518" name="Rectangle 86"/>
            <p:cNvSpPr>
              <a:spLocks noChangeArrowheads="1"/>
            </p:cNvSpPr>
            <p:nvPr/>
          </p:nvSpPr>
          <p:spPr bwMode="auto">
            <a:xfrm>
              <a:off x="2082" y="2853"/>
              <a:ext cx="384" cy="6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latin typeface=".VnTime" pitchFamily="34" charset="0"/>
                </a:rPr>
                <a:t>G</a:t>
              </a:r>
              <a:endParaRPr lang="en-US" sz="2400" baseline="30000">
                <a:latin typeface=".VnTime" pitchFamily="34" charset="0"/>
              </a:endParaRPr>
            </a:p>
            <a:p>
              <a:pPr algn="ctr"/>
              <a:endParaRPr lang="en-US" sz="2400" baseline="30000">
                <a:latin typeface=".VnTime" pitchFamily="34" charset="0"/>
              </a:endParaRPr>
            </a:p>
            <a:p>
              <a:pPr algn="ctr"/>
              <a:r>
                <a:rPr lang="en-US" sz="2400">
                  <a:latin typeface=".VnTime" pitchFamily="34" charset="0"/>
                </a:rPr>
                <a:t>5BU</a:t>
              </a:r>
            </a:p>
          </p:txBody>
        </p:sp>
        <p:sp>
          <p:nvSpPr>
            <p:cNvPr id="18519" name="Line 87"/>
            <p:cNvSpPr>
              <a:spLocks noChangeShapeType="1"/>
            </p:cNvSpPr>
            <p:nvPr/>
          </p:nvSpPr>
          <p:spPr bwMode="auto">
            <a:xfrm>
              <a:off x="2214" y="3045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0" name="Line 88"/>
            <p:cNvSpPr>
              <a:spLocks noChangeShapeType="1"/>
            </p:cNvSpPr>
            <p:nvPr/>
          </p:nvSpPr>
          <p:spPr bwMode="auto">
            <a:xfrm>
              <a:off x="2256" y="3045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1" name="Line 89"/>
            <p:cNvSpPr>
              <a:spLocks noChangeShapeType="1"/>
            </p:cNvSpPr>
            <p:nvPr/>
          </p:nvSpPr>
          <p:spPr bwMode="auto">
            <a:xfrm>
              <a:off x="2298" y="3045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525" name="Group 93"/>
          <p:cNvGrpSpPr>
            <a:grpSpLocks/>
          </p:cNvGrpSpPr>
          <p:nvPr/>
        </p:nvGrpSpPr>
        <p:grpSpPr bwMode="auto">
          <a:xfrm>
            <a:off x="6019800" y="4876800"/>
            <a:ext cx="1555750" cy="1017588"/>
            <a:chOff x="1104" y="3141"/>
            <a:chExt cx="1088" cy="641"/>
          </a:xfrm>
        </p:grpSpPr>
        <p:sp>
          <p:nvSpPr>
            <p:cNvPr id="18526" name="Line 94"/>
            <p:cNvSpPr>
              <a:spLocks noChangeShapeType="1"/>
            </p:cNvSpPr>
            <p:nvPr/>
          </p:nvSpPr>
          <p:spPr bwMode="auto">
            <a:xfrm flipV="1">
              <a:off x="1104" y="3141"/>
              <a:ext cx="1088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7" name="Line 95"/>
            <p:cNvSpPr>
              <a:spLocks noChangeShapeType="1"/>
            </p:cNvSpPr>
            <p:nvPr/>
          </p:nvSpPr>
          <p:spPr bwMode="auto">
            <a:xfrm>
              <a:off x="1104" y="3381"/>
              <a:ext cx="679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28" name="Text Box 96"/>
            <p:cNvSpPr txBox="1">
              <a:spLocks noChangeArrowheads="1"/>
            </p:cNvSpPr>
            <p:nvPr/>
          </p:nvSpPr>
          <p:spPr bwMode="auto">
            <a:xfrm>
              <a:off x="1261" y="3264"/>
              <a:ext cx="863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>
                  <a:solidFill>
                    <a:srgbClr val="800000"/>
                  </a:solidFill>
                  <a:latin typeface=".VnTime" pitchFamily="34" charset="0"/>
                </a:rPr>
                <a:t>Nh©n ®«i</a:t>
              </a:r>
            </a:p>
          </p:txBody>
        </p:sp>
      </p:grpSp>
      <p:sp>
        <p:nvSpPr>
          <p:cNvPr id="18531" name="Line 99"/>
          <p:cNvSpPr>
            <a:spLocks noChangeShapeType="1"/>
          </p:cNvSpPr>
          <p:nvPr/>
        </p:nvSpPr>
        <p:spPr bwMode="auto">
          <a:xfrm>
            <a:off x="2514600" y="762000"/>
            <a:ext cx="0" cy="609600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2" name="Line 100"/>
          <p:cNvSpPr>
            <a:spLocks noChangeShapeType="1"/>
          </p:cNvSpPr>
          <p:nvPr/>
        </p:nvSpPr>
        <p:spPr bwMode="auto">
          <a:xfrm>
            <a:off x="7086600" y="762000"/>
            <a:ext cx="0" cy="609600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3" name="Text Box 101"/>
          <p:cNvSpPr txBox="1">
            <a:spLocks noChangeArrowheads="1"/>
          </p:cNvSpPr>
          <p:nvPr/>
        </p:nvSpPr>
        <p:spPr bwMode="auto">
          <a:xfrm>
            <a:off x="838200" y="1066800"/>
            <a:ext cx="13716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</a:rPr>
              <a:t>GEN BT</a:t>
            </a:r>
          </a:p>
        </p:txBody>
      </p:sp>
      <p:sp>
        <p:nvSpPr>
          <p:cNvPr id="18534" name="Text Box 102"/>
          <p:cNvSpPr txBox="1">
            <a:spLocks noChangeArrowheads="1"/>
          </p:cNvSpPr>
          <p:nvPr/>
        </p:nvSpPr>
        <p:spPr bwMode="auto">
          <a:xfrm>
            <a:off x="7239000" y="1066800"/>
            <a:ext cx="14478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</a:rPr>
              <a:t>GEN ĐB</a:t>
            </a:r>
          </a:p>
        </p:txBody>
      </p:sp>
      <p:sp>
        <p:nvSpPr>
          <p:cNvPr id="18535" name="Text Box 103"/>
          <p:cNvSpPr txBox="1">
            <a:spLocks noChangeArrowheads="1"/>
          </p:cNvSpPr>
          <p:nvPr/>
        </p:nvSpPr>
        <p:spPr bwMode="auto">
          <a:xfrm>
            <a:off x="3733800" y="1066800"/>
            <a:ext cx="15621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</a:rPr>
              <a:t>TIỀN ĐB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8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8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8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8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8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8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4" dur="500"/>
                                        <p:tgtEl>
                                          <p:spTgt spid="18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7" dur="500"/>
                                        <p:tgtEl>
                                          <p:spTgt spid="18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2" dur="500"/>
                                        <p:tgtEl>
                                          <p:spTgt spid="18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6" dur="500"/>
                                        <p:tgtEl>
                                          <p:spTgt spid="18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0" dur="500"/>
                                        <p:tgtEl>
                                          <p:spTgt spid="18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67" grpId="0"/>
      <p:bldP spid="18497" grpId="0"/>
      <p:bldP spid="18531" grpId="0" animBg="1"/>
      <p:bldP spid="18532" grpId="0" animBg="1"/>
      <p:bldP spid="18533" grpId="0" animBg="1"/>
      <p:bldP spid="18534" grpId="0" animBg="1"/>
      <p:bldP spid="185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bouqu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-28575"/>
            <a:ext cx="1466850" cy="91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102710" y="1263115"/>
            <a:ext cx="89281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pt-BR" sz="2700" b="1" i="1" dirty="0">
                <a:solidFill>
                  <a:srgbClr val="FF0000"/>
                </a:solidFill>
              </a:rPr>
              <a:t>- Bên ngoài:</a:t>
            </a:r>
            <a:r>
              <a:rPr lang="pt-BR" sz="2700" dirty="0"/>
              <a:t>  </a:t>
            </a:r>
            <a:r>
              <a:rPr lang="pt-BR" sz="2700" u="sng" dirty="0"/>
              <a:t>Tác nhân đột biến</a:t>
            </a:r>
            <a:r>
              <a:rPr lang="pt-BR" sz="2700" dirty="0"/>
              <a:t>: vật lí, hoá học, sinh học ngoài môi trường </a:t>
            </a:r>
            <a:r>
              <a:rPr lang="pt-BR" sz="2700" i="1" dirty="0"/>
              <a:t>(tia phóng xạ, tia tử ngoại, sốc nhiệt, hóa chất, virut...)</a:t>
            </a:r>
          </a:p>
          <a:p>
            <a:pPr algn="just"/>
            <a:r>
              <a:rPr lang="pt-BR" sz="2700" b="1" i="1" dirty="0">
                <a:solidFill>
                  <a:srgbClr val="FF0000"/>
                </a:solidFill>
              </a:rPr>
              <a:t>- Bên trong:</a:t>
            </a:r>
            <a:r>
              <a:rPr lang="pt-BR" sz="2700" dirty="0"/>
              <a:t> Rối loạn sinh lí, hóa sinh trong TB.</a:t>
            </a: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381000" y="622300"/>
            <a:ext cx="7292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sz="2400" b="1" dirty="0"/>
              <a:t>3. NGUYÊN NHÂN VÀ CƠ CHẾ PHÁT SINH  ĐBG.</a:t>
            </a:r>
            <a:endParaRPr lang="en-US" sz="2400" b="1" dirty="0"/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527050" y="914400"/>
            <a:ext cx="26876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0000FF"/>
                </a:solidFill>
              </a:rPr>
              <a:t>1. Nguyên nhân: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381000" y="2928919"/>
            <a:ext cx="51155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sz="2800" b="1" dirty="0">
                <a:solidFill>
                  <a:srgbClr val="0000FF"/>
                </a:solidFill>
              </a:rPr>
              <a:t>2. Cơ chế phát sinh ĐBG chung.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80" y="3498306"/>
            <a:ext cx="912336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700" dirty="0">
                <a:sym typeface="Wingdings"/>
              </a:rPr>
              <a:t>- </a:t>
            </a:r>
            <a:r>
              <a:rPr lang="en-US" sz="2700" dirty="0" err="1">
                <a:sym typeface="Wingdings"/>
              </a:rPr>
              <a:t>Đột</a:t>
            </a:r>
            <a:r>
              <a:rPr lang="en-US" sz="2700" dirty="0">
                <a:sym typeface="Wingdings"/>
              </a:rPr>
              <a:t> </a:t>
            </a:r>
            <a:r>
              <a:rPr lang="en-US" sz="2700" dirty="0" err="1">
                <a:sym typeface="Wingdings"/>
              </a:rPr>
              <a:t>biến</a:t>
            </a:r>
            <a:r>
              <a:rPr lang="en-US" sz="2700" dirty="0">
                <a:sym typeface="Wingdings"/>
              </a:rPr>
              <a:t> gene </a:t>
            </a:r>
            <a:r>
              <a:rPr lang="en-US" sz="2700" dirty="0" err="1">
                <a:sym typeface="Wingdings"/>
              </a:rPr>
              <a:t>tự</a:t>
            </a:r>
            <a:r>
              <a:rPr lang="en-US" sz="2700" dirty="0">
                <a:sym typeface="Wingdings"/>
              </a:rPr>
              <a:t> </a:t>
            </a:r>
            <a:r>
              <a:rPr lang="en-US" sz="2700" dirty="0" err="1">
                <a:sym typeface="Wingdings"/>
              </a:rPr>
              <a:t>phát</a:t>
            </a:r>
            <a:r>
              <a:rPr lang="en-US" sz="2700" dirty="0">
                <a:sym typeface="Wingdings"/>
              </a:rPr>
              <a:t>: do </a:t>
            </a:r>
            <a:r>
              <a:rPr lang="en-US" sz="2700" dirty="0" err="1">
                <a:sym typeface="Wingdings"/>
              </a:rPr>
              <a:t>sự</a:t>
            </a:r>
            <a:r>
              <a:rPr lang="en-US" sz="2700" dirty="0">
                <a:sym typeface="Wingdings"/>
              </a:rPr>
              <a:t> </a:t>
            </a:r>
            <a:r>
              <a:rPr lang="en-US" sz="2700" dirty="0" err="1">
                <a:sym typeface="Wingdings"/>
              </a:rPr>
              <a:t>biến</a:t>
            </a:r>
            <a:r>
              <a:rPr lang="en-US" sz="2700" dirty="0">
                <a:sym typeface="Wingdings"/>
              </a:rPr>
              <a:t> </a:t>
            </a:r>
            <a:r>
              <a:rPr lang="en-US" sz="2700" dirty="0" err="1">
                <a:sym typeface="Wingdings"/>
              </a:rPr>
              <a:t>đổi</a:t>
            </a:r>
            <a:r>
              <a:rPr lang="en-US" sz="2700" dirty="0">
                <a:sym typeface="Wingdings"/>
              </a:rPr>
              <a:t> </a:t>
            </a:r>
            <a:r>
              <a:rPr lang="en-US" sz="2700" dirty="0" err="1">
                <a:sym typeface="Wingdings"/>
              </a:rPr>
              <a:t>cấu</a:t>
            </a:r>
            <a:r>
              <a:rPr lang="en-US" sz="2700" dirty="0">
                <a:sym typeface="Wingdings"/>
              </a:rPr>
              <a:t> </a:t>
            </a:r>
            <a:r>
              <a:rPr lang="en-US" sz="2700" dirty="0" err="1">
                <a:sym typeface="Wingdings"/>
              </a:rPr>
              <a:t>trúc</a:t>
            </a:r>
            <a:r>
              <a:rPr lang="en-US" sz="2700" dirty="0">
                <a:sym typeface="Wingdings"/>
              </a:rPr>
              <a:t> </a:t>
            </a:r>
            <a:r>
              <a:rPr lang="en-US" sz="2700" dirty="0" err="1">
                <a:sym typeface="Wingdings"/>
              </a:rPr>
              <a:t>từ</a:t>
            </a:r>
            <a:r>
              <a:rPr lang="en-US" sz="2700" dirty="0">
                <a:sym typeface="Wingdings"/>
              </a:rPr>
              <a:t> nucleotide </a:t>
            </a:r>
            <a:r>
              <a:rPr lang="en-US" sz="2700" dirty="0" err="1">
                <a:sym typeface="Wingdings"/>
              </a:rPr>
              <a:t>dạng</a:t>
            </a:r>
            <a:r>
              <a:rPr lang="en-US" sz="2700" dirty="0">
                <a:sym typeface="Wingdings"/>
              </a:rPr>
              <a:t> </a:t>
            </a:r>
            <a:r>
              <a:rPr lang="en-US" sz="2700" dirty="0" err="1">
                <a:sym typeface="Wingdings"/>
              </a:rPr>
              <a:t>thường</a:t>
            </a:r>
            <a:r>
              <a:rPr lang="en-US" sz="2700" dirty="0">
                <a:sym typeface="Wingdings"/>
              </a:rPr>
              <a:t> </a:t>
            </a:r>
            <a:r>
              <a:rPr lang="en-US" sz="2700" dirty="0" err="1">
                <a:sym typeface="Wingdings"/>
              </a:rPr>
              <a:t>thành</a:t>
            </a:r>
            <a:r>
              <a:rPr lang="en-US" sz="2700" dirty="0">
                <a:sym typeface="Wingdings"/>
              </a:rPr>
              <a:t> </a:t>
            </a:r>
            <a:r>
              <a:rPr lang="en-US" sz="2700" dirty="0" err="1">
                <a:sym typeface="Wingdings"/>
              </a:rPr>
              <a:t>dạng</a:t>
            </a:r>
            <a:r>
              <a:rPr lang="en-US" sz="2700" dirty="0">
                <a:sym typeface="Wingdings"/>
              </a:rPr>
              <a:t> </a:t>
            </a:r>
            <a:r>
              <a:rPr lang="en-US" sz="2700" dirty="0" err="1">
                <a:sym typeface="Wingdings"/>
              </a:rPr>
              <a:t>hiếm</a:t>
            </a:r>
            <a:r>
              <a:rPr lang="en-US" sz="2700" dirty="0">
                <a:sym typeface="Wingdings"/>
              </a:rPr>
              <a:t> </a:t>
            </a:r>
            <a:r>
              <a:rPr lang="en-US" sz="2700" dirty="0" err="1">
                <a:sym typeface="Wingdings"/>
              </a:rPr>
              <a:t>có</a:t>
            </a:r>
            <a:r>
              <a:rPr lang="en-US" sz="2700" dirty="0">
                <a:sym typeface="Wingdings"/>
              </a:rPr>
              <a:t> </a:t>
            </a:r>
            <a:r>
              <a:rPr lang="en-US" sz="2700" dirty="0" err="1">
                <a:sym typeface="Wingdings"/>
              </a:rPr>
              <a:t>vị</a:t>
            </a:r>
            <a:r>
              <a:rPr lang="en-US" sz="2700" dirty="0">
                <a:sym typeface="Wingdings"/>
              </a:rPr>
              <a:t> </a:t>
            </a:r>
            <a:r>
              <a:rPr lang="en-US" sz="2700" dirty="0" err="1">
                <a:sym typeface="Wingdings"/>
              </a:rPr>
              <a:t>trí</a:t>
            </a:r>
            <a:r>
              <a:rPr lang="en-US" sz="2700" dirty="0">
                <a:sym typeface="Wingdings"/>
              </a:rPr>
              <a:t> </a:t>
            </a:r>
            <a:r>
              <a:rPr lang="en-US" sz="2700" dirty="0" err="1">
                <a:sym typeface="Wingdings"/>
              </a:rPr>
              <a:t>liên</a:t>
            </a:r>
            <a:r>
              <a:rPr lang="en-US" sz="2700" dirty="0">
                <a:sym typeface="Wingdings"/>
              </a:rPr>
              <a:t> </a:t>
            </a:r>
            <a:r>
              <a:rPr lang="en-US" sz="2700" dirty="0" err="1">
                <a:sym typeface="Wingdings"/>
              </a:rPr>
              <a:t>kết</a:t>
            </a:r>
            <a:r>
              <a:rPr lang="en-US" sz="2700" dirty="0">
                <a:sym typeface="Wingdings"/>
              </a:rPr>
              <a:t> hydrogen </a:t>
            </a:r>
            <a:r>
              <a:rPr lang="en-US" sz="2700" dirty="0" err="1">
                <a:sym typeface="Wingdings"/>
              </a:rPr>
              <a:t>bị</a:t>
            </a:r>
            <a:r>
              <a:rPr lang="en-US" sz="2700" dirty="0">
                <a:sym typeface="Wingdings"/>
              </a:rPr>
              <a:t> </a:t>
            </a:r>
            <a:r>
              <a:rPr lang="en-US" sz="2700" dirty="0" err="1">
                <a:sym typeface="Wingdings"/>
              </a:rPr>
              <a:t>thay</a:t>
            </a:r>
            <a:r>
              <a:rPr lang="en-US" sz="2700" dirty="0">
                <a:sym typeface="Wingdings"/>
              </a:rPr>
              <a:t> </a:t>
            </a:r>
            <a:r>
              <a:rPr lang="en-US" sz="2700" dirty="0" err="1">
                <a:sym typeface="Wingdings"/>
              </a:rPr>
              <a:t>đổi</a:t>
            </a:r>
            <a:r>
              <a:rPr lang="en-US" sz="2700" dirty="0">
                <a:sym typeface="Wingdings"/>
              </a:rPr>
              <a:t> </a:t>
            </a:r>
            <a:r>
              <a:rPr lang="en-US" sz="2700" dirty="0">
                <a:sym typeface="Wingdings" panose="05000000000000000000" pitchFamily="2" charset="2"/>
              </a:rPr>
              <a:t> </a:t>
            </a:r>
            <a:r>
              <a:rPr lang="en-US" sz="2700" dirty="0" err="1">
                <a:sym typeface="Wingdings" panose="05000000000000000000" pitchFamily="2" charset="2"/>
              </a:rPr>
              <a:t>sự</a:t>
            </a:r>
            <a:r>
              <a:rPr lang="en-US" sz="2700" dirty="0">
                <a:sym typeface="Wingdings" panose="05000000000000000000" pitchFamily="2" charset="2"/>
              </a:rPr>
              <a:t> </a:t>
            </a:r>
            <a:r>
              <a:rPr lang="en-US" sz="2700" dirty="0" err="1">
                <a:sym typeface="Wingdings" panose="05000000000000000000" pitchFamily="2" charset="2"/>
              </a:rPr>
              <a:t>bắt</a:t>
            </a:r>
            <a:r>
              <a:rPr lang="en-US" sz="2700" dirty="0">
                <a:sym typeface="Wingdings" panose="05000000000000000000" pitchFamily="2" charset="2"/>
              </a:rPr>
              <a:t> </a:t>
            </a:r>
            <a:r>
              <a:rPr lang="en-US" sz="2700" dirty="0" err="1">
                <a:sym typeface="Wingdings" panose="05000000000000000000" pitchFamily="2" charset="2"/>
              </a:rPr>
              <a:t>cặp</a:t>
            </a:r>
            <a:r>
              <a:rPr lang="en-US" sz="2700" dirty="0">
                <a:sym typeface="Wingdings" panose="05000000000000000000" pitchFamily="2" charset="2"/>
              </a:rPr>
              <a:t> </a:t>
            </a:r>
            <a:r>
              <a:rPr lang="en-US" sz="2700" dirty="0" err="1">
                <a:sym typeface="Wingdings" panose="05000000000000000000" pitchFamily="2" charset="2"/>
              </a:rPr>
              <a:t>sai</a:t>
            </a:r>
            <a:r>
              <a:rPr lang="en-US" sz="2700" dirty="0">
                <a:sym typeface="Wingdings" panose="05000000000000000000" pitchFamily="2" charset="2"/>
              </a:rPr>
              <a:t> </a:t>
            </a:r>
            <a:r>
              <a:rPr lang="en-US" sz="2700" dirty="0" err="1">
                <a:sym typeface="Wingdings" panose="05000000000000000000" pitchFamily="2" charset="2"/>
              </a:rPr>
              <a:t>trong</a:t>
            </a:r>
            <a:r>
              <a:rPr lang="en-US" sz="2700" dirty="0">
                <a:sym typeface="Wingdings" panose="05000000000000000000" pitchFamily="2" charset="2"/>
              </a:rPr>
              <a:t> </a:t>
            </a:r>
            <a:r>
              <a:rPr lang="en-US" sz="2700" dirty="0" err="1">
                <a:sym typeface="Wingdings" panose="05000000000000000000" pitchFamily="2" charset="2"/>
              </a:rPr>
              <a:t>nhân</a:t>
            </a:r>
            <a:r>
              <a:rPr lang="en-US" sz="2700" dirty="0">
                <a:sym typeface="Wingdings" panose="05000000000000000000" pitchFamily="2" charset="2"/>
              </a:rPr>
              <a:t> </a:t>
            </a:r>
            <a:r>
              <a:rPr lang="en-US" sz="2700" dirty="0" err="1">
                <a:sym typeface="Wingdings" panose="05000000000000000000" pitchFamily="2" charset="2"/>
              </a:rPr>
              <a:t>đôi</a:t>
            </a:r>
            <a:r>
              <a:rPr lang="en-US" sz="2700" dirty="0">
                <a:sym typeface="Wingdings" panose="05000000000000000000" pitchFamily="2" charset="2"/>
              </a:rPr>
              <a:t> DNA.</a:t>
            </a:r>
          </a:p>
          <a:p>
            <a:pPr algn="just"/>
            <a:r>
              <a:rPr lang="en-US" sz="2700" dirty="0">
                <a:sym typeface="Wingdings" panose="05000000000000000000" pitchFamily="2" charset="2"/>
              </a:rPr>
              <a:t>- </a:t>
            </a:r>
            <a:r>
              <a:rPr lang="en-US" sz="2700" dirty="0" err="1">
                <a:sym typeface="Wingdings" panose="05000000000000000000" pitchFamily="2" charset="2"/>
              </a:rPr>
              <a:t>Đột</a:t>
            </a:r>
            <a:r>
              <a:rPr lang="en-US" sz="2700" dirty="0">
                <a:sym typeface="Wingdings" panose="05000000000000000000" pitchFamily="2" charset="2"/>
              </a:rPr>
              <a:t> </a:t>
            </a:r>
            <a:r>
              <a:rPr lang="en-US" sz="2700" dirty="0" err="1">
                <a:sym typeface="Wingdings" panose="05000000000000000000" pitchFamily="2" charset="2"/>
              </a:rPr>
              <a:t>biến</a:t>
            </a:r>
            <a:r>
              <a:rPr lang="en-US" sz="2700" dirty="0">
                <a:sym typeface="Wingdings" panose="05000000000000000000" pitchFamily="2" charset="2"/>
              </a:rPr>
              <a:t> gene </a:t>
            </a:r>
            <a:r>
              <a:rPr lang="en-US" sz="2700" dirty="0" err="1">
                <a:sym typeface="Wingdings" panose="05000000000000000000" pitchFamily="2" charset="2"/>
              </a:rPr>
              <a:t>cảm</a:t>
            </a:r>
            <a:r>
              <a:rPr lang="en-US" sz="2700" dirty="0">
                <a:sym typeface="Wingdings" panose="05000000000000000000" pitchFamily="2" charset="2"/>
              </a:rPr>
              <a:t> </a:t>
            </a:r>
            <a:r>
              <a:rPr lang="en-US" sz="2700" dirty="0" err="1">
                <a:sym typeface="Wingdings" panose="05000000000000000000" pitchFamily="2" charset="2"/>
              </a:rPr>
              <a:t>ứng</a:t>
            </a:r>
            <a:r>
              <a:rPr lang="en-US" sz="2700" dirty="0">
                <a:sym typeface="Wingdings" panose="05000000000000000000" pitchFamily="2" charset="2"/>
              </a:rPr>
              <a:t>: do </a:t>
            </a:r>
            <a:r>
              <a:rPr lang="en-US" sz="2700" dirty="0" err="1">
                <a:sym typeface="Wingdings" panose="05000000000000000000" pitchFamily="2" charset="2"/>
              </a:rPr>
              <a:t>tác</a:t>
            </a:r>
            <a:r>
              <a:rPr lang="en-US" sz="2700" dirty="0">
                <a:sym typeface="Wingdings" panose="05000000000000000000" pitchFamily="2" charset="2"/>
              </a:rPr>
              <a:t> </a:t>
            </a:r>
            <a:r>
              <a:rPr lang="en-US" sz="2700" dirty="0" err="1">
                <a:sym typeface="Wingdings" panose="05000000000000000000" pitchFamily="2" charset="2"/>
              </a:rPr>
              <a:t>động</a:t>
            </a:r>
            <a:r>
              <a:rPr lang="en-US" sz="2700" dirty="0">
                <a:sym typeface="Wingdings" panose="05000000000000000000" pitchFamily="2" charset="2"/>
              </a:rPr>
              <a:t> </a:t>
            </a:r>
            <a:r>
              <a:rPr lang="en-US" sz="2700" dirty="0" err="1">
                <a:sym typeface="Wingdings" panose="05000000000000000000" pitchFamily="2" charset="2"/>
              </a:rPr>
              <a:t>của</a:t>
            </a:r>
            <a:r>
              <a:rPr lang="en-US" sz="2700" dirty="0">
                <a:sym typeface="Wingdings" panose="05000000000000000000" pitchFamily="2" charset="2"/>
              </a:rPr>
              <a:t> </a:t>
            </a:r>
            <a:r>
              <a:rPr lang="en-US" sz="2700" dirty="0" err="1">
                <a:sym typeface="Wingdings" panose="05000000000000000000" pitchFamily="2" charset="2"/>
              </a:rPr>
              <a:t>tác</a:t>
            </a:r>
            <a:r>
              <a:rPr lang="en-US" sz="2700" dirty="0">
                <a:sym typeface="Wingdings" panose="05000000000000000000" pitchFamily="2" charset="2"/>
              </a:rPr>
              <a:t> </a:t>
            </a:r>
            <a:r>
              <a:rPr lang="en-US" sz="2700" dirty="0" err="1">
                <a:sym typeface="Wingdings" panose="05000000000000000000" pitchFamily="2" charset="2"/>
              </a:rPr>
              <a:t>nhân</a:t>
            </a:r>
            <a:r>
              <a:rPr lang="en-US" sz="2700" dirty="0">
                <a:sym typeface="Wingdings" panose="05000000000000000000" pitchFamily="2" charset="2"/>
              </a:rPr>
              <a:t> </a:t>
            </a:r>
            <a:r>
              <a:rPr lang="en-US" sz="2700" dirty="0" err="1">
                <a:sym typeface="Wingdings" panose="05000000000000000000" pitchFamily="2" charset="2"/>
              </a:rPr>
              <a:t>gây</a:t>
            </a:r>
            <a:r>
              <a:rPr lang="en-US" sz="2700" dirty="0">
                <a:sym typeface="Wingdings" panose="05000000000000000000" pitchFamily="2" charset="2"/>
              </a:rPr>
              <a:t> </a:t>
            </a:r>
            <a:r>
              <a:rPr lang="en-US" sz="2700" dirty="0" err="1">
                <a:sym typeface="Wingdings" panose="05000000000000000000" pitchFamily="2" charset="2"/>
              </a:rPr>
              <a:t>đột</a:t>
            </a:r>
            <a:r>
              <a:rPr lang="en-US" sz="2700" dirty="0">
                <a:sym typeface="Wingdings" panose="05000000000000000000" pitchFamily="2" charset="2"/>
              </a:rPr>
              <a:t> </a:t>
            </a:r>
            <a:r>
              <a:rPr lang="en-US" sz="2700" dirty="0" err="1">
                <a:sym typeface="Wingdings" panose="05000000000000000000" pitchFamily="2" charset="2"/>
              </a:rPr>
              <a:t>biến</a:t>
            </a:r>
            <a:r>
              <a:rPr lang="en-US" sz="2700" dirty="0">
                <a:sym typeface="Wingdings" panose="05000000000000000000" pitchFamily="2" charset="2"/>
              </a:rPr>
              <a:t> </a:t>
            </a:r>
            <a:r>
              <a:rPr lang="en-US" sz="2700" dirty="0" err="1">
                <a:sym typeface="Wingdings" panose="05000000000000000000" pitchFamily="2" charset="2"/>
              </a:rPr>
              <a:t>dân</a:t>
            </a:r>
            <a:r>
              <a:rPr lang="en-US" sz="2700" dirty="0">
                <a:sym typeface="Wingdings" panose="05000000000000000000" pitchFamily="2" charset="2"/>
              </a:rPr>
              <a:t> </a:t>
            </a:r>
            <a:r>
              <a:rPr lang="en-US" sz="2700" dirty="0" err="1">
                <a:sym typeface="Wingdings" panose="05000000000000000000" pitchFamily="2" charset="2"/>
              </a:rPr>
              <a:t>đến</a:t>
            </a:r>
            <a:r>
              <a:rPr lang="en-US" sz="2700" dirty="0">
                <a:sym typeface="Wingdings" panose="05000000000000000000" pitchFamily="2" charset="2"/>
              </a:rPr>
              <a:t> </a:t>
            </a:r>
            <a:r>
              <a:rPr lang="en-US" sz="2700" dirty="0" err="1">
                <a:sym typeface="Wingdings" panose="05000000000000000000" pitchFamily="2" charset="2"/>
              </a:rPr>
              <a:t>sai</a:t>
            </a:r>
            <a:r>
              <a:rPr lang="en-US" sz="2700" dirty="0">
                <a:sym typeface="Wingdings" panose="05000000000000000000" pitchFamily="2" charset="2"/>
              </a:rPr>
              <a:t> </a:t>
            </a:r>
            <a:r>
              <a:rPr lang="en-US" sz="2700" dirty="0" err="1">
                <a:sym typeface="Wingdings" panose="05000000000000000000" pitchFamily="2" charset="2"/>
              </a:rPr>
              <a:t>sót</a:t>
            </a:r>
            <a:r>
              <a:rPr lang="en-US" sz="2700" dirty="0">
                <a:sym typeface="Wingdings" panose="05000000000000000000" pitchFamily="2" charset="2"/>
              </a:rPr>
              <a:t> </a:t>
            </a:r>
            <a:r>
              <a:rPr lang="en-US" sz="2700" dirty="0" err="1">
                <a:sym typeface="Wingdings" panose="05000000000000000000" pitchFamily="2" charset="2"/>
              </a:rPr>
              <a:t>trong</a:t>
            </a:r>
            <a:r>
              <a:rPr lang="en-US" sz="2700" dirty="0">
                <a:sym typeface="Wingdings" panose="05000000000000000000" pitchFamily="2" charset="2"/>
              </a:rPr>
              <a:t> </a:t>
            </a:r>
            <a:r>
              <a:rPr lang="en-US" sz="2700" dirty="0" err="1">
                <a:sym typeface="Wingdings" panose="05000000000000000000" pitchFamily="2" charset="2"/>
              </a:rPr>
              <a:t>nhân</a:t>
            </a:r>
            <a:r>
              <a:rPr lang="en-US" sz="2700" dirty="0">
                <a:sym typeface="Wingdings" panose="05000000000000000000" pitchFamily="2" charset="2"/>
              </a:rPr>
              <a:t> </a:t>
            </a:r>
            <a:r>
              <a:rPr lang="en-US" sz="2700" dirty="0" err="1">
                <a:sym typeface="Wingdings" panose="05000000000000000000" pitchFamily="2" charset="2"/>
              </a:rPr>
              <a:t>đôi</a:t>
            </a:r>
            <a:r>
              <a:rPr lang="en-US" sz="2700" dirty="0">
                <a:sym typeface="Wingdings" panose="05000000000000000000" pitchFamily="2" charset="2"/>
              </a:rPr>
              <a:t> DNA</a:t>
            </a:r>
            <a:endParaRPr lang="en-US" sz="2700" dirty="0">
              <a:sym typeface="Wingdings"/>
            </a:endParaRPr>
          </a:p>
          <a:p>
            <a:pPr algn="ctr"/>
            <a:r>
              <a:rPr lang="en-US" sz="2700" dirty="0">
                <a:sym typeface="Wingdings"/>
              </a:rPr>
              <a:t></a:t>
            </a:r>
            <a:r>
              <a:rPr lang="en-US" sz="2700" dirty="0"/>
              <a:t> </a:t>
            </a:r>
            <a:r>
              <a:rPr lang="de-DE" sz="2700" b="1" dirty="0"/>
              <a:t>Gen bình thường </a:t>
            </a:r>
            <a:r>
              <a:rPr lang="de-DE" sz="2700" b="1" dirty="0">
                <a:sym typeface="Wingdings"/>
              </a:rPr>
              <a:t></a:t>
            </a:r>
            <a:r>
              <a:rPr lang="de-DE" sz="2700" b="1" dirty="0"/>
              <a:t> gen tiền đột biến (xảy ra/1mạch) </a:t>
            </a:r>
            <a:r>
              <a:rPr lang="de-DE" sz="2700" b="1" dirty="0">
                <a:sym typeface="Wingdings"/>
              </a:rPr>
              <a:t></a:t>
            </a:r>
            <a:r>
              <a:rPr lang="de-DE" sz="2700" b="1" dirty="0"/>
              <a:t> gen đột biến (xảy ra /2 mạch nếu không được enzim repaza sửa sai).</a:t>
            </a:r>
            <a:endParaRPr lang="en-US" sz="27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  <p:bldP spid="35845" grpId="0"/>
      <p:bldP spid="35848" grpId="0"/>
      <p:bldP spid="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038600" y="1066800"/>
            <a:ext cx="4572000" cy="3216275"/>
            <a:chOff x="2784" y="1344"/>
            <a:chExt cx="2880" cy="2026"/>
          </a:xfrm>
        </p:grpSpPr>
        <p:grpSp>
          <p:nvGrpSpPr>
            <p:cNvPr id="13329" name="Group 3"/>
            <p:cNvGrpSpPr>
              <a:grpSpLocks/>
            </p:cNvGrpSpPr>
            <p:nvPr/>
          </p:nvGrpSpPr>
          <p:grpSpPr bwMode="auto">
            <a:xfrm>
              <a:off x="2784" y="1344"/>
              <a:ext cx="2880" cy="2026"/>
              <a:chOff x="2784" y="1344"/>
              <a:chExt cx="2880" cy="2026"/>
            </a:xfrm>
          </p:grpSpPr>
          <p:grpSp>
            <p:nvGrpSpPr>
              <p:cNvPr id="13331" name="Group 4"/>
              <p:cNvGrpSpPr>
                <a:grpSpLocks/>
              </p:cNvGrpSpPr>
              <p:nvPr/>
            </p:nvGrpSpPr>
            <p:grpSpPr bwMode="auto">
              <a:xfrm>
                <a:off x="2784" y="1344"/>
                <a:ext cx="2832" cy="1527"/>
                <a:chOff x="2784" y="1344"/>
                <a:chExt cx="2832" cy="1527"/>
              </a:xfrm>
            </p:grpSpPr>
            <p:pic>
              <p:nvPicPr>
                <p:cNvPr id="3" name="Picture 5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80" y="1344"/>
                  <a:ext cx="2736" cy="15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4896" y="2544"/>
                  <a:ext cx="672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endParaRPr lang="en-US" b="1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2784" y="2160"/>
                  <a:ext cx="576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endParaRPr lang="en-US" b="1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3332" name="Text Box 8"/>
              <p:cNvSpPr txBox="1">
                <a:spLocks noChangeArrowheads="1"/>
              </p:cNvSpPr>
              <p:nvPr/>
            </p:nvSpPr>
            <p:spPr bwMode="auto">
              <a:xfrm>
                <a:off x="3072" y="2928"/>
                <a:ext cx="1296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2000" b="1">
                    <a:solidFill>
                      <a:srgbClr val="0000FF"/>
                    </a:solidFill>
                    <a:latin typeface="Times New Roman" pitchFamily="18" charset="0"/>
                  </a:rPr>
                  <a:t>Ađênin dạng hiếm (A*)</a:t>
                </a:r>
              </a:p>
            </p:txBody>
          </p:sp>
          <p:sp>
            <p:nvSpPr>
              <p:cNvPr id="8" name="Text Box 9"/>
              <p:cNvSpPr txBox="1">
                <a:spLocks noChangeArrowheads="1"/>
              </p:cNvSpPr>
              <p:nvPr/>
            </p:nvSpPr>
            <p:spPr bwMode="auto">
              <a:xfrm>
                <a:off x="4656" y="2928"/>
                <a:ext cx="100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000" b="1">
                    <a:solidFill>
                      <a:srgbClr val="0000FF"/>
                    </a:solidFill>
                    <a:latin typeface="Times New Roman" pitchFamily="18" charset="0"/>
                  </a:rPr>
                  <a:t>Xytozin (X)</a:t>
                </a:r>
              </a:p>
            </p:txBody>
          </p:sp>
        </p:grpSp>
        <p:sp>
          <p:nvSpPr>
            <p:cNvPr id="13330" name="Line 10"/>
            <p:cNvSpPr>
              <a:spLocks noChangeShapeType="1"/>
            </p:cNvSpPr>
            <p:nvPr/>
          </p:nvSpPr>
          <p:spPr bwMode="auto">
            <a:xfrm>
              <a:off x="4176" y="1824"/>
              <a:ext cx="192" cy="28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381000" y="1143000"/>
            <a:ext cx="2895600" cy="2301875"/>
            <a:chOff x="240" y="288"/>
            <a:chExt cx="1824" cy="1450"/>
          </a:xfrm>
        </p:grpSpPr>
        <p:pic>
          <p:nvPicPr>
            <p:cNvPr id="13326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288"/>
              <a:ext cx="1362" cy="1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7" name="Text Box 13"/>
            <p:cNvSpPr txBox="1">
              <a:spLocks noChangeArrowheads="1"/>
            </p:cNvSpPr>
            <p:nvPr/>
          </p:nvSpPr>
          <p:spPr bwMode="auto">
            <a:xfrm>
              <a:off x="288" y="1488"/>
              <a:ext cx="177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0000FF"/>
                  </a:solidFill>
                  <a:latin typeface="Times New Roman" pitchFamily="18" charset="0"/>
                </a:rPr>
                <a:t>Ađênin bình thường </a:t>
              </a:r>
              <a:r>
                <a:rPr lang="en-US" sz="2000" b="1">
                  <a:solidFill>
                    <a:srgbClr val="FF3300"/>
                  </a:solidFill>
                  <a:latin typeface="Times New Roman" pitchFamily="18" charset="0"/>
                </a:rPr>
                <a:t>(A)</a:t>
              </a:r>
            </a:p>
          </p:txBody>
        </p:sp>
        <p:sp>
          <p:nvSpPr>
            <p:cNvPr id="13328" name="Text Box 14"/>
            <p:cNvSpPr txBox="1">
              <a:spLocks noChangeArrowheads="1"/>
            </p:cNvSpPr>
            <p:nvPr/>
          </p:nvSpPr>
          <p:spPr bwMode="auto">
            <a:xfrm>
              <a:off x="240" y="960"/>
              <a:ext cx="5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US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381000" y="3497263"/>
            <a:ext cx="3200400" cy="2979737"/>
            <a:chOff x="240" y="1968"/>
            <a:chExt cx="2016" cy="1877"/>
          </a:xfrm>
        </p:grpSpPr>
        <p:grpSp>
          <p:nvGrpSpPr>
            <p:cNvPr id="13322" name="Group 16"/>
            <p:cNvGrpSpPr>
              <a:grpSpLocks/>
            </p:cNvGrpSpPr>
            <p:nvPr/>
          </p:nvGrpSpPr>
          <p:grpSpPr bwMode="auto">
            <a:xfrm>
              <a:off x="240" y="1968"/>
              <a:ext cx="1758" cy="1497"/>
              <a:chOff x="240" y="1968"/>
              <a:chExt cx="1758" cy="1497"/>
            </a:xfrm>
          </p:grpSpPr>
          <p:pic>
            <p:nvPicPr>
              <p:cNvPr id="13324" name="Picture 1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" y="1968"/>
                <a:ext cx="1566" cy="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325" name="Text Box 18"/>
              <p:cNvSpPr txBox="1">
                <a:spLocks noChangeArrowheads="1"/>
              </p:cNvSpPr>
              <p:nvPr/>
            </p:nvSpPr>
            <p:spPr bwMode="auto">
              <a:xfrm>
                <a:off x="240" y="2832"/>
                <a:ext cx="57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3323" name="Text Box 19"/>
            <p:cNvSpPr txBox="1">
              <a:spLocks noChangeArrowheads="1"/>
            </p:cNvSpPr>
            <p:nvPr/>
          </p:nvSpPr>
          <p:spPr bwMode="auto">
            <a:xfrm>
              <a:off x="288" y="3595"/>
              <a:ext cx="196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0000FF"/>
                  </a:solidFill>
                  <a:latin typeface="Times New Roman" pitchFamily="18" charset="0"/>
                </a:rPr>
                <a:t>Ađênin dạng hiếm </a:t>
              </a:r>
              <a:r>
                <a:rPr lang="en-US" sz="2000" b="1">
                  <a:solidFill>
                    <a:srgbClr val="FF3300"/>
                  </a:solidFill>
                  <a:latin typeface="Times New Roman" pitchFamily="18" charset="0"/>
                </a:rPr>
                <a:t>(A*)</a:t>
              </a:r>
            </a:p>
          </p:txBody>
        </p:sp>
      </p:grpSp>
      <p:sp>
        <p:nvSpPr>
          <p:cNvPr id="13317" name="Text Box 20"/>
          <p:cNvSpPr txBox="1">
            <a:spLocks noChangeArrowheads="1"/>
          </p:cNvSpPr>
          <p:nvPr/>
        </p:nvSpPr>
        <p:spPr bwMode="auto">
          <a:xfrm>
            <a:off x="3810000" y="5867400"/>
            <a:ext cx="533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333" name="Text Box 21"/>
          <p:cNvSpPr txBox="1">
            <a:spLocks noChangeArrowheads="1"/>
          </p:cNvSpPr>
          <p:nvPr/>
        </p:nvSpPr>
        <p:spPr bwMode="auto">
          <a:xfrm>
            <a:off x="3886200" y="4800600"/>
            <a:ext cx="5257800" cy="1216025"/>
          </a:xfrm>
          <a:prstGeom prst="rect">
            <a:avLst/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Times New Roman" pitchFamily="18" charset="0"/>
              </a:rPr>
              <a:t>Bazơnitơ dạng hiếm (hỗ biến) có vị trí liên kết hiđrô thay đổi 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sym typeface="Wingdings" pitchFamily="2" charset="2"/>
              </a:rPr>
              <a:t> </a:t>
            </a:r>
            <a:r>
              <a:rPr lang="en-US" sz="2400" b="1">
                <a:solidFill>
                  <a:srgbClr val="FF3300"/>
                </a:solidFill>
                <a:latin typeface="Times New Roman" pitchFamily="18" charset="0"/>
                <a:sym typeface="Wingdings" pitchFamily="2" charset="2"/>
              </a:rPr>
              <a:t>kết cặp không đúng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sym typeface="Wingdings" pitchFamily="2" charset="2"/>
              </a:rPr>
              <a:t> trong nhân đôi ADN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3334" name="Text Box 22"/>
          <p:cNvSpPr txBox="1">
            <a:spLocks noChangeArrowheads="1"/>
          </p:cNvSpPr>
          <p:nvPr/>
        </p:nvSpPr>
        <p:spPr bwMode="auto">
          <a:xfrm>
            <a:off x="304800" y="152400"/>
            <a:ext cx="8686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Times New Roman" pitchFamily="18" charset="0"/>
              </a:rPr>
              <a:t>Ví dụ: A dạng hiếm </a:t>
            </a:r>
            <a:r>
              <a:rPr lang="en-US" sz="2400" b="1">
                <a:solidFill>
                  <a:srgbClr val="FF3300"/>
                </a:solidFill>
                <a:latin typeface="Times New Roman" pitchFamily="18" charset="0"/>
              </a:rPr>
              <a:t>(A*)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</a:rPr>
              <a:t> kết cặp sai với X trong quá trình nhân đôi, tạo đột biến </a:t>
            </a:r>
            <a:r>
              <a:rPr lang="en-US" sz="2400" b="1">
                <a:solidFill>
                  <a:srgbClr val="FF3300"/>
                </a:solidFill>
                <a:latin typeface="Times New Roman" pitchFamily="18" charset="0"/>
              </a:rPr>
              <a:t>A - T </a:t>
            </a:r>
            <a:r>
              <a:rPr lang="en-US" sz="2400" b="1">
                <a:solidFill>
                  <a:srgbClr val="FF3300"/>
                </a:solidFill>
                <a:latin typeface="Times New Roman" pitchFamily="18" charset="0"/>
                <a:sym typeface="Wingdings" pitchFamily="2" charset="2"/>
              </a:rPr>
              <a:t></a:t>
            </a:r>
            <a:r>
              <a:rPr lang="en-US" sz="2400" b="1">
                <a:solidFill>
                  <a:srgbClr val="FF3300"/>
                </a:solidFill>
                <a:latin typeface="Times New Roman" pitchFamily="18" charset="0"/>
              </a:rPr>
              <a:t> G - X </a:t>
            </a:r>
          </a:p>
        </p:txBody>
      </p:sp>
      <p:sp>
        <p:nvSpPr>
          <p:cNvPr id="13335" name="Line 23"/>
          <p:cNvSpPr>
            <a:spLocks noChangeShapeType="1"/>
          </p:cNvSpPr>
          <p:nvPr/>
        </p:nvSpPr>
        <p:spPr bwMode="auto">
          <a:xfrm>
            <a:off x="0" y="1000125"/>
            <a:ext cx="9144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Action Button: Beginning 8">
            <a:hlinkClick r:id="rId5" action="ppaction://hlinksldjump" highlightClick="1"/>
          </p:cNvPr>
          <p:cNvSpPr/>
          <p:nvPr/>
        </p:nvSpPr>
        <p:spPr>
          <a:xfrm>
            <a:off x="8305800" y="563562"/>
            <a:ext cx="304800" cy="274638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42800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3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3" grpId="0" animBg="1"/>
      <p:bldP spid="13334" grpId="0"/>
      <p:bldP spid="1333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63&quot;/&gt;&lt;/object&gt;&lt;object type=&quot;3&quot; unique_id=&quot;10007&quot;&gt;&lt;property id=&quot;20148&quot; value=&quot;5&quot;/&gt;&lt;property id=&quot;20300&quot; value=&quot;Slide 2&quot;/&gt;&lt;property id=&quot;20307&quot; value=&quot;282&quot;/&gt;&lt;/object&gt;&lt;object type=&quot;3&quot; unique_id=&quot;10008&quot;&gt;&lt;property id=&quot;20148&quot; value=&quot;5&quot;/&gt;&lt;property id=&quot;20300&quot; value=&quot;Slide 3&quot;/&gt;&lt;property id=&quot;20307&quot; value=&quot;275&quot;/&gt;&lt;/object&gt;&lt;object type=&quot;3&quot; unique_id=&quot;10009&quot;&gt;&lt;property id=&quot;20148&quot; value=&quot;5&quot;/&gt;&lt;property id=&quot;20300&quot; value=&quot;Slide 4&quot;/&gt;&lt;property id=&quot;20307&quot; value=&quot;271&quot;/&gt;&lt;/object&gt;&lt;object type=&quot;3&quot; unique_id=&quot;10010&quot;&gt;&lt;property id=&quot;20148&quot; value=&quot;5&quot;/&gt;&lt;property id=&quot;20300&quot; value=&quot;Slide 5&quot;/&gt;&lt;property id=&quot;20307&quot; value=&quot;283&quot;/&gt;&lt;/object&gt;&lt;object type=&quot;3&quot; unique_id=&quot;10011&quot;&gt;&lt;property id=&quot;20148&quot; value=&quot;5&quot;/&gt;&lt;property id=&quot;20300&quot; value=&quot;Slide 6&quot;/&gt;&lt;property id=&quot;20307&quot; value=&quot;277&quot;/&gt;&lt;/object&gt;&lt;object type=&quot;3&quot; unique_id=&quot;10012&quot;&gt;&lt;property id=&quot;20148&quot; value=&quot;5&quot;/&gt;&lt;property id=&quot;20300&quot; value=&quot;Slide 7&quot;/&gt;&lt;property id=&quot;20307&quot; value=&quot;270&quot;/&gt;&lt;/object&gt;&lt;object type=&quot;3&quot; unique_id=&quot;10013&quot;&gt;&lt;property id=&quot;20148&quot; value=&quot;5&quot;/&gt;&lt;property id=&quot;20300&quot; value=&quot;Slide 8&quot;/&gt;&lt;property id=&quot;20307&quot; value=&quot;284&quot;/&gt;&lt;/object&gt;&lt;object type=&quot;3&quot; unique_id=&quot;10014&quot;&gt;&lt;property id=&quot;20148&quot; value=&quot;5&quot;/&gt;&lt;property id=&quot;20300&quot; value=&quot;Slide 18&quot;/&gt;&lt;property id=&quot;20307&quot; value=&quot;265&quot;/&gt;&lt;/object&gt;&lt;object type=&quot;3&quot; unique_id=&quot;10015&quot;&gt;&lt;property id=&quot;20148&quot; value=&quot;5&quot;/&gt;&lt;property id=&quot;20300&quot; value=&quot;Slide 19&quot;/&gt;&lt;property id=&quot;20307&quot; value=&quot;266&quot;/&gt;&lt;/object&gt;&lt;object type=&quot;3&quot; unique_id=&quot;10016&quot;&gt;&lt;property id=&quot;20148&quot; value=&quot;5&quot;/&gt;&lt;property id=&quot;20300&quot; value=&quot;Slide 20&quot;/&gt;&lt;property id=&quot;20307&quot; value=&quot;268&quot;/&gt;&lt;/object&gt;&lt;object type=&quot;3&quot; unique_id=&quot;10017&quot;&gt;&lt;property id=&quot;20148&quot; value=&quot;5&quot;/&gt;&lt;property id=&quot;20300&quot; value=&quot;Slide 21&quot;/&gt;&lt;property id=&quot;20307&quot; value=&quot;267&quot;/&gt;&lt;/object&gt;&lt;object type=&quot;3&quot; unique_id=&quot;10018&quot;&gt;&lt;property id=&quot;20148&quot; value=&quot;5&quot;/&gt;&lt;property id=&quot;20300&quot; value=&quot;Slide 22&quot;/&gt;&lt;property id=&quot;20307&quot; value=&quot;285&quot;/&gt;&lt;/object&gt;&lt;object type=&quot;3&quot; unique_id=&quot;10019&quot;&gt;&lt;property id=&quot;20148&quot; value=&quot;5&quot;/&gt;&lt;property id=&quot;20300&quot; value=&quot;Slide 23&quot;/&gt;&lt;property id=&quot;20307&quot; value=&quot;269&quot;/&gt;&lt;/object&gt;&lt;object type=&quot;3&quot; unique_id=&quot;10164&quot;&gt;&lt;property id=&quot;20148&quot; value=&quot;5&quot;/&gt;&lt;property id=&quot;20300&quot; value=&quot;Slide 9&quot;/&gt;&lt;property id=&quot;20307&quot; value=&quot;286&quot;/&gt;&lt;/object&gt;&lt;object type=&quot;3&quot; unique_id=&quot;10165&quot;&gt;&lt;property id=&quot;20148&quot; value=&quot;5&quot;/&gt;&lt;property id=&quot;20300&quot; value=&quot;Slide 10&quot;/&gt;&lt;property id=&quot;20307&quot; value=&quot;287&quot;/&gt;&lt;/object&gt;&lt;object type=&quot;3&quot; unique_id=&quot;10166&quot;&gt;&lt;property id=&quot;20148&quot; value=&quot;5&quot;/&gt;&lt;property id=&quot;20300&quot; value=&quot;Slide 11&quot;/&gt;&lt;property id=&quot;20307&quot; value=&quot;288&quot;/&gt;&lt;/object&gt;&lt;object type=&quot;3&quot; unique_id=&quot;10167&quot;&gt;&lt;property id=&quot;20148&quot; value=&quot;5&quot;/&gt;&lt;property id=&quot;20300&quot; value=&quot;Slide 12&quot;/&gt;&lt;property id=&quot;20307&quot; value=&quot;289&quot;/&gt;&lt;/object&gt;&lt;object type=&quot;3&quot; unique_id=&quot;10168&quot;&gt;&lt;property id=&quot;20148&quot; value=&quot;5&quot;/&gt;&lt;property id=&quot;20300&quot; value=&quot;Slide 13&quot;/&gt;&lt;property id=&quot;20307&quot; value=&quot;290&quot;/&gt;&lt;/object&gt;&lt;object type=&quot;3&quot; unique_id=&quot;10169&quot;&gt;&lt;property id=&quot;20148&quot; value=&quot;5&quot;/&gt;&lt;property id=&quot;20300&quot; value=&quot;Slide 14&quot;/&gt;&lt;property id=&quot;20307&quot; value=&quot;291&quot;/&gt;&lt;/object&gt;&lt;object type=&quot;3&quot; unique_id=&quot;10170&quot;&gt;&lt;property id=&quot;20148&quot; value=&quot;5&quot;/&gt;&lt;property id=&quot;20300&quot; value=&quot;Slide 15&quot;/&gt;&lt;property id=&quot;20307&quot; value=&quot;292&quot;/&gt;&lt;/object&gt;&lt;object type=&quot;3&quot; unique_id=&quot;10171&quot;&gt;&lt;property id=&quot;20148&quot; value=&quot;5&quot;/&gt;&lt;property id=&quot;20300&quot; value=&quot;Slide 16&quot;/&gt;&lt;property id=&quot;20307&quot; value=&quot;293&quot;/&gt;&lt;/object&gt;&lt;object type=&quot;3&quot; unique_id=&quot;10172&quot;&gt;&lt;property id=&quot;20148&quot; value=&quot;5&quot;/&gt;&lt;property id=&quot;20300&quot; value=&quot;Slide 17&quot;/&gt;&lt;property id=&quot;20307&quot; value=&quot;294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1285</TotalTime>
  <Words>1562</Words>
  <Application>Microsoft Office PowerPoint</Application>
  <PresentationFormat>On-screen Show (4:3)</PresentationFormat>
  <Paragraphs>204</Paragraphs>
  <Slides>26</Slides>
  <Notes>1</Notes>
  <HiddenSlides>1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.VnTime</vt:lpstr>
      <vt:lpstr>Arial</vt:lpstr>
      <vt:lpstr>Arial</vt:lpstr>
      <vt:lpstr>Times New Roman</vt:lpstr>
      <vt:lpstr>Wingdings</vt:lpstr>
      <vt:lpstr>Wingdings 2</vt:lpstr>
      <vt:lpstr>Default Design</vt:lpstr>
      <vt:lpstr>1_Default Design</vt:lpstr>
      <vt:lpstr>2_Default Design</vt:lpstr>
      <vt:lpstr>Clip</vt:lpstr>
      <vt:lpstr>Image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 THPT Cao lanh 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xp sp2 Full</dc:creator>
  <cp:lastModifiedBy>User</cp:lastModifiedBy>
  <cp:revision>151</cp:revision>
  <dcterms:created xsi:type="dcterms:W3CDTF">2001-08-01T04:30:00Z</dcterms:created>
  <dcterms:modified xsi:type="dcterms:W3CDTF">2026-01-26T01:25:43Z</dcterms:modified>
</cp:coreProperties>
</file>