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955" r:id="rId6"/>
    <p:sldId id="260" r:id="rId7"/>
    <p:sldId id="262" r:id="rId8"/>
    <p:sldId id="261" r:id="rId9"/>
    <p:sldId id="263" r:id="rId10"/>
    <p:sldId id="264" r:id="rId11"/>
    <p:sldId id="265" r:id="rId12"/>
    <p:sldId id="267" r:id="rId13"/>
    <p:sldId id="268" r:id="rId14"/>
    <p:sldId id="269" r:id="rId15"/>
    <p:sldId id="270" r:id="rId16"/>
    <p:sldId id="271" r:id="rId17"/>
    <p:sldId id="272" r:id="rId18"/>
    <p:sldId id="273" r:id="rId19"/>
    <p:sldId id="274" r:id="rId20"/>
    <p:sldId id="954" r:id="rId21"/>
    <p:sldId id="961"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7E0AD-271A-4496-9175-8DA563819AE1}"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97B2E-55EE-4495-85E2-CF61098C5A8C}" type="slidenum">
              <a:rPr lang="en-US" smtClean="0"/>
              <a:t>‹#›</a:t>
            </a:fld>
            <a:endParaRPr lang="en-US"/>
          </a:p>
        </p:txBody>
      </p:sp>
    </p:spTree>
    <p:extLst>
      <p:ext uri="{BB962C8B-B14F-4D97-AF65-F5344CB8AC3E}">
        <p14:creationId xmlns:p14="http://schemas.microsoft.com/office/powerpoint/2010/main" val="194119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20</a:t>
            </a:fld>
            <a:endParaRPr lang="en-US"/>
          </a:p>
        </p:txBody>
      </p:sp>
    </p:spTree>
    <p:extLst>
      <p:ext uri="{BB962C8B-B14F-4D97-AF65-F5344CB8AC3E}">
        <p14:creationId xmlns:p14="http://schemas.microsoft.com/office/powerpoint/2010/main" val="1499316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21</a:t>
            </a:fld>
            <a:endParaRPr lang="en-US"/>
          </a:p>
        </p:txBody>
      </p:sp>
    </p:spTree>
    <p:extLst>
      <p:ext uri="{BB962C8B-B14F-4D97-AF65-F5344CB8AC3E}">
        <p14:creationId xmlns:p14="http://schemas.microsoft.com/office/powerpoint/2010/main" val="173591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4770-6A8B-FFF1-3E34-E4C9B966DC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0F9309-E4F3-9B8E-0E32-6EEAFB1628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6A990A-36F3-D802-0F56-45894203DF43}"/>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5" name="Footer Placeholder 4">
            <a:extLst>
              <a:ext uri="{FF2B5EF4-FFF2-40B4-BE49-F238E27FC236}">
                <a16:creationId xmlns:a16="http://schemas.microsoft.com/office/drawing/2014/main" id="{9E42D8BB-9463-1C2A-D085-0859CA468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F00F-EE19-389D-2AA4-784E02B30077}"/>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1673126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A08A-6F8A-6391-2BAA-AC5FFF5560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F982BB-FD20-0BEB-D4C9-0C74383DB4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A7BAC-9012-CA99-6C6C-ED1F69EFD746}"/>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5" name="Footer Placeholder 4">
            <a:extLst>
              <a:ext uri="{FF2B5EF4-FFF2-40B4-BE49-F238E27FC236}">
                <a16:creationId xmlns:a16="http://schemas.microsoft.com/office/drawing/2014/main" id="{62A78BD7-7FBE-EC39-AD54-B1FB36D2A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0A76F-3108-9244-6E3F-A6DABD767577}"/>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62616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0029CA-1B61-4669-7B62-07B734B8E8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94F624-D974-61A9-1065-F7103601E4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4BB7E8-CFC9-962B-3491-15DEA5BFDAB0}"/>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5" name="Footer Placeholder 4">
            <a:extLst>
              <a:ext uri="{FF2B5EF4-FFF2-40B4-BE49-F238E27FC236}">
                <a16:creationId xmlns:a16="http://schemas.microsoft.com/office/drawing/2014/main" id="{4C8843C1-DC03-FA35-7E2C-81D9C38B4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8A3C7-DC68-B989-1869-1F3A7EAEBEE8}"/>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68190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F431-42C8-889C-EC42-B1FAEB542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FBE89-7E88-43EC-5D20-059B0D8817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32B6B-636D-6F91-5F5D-234405913599}"/>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5" name="Footer Placeholder 4">
            <a:extLst>
              <a:ext uri="{FF2B5EF4-FFF2-40B4-BE49-F238E27FC236}">
                <a16:creationId xmlns:a16="http://schemas.microsoft.com/office/drawing/2014/main" id="{D73E18D7-EB94-472B-5872-9D843672D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AE856-B186-DC95-B51F-EC60AB761C14}"/>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3306638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EF183-9D3C-B6DA-8FCA-F6E6FD65BE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339E86-69D2-5FDA-665D-EE09DCE56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59687D-F6F4-1060-C492-DFA021612369}"/>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5" name="Footer Placeholder 4">
            <a:extLst>
              <a:ext uri="{FF2B5EF4-FFF2-40B4-BE49-F238E27FC236}">
                <a16:creationId xmlns:a16="http://schemas.microsoft.com/office/drawing/2014/main" id="{DD4E8A79-F7F7-3A56-AD8B-9B1C5F30A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6F9B6-4C0D-98BE-AD20-6250BC14FC42}"/>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2768730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19079-3CC4-F90A-6EC7-17F44AA3E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E8263C-9546-A2D6-CCA0-B87F6FE6DA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64486-781A-EC52-EA1E-2027550986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F670B9-D8D0-0CD9-8A89-F138F323E304}"/>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6" name="Footer Placeholder 5">
            <a:extLst>
              <a:ext uri="{FF2B5EF4-FFF2-40B4-BE49-F238E27FC236}">
                <a16:creationId xmlns:a16="http://schemas.microsoft.com/office/drawing/2014/main" id="{7BB744D2-CCAA-C3B9-0617-02E2B8D858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49ED8-64DA-2333-D2F5-394481064B16}"/>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172305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A178-B06A-129D-31D6-33F73FD048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B41278-4F65-B585-9BC2-1749A23ED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F9584-DA7D-5F89-FF25-D9DA1507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C8FB4-95CE-A560-B282-97538DFB80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65879F-F5D9-B07D-6AAB-812E423543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00CBE5-51F2-5384-DE58-1C0C0CBB7C51}"/>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8" name="Footer Placeholder 7">
            <a:extLst>
              <a:ext uri="{FF2B5EF4-FFF2-40B4-BE49-F238E27FC236}">
                <a16:creationId xmlns:a16="http://schemas.microsoft.com/office/drawing/2014/main" id="{16BD89A4-0BA3-1CE7-2B8C-DB01FCFB51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DBD-7FC6-F2CC-BE69-F9FB34F1C8DC}"/>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97821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F458-F399-1378-731C-EE024B5C08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A1076D-7C76-2DCA-0F00-BE0BECE39EF9}"/>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4" name="Footer Placeholder 3">
            <a:extLst>
              <a:ext uri="{FF2B5EF4-FFF2-40B4-BE49-F238E27FC236}">
                <a16:creationId xmlns:a16="http://schemas.microsoft.com/office/drawing/2014/main" id="{852C4477-78ED-A11B-31EC-32E3892F18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9713A9-7C4C-6098-3B1C-692118A0428C}"/>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3272429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A8534E-8FCB-CD77-B416-82C1D034AE5E}"/>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3" name="Footer Placeholder 2">
            <a:extLst>
              <a:ext uri="{FF2B5EF4-FFF2-40B4-BE49-F238E27FC236}">
                <a16:creationId xmlns:a16="http://schemas.microsoft.com/office/drawing/2014/main" id="{3E4CC1CC-165C-88F4-3685-672F313D57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A0BADF-D472-CBB1-2A34-324947B21641}"/>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3161802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D7E9C-2BA7-0085-8844-33270A994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D94458-EA51-384A-49FB-3B4B2F892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DCA2DD-B3A7-D0AE-805E-802961089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23107D-F07C-221A-C2DA-6E0B3C5EFEDB}"/>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6" name="Footer Placeholder 5">
            <a:extLst>
              <a:ext uri="{FF2B5EF4-FFF2-40B4-BE49-F238E27FC236}">
                <a16:creationId xmlns:a16="http://schemas.microsoft.com/office/drawing/2014/main" id="{541A85D8-89F8-5774-A7A5-C8E8F6564B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B9996-49D0-5FDF-8760-CF548090A92C}"/>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371715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18B3-AF7A-7B15-2487-3287D25F22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E09C2C-AFB1-3B4A-E24C-D9CD7B939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B9A864-488C-7E8B-F04E-68FCAB0ED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E2F86D-50DF-9EAA-907F-237FF93C3F77}"/>
              </a:ext>
            </a:extLst>
          </p:cNvPr>
          <p:cNvSpPr>
            <a:spLocks noGrp="1"/>
          </p:cNvSpPr>
          <p:nvPr>
            <p:ph type="dt" sz="half" idx="10"/>
          </p:nvPr>
        </p:nvSpPr>
        <p:spPr/>
        <p:txBody>
          <a:bodyPr/>
          <a:lstStyle/>
          <a:p>
            <a:fld id="{3223945C-EE85-4A4D-A674-E7452C840238}" type="datetimeFigureOut">
              <a:rPr lang="en-US" smtClean="0"/>
              <a:t>21/8/2025</a:t>
            </a:fld>
            <a:endParaRPr lang="en-US"/>
          </a:p>
        </p:txBody>
      </p:sp>
      <p:sp>
        <p:nvSpPr>
          <p:cNvPr id="6" name="Footer Placeholder 5">
            <a:extLst>
              <a:ext uri="{FF2B5EF4-FFF2-40B4-BE49-F238E27FC236}">
                <a16:creationId xmlns:a16="http://schemas.microsoft.com/office/drawing/2014/main" id="{753E6FB9-8DDD-C8ED-33A2-3E1AC31B1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498D4-D1B2-A12D-FDEC-5B995C369D20}"/>
              </a:ext>
            </a:extLst>
          </p:cNvPr>
          <p:cNvSpPr>
            <a:spLocks noGrp="1"/>
          </p:cNvSpPr>
          <p:nvPr>
            <p:ph type="sldNum" sz="quarter" idx="12"/>
          </p:nvPr>
        </p:nvSpPr>
        <p:spPr/>
        <p:txBody>
          <a:bodyPr/>
          <a:lstStyle/>
          <a:p>
            <a:fld id="{CC76D72E-E8BA-4BF0-A187-6E9BF8E44E55}" type="slidenum">
              <a:rPr lang="en-US" smtClean="0"/>
              <a:t>‹#›</a:t>
            </a:fld>
            <a:endParaRPr lang="en-US"/>
          </a:p>
        </p:txBody>
      </p:sp>
    </p:spTree>
    <p:extLst>
      <p:ext uri="{BB962C8B-B14F-4D97-AF65-F5344CB8AC3E}">
        <p14:creationId xmlns:p14="http://schemas.microsoft.com/office/powerpoint/2010/main" val="321666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E2FBD7-7568-9671-4BF6-F91B654B8A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EB5F90-F6D2-687A-2847-1A1DAC7C9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B0E00-2918-3361-8541-92ABF6BA6B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3945C-EE85-4A4D-A674-E7452C840238}" type="datetimeFigureOut">
              <a:rPr lang="en-US" smtClean="0"/>
              <a:t>21/8/2025</a:t>
            </a:fld>
            <a:endParaRPr lang="en-US"/>
          </a:p>
        </p:txBody>
      </p:sp>
      <p:sp>
        <p:nvSpPr>
          <p:cNvPr id="5" name="Footer Placeholder 4">
            <a:extLst>
              <a:ext uri="{FF2B5EF4-FFF2-40B4-BE49-F238E27FC236}">
                <a16:creationId xmlns:a16="http://schemas.microsoft.com/office/drawing/2014/main" id="{5807DE07-0231-78FD-B62E-CC255AAF0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482C14-342B-E362-3528-A7C87C86FF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6D72E-E8BA-4BF0-A187-6E9BF8E44E55}" type="slidenum">
              <a:rPr lang="en-US" smtClean="0"/>
              <a:t>‹#›</a:t>
            </a:fld>
            <a:endParaRPr lang="en-US"/>
          </a:p>
        </p:txBody>
      </p:sp>
    </p:spTree>
    <p:extLst>
      <p:ext uri="{BB962C8B-B14F-4D97-AF65-F5344CB8AC3E}">
        <p14:creationId xmlns:p14="http://schemas.microsoft.com/office/powerpoint/2010/main" val="3193365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gif"/><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9">
            <a:extLst>
              <a:ext uri="{FF2B5EF4-FFF2-40B4-BE49-F238E27FC236}">
                <a16:creationId xmlns:a16="http://schemas.microsoft.com/office/drawing/2014/main" id="{66E04CE3-E344-FBF8-97C9-A49252206968}"/>
              </a:ext>
            </a:extLst>
          </p:cNvPr>
          <p:cNvSpPr>
            <a:spLocks noChangeArrowheads="1"/>
          </p:cNvSpPr>
          <p:nvPr/>
        </p:nvSpPr>
        <p:spPr bwMode="auto">
          <a:xfrm>
            <a:off x="1573903" y="978074"/>
            <a:ext cx="8901112" cy="214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3600" dirty="0">
                <a:solidFill>
                  <a:srgbClr val="C00000"/>
                </a:solidFill>
                <a:latin typeface="Times New Roman" panose="02020603050405020304" pitchFamily="18" charset="0"/>
                <a:cs typeface="Times New Roman" panose="02020603050405020304" pitchFamily="18" charset="0"/>
              </a:rPr>
              <a:t>BÀI 2 </a:t>
            </a:r>
          </a:p>
          <a:p>
            <a:pPr algn="ctr"/>
            <a:r>
              <a:rPr lang="en-US" altLang="en-US" sz="3600" dirty="0">
                <a:solidFill>
                  <a:srgbClr val="C00000"/>
                </a:solidFill>
                <a:latin typeface="Times New Roman" panose="02020603050405020304" pitchFamily="18" charset="0"/>
                <a:cs typeface="Times New Roman" panose="02020603050405020304" pitchFamily="18" charset="0"/>
              </a:rPr>
              <a:t>LUẬT NGHĨA VỤ QUÂN SỰ </a:t>
            </a:r>
          </a:p>
          <a:p>
            <a:pPr algn="ctr"/>
            <a:r>
              <a:rPr lang="en-US" altLang="en-US" sz="3600" dirty="0">
                <a:solidFill>
                  <a:srgbClr val="C00000"/>
                </a:solidFill>
                <a:latin typeface="Times New Roman" panose="02020603050405020304" pitchFamily="18" charset="0"/>
                <a:cs typeface="Times New Roman" panose="02020603050405020304" pitchFamily="18" charset="0"/>
              </a:rPr>
              <a:t>VÀ TRÁCH NHIỆM CỦA HỌC SINH</a:t>
            </a:r>
          </a:p>
        </p:txBody>
      </p:sp>
      <p:sp>
        <p:nvSpPr>
          <p:cNvPr id="9" name="TextBox 11">
            <a:extLst>
              <a:ext uri="{FF2B5EF4-FFF2-40B4-BE49-F238E27FC236}">
                <a16:creationId xmlns:a16="http://schemas.microsoft.com/office/drawing/2014/main" id="{F12230ED-42FB-9EED-55C5-B4F3D7D70BBD}"/>
              </a:ext>
            </a:extLst>
          </p:cNvPr>
          <p:cNvSpPr txBox="1">
            <a:spLocks noChangeArrowheads="1"/>
          </p:cNvSpPr>
          <p:nvPr/>
        </p:nvSpPr>
        <p:spPr bwMode="auto">
          <a:xfrm>
            <a:off x="2107095" y="140045"/>
            <a:ext cx="80440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3000" dirty="0">
                <a:latin typeface="Constantia" panose="02030602050306030303" pitchFamily="18" charset="0"/>
              </a:rPr>
              <a:t>SỞ GIÁO DỤC &amp; ĐÀO TẠO BÌNH ĐỊNH    </a:t>
            </a:r>
          </a:p>
          <a:p>
            <a:pPr algn="ctr"/>
            <a:r>
              <a:rPr lang="en-US" altLang="en-US" sz="3000" dirty="0" err="1">
                <a:latin typeface="Constantia" panose="02030602050306030303" pitchFamily="18" charset="0"/>
              </a:rPr>
              <a:t>Trường</a:t>
            </a:r>
            <a:r>
              <a:rPr lang="en-US" altLang="en-US" sz="3000" dirty="0">
                <a:latin typeface="Constantia" panose="02030602050306030303" pitchFamily="18" charset="0"/>
              </a:rPr>
              <a:t> THPT TRƯNG VƯƠNG</a:t>
            </a:r>
          </a:p>
        </p:txBody>
      </p:sp>
      <p:sp>
        <p:nvSpPr>
          <p:cNvPr id="10" name="Rectangle 9">
            <a:extLst>
              <a:ext uri="{FF2B5EF4-FFF2-40B4-BE49-F238E27FC236}">
                <a16:creationId xmlns:a16="http://schemas.microsoft.com/office/drawing/2014/main" id="{1D9A5364-A07B-5C74-23CB-3E98FAF254ED}"/>
              </a:ext>
            </a:extLst>
          </p:cNvPr>
          <p:cNvSpPr>
            <a:spLocks noChangeArrowheads="1"/>
          </p:cNvSpPr>
          <p:nvPr/>
        </p:nvSpPr>
        <p:spPr bwMode="auto">
          <a:xfrm>
            <a:off x="5604903" y="3198018"/>
            <a:ext cx="982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ts val="600"/>
              </a:spcBef>
              <a:buClr>
                <a:schemeClr val="accent1"/>
              </a:buClr>
              <a:buSzPct val="70000"/>
              <a:buFont typeface="Wingdings" panose="05000000000000000000" pitchFamily="2" charset="2"/>
              <a:buNone/>
            </a:pPr>
            <a:r>
              <a:rPr lang="en-US" altLang="en-US" u="sng" dirty="0">
                <a:solidFill>
                  <a:srgbClr val="002060"/>
                </a:solidFill>
                <a:latin typeface="Arial" panose="020B0604020202020204" pitchFamily="34" charset="0"/>
                <a:cs typeface="Arial" panose="020B0604020202020204" pitchFamily="34" charset="0"/>
              </a:rPr>
              <a:t>2 </a:t>
            </a:r>
            <a:r>
              <a:rPr lang="en-US" altLang="en-US" u="sng" dirty="0" err="1">
                <a:solidFill>
                  <a:srgbClr val="002060"/>
                </a:solidFill>
                <a:latin typeface="Arial" panose="020B0604020202020204" pitchFamily="34" charset="0"/>
                <a:cs typeface="Arial" panose="020B0604020202020204" pitchFamily="34" charset="0"/>
              </a:rPr>
              <a:t>Tiết</a:t>
            </a:r>
            <a:endParaRPr lang="en-US" altLang="en-US" dirty="0">
              <a:solidFill>
                <a:srgbClr val="002060"/>
              </a:solidFill>
              <a:latin typeface="Arial" panose="020B0604020202020204" pitchFamily="34" charset="0"/>
              <a:cs typeface="Arial" panose="020B0604020202020204" pitchFamily="34" charset="0"/>
            </a:endParaRPr>
          </a:p>
        </p:txBody>
      </p:sp>
      <p:pic>
        <p:nvPicPr>
          <p:cNvPr id="11" name="Picture 21" descr="Book-03">
            <a:extLst>
              <a:ext uri="{FF2B5EF4-FFF2-40B4-BE49-F238E27FC236}">
                <a16:creationId xmlns:a16="http://schemas.microsoft.com/office/drawing/2014/main" id="{64F0AE0D-2D2F-070F-8571-381DB20EEE5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87617" y="3716005"/>
            <a:ext cx="1590261" cy="78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4">
            <a:extLst>
              <a:ext uri="{FF2B5EF4-FFF2-40B4-BE49-F238E27FC236}">
                <a16:creationId xmlns:a16="http://schemas.microsoft.com/office/drawing/2014/main" id="{B2884AFE-7CC9-3D0A-290F-CAE2847C28E6}"/>
              </a:ext>
            </a:extLst>
          </p:cNvPr>
          <p:cNvSpPr>
            <a:spLocks noGrp="1"/>
          </p:cNvSpPr>
          <p:nvPr>
            <p:ph type="subTitle" idx="1"/>
          </p:nvPr>
        </p:nvSpPr>
        <p:spPr>
          <a:xfrm>
            <a:off x="4731169" y="5729909"/>
            <a:ext cx="6400800" cy="571500"/>
          </a:xfrm>
        </p:spPr>
        <p:txBody>
          <a:bodyPr>
            <a:normAutofit/>
          </a:bodyPr>
          <a:lstStyle/>
          <a:p>
            <a:r>
              <a:rPr lang="en-US" sz="2600" b="1" dirty="0" err="1">
                <a:solidFill>
                  <a:srgbClr val="C00000"/>
                </a:solidFill>
                <a:latin typeface="Times New Roman" panose="02020603050405020304" pitchFamily="18" charset="0"/>
                <a:cs typeface="Times New Roman" panose="02020603050405020304" pitchFamily="18" charset="0"/>
              </a:rPr>
              <a:t>Giáo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viên</a:t>
            </a:r>
            <a:r>
              <a:rPr lang="en-US" sz="2600" b="1" dirty="0">
                <a:solidFill>
                  <a:srgbClr val="C00000"/>
                </a:solidFill>
                <a:latin typeface="Times New Roman" panose="02020603050405020304" pitchFamily="18" charset="0"/>
                <a:cs typeface="Times New Roman" panose="02020603050405020304" pitchFamily="18" charset="0"/>
              </a:rPr>
              <a:t> : NGUYỄN ĐỨC HÙNG</a:t>
            </a:r>
          </a:p>
        </p:txBody>
      </p:sp>
    </p:spTree>
    <p:extLst>
      <p:ext uri="{BB962C8B-B14F-4D97-AF65-F5344CB8AC3E}">
        <p14:creationId xmlns:p14="http://schemas.microsoft.com/office/powerpoint/2010/main" val="25531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0" fill="hold"/>
                                        <p:tgtEl>
                                          <p:spTgt spid="10"/>
                                        </p:tgtEl>
                                        <p:attrNameLst>
                                          <p:attrName>ppt_x</p:attrName>
                                        </p:attrNameLst>
                                      </p:cBhvr>
                                      <p:tavLst>
                                        <p:tav tm="0">
                                          <p:val>
                                            <p:strVal val="#ppt_x"/>
                                          </p:val>
                                        </p:tav>
                                        <p:tav tm="100000">
                                          <p:val>
                                            <p:strVal val="#ppt_x"/>
                                          </p:val>
                                        </p:tav>
                                      </p:tavLst>
                                    </p:anim>
                                    <p:anim calcmode="lin" valueType="num">
                                      <p:cBhvr additive="base">
                                        <p:cTn id="8" dur="5000" fill="hold"/>
                                        <p:tgtEl>
                                          <p:spTgt spid="10"/>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0" fill="hold"/>
                                        <p:tgtEl>
                                          <p:spTgt spid="11"/>
                                        </p:tgtEl>
                                        <p:attrNameLst>
                                          <p:attrName>ppt_x</p:attrName>
                                        </p:attrNameLst>
                                      </p:cBhvr>
                                      <p:tavLst>
                                        <p:tav tm="0">
                                          <p:val>
                                            <p:strVal val="#ppt_x"/>
                                          </p:val>
                                        </p:tav>
                                        <p:tav tm="100000">
                                          <p:val>
                                            <p:strVal val="#ppt_x"/>
                                          </p:val>
                                        </p:tav>
                                      </p:tavLst>
                                    </p:anim>
                                    <p:anim calcmode="lin" valueType="num">
                                      <p:cBhvr additive="base">
                                        <p:cTn id="12"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p:cTn id="1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pic>
        <p:nvPicPr>
          <p:cNvPr id="2" name="Picture 7">
            <a:extLst>
              <a:ext uri="{FF2B5EF4-FFF2-40B4-BE49-F238E27FC236}">
                <a16:creationId xmlns:a16="http://schemas.microsoft.com/office/drawing/2014/main" id="{A1E642EC-E1E8-A987-BC8D-21BF916EB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589" y="1203702"/>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6">
            <a:extLst>
              <a:ext uri="{FF2B5EF4-FFF2-40B4-BE49-F238E27FC236}">
                <a16:creationId xmlns:a16="http://schemas.microsoft.com/office/drawing/2014/main" id="{91B4C774-714F-B657-96F0-DF2DAAFE20A4}"/>
              </a:ext>
            </a:extLst>
          </p:cNvPr>
          <p:cNvSpPr txBox="1">
            <a:spLocks noChangeArrowheads="1"/>
          </p:cNvSpPr>
          <p:nvPr/>
        </p:nvSpPr>
        <p:spPr bwMode="auto">
          <a:xfrm>
            <a:off x="3403738" y="1309322"/>
            <a:ext cx="5853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Times New Roman" panose="02020603050405020304" pitchFamily="18" charset="0"/>
                <a:cs typeface="Times New Roman" panose="02020603050405020304" pitchFamily="18" charset="0"/>
              </a:rPr>
              <a:t>CÂU HỎI KIỂM TRA KIẾN THỨC</a:t>
            </a:r>
            <a:endParaRPr lang="en-US" altLang="en-US" sz="2600" i="1" dirty="0">
              <a:solidFill>
                <a:srgbClr val="C00000"/>
              </a:solidFill>
              <a:latin typeface="Times New Roman" panose="02020603050405020304" pitchFamily="18" charset="0"/>
              <a:cs typeface="Times New Roman" panose="02020603050405020304" pitchFamily="18" charset="0"/>
            </a:endParaRPr>
          </a:p>
        </p:txBody>
      </p:sp>
      <p:sp>
        <p:nvSpPr>
          <p:cNvPr id="8" name="TextBox 16">
            <a:extLst>
              <a:ext uri="{FF2B5EF4-FFF2-40B4-BE49-F238E27FC236}">
                <a16:creationId xmlns:a16="http://schemas.microsoft.com/office/drawing/2014/main" id="{4F909D0A-3AFB-472C-41E1-D14D05744286}"/>
              </a:ext>
            </a:extLst>
          </p:cNvPr>
          <p:cNvSpPr txBox="1">
            <a:spLocks noChangeArrowheads="1"/>
          </p:cNvSpPr>
          <p:nvPr/>
        </p:nvSpPr>
        <p:spPr bwMode="auto">
          <a:xfrm>
            <a:off x="119270" y="1915497"/>
            <a:ext cx="118341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vi-VN" sz="3200" i="1" dirty="0">
                <a:solidFill>
                  <a:srgbClr val="FF0000"/>
                </a:solidFill>
                <a:latin typeface="Times New Roman" panose="02020603050405020304" pitchFamily="18" charset="0"/>
                <a:cs typeface="Times New Roman" panose="02020603050405020304" pitchFamily="18" charset="0"/>
              </a:rPr>
              <a:t>Công d</a:t>
            </a:r>
            <a:r>
              <a:rPr lang="en-US" sz="3200" i="1" dirty="0">
                <a:solidFill>
                  <a:srgbClr val="FF0000"/>
                </a:solidFill>
                <a:latin typeface="Times New Roman" panose="02020603050405020304" pitchFamily="18" charset="0"/>
                <a:cs typeface="Times New Roman" panose="02020603050405020304" pitchFamily="18" charset="0"/>
              </a:rPr>
              <a:t>â</a:t>
            </a:r>
            <a:r>
              <a:rPr lang="vi-VN" sz="3200" i="1" dirty="0">
                <a:solidFill>
                  <a:srgbClr val="FF0000"/>
                </a:solidFill>
                <a:latin typeface="Times New Roman" panose="02020603050405020304" pitchFamily="18" charset="0"/>
                <a:cs typeface="Times New Roman" panose="02020603050405020304" pitchFamily="18" charset="0"/>
              </a:rPr>
              <a:t>n phục vụ trong lực lượng d</a:t>
            </a:r>
            <a:r>
              <a:rPr lang="en-US" sz="3200" i="1" dirty="0">
                <a:solidFill>
                  <a:srgbClr val="FF0000"/>
                </a:solidFill>
                <a:latin typeface="Times New Roman" panose="02020603050405020304" pitchFamily="18" charset="0"/>
                <a:cs typeface="Times New Roman" panose="02020603050405020304" pitchFamily="18" charset="0"/>
              </a:rPr>
              <a:t>â</a:t>
            </a:r>
            <a:r>
              <a:rPr lang="vi-VN" sz="3200" i="1" dirty="0">
                <a:solidFill>
                  <a:srgbClr val="FF0000"/>
                </a:solidFill>
                <a:latin typeface="Times New Roman" panose="02020603050405020304" pitchFamily="18" charset="0"/>
                <a:cs typeface="Times New Roman" panose="02020603050405020304" pitchFamily="18" charset="0"/>
              </a:rPr>
              <a:t>n qu</a:t>
            </a:r>
            <a:r>
              <a:rPr lang="en-US" sz="3200" i="1" dirty="0">
                <a:solidFill>
                  <a:srgbClr val="FF0000"/>
                </a:solidFill>
                <a:latin typeface="Times New Roman" panose="02020603050405020304" pitchFamily="18" charset="0"/>
                <a:cs typeface="Times New Roman" panose="02020603050405020304" pitchFamily="18" charset="0"/>
              </a:rPr>
              <a:t>â</a:t>
            </a:r>
            <a:r>
              <a:rPr lang="vi-VN" sz="3200" i="1" dirty="0">
                <a:solidFill>
                  <a:srgbClr val="FF0000"/>
                </a:solidFill>
                <a:latin typeface="Times New Roman" panose="02020603050405020304" pitchFamily="18" charset="0"/>
                <a:cs typeface="Times New Roman" panose="02020603050405020304" pitchFamily="18" charset="0"/>
              </a:rPr>
              <a:t>n tự vệ có được coi là thực hiện nghĩa vụ qu</a:t>
            </a:r>
            <a:r>
              <a:rPr lang="en-US" sz="3200" i="1" dirty="0">
                <a:solidFill>
                  <a:srgbClr val="FF0000"/>
                </a:solidFill>
                <a:latin typeface="Times New Roman" panose="02020603050405020304" pitchFamily="18" charset="0"/>
                <a:cs typeface="Times New Roman" panose="02020603050405020304" pitchFamily="18" charset="0"/>
              </a:rPr>
              <a:t>â</a:t>
            </a:r>
            <a:r>
              <a:rPr lang="vi-VN" sz="3200" i="1" dirty="0">
                <a:solidFill>
                  <a:srgbClr val="FF0000"/>
                </a:solidFill>
                <a:latin typeface="Times New Roman" panose="02020603050405020304" pitchFamily="18" charset="0"/>
                <a:cs typeface="Times New Roman" panose="02020603050405020304" pitchFamily="18" charset="0"/>
              </a:rPr>
              <a:t>n sự không? Tại sao?</a:t>
            </a:r>
            <a:endParaRPr lang="en-US" sz="3200" b="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57CCB5D-DB88-FF57-8ACB-37308AF96EA1}"/>
              </a:ext>
            </a:extLst>
          </p:cNvPr>
          <p:cNvSpPr txBox="1"/>
          <p:nvPr/>
        </p:nvSpPr>
        <p:spPr>
          <a:xfrm>
            <a:off x="228600" y="3070455"/>
            <a:ext cx="11714920" cy="3108543"/>
          </a:xfrm>
          <a:prstGeom prst="rect">
            <a:avLst/>
          </a:prstGeom>
          <a:noFill/>
        </p:spPr>
        <p:txBody>
          <a:bodyPr wrap="square">
            <a:spAutoFit/>
          </a:bodyPr>
          <a:lstStyle/>
          <a:p>
            <a:pPr algn="just"/>
            <a:r>
              <a:rPr lang="vi-VN" sz="2800" b="0" i="0" dirty="0">
                <a:solidFill>
                  <a:srgbClr val="002060"/>
                </a:solidFill>
                <a:effectLst/>
                <a:latin typeface="Times New Roman" panose="02020603050405020304" pitchFamily="18" charset="0"/>
                <a:cs typeface="Times New Roman" panose="02020603050405020304" pitchFamily="18" charset="0"/>
              </a:rPr>
              <a:t>- Công dân phục vụ trong lực lượng dân quân tự vệ không được coi là thực hiện nghĩa vụ quân sự. Vì: Theo quy định của Luật nghĩa vụ quân sự 2015:</a:t>
            </a:r>
          </a:p>
          <a:p>
            <a:pPr algn="just"/>
            <a:r>
              <a:rPr lang="vi-VN" sz="2800" b="0" i="0" dirty="0">
                <a:solidFill>
                  <a:srgbClr val="002060"/>
                </a:solidFill>
                <a:effectLst/>
                <a:latin typeface="Times New Roman" panose="02020603050405020304" pitchFamily="18" charset="0"/>
                <a:cs typeface="Times New Roman" panose="02020603050405020304" pitchFamily="18" charset="0"/>
              </a:rPr>
              <a:t>+ Đối tượng được công nhận hoàn thành nghĩa vụ quân sự tại ngũ trong thời bình khi có đã hoàn thành nghĩa vụ tham gia dân quân tự vệ, trong đó có ít nhất 12 tháng làm nhiệm vụ dân quân tự vệ thường trực. Như vậy, nếu thời gian làm nhiệm vụ dân quân tự vệ thường trực dưới 12 tháng, công dân đó vẫn phải thực hiện nghĩa vụ quân sự</a:t>
            </a:r>
            <a:r>
              <a:rPr lang="vi-VN" sz="2500" b="0" i="0" dirty="0">
                <a:solidFill>
                  <a:srgbClr val="00206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025740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TextBox 16">
            <a:extLst>
              <a:ext uri="{FF2B5EF4-FFF2-40B4-BE49-F238E27FC236}">
                <a16:creationId xmlns:a16="http://schemas.microsoft.com/office/drawing/2014/main" id="{58CDA4EB-028E-CB01-F363-73240448BCD7}"/>
              </a:ext>
            </a:extLst>
          </p:cNvPr>
          <p:cNvSpPr txBox="1">
            <a:spLocks noChangeArrowheads="1"/>
          </p:cNvSpPr>
          <p:nvPr/>
        </p:nvSpPr>
        <p:spPr bwMode="auto">
          <a:xfrm>
            <a:off x="228600" y="1093253"/>
            <a:ext cx="110125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7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I. MỘT SỐ NỘI DUNG CƠ BẢN CỦA LUẬT NGHĨA VỤ QUÂN SỰ</a:t>
            </a:r>
            <a:endParaRPr lang="en-US" altLang="en-US" sz="28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07FCFA-2D34-512C-46B8-72F59FBEEF00}"/>
              </a:ext>
            </a:extLst>
          </p:cNvPr>
          <p:cNvSpPr txBox="1"/>
          <p:nvPr/>
        </p:nvSpPr>
        <p:spPr>
          <a:xfrm>
            <a:off x="82996" y="1558684"/>
            <a:ext cx="5179594" cy="584775"/>
          </a:xfrm>
          <a:prstGeom prst="rect">
            <a:avLst/>
          </a:prstGeom>
          <a:noFill/>
        </p:spPr>
        <p:txBody>
          <a:bodyPr wrap="square">
            <a:spAutoFit/>
          </a:bodyPr>
          <a:lstStyle/>
          <a:p>
            <a:pPr marL="0" marR="0" indent="0" algn="just">
              <a:spcBef>
                <a:spcPts val="0"/>
              </a:spcBef>
              <a:spcAft>
                <a:spcPts val="0"/>
              </a:spcAft>
            </a:pPr>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2</a:t>
            </a:r>
            <a:r>
              <a:rPr lang="vi-VN"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Đăng</a:t>
            </a:r>
            <a:r>
              <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kí</a:t>
            </a:r>
            <a:r>
              <a:rPr lang="vi-VN"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a:t>
            </a:r>
            <a:r>
              <a:rPr lang="vi-VN"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ghĩa vụ quân sự </a:t>
            </a:r>
            <a:endPar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1C1F84F-2B86-7E39-04C0-5060E416ABC0}"/>
              </a:ext>
            </a:extLst>
          </p:cNvPr>
          <p:cNvPicPr>
            <a:picLocks noChangeAspect="1"/>
          </p:cNvPicPr>
          <p:nvPr/>
        </p:nvPicPr>
        <p:blipFill>
          <a:blip r:embed="rId7"/>
          <a:stretch>
            <a:fillRect/>
          </a:stretch>
        </p:blipFill>
        <p:spPr>
          <a:xfrm>
            <a:off x="245865" y="2291218"/>
            <a:ext cx="5179594" cy="4520322"/>
          </a:xfrm>
          <a:prstGeom prst="rect">
            <a:avLst/>
          </a:prstGeom>
        </p:spPr>
      </p:pic>
      <p:sp>
        <p:nvSpPr>
          <p:cNvPr id="9" name="TextBox 16">
            <a:extLst>
              <a:ext uri="{FF2B5EF4-FFF2-40B4-BE49-F238E27FC236}">
                <a16:creationId xmlns:a16="http://schemas.microsoft.com/office/drawing/2014/main" id="{EC1769E2-DE0E-1882-0F8E-FAFBB789410B}"/>
              </a:ext>
            </a:extLst>
          </p:cNvPr>
          <p:cNvSpPr txBox="1">
            <a:spLocks noChangeArrowheads="1"/>
          </p:cNvSpPr>
          <p:nvPr/>
        </p:nvSpPr>
        <p:spPr bwMode="auto">
          <a:xfrm>
            <a:off x="5526157" y="1654783"/>
            <a:ext cx="643724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3000" i="1" dirty="0" err="1">
                <a:solidFill>
                  <a:srgbClr val="C00000"/>
                </a:solidFill>
                <a:latin typeface="Times New Roman" panose="02020603050405020304" pitchFamily="18" charset="0"/>
                <a:cs typeface="Times New Roman" panose="02020603050405020304" pitchFamily="18" charset="0"/>
              </a:rPr>
              <a:t>Đối</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tượng</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nào</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được</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đăng</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kí</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miễn</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đăng</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kí</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nghĩa</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vụ</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quân</a:t>
            </a:r>
            <a:r>
              <a:rPr lang="en-US" altLang="en-US" sz="3000" i="1" dirty="0">
                <a:solidFill>
                  <a:srgbClr val="C00000"/>
                </a:solidFill>
                <a:latin typeface="Times New Roman" panose="02020603050405020304" pitchFamily="18" charset="0"/>
                <a:cs typeface="Times New Roman" panose="02020603050405020304" pitchFamily="18" charset="0"/>
              </a:rPr>
              <a:t> </a:t>
            </a:r>
            <a:r>
              <a:rPr lang="en-US" altLang="en-US" sz="3000" i="1" dirty="0" err="1">
                <a:solidFill>
                  <a:srgbClr val="C00000"/>
                </a:solidFill>
                <a:latin typeface="Times New Roman" panose="02020603050405020304" pitchFamily="18" charset="0"/>
                <a:cs typeface="Times New Roman" panose="02020603050405020304" pitchFamily="18" charset="0"/>
              </a:rPr>
              <a:t>sự</a:t>
            </a:r>
            <a:r>
              <a:rPr lang="en-US" altLang="en-US" sz="3000" i="1" dirty="0">
                <a:solidFill>
                  <a:srgbClr val="C0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950D0DA3-4789-76EE-55B2-C0754EC90742}"/>
              </a:ext>
            </a:extLst>
          </p:cNvPr>
          <p:cNvSpPr txBox="1"/>
          <p:nvPr/>
        </p:nvSpPr>
        <p:spPr>
          <a:xfrm>
            <a:off x="5526156" y="2621303"/>
            <a:ext cx="6537941" cy="2400657"/>
          </a:xfrm>
          <a:prstGeom prst="rect">
            <a:avLst/>
          </a:prstGeom>
          <a:noFill/>
        </p:spPr>
        <p:txBody>
          <a:bodyPr wrap="square">
            <a:spAutoFit/>
          </a:bodyPr>
          <a:lstStyle/>
          <a:p>
            <a:pPr marL="0" marR="0" indent="228600" algn="just">
              <a:spcBef>
                <a:spcPts val="0"/>
              </a:spcBef>
              <a:spcAft>
                <a:spcPts val="0"/>
              </a:spcAft>
            </a:pP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Đối tư</a:t>
            </a:r>
            <a:r>
              <a:rPr lang="en-US" sz="3000" i="1" dirty="0">
                <a:effectLst/>
                <a:latin typeface="Times New Roman" panose="02020603050405020304" pitchFamily="18" charset="0"/>
                <a:ea typeface="Arial" panose="020B0604020202020204" pitchFamily="34" charset="0"/>
                <a:cs typeface="Times New Roman" panose="02020603050405020304" pitchFamily="18" charset="0"/>
              </a:rPr>
              <a:t>ợ</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ng đ</a:t>
            </a:r>
            <a:r>
              <a:rPr lang="en-US" sz="3000" i="1" dirty="0">
                <a:latin typeface="Times New Roman" panose="02020603050405020304" pitchFamily="18" charset="0"/>
                <a:ea typeface="Arial" panose="020B0604020202020204" pitchFamily="34" charset="0"/>
                <a:cs typeface="Times New Roman" panose="02020603050405020304" pitchFamily="18" charset="0"/>
              </a:rPr>
              <a:t>ă</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ng kí nghĩa vụ qu</a:t>
            </a:r>
            <a:r>
              <a:rPr lang="en-US" sz="3000" i="1" dirty="0">
                <a:latin typeface="Times New Roman" panose="02020603050405020304" pitchFamily="18" charset="0"/>
                <a:ea typeface="Arial" panose="020B0604020202020204" pitchFamily="34" charset="0"/>
                <a:cs typeface="Times New Roman" panose="02020603050405020304" pitchFamily="18" charset="0"/>
              </a:rPr>
              <a:t>â</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n </a:t>
            </a:r>
            <a:r>
              <a:rPr lang="en-US" sz="3000" i="1" dirty="0" err="1">
                <a:latin typeface="Times New Roman" panose="02020603050405020304" pitchFamily="18" charset="0"/>
                <a:ea typeface="Arial" panose="020B0604020202020204" pitchFamily="34" charset="0"/>
                <a:cs typeface="Times New Roman" panose="02020603050405020304" pitchFamily="18" charset="0"/>
              </a:rPr>
              <a:t>sự</a:t>
            </a:r>
            <a:r>
              <a:rPr lang="en-US" sz="3000" i="1" dirty="0">
                <a:latin typeface="Times New Roman" panose="02020603050405020304" pitchFamily="18" charset="0"/>
                <a:ea typeface="Arial" panose="020B0604020202020204" pitchFamily="34" charset="0"/>
                <a:cs typeface="Times New Roman" panose="02020603050405020304" pitchFamily="18" charset="0"/>
              </a:rPr>
              <a:t>:</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latin typeface="Times New Roman" panose="02020603050405020304" pitchFamily="18" charset="0"/>
                <a:ea typeface="Arial" panose="020B0604020202020204" pitchFamily="34" charset="0"/>
                <a:cs typeface="Times New Roman" panose="02020603050405020304" pitchFamily="18" charset="0"/>
              </a:rPr>
              <a:t>Cô</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ng d</a:t>
            </a:r>
            <a:r>
              <a:rPr lang="en-US" sz="3000" dirty="0">
                <a:latin typeface="Times New Roman" panose="02020603050405020304" pitchFamily="18" charset="0"/>
                <a:ea typeface="Arial" panose="020B0604020202020204" pitchFamily="34" charset="0"/>
                <a:cs typeface="Times New Roman" panose="02020603050405020304" pitchFamily="18" charset="0"/>
              </a:rPr>
              <a:t>â</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nam đ</a:t>
            </a:r>
            <a:r>
              <a:rPr lang="en-US" sz="3000" dirty="0">
                <a:latin typeface="Times New Roman" panose="02020603050405020304" pitchFamily="18" charset="0"/>
                <a:ea typeface="Arial" panose="020B0604020202020204" pitchFamily="34" charset="0"/>
                <a:cs typeface="Times New Roman" panose="02020603050405020304" pitchFamily="18" charset="0"/>
              </a:rPr>
              <a:t>ủ</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17 tuổi tr</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ở</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lên. Công dân n</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ữ</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đ</a:t>
            </a:r>
            <a:r>
              <a:rPr lang="en-US" sz="3000" dirty="0">
                <a:latin typeface="Times New Roman" panose="02020603050405020304" pitchFamily="18" charset="0"/>
                <a:ea typeface="Arial" panose="020B0604020202020204" pitchFamily="34" charset="0"/>
                <a:cs typeface="Times New Roman" panose="02020603050405020304" pitchFamily="18" charset="0"/>
              </a:rPr>
              <a:t>ủ</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18 tu</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ổ</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i trở l</a:t>
            </a:r>
            <a:r>
              <a:rPr lang="en-US" sz="3000" dirty="0">
                <a:latin typeface="Times New Roman" panose="02020603050405020304" pitchFamily="18" charset="0"/>
                <a:ea typeface="Arial" panose="020B0604020202020204" pitchFamily="34" charset="0"/>
                <a:cs typeface="Times New Roman" panose="02020603050405020304" pitchFamily="18" charset="0"/>
              </a:rPr>
              <a:t>ê</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(có ng</a:t>
            </a: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 nghề chuyên m</a:t>
            </a:r>
            <a:r>
              <a:rPr lang="en-US"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ô</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phù h</a:t>
            </a:r>
            <a:r>
              <a:rPr lang="en-US"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ợ</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 y</a:t>
            </a: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ê</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u c</a:t>
            </a:r>
            <a:r>
              <a:rPr lang="en-US"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u của Qu</a:t>
            </a: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â</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đội nh</a:t>
            </a: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â</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dân).</a:t>
            </a:r>
            <a:endPar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B6AE931C-99E2-DB17-72F6-0C0E592E43FB}"/>
              </a:ext>
            </a:extLst>
          </p:cNvPr>
          <p:cNvSpPr txBox="1"/>
          <p:nvPr/>
        </p:nvSpPr>
        <p:spPr>
          <a:xfrm>
            <a:off x="5518224" y="4887584"/>
            <a:ext cx="6561737" cy="1938992"/>
          </a:xfrm>
          <a:prstGeom prst="rect">
            <a:avLst/>
          </a:prstGeom>
          <a:noFill/>
        </p:spPr>
        <p:txBody>
          <a:bodyPr wrap="square">
            <a:spAutoFit/>
          </a:bodyPr>
          <a:lstStyle/>
          <a:p>
            <a:pPr marL="0" marR="0" indent="228600" algn="just">
              <a:spcBef>
                <a:spcPts val="0"/>
              </a:spcBef>
              <a:spcAft>
                <a:spcPts val="0"/>
              </a:spcAft>
            </a:pPr>
            <a:r>
              <a:rPr lang="en-US" sz="3000" i="1" dirty="0" err="1">
                <a:latin typeface="Times New Roman" panose="02020603050405020304" pitchFamily="18" charset="0"/>
                <a:ea typeface="Arial" panose="020B0604020202020204" pitchFamily="34" charset="0"/>
                <a:cs typeface="Times New Roman" panose="02020603050405020304" pitchFamily="18" charset="0"/>
              </a:rPr>
              <a:t>Đối</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 tượng miễn </a:t>
            </a:r>
            <a:r>
              <a:rPr lang="en-US" sz="3000" i="1" dirty="0" err="1">
                <a:effectLst/>
                <a:latin typeface="Times New Roman" panose="02020603050405020304" pitchFamily="18" charset="0"/>
                <a:ea typeface="Arial" panose="020B0604020202020204" pitchFamily="34" charset="0"/>
                <a:cs typeface="Times New Roman" panose="02020603050405020304" pitchFamily="18" charset="0"/>
              </a:rPr>
              <a:t>đă</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ng kí nghĩa vụ qu</a:t>
            </a:r>
            <a:r>
              <a:rPr lang="en-US" sz="3000" i="1" dirty="0">
                <a:latin typeface="Times New Roman" panose="02020603050405020304" pitchFamily="18" charset="0"/>
                <a:ea typeface="Arial" panose="020B0604020202020204" pitchFamily="34" charset="0"/>
                <a:cs typeface="Times New Roman" panose="02020603050405020304" pitchFamily="18" charset="0"/>
              </a:rPr>
              <a:t>â</a:t>
            </a:r>
            <a:r>
              <a:rPr lang="vi-VN" sz="3000" i="1" dirty="0">
                <a:effectLst/>
                <a:latin typeface="Times New Roman" panose="02020603050405020304" pitchFamily="18" charset="0"/>
                <a:ea typeface="Arial" panose="020B0604020202020204" pitchFamily="34" charset="0"/>
                <a:cs typeface="Times New Roman" panose="02020603050405020304" pitchFamily="18" charset="0"/>
              </a:rPr>
              <a:t>n sự:</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Người khuy</a:t>
            </a:r>
            <a:r>
              <a:rPr lang="en-US" sz="3000" dirty="0">
                <a:latin typeface="Times New Roman" panose="02020603050405020304" pitchFamily="18" charset="0"/>
                <a:ea typeface="Arial" panose="020B0604020202020204" pitchFamily="34" charset="0"/>
                <a:cs typeface="Times New Roman" panose="02020603050405020304" pitchFamily="18" charset="0"/>
              </a:rPr>
              <a:t>ế</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 tật</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người m</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ắ</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c bệnh hi</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ể</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m ngh</a:t>
            </a:r>
            <a:r>
              <a:rPr lang="en-US" sz="3000" dirty="0">
                <a:latin typeface="Times New Roman" panose="02020603050405020304" pitchFamily="18" charset="0"/>
                <a:ea typeface="Arial" panose="020B0604020202020204" pitchFamily="34" charset="0"/>
                <a:cs typeface="Times New Roman" panose="02020603050405020304" pitchFamily="18" charset="0"/>
              </a:rPr>
              <a:t>è</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o, bệnh tâm th</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ầ</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ho</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ặ</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c bệnh m</a:t>
            </a:r>
            <a:r>
              <a:rPr lang="en-US" sz="3000" dirty="0">
                <a:latin typeface="Times New Roman" panose="02020603050405020304" pitchFamily="18" charset="0"/>
                <a:ea typeface="Arial" panose="020B0604020202020204" pitchFamily="34" charset="0"/>
                <a:cs typeface="Times New Roman" panose="02020603050405020304" pitchFamily="18" charset="0"/>
              </a:rPr>
              <a:t>ã</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t</a:t>
            </a:r>
            <a:r>
              <a:rPr lang="en-US" sz="3000" dirty="0">
                <a:latin typeface="Times New Roman" panose="02020603050405020304" pitchFamily="18" charset="0"/>
                <a:ea typeface="Arial" panose="020B0604020202020204" pitchFamily="34" charset="0"/>
                <a:cs typeface="Times New Roman" panose="02020603050405020304" pitchFamily="18" charset="0"/>
              </a:rPr>
              <a:t>í</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nh theo quy đ</a:t>
            </a:r>
            <a:r>
              <a:rPr lang="en-US" sz="3000" dirty="0">
                <a:latin typeface="Times New Roman" panose="02020603050405020304" pitchFamily="18" charset="0"/>
                <a:ea typeface="Arial" panose="020B0604020202020204" pitchFamily="34" charset="0"/>
                <a:cs typeface="Times New Roman" panose="02020603050405020304" pitchFamily="18" charset="0"/>
              </a:rPr>
              <a:t>ị</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nh của pháp luật</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2" name="Picture 11">
            <a:extLst>
              <a:ext uri="{FF2B5EF4-FFF2-40B4-BE49-F238E27FC236}">
                <a16:creationId xmlns:a16="http://schemas.microsoft.com/office/drawing/2014/main" id="{46520C8F-9FE9-7AC3-1445-4739821BC49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302407"/>
            <a:ext cx="5179594" cy="450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trường hợp thuộc diện ko dc goi nhập ngũ">
            <a:hlinkClick r:id="" action="ppaction://media"/>
            <a:extLst>
              <a:ext uri="{FF2B5EF4-FFF2-40B4-BE49-F238E27FC236}">
                <a16:creationId xmlns:a16="http://schemas.microsoft.com/office/drawing/2014/main" id="{2CD12947-38A6-EFBA-12AE-2BCA4950FA4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7759" y="2291218"/>
            <a:ext cx="5402533" cy="4566782"/>
          </a:xfrm>
          <a:prstGeom prst="rect">
            <a:avLst/>
          </a:prstGeom>
        </p:spPr>
      </p:pic>
    </p:spTree>
    <p:extLst>
      <p:ext uri="{BB962C8B-B14F-4D97-AF65-F5344CB8AC3E}">
        <p14:creationId xmlns:p14="http://schemas.microsoft.com/office/powerpoint/2010/main" val="2600032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892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6"/>
                </p:tgtEl>
              </p:cMediaNode>
            </p:video>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6"/>
                                        </p:tgtEl>
                                      </p:cBhvr>
                                    </p:cmd>
                                  </p:childTnLst>
                                </p:cTn>
                              </p:par>
                            </p:childTnLst>
                          </p:cTn>
                        </p:par>
                      </p:childTnLst>
                    </p:cTn>
                  </p:par>
                </p:childTnLst>
              </p:cTn>
              <p:nextCondLst>
                <p:cond evt="onClick" delay="0">
                  <p:tgtEl>
                    <p:spTgt spid="16"/>
                  </p:tgtEl>
                </p:cond>
              </p:nextCondLst>
            </p:seq>
          </p:childTnLst>
        </p:cTn>
      </p:par>
    </p:tnLst>
    <p:bldLst>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TextBox 16">
            <a:extLst>
              <a:ext uri="{FF2B5EF4-FFF2-40B4-BE49-F238E27FC236}">
                <a16:creationId xmlns:a16="http://schemas.microsoft.com/office/drawing/2014/main" id="{511FCA7A-C3F6-EA8E-9665-5326DEDA18D2}"/>
              </a:ext>
            </a:extLst>
          </p:cNvPr>
          <p:cNvSpPr txBox="1">
            <a:spLocks noChangeArrowheads="1"/>
          </p:cNvSpPr>
          <p:nvPr/>
        </p:nvSpPr>
        <p:spPr bwMode="auto">
          <a:xfrm>
            <a:off x="228600" y="1093253"/>
            <a:ext cx="11734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700" dirty="0">
                <a:latin typeface="Times New Roman" panose="02020603050405020304" pitchFamily="18" charset="0"/>
                <a:cs typeface="Times New Roman" panose="02020603050405020304" pitchFamily="18" charset="0"/>
              </a:rPr>
              <a:t> </a:t>
            </a:r>
            <a:r>
              <a:rPr lang="en-US" altLang="en-US" sz="3000" dirty="0">
                <a:latin typeface="Times New Roman" panose="02020603050405020304" pitchFamily="18" charset="0"/>
                <a:cs typeface="Times New Roman" panose="02020603050405020304" pitchFamily="18" charset="0"/>
              </a:rPr>
              <a:t>I. MỘT SỐ NỘI DUNG CƠ BẢN CỦA LUẬT NGHĨA VỤ QUÂN SỰ</a:t>
            </a:r>
            <a:endParaRPr lang="en-US" altLang="en-US" sz="30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119C74-DE4F-E2BB-FD30-924983F43F7E}"/>
              </a:ext>
            </a:extLst>
          </p:cNvPr>
          <p:cNvSpPr txBox="1"/>
          <p:nvPr/>
        </p:nvSpPr>
        <p:spPr>
          <a:xfrm>
            <a:off x="258417" y="1614827"/>
            <a:ext cx="2478157" cy="584775"/>
          </a:xfrm>
          <a:prstGeom prst="rect">
            <a:avLst/>
          </a:prstGeom>
          <a:noFill/>
        </p:spPr>
        <p:txBody>
          <a:bodyPr wrap="square">
            <a:spAutoFit/>
          </a:bodyPr>
          <a:lstStyle/>
          <a:p>
            <a:pPr marL="0" marR="0" indent="0" algn="just">
              <a:spcBef>
                <a:spcPts val="0"/>
              </a:spcBef>
              <a:spcAft>
                <a:spcPts val="0"/>
              </a:spcAft>
            </a:pPr>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3. </a:t>
            </a:r>
            <a:r>
              <a:rPr lang="en-US" sz="32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Nhập</a:t>
            </a:r>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ngũ</a:t>
            </a:r>
            <a:endPar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D612E55-30FE-3560-D832-D89A2E29522A}"/>
              </a:ext>
            </a:extLst>
          </p:cNvPr>
          <p:cNvSpPr txBox="1"/>
          <p:nvPr/>
        </p:nvSpPr>
        <p:spPr>
          <a:xfrm>
            <a:off x="0" y="2136401"/>
            <a:ext cx="6228522" cy="2062103"/>
          </a:xfrm>
          <a:prstGeom prst="rect">
            <a:avLst/>
          </a:prstGeom>
          <a:noFill/>
        </p:spPr>
        <p:txBody>
          <a:bodyPr wrap="square">
            <a:spAutoFit/>
          </a:bodyPr>
          <a:lstStyle/>
          <a:p>
            <a:pPr marL="0" marR="0" indent="228600" algn="just">
              <a:spcBef>
                <a:spcPts val="0"/>
              </a:spcBef>
              <a:spcAft>
                <a:spcPts val="0"/>
              </a:spcAft>
            </a:pP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Tiêu</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chuẩn</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gọi</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nhập</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effectLst/>
                <a:latin typeface="Times New Roman" panose="02020603050405020304" pitchFamily="18" charset="0"/>
                <a:ea typeface="Arial" panose="020B0604020202020204" pitchFamily="34" charset="0"/>
                <a:cs typeface="Times New Roman" panose="02020603050405020304" pitchFamily="18" charset="0"/>
              </a:rPr>
              <a:t>ngũ</a:t>
            </a:r>
            <a:r>
              <a:rPr lang="en-US" sz="3200" i="1"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C</a:t>
            </a:r>
            <a:r>
              <a:rPr lang="en-US" sz="3200" dirty="0">
                <a:latin typeface="Times New Roman" panose="02020603050405020304" pitchFamily="18" charset="0"/>
                <a:ea typeface="Arial" panose="020B0604020202020204" pitchFamily="34" charset="0"/>
                <a:cs typeface="Times New Roman" panose="02020603050405020304" pitchFamily="18" charset="0"/>
              </a:rPr>
              <a:t>ó</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lí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lịch</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rõ ràng; đ</a:t>
            </a:r>
            <a:r>
              <a:rPr lang="en-US" sz="3200" dirty="0">
                <a:latin typeface="Times New Roman" panose="02020603050405020304" pitchFamily="18" charset="0"/>
                <a:ea typeface="Arial" panose="020B0604020202020204" pitchFamily="34" charset="0"/>
                <a:cs typeface="Times New Roman" panose="02020603050405020304" pitchFamily="18" charset="0"/>
              </a:rPr>
              <a:t>ủ</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s</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ứ</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 khoẻ phục vụ tại ngũ theo quy định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có tr</a:t>
            </a:r>
            <a:r>
              <a:rPr lang="en-US" sz="3200" dirty="0">
                <a:latin typeface="Times New Roman" panose="02020603050405020304" pitchFamily="18" charset="0"/>
                <a:ea typeface="Arial" panose="020B0604020202020204" pitchFamily="34" charset="0"/>
                <a:cs typeface="Times New Roman" panose="02020603050405020304" pitchFamily="18" charset="0"/>
              </a:rPr>
              <a:t>ì</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nh độ v</a:t>
            </a:r>
            <a:r>
              <a:rPr lang="en-US" sz="3200" dirty="0">
                <a:latin typeface="Times New Roman" panose="02020603050405020304" pitchFamily="18" charset="0"/>
                <a:ea typeface="Arial" panose="020B0604020202020204" pitchFamily="34" charset="0"/>
                <a:cs typeface="Times New Roman" panose="02020603050405020304" pitchFamily="18" charset="0"/>
              </a:rPr>
              <a:t>ă</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n ho</a:t>
            </a:r>
            <a:r>
              <a:rPr lang="en-US" sz="3200" dirty="0">
                <a:latin typeface="Times New Roman" panose="02020603050405020304" pitchFamily="18" charset="0"/>
                <a:ea typeface="Arial" panose="020B0604020202020204" pitchFamily="34" charset="0"/>
                <a:cs typeface="Times New Roman" panose="02020603050405020304" pitchFamily="18" charset="0"/>
              </a:rPr>
              <a:t>á</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ph</a:t>
            </a:r>
            <a:r>
              <a:rPr lang="en-US" sz="3200" dirty="0">
                <a:latin typeface="Times New Roman" panose="02020603050405020304" pitchFamily="18" charset="0"/>
                <a:ea typeface="Arial" panose="020B0604020202020204" pitchFamily="34" charset="0"/>
                <a:cs typeface="Times New Roman" panose="02020603050405020304" pitchFamily="18" charset="0"/>
              </a:rPr>
              <a:t>ù</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hợp. </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81CCCA3-639B-94A3-0E06-C64E3E6E06B0}"/>
              </a:ext>
            </a:extLst>
          </p:cNvPr>
          <p:cNvSpPr txBox="1"/>
          <p:nvPr/>
        </p:nvSpPr>
        <p:spPr>
          <a:xfrm>
            <a:off x="6626" y="4116895"/>
            <a:ext cx="6215270" cy="2062103"/>
          </a:xfrm>
          <a:prstGeom prst="rect">
            <a:avLst/>
          </a:prstGeom>
          <a:noFill/>
        </p:spPr>
        <p:txBody>
          <a:bodyPr wrap="square">
            <a:spAutoFit/>
          </a:bodyPr>
          <a:lstStyle/>
          <a:p>
            <a:pPr marL="0" marR="0" indent="228600" algn="just">
              <a:spcBef>
                <a:spcPts val="0"/>
              </a:spcBef>
              <a:spcAft>
                <a:spcPts val="0"/>
              </a:spcAft>
            </a:pPr>
            <a:r>
              <a:rPr lang="en-US" sz="3200" i="1" dirty="0">
                <a:latin typeface="Times New Roman" panose="02020603050405020304" pitchFamily="18" charset="0"/>
                <a:ea typeface="Arial" panose="020B0604020202020204" pitchFamily="34" charset="0"/>
                <a:cs typeface="Times New Roman" panose="02020603050405020304" pitchFamily="18" charset="0"/>
              </a:rPr>
              <a:t>T</a:t>
            </a:r>
            <a:r>
              <a:rPr lang="vi-VN" sz="3200" i="1" dirty="0">
                <a:effectLst/>
                <a:latin typeface="Times New Roman" panose="02020603050405020304" pitchFamily="18" charset="0"/>
                <a:ea typeface="Arial" panose="020B0604020202020204" pitchFamily="34" charset="0"/>
                <a:cs typeface="Times New Roman" panose="02020603050405020304" pitchFamily="18" charset="0"/>
              </a:rPr>
              <a:t>uổi g</a:t>
            </a:r>
            <a:r>
              <a:rPr lang="en-US" sz="3200" i="1" dirty="0">
                <a:latin typeface="Times New Roman" panose="02020603050405020304" pitchFamily="18" charset="0"/>
                <a:ea typeface="Arial" panose="020B0604020202020204" pitchFamily="34" charset="0"/>
                <a:cs typeface="Times New Roman" panose="02020603050405020304" pitchFamily="18" charset="0"/>
              </a:rPr>
              <a:t>ọ</a:t>
            </a:r>
            <a:r>
              <a:rPr lang="vi-VN" sz="3200" i="1" dirty="0">
                <a:effectLst/>
                <a:latin typeface="Times New Roman" panose="02020603050405020304" pitchFamily="18" charset="0"/>
                <a:ea typeface="Arial" panose="020B0604020202020204" pitchFamily="34" charset="0"/>
                <a:cs typeface="Times New Roman" panose="02020603050405020304" pitchFamily="18" charset="0"/>
              </a:rPr>
              <a:t>i nh</a:t>
            </a:r>
            <a:r>
              <a:rPr lang="en-US" sz="3200" i="1" dirty="0">
                <a:effectLst/>
                <a:latin typeface="Times New Roman" panose="02020603050405020304" pitchFamily="18" charset="0"/>
                <a:ea typeface="Arial" panose="020B0604020202020204" pitchFamily="34" charset="0"/>
                <a:cs typeface="Times New Roman" panose="02020603050405020304" pitchFamily="18" charset="0"/>
              </a:rPr>
              <a:t>ậ</a:t>
            </a:r>
            <a:r>
              <a:rPr lang="vi-VN" sz="3200" i="1" dirty="0">
                <a:effectLst/>
                <a:latin typeface="Times New Roman" panose="02020603050405020304" pitchFamily="18" charset="0"/>
                <a:ea typeface="Arial" panose="020B0604020202020204" pitchFamily="34" charset="0"/>
                <a:cs typeface="Times New Roman" panose="02020603050405020304" pitchFamily="18" charset="0"/>
              </a:rPr>
              <a:t>p ngũ.</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Đủ</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18 tu</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ổi</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đến hết 25 tuổi, công d</a:t>
            </a:r>
            <a:r>
              <a:rPr lang="en-US" sz="3200" dirty="0">
                <a:latin typeface="Times New Roman" panose="02020603050405020304" pitchFamily="18" charset="0"/>
                <a:ea typeface="Arial" panose="020B0604020202020204" pitchFamily="34" charset="0"/>
                <a:cs typeface="Times New Roman" panose="02020603050405020304" pitchFamily="18" charset="0"/>
              </a:rPr>
              <a:t>â</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n đư</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ợ</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 được t</a:t>
            </a:r>
            <a:r>
              <a:rPr lang="en-US" sz="3200" dirty="0">
                <a:latin typeface="Times New Roman" panose="02020603050405020304" pitchFamily="18" charset="0"/>
                <a:ea typeface="Arial" panose="020B0604020202020204" pitchFamily="34" charset="0"/>
                <a:cs typeface="Times New Roman" panose="02020603050405020304" pitchFamily="18" charset="0"/>
              </a:rPr>
              <a:t>ạ</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m hoãn gọi 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ậ</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p ngũ th</a:t>
            </a:r>
            <a:r>
              <a:rPr lang="en-US" sz="3200" dirty="0">
                <a:latin typeface="Times New Roman" panose="02020603050405020304" pitchFamily="18" charset="0"/>
                <a:ea typeface="Arial" panose="020B0604020202020204" pitchFamily="34" charset="0"/>
                <a:cs typeface="Times New Roman" panose="02020603050405020304" pitchFamily="18" charset="0"/>
              </a:rPr>
              <a:t>ì</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độ tu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ổ</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i g</a:t>
            </a:r>
            <a:r>
              <a:rPr lang="en-US" sz="3200" dirty="0">
                <a:latin typeface="Times New Roman" panose="02020603050405020304" pitchFamily="18" charset="0"/>
                <a:ea typeface="Arial" panose="020B0604020202020204" pitchFamily="34" charset="0"/>
                <a:cs typeface="Times New Roman" panose="02020603050405020304" pitchFamily="18" charset="0"/>
              </a:rPr>
              <a:t>ọ</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i nhập ngũ đến hết 27 tu</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ổ</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i.</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2E6361E3-F92C-0955-69F2-09866F8CB6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8522" y="2139693"/>
            <a:ext cx="5963478" cy="471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3693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TextBox 16">
            <a:extLst>
              <a:ext uri="{FF2B5EF4-FFF2-40B4-BE49-F238E27FC236}">
                <a16:creationId xmlns:a16="http://schemas.microsoft.com/office/drawing/2014/main" id="{700CBE91-2EE4-D6D9-CDAC-1A2BD4F80F26}"/>
              </a:ext>
            </a:extLst>
          </p:cNvPr>
          <p:cNvSpPr txBox="1">
            <a:spLocks noChangeArrowheads="1"/>
          </p:cNvSpPr>
          <p:nvPr/>
        </p:nvSpPr>
        <p:spPr bwMode="auto">
          <a:xfrm>
            <a:off x="172275" y="1104412"/>
            <a:ext cx="117911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900" dirty="0">
                <a:solidFill>
                  <a:srgbClr val="FF0000"/>
                </a:solidFill>
                <a:latin typeface="Times New Roman" panose="02020603050405020304" pitchFamily="18" charset="0"/>
                <a:cs typeface="Times New Roman" panose="02020603050405020304" pitchFamily="18" charset="0"/>
              </a:rPr>
              <a:t> I. MỘT SỐ NỘI DUNG CƠ BẢN CỦA LUẬT NGHĨA VỤ QUÂN SỰ</a:t>
            </a:r>
            <a:endParaRPr lang="en-US" altLang="en-US" sz="2900" i="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2414EFE-BCFB-D8DF-0382-DD139CA7E2B0}"/>
              </a:ext>
            </a:extLst>
          </p:cNvPr>
          <p:cNvSpPr txBox="1"/>
          <p:nvPr/>
        </p:nvSpPr>
        <p:spPr>
          <a:xfrm>
            <a:off x="228600" y="1547365"/>
            <a:ext cx="2478157" cy="584775"/>
          </a:xfrm>
          <a:prstGeom prst="rect">
            <a:avLst/>
          </a:prstGeom>
          <a:noFill/>
        </p:spPr>
        <p:txBody>
          <a:bodyPr wrap="square">
            <a:spAutoFit/>
          </a:bodyPr>
          <a:lstStyle/>
          <a:p>
            <a:pPr marL="0" marR="0" indent="0" algn="just">
              <a:spcBef>
                <a:spcPts val="0"/>
              </a:spcBef>
              <a:spcAft>
                <a:spcPts val="0"/>
              </a:spcAft>
            </a:pPr>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3. </a:t>
            </a:r>
            <a:r>
              <a:rPr lang="en-US" sz="32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Nhập</a:t>
            </a:r>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ngũ</a:t>
            </a:r>
            <a:endPar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E14D8BC-905A-8866-F425-D71B7A4A34CA}"/>
              </a:ext>
            </a:extLst>
          </p:cNvPr>
          <p:cNvSpPr txBox="1"/>
          <p:nvPr/>
        </p:nvSpPr>
        <p:spPr>
          <a:xfrm>
            <a:off x="53007" y="2141380"/>
            <a:ext cx="6304723" cy="1569660"/>
          </a:xfrm>
          <a:prstGeom prst="rect">
            <a:avLst/>
          </a:prstGeom>
          <a:noFill/>
        </p:spPr>
        <p:txBody>
          <a:bodyPr wrap="square">
            <a:spAutoFit/>
          </a:bodyPr>
          <a:lstStyle/>
          <a:p>
            <a:pPr algn="just"/>
            <a:r>
              <a:rPr lang="vi-VN" sz="3200" i="1" dirty="0">
                <a:effectLst/>
                <a:latin typeface="Times New Roman" panose="02020603050405020304" pitchFamily="18" charset="0"/>
                <a:ea typeface="Liberation Mono"/>
                <a:cs typeface="Liberation Mono"/>
              </a:rPr>
              <a:t>Th</a:t>
            </a:r>
            <a:r>
              <a:rPr lang="en-US" sz="3200" i="1" dirty="0">
                <a:effectLst/>
                <a:latin typeface="Times New Roman" panose="02020603050405020304" pitchFamily="18" charset="0"/>
                <a:ea typeface="Liberation Mono"/>
                <a:cs typeface="Liberation Mono"/>
              </a:rPr>
              <a:t>ờ</a:t>
            </a:r>
            <a:r>
              <a:rPr lang="vi-VN" sz="3200" i="1" dirty="0">
                <a:effectLst/>
                <a:latin typeface="Times New Roman" panose="02020603050405020304" pitchFamily="18" charset="0"/>
                <a:ea typeface="Liberation Mono"/>
                <a:cs typeface="Liberation Mono"/>
              </a:rPr>
              <a:t>i hạn phục vụ tại ngũ của hạ sĩ quan, binh sĩ:</a:t>
            </a:r>
            <a:r>
              <a:rPr lang="vi-VN" sz="3200" dirty="0">
                <a:effectLst/>
                <a:latin typeface="Times New Roman" panose="02020603050405020304" pitchFamily="18" charset="0"/>
                <a:ea typeface="Liberation Mono"/>
                <a:cs typeface="Liberation Mono"/>
              </a:rPr>
              <a:t> Trong thời b</a:t>
            </a:r>
            <a:r>
              <a:rPr lang="en-US" sz="3200" dirty="0">
                <a:latin typeface="Times New Roman" panose="02020603050405020304" pitchFamily="18" charset="0"/>
                <a:ea typeface="Liberation Mono"/>
                <a:cs typeface="Liberation Mono"/>
              </a:rPr>
              <a:t>ì</a:t>
            </a:r>
            <a:r>
              <a:rPr lang="vi-VN" sz="3200" dirty="0">
                <a:effectLst/>
                <a:latin typeface="Times New Roman" panose="02020603050405020304" pitchFamily="18" charset="0"/>
                <a:ea typeface="Liberation Mono"/>
                <a:cs typeface="Liberation Mono"/>
              </a:rPr>
              <a:t>nh, thời hạn phục vụ là 24 tháng. </a:t>
            </a:r>
            <a:endParaRPr lang="en-US" sz="3200" dirty="0">
              <a:effectLst/>
              <a:latin typeface="Times New Roman" panose="02020603050405020304" pitchFamily="18" charset="0"/>
              <a:ea typeface="Liberation Mono"/>
              <a:cs typeface="Liberation Mono"/>
            </a:endParaRPr>
          </a:p>
        </p:txBody>
      </p:sp>
      <p:sp>
        <p:nvSpPr>
          <p:cNvPr id="14" name="TextBox 13">
            <a:extLst>
              <a:ext uri="{FF2B5EF4-FFF2-40B4-BE49-F238E27FC236}">
                <a16:creationId xmlns:a16="http://schemas.microsoft.com/office/drawing/2014/main" id="{CF02EA95-C230-446C-600E-01D74BF9688A}"/>
              </a:ext>
            </a:extLst>
          </p:cNvPr>
          <p:cNvSpPr txBox="1"/>
          <p:nvPr/>
        </p:nvSpPr>
        <p:spPr>
          <a:xfrm>
            <a:off x="5751442" y="5042118"/>
            <a:ext cx="6304723" cy="1815882"/>
          </a:xfrm>
          <a:prstGeom prst="rect">
            <a:avLst/>
          </a:prstGeom>
          <a:noFill/>
        </p:spPr>
        <p:txBody>
          <a:bodyPr wrap="square">
            <a:spAutoFit/>
          </a:bodyPr>
          <a:lstStyle/>
          <a:p>
            <a:pPr algn="just"/>
            <a:r>
              <a:rPr lang="vi-VN" sz="2800" i="1" dirty="0">
                <a:solidFill>
                  <a:srgbClr val="FF0000"/>
                </a:solidFill>
                <a:effectLst/>
                <a:latin typeface="Times New Roman" panose="02020603050405020304" pitchFamily="18" charset="0"/>
                <a:ea typeface="Liberation Mono"/>
                <a:cs typeface="Liberation Mono"/>
              </a:rPr>
              <a:t>Trong t</a:t>
            </a:r>
            <a:r>
              <a:rPr lang="en-US" sz="2800" i="1" dirty="0">
                <a:solidFill>
                  <a:srgbClr val="FF0000"/>
                </a:solidFill>
                <a:effectLst/>
                <a:latin typeface="Times New Roman" panose="02020603050405020304" pitchFamily="18" charset="0"/>
                <a:ea typeface="Liberation Mono"/>
                <a:cs typeface="Liberation Mono"/>
              </a:rPr>
              <a:t>ì</a:t>
            </a:r>
            <a:r>
              <a:rPr lang="vi-VN" sz="2800" i="1" dirty="0">
                <a:solidFill>
                  <a:srgbClr val="FF0000"/>
                </a:solidFill>
                <a:effectLst/>
                <a:latin typeface="Times New Roman" panose="02020603050405020304" pitchFamily="18" charset="0"/>
                <a:ea typeface="Liberation Mono"/>
                <a:cs typeface="Liberation Mono"/>
              </a:rPr>
              <a:t>nh trạng chiến tranh ho</a:t>
            </a:r>
            <a:r>
              <a:rPr lang="en-US" sz="2800" i="1" dirty="0">
                <a:solidFill>
                  <a:srgbClr val="FF0000"/>
                </a:solidFill>
                <a:effectLst/>
                <a:latin typeface="Times New Roman" panose="02020603050405020304" pitchFamily="18" charset="0"/>
                <a:ea typeface="Liberation Mono"/>
                <a:cs typeface="Liberation Mono"/>
              </a:rPr>
              <a:t>ặ</a:t>
            </a:r>
            <a:r>
              <a:rPr lang="vi-VN" sz="2800" i="1" dirty="0">
                <a:solidFill>
                  <a:srgbClr val="FF0000"/>
                </a:solidFill>
                <a:effectLst/>
                <a:latin typeface="Times New Roman" panose="02020603050405020304" pitchFamily="18" charset="0"/>
                <a:ea typeface="Liberation Mono"/>
                <a:cs typeface="Liberation Mono"/>
              </a:rPr>
              <a:t>c t</a:t>
            </a:r>
            <a:r>
              <a:rPr lang="en-US" sz="2800" i="1" dirty="0">
                <a:solidFill>
                  <a:srgbClr val="FF0000"/>
                </a:solidFill>
                <a:effectLst/>
                <a:latin typeface="Times New Roman" panose="02020603050405020304" pitchFamily="18" charset="0"/>
                <a:ea typeface="Liberation Mono"/>
                <a:cs typeface="Liberation Mono"/>
              </a:rPr>
              <a:t>ì</a:t>
            </a:r>
            <a:r>
              <a:rPr lang="vi-VN" sz="2800" i="1" dirty="0">
                <a:solidFill>
                  <a:srgbClr val="FF0000"/>
                </a:solidFill>
                <a:effectLst/>
                <a:latin typeface="Times New Roman" panose="02020603050405020304" pitchFamily="18" charset="0"/>
                <a:ea typeface="Liberation Mono"/>
                <a:cs typeface="Liberation Mono"/>
              </a:rPr>
              <a:t>nh trạng khẩn cấp v</a:t>
            </a:r>
            <a:r>
              <a:rPr lang="en-US" sz="2800" i="1" dirty="0">
                <a:solidFill>
                  <a:srgbClr val="FF0000"/>
                </a:solidFill>
                <a:effectLst/>
                <a:latin typeface="Times New Roman" panose="02020603050405020304" pitchFamily="18" charset="0"/>
                <a:ea typeface="Liberation Mono"/>
                <a:cs typeface="Liberation Mono"/>
              </a:rPr>
              <a:t>ề</a:t>
            </a:r>
            <a:r>
              <a:rPr lang="vi-VN" sz="2800" i="1" dirty="0">
                <a:solidFill>
                  <a:srgbClr val="FF0000"/>
                </a:solidFill>
                <a:effectLst/>
                <a:latin typeface="Times New Roman" panose="02020603050405020304" pitchFamily="18" charset="0"/>
                <a:ea typeface="Liberation Mono"/>
                <a:cs typeface="Liberation Mono"/>
              </a:rPr>
              <a:t> qu</a:t>
            </a:r>
            <a:r>
              <a:rPr lang="en-US" sz="2800" i="1" dirty="0">
                <a:solidFill>
                  <a:srgbClr val="FF0000"/>
                </a:solidFill>
                <a:effectLst/>
                <a:latin typeface="Times New Roman" panose="02020603050405020304" pitchFamily="18" charset="0"/>
                <a:ea typeface="Liberation Mono"/>
                <a:cs typeface="Liberation Mono"/>
              </a:rPr>
              <a:t>ố</a:t>
            </a:r>
            <a:r>
              <a:rPr lang="vi-VN" sz="2800" i="1" dirty="0">
                <a:solidFill>
                  <a:srgbClr val="FF0000"/>
                </a:solidFill>
                <a:effectLst/>
                <a:latin typeface="Times New Roman" panose="02020603050405020304" pitchFamily="18" charset="0"/>
                <a:ea typeface="Liberation Mono"/>
                <a:cs typeface="Liberation Mono"/>
              </a:rPr>
              <a:t>c phòng được thực hiện theo lệnh t</a:t>
            </a:r>
            <a:r>
              <a:rPr lang="en-US" sz="2800" i="1" dirty="0">
                <a:solidFill>
                  <a:srgbClr val="FF0000"/>
                </a:solidFill>
                <a:effectLst/>
                <a:latin typeface="Times New Roman" panose="02020603050405020304" pitchFamily="18" charset="0"/>
                <a:ea typeface="Liberation Mono"/>
                <a:cs typeface="Liberation Mono"/>
              </a:rPr>
              <a:t>ổ</a:t>
            </a:r>
            <a:r>
              <a:rPr lang="vi-VN" sz="2800" i="1" dirty="0">
                <a:solidFill>
                  <a:srgbClr val="FF0000"/>
                </a:solidFill>
                <a:effectLst/>
                <a:latin typeface="Times New Roman" panose="02020603050405020304" pitchFamily="18" charset="0"/>
                <a:ea typeface="Liberation Mono"/>
                <a:cs typeface="Liberation Mono"/>
              </a:rPr>
              <a:t>ng động viên hoặc động vi</a:t>
            </a:r>
            <a:r>
              <a:rPr lang="en-US" sz="2800" i="1" dirty="0">
                <a:solidFill>
                  <a:srgbClr val="FF0000"/>
                </a:solidFill>
                <a:effectLst/>
                <a:latin typeface="Times New Roman" panose="02020603050405020304" pitchFamily="18" charset="0"/>
                <a:ea typeface="Liberation Mono"/>
                <a:cs typeface="Liberation Mono"/>
              </a:rPr>
              <a:t>ê</a:t>
            </a:r>
            <a:r>
              <a:rPr lang="vi-VN" sz="2800" i="1" dirty="0">
                <a:solidFill>
                  <a:srgbClr val="FF0000"/>
                </a:solidFill>
                <a:effectLst/>
                <a:latin typeface="Times New Roman" panose="02020603050405020304" pitchFamily="18" charset="0"/>
                <a:ea typeface="Liberation Mono"/>
                <a:cs typeface="Liberation Mono"/>
              </a:rPr>
              <a:t>n cục bộ.</a:t>
            </a:r>
            <a:endParaRPr lang="en-US" sz="2800" i="1" dirty="0">
              <a:solidFill>
                <a:srgbClr val="FF0000"/>
              </a:solidFill>
              <a:effectLst/>
              <a:latin typeface="Liberation Mono"/>
              <a:ea typeface="Liberation Mono"/>
              <a:cs typeface="Liberation Mono"/>
            </a:endParaRPr>
          </a:p>
        </p:txBody>
      </p:sp>
      <p:pic>
        <p:nvPicPr>
          <p:cNvPr id="15" name="Picture 14">
            <a:extLst>
              <a:ext uri="{FF2B5EF4-FFF2-40B4-BE49-F238E27FC236}">
                <a16:creationId xmlns:a16="http://schemas.microsoft.com/office/drawing/2014/main" id="{5E59E15E-4D9E-BC89-F5E2-1D8B66A49721}"/>
              </a:ext>
            </a:extLst>
          </p:cNvPr>
          <p:cNvPicPr>
            <a:picLocks noChangeAspect="1"/>
          </p:cNvPicPr>
          <p:nvPr/>
        </p:nvPicPr>
        <p:blipFill>
          <a:blip r:embed="rId5"/>
          <a:stretch>
            <a:fillRect/>
          </a:stretch>
        </p:blipFill>
        <p:spPr>
          <a:xfrm>
            <a:off x="6533322" y="2070585"/>
            <a:ext cx="5310808" cy="2848289"/>
          </a:xfrm>
          <a:prstGeom prst="rect">
            <a:avLst/>
          </a:prstGeom>
        </p:spPr>
      </p:pic>
      <p:pic>
        <p:nvPicPr>
          <p:cNvPr id="16" name="Picture 15">
            <a:extLst>
              <a:ext uri="{FF2B5EF4-FFF2-40B4-BE49-F238E27FC236}">
                <a16:creationId xmlns:a16="http://schemas.microsoft.com/office/drawing/2014/main" id="{4A5BCE59-7763-4909-980B-37D1A380798B}"/>
              </a:ext>
            </a:extLst>
          </p:cNvPr>
          <p:cNvPicPr>
            <a:picLocks noChangeAspect="1"/>
          </p:cNvPicPr>
          <p:nvPr/>
        </p:nvPicPr>
        <p:blipFill>
          <a:blip r:embed="rId6"/>
          <a:stretch>
            <a:fillRect/>
          </a:stretch>
        </p:blipFill>
        <p:spPr>
          <a:xfrm>
            <a:off x="228599" y="3711517"/>
            <a:ext cx="5430079" cy="2848289"/>
          </a:xfrm>
          <a:prstGeom prst="rect">
            <a:avLst/>
          </a:prstGeom>
        </p:spPr>
      </p:pic>
    </p:spTree>
    <p:extLst>
      <p:ext uri="{BB962C8B-B14F-4D97-AF65-F5344CB8AC3E}">
        <p14:creationId xmlns:p14="http://schemas.microsoft.com/office/powerpoint/2010/main" val="4105656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pic>
        <p:nvPicPr>
          <p:cNvPr id="2" name="trường hợp tạm hoãn nvqs">
            <a:hlinkClick r:id="" action="ppaction://media"/>
            <a:extLst>
              <a:ext uri="{FF2B5EF4-FFF2-40B4-BE49-F238E27FC236}">
                <a16:creationId xmlns:a16="http://schemas.microsoft.com/office/drawing/2014/main" id="{BEA99EB1-E335-0581-94F1-DD74C2BEB17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520070" y="2105660"/>
            <a:ext cx="5671929" cy="4753752"/>
          </a:xfrm>
          <a:prstGeom prst="rect">
            <a:avLst/>
          </a:prstGeom>
        </p:spPr>
      </p:pic>
      <p:sp>
        <p:nvSpPr>
          <p:cNvPr id="3" name="TextBox 16">
            <a:extLst>
              <a:ext uri="{FF2B5EF4-FFF2-40B4-BE49-F238E27FC236}">
                <a16:creationId xmlns:a16="http://schemas.microsoft.com/office/drawing/2014/main" id="{BCB832CF-A5AF-110B-39D1-E87138A3B159}"/>
              </a:ext>
            </a:extLst>
          </p:cNvPr>
          <p:cNvSpPr txBox="1">
            <a:spLocks noChangeArrowheads="1"/>
          </p:cNvSpPr>
          <p:nvPr/>
        </p:nvSpPr>
        <p:spPr bwMode="auto">
          <a:xfrm>
            <a:off x="172278" y="1093253"/>
            <a:ext cx="11661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3000" dirty="0">
                <a:latin typeface="Times New Roman" panose="02020603050405020304" pitchFamily="18" charset="0"/>
                <a:cs typeface="Times New Roman" panose="02020603050405020304" pitchFamily="18" charset="0"/>
              </a:rPr>
              <a:t> </a:t>
            </a:r>
            <a:r>
              <a:rPr lang="en-US" altLang="en-US" sz="2900" dirty="0">
                <a:solidFill>
                  <a:srgbClr val="FF0000"/>
                </a:solidFill>
                <a:latin typeface="Times New Roman" panose="02020603050405020304" pitchFamily="18" charset="0"/>
                <a:cs typeface="Times New Roman" panose="02020603050405020304" pitchFamily="18" charset="0"/>
              </a:rPr>
              <a:t>I. MỘT SỐ NỘI DUNG CƠ BẢN CỦA LUẬT NGHĨA VỤ QUÂN SỰ</a:t>
            </a:r>
            <a:endParaRPr lang="en-US" altLang="en-US" sz="2900" i="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010B0F1-749D-A39C-0CE5-A78AF36DE419}"/>
              </a:ext>
            </a:extLst>
          </p:cNvPr>
          <p:cNvSpPr txBox="1"/>
          <p:nvPr/>
        </p:nvSpPr>
        <p:spPr>
          <a:xfrm>
            <a:off x="228600" y="1547365"/>
            <a:ext cx="2478157" cy="538609"/>
          </a:xfrm>
          <a:prstGeom prst="rect">
            <a:avLst/>
          </a:prstGeom>
          <a:noFill/>
        </p:spPr>
        <p:txBody>
          <a:bodyPr wrap="square">
            <a:spAutoFit/>
          </a:bodyPr>
          <a:lstStyle/>
          <a:p>
            <a:pPr marL="0" marR="0" indent="0" algn="just">
              <a:spcBef>
                <a:spcPts val="0"/>
              </a:spcBef>
              <a:spcAft>
                <a:spcPts val="0"/>
              </a:spcAft>
            </a:pPr>
            <a:r>
              <a:rPr lang="en-US" sz="29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3. </a:t>
            </a:r>
            <a:r>
              <a:rPr lang="en-US" sz="29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Nhập</a:t>
            </a:r>
            <a:r>
              <a:rPr lang="en-US" sz="29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9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ngũ</a:t>
            </a:r>
            <a:endParaRPr lang="en-US" sz="29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CFC6529-B5C8-FE6E-B9E7-71E0623493C4}"/>
              </a:ext>
            </a:extLst>
          </p:cNvPr>
          <p:cNvSpPr txBox="1"/>
          <p:nvPr/>
        </p:nvSpPr>
        <p:spPr>
          <a:xfrm>
            <a:off x="0" y="2766243"/>
            <a:ext cx="6255026" cy="4170372"/>
          </a:xfrm>
          <a:prstGeom prst="rect">
            <a:avLst/>
          </a:prstGeom>
          <a:noFill/>
        </p:spPr>
        <p:txBody>
          <a:bodyPr wrap="square">
            <a:spAutoFit/>
          </a:bodyPr>
          <a:lstStyle/>
          <a:p>
            <a:pPr algn="just"/>
            <a:r>
              <a:rPr lang="en-US" sz="2650" dirty="0">
                <a:effectLst/>
                <a:latin typeface="Times New Roman" panose="02020603050405020304" pitchFamily="18" charset="0"/>
                <a:ea typeface="Liberation Mono"/>
                <a:cs typeface="Times New Roman" panose="02020603050405020304" pitchFamily="18" charset="0"/>
              </a:rPr>
              <a:t>- </a:t>
            </a:r>
            <a:r>
              <a:rPr lang="vi-VN" sz="2650" dirty="0">
                <a:effectLst/>
                <a:latin typeface="Times New Roman" panose="02020603050405020304" pitchFamily="18" charset="0"/>
                <a:ea typeface="Liberation Mono"/>
                <a:cs typeface="Times New Roman" panose="02020603050405020304" pitchFamily="18" charset="0"/>
              </a:rPr>
              <a:t>Chưa đủ sức khỏe phục vụ </a:t>
            </a:r>
            <a:r>
              <a:rPr lang="en-US" sz="2650" dirty="0" err="1">
                <a:effectLst/>
                <a:latin typeface="Times New Roman" panose="02020603050405020304" pitchFamily="18" charset="0"/>
                <a:ea typeface="Liberation Mono"/>
                <a:cs typeface="Times New Roman" panose="02020603050405020304" pitchFamily="18" charset="0"/>
              </a:rPr>
              <a:t>tại</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ngũ</a:t>
            </a:r>
            <a:endParaRPr lang="en-US" sz="2650" dirty="0">
              <a:effectLst/>
              <a:latin typeface="Times New Roman" panose="02020603050405020304" pitchFamily="18" charset="0"/>
              <a:ea typeface="Liberation Mono"/>
              <a:cs typeface="Times New Roman" panose="02020603050405020304" pitchFamily="18" charset="0"/>
            </a:endParaRPr>
          </a:p>
          <a:p>
            <a:pPr algn="just"/>
            <a:r>
              <a:rPr lang="en-US" sz="2650" dirty="0">
                <a:effectLst/>
                <a:latin typeface="Times New Roman" panose="02020603050405020304" pitchFamily="18" charset="0"/>
                <a:ea typeface="Liberation Mono"/>
                <a:cs typeface="Times New Roman" panose="02020603050405020304" pitchFamily="18" charset="0"/>
              </a:rPr>
              <a:t>- </a:t>
            </a:r>
            <a:r>
              <a:rPr lang="vi-VN" sz="2650" dirty="0">
                <a:effectLst/>
                <a:latin typeface="Times New Roman" panose="02020603050405020304" pitchFamily="18" charset="0"/>
                <a:ea typeface="Liberation Mono"/>
                <a:cs typeface="Times New Roman" panose="02020603050405020304" pitchFamily="18" charset="0"/>
              </a:rPr>
              <a:t>Là lao động duy nhất</a:t>
            </a:r>
            <a:r>
              <a:rPr lang="en-US" sz="2650" dirty="0">
                <a:effectLst/>
                <a:latin typeface="Times New Roman" panose="02020603050405020304" pitchFamily="18" charset="0"/>
                <a:ea typeface="Liberation Mono"/>
                <a:cs typeface="Times New Roman" panose="02020603050405020304" pitchFamily="18" charset="0"/>
              </a:rPr>
              <a:t>…</a:t>
            </a:r>
            <a:r>
              <a:rPr lang="vi-VN" sz="2650" dirty="0">
                <a:effectLst/>
                <a:latin typeface="Times New Roman" panose="02020603050405020304" pitchFamily="18" charset="0"/>
                <a:ea typeface="Liberation Mono"/>
                <a:cs typeface="Times New Roman" panose="02020603050405020304" pitchFamily="18" charset="0"/>
              </a:rPr>
              <a:t> </a:t>
            </a:r>
            <a:endParaRPr lang="en-US" sz="2650" dirty="0">
              <a:effectLst/>
              <a:latin typeface="Times New Roman" panose="02020603050405020304" pitchFamily="18" charset="0"/>
              <a:ea typeface="Liberation Mono"/>
              <a:cs typeface="Times New Roman" panose="02020603050405020304" pitchFamily="18" charset="0"/>
            </a:endParaRPr>
          </a:p>
          <a:p>
            <a:pPr algn="just"/>
            <a:r>
              <a:rPr lang="en-US" sz="2650" dirty="0">
                <a:effectLst/>
                <a:latin typeface="Times New Roman" panose="02020603050405020304" pitchFamily="18" charset="0"/>
                <a:ea typeface="Liberation Mono"/>
                <a:cs typeface="Times New Roman" panose="02020603050405020304" pitchFamily="18" charset="0"/>
              </a:rPr>
              <a:t>- </a:t>
            </a:r>
            <a:r>
              <a:rPr lang="vi-VN" sz="2650" dirty="0">
                <a:effectLst/>
                <a:latin typeface="Times New Roman" panose="02020603050405020304" pitchFamily="18" charset="0"/>
                <a:ea typeface="Liberation Mono"/>
                <a:cs typeface="Times New Roman" panose="02020603050405020304" pitchFamily="18" charset="0"/>
              </a:rPr>
              <a:t>M</a:t>
            </a:r>
            <a:r>
              <a:rPr lang="en-US" sz="2650" dirty="0">
                <a:effectLst/>
                <a:latin typeface="Times New Roman" panose="02020603050405020304" pitchFamily="18" charset="0"/>
                <a:ea typeface="Liberation Mono"/>
                <a:cs typeface="Times New Roman" panose="02020603050405020304" pitchFamily="18" charset="0"/>
              </a:rPr>
              <a:t>ộ</a:t>
            </a:r>
            <a:r>
              <a:rPr lang="vi-VN" sz="2650" dirty="0">
                <a:effectLst/>
                <a:latin typeface="Times New Roman" panose="02020603050405020304" pitchFamily="18" charset="0"/>
                <a:ea typeface="Liberation Mono"/>
                <a:cs typeface="Times New Roman" panose="02020603050405020304" pitchFamily="18" charset="0"/>
              </a:rPr>
              <a:t>t con của bệnh binh, người nhiễm chất độc da</a:t>
            </a:r>
            <a:r>
              <a:rPr lang="en-US" sz="2650" dirty="0">
                <a:effectLst/>
                <a:latin typeface="Times New Roman" panose="02020603050405020304" pitchFamily="18" charset="0"/>
                <a:ea typeface="Liberation Mono"/>
                <a:cs typeface="Times New Roman" panose="02020603050405020304" pitchFamily="18" charset="0"/>
              </a:rPr>
              <a:t> cam…</a:t>
            </a:r>
            <a:r>
              <a:rPr lang="vi-VN" sz="2650" dirty="0">
                <a:effectLst/>
                <a:latin typeface="Times New Roman" panose="02020603050405020304" pitchFamily="18" charset="0"/>
                <a:ea typeface="Liberation Mono"/>
                <a:cs typeface="Times New Roman" panose="02020603050405020304" pitchFamily="18" charset="0"/>
              </a:rPr>
              <a:t> </a:t>
            </a:r>
            <a:endParaRPr lang="en-US" sz="2650" dirty="0">
              <a:effectLst/>
              <a:latin typeface="Times New Roman" panose="02020603050405020304" pitchFamily="18" charset="0"/>
              <a:ea typeface="Liberation Mono"/>
              <a:cs typeface="Times New Roman" panose="02020603050405020304" pitchFamily="18" charset="0"/>
            </a:endParaRPr>
          </a:p>
          <a:p>
            <a:pPr algn="just"/>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Có</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anh</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chị</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hoặc</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em</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ruột</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là</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hạ</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sĩ</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quan</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binh</a:t>
            </a:r>
            <a:r>
              <a:rPr lang="en-US" sz="2650" dirty="0">
                <a:effectLst/>
                <a:latin typeface="Times New Roman" panose="02020603050405020304" pitchFamily="18" charset="0"/>
                <a:ea typeface="Liberation Mono"/>
                <a:cs typeface="Times New Roman" panose="02020603050405020304" pitchFamily="18" charset="0"/>
              </a:rPr>
              <a:t> </a:t>
            </a:r>
            <a:r>
              <a:rPr lang="en-US" sz="2650" dirty="0" err="1">
                <a:effectLst/>
                <a:latin typeface="Times New Roman" panose="02020603050405020304" pitchFamily="18" charset="0"/>
                <a:ea typeface="Liberation Mono"/>
                <a:cs typeface="Times New Roman" panose="02020603050405020304" pitchFamily="18" charset="0"/>
              </a:rPr>
              <a:t>sĩ</a:t>
            </a:r>
            <a:r>
              <a:rPr lang="en-US" sz="2650" dirty="0">
                <a:effectLst/>
                <a:latin typeface="Times New Roman" panose="02020603050405020304" pitchFamily="18" charset="0"/>
                <a:ea typeface="Liberation Mono"/>
                <a:cs typeface="Times New Roman" panose="02020603050405020304" pitchFamily="18" charset="0"/>
              </a:rPr>
              <a:t>… </a:t>
            </a:r>
          </a:p>
          <a:p>
            <a:pPr algn="just"/>
            <a:r>
              <a:rPr lang="en-US" sz="2650" dirty="0">
                <a:effectLst/>
                <a:latin typeface="Times New Roman" panose="02020603050405020304" pitchFamily="18" charset="0"/>
                <a:ea typeface="Liberation Mono"/>
                <a:cs typeface="Times New Roman" panose="02020603050405020304" pitchFamily="18" charset="0"/>
              </a:rPr>
              <a:t>- </a:t>
            </a:r>
            <a:r>
              <a:rPr lang="vi-VN" sz="2650" dirty="0">
                <a:effectLst/>
                <a:latin typeface="Times New Roman" panose="02020603050405020304" pitchFamily="18" charset="0"/>
                <a:ea typeface="Liberation Mono"/>
                <a:cs typeface="Times New Roman" panose="02020603050405020304" pitchFamily="18" charset="0"/>
              </a:rPr>
              <a:t>Người thuộc diện di dân giãn dân</a:t>
            </a:r>
            <a:r>
              <a:rPr lang="en-US" sz="2650" dirty="0">
                <a:effectLst/>
                <a:latin typeface="Times New Roman" panose="02020603050405020304" pitchFamily="18" charset="0"/>
                <a:ea typeface="Liberation Mono"/>
                <a:cs typeface="Times New Roman" panose="02020603050405020304" pitchFamily="18" charset="0"/>
              </a:rPr>
              <a:t>…</a:t>
            </a:r>
            <a:r>
              <a:rPr lang="vi-VN" sz="2650" dirty="0">
                <a:effectLst/>
                <a:latin typeface="Times New Roman" panose="02020603050405020304" pitchFamily="18" charset="0"/>
                <a:ea typeface="Liberation Mono"/>
                <a:cs typeface="Times New Roman" panose="02020603050405020304" pitchFamily="18" charset="0"/>
              </a:rPr>
              <a:t> </a:t>
            </a:r>
            <a:endParaRPr lang="en-US" sz="2650" dirty="0">
              <a:effectLst/>
              <a:latin typeface="Times New Roman" panose="02020603050405020304" pitchFamily="18" charset="0"/>
              <a:ea typeface="Liberation Mono"/>
              <a:cs typeface="Times New Roman" panose="02020603050405020304" pitchFamily="18" charset="0"/>
            </a:endParaRPr>
          </a:p>
          <a:p>
            <a:pPr algn="just"/>
            <a:r>
              <a:rPr lang="en-US" sz="2650" dirty="0">
                <a:effectLst/>
                <a:latin typeface="Times New Roman" panose="02020603050405020304" pitchFamily="18" charset="0"/>
                <a:ea typeface="Liberation Mono"/>
                <a:cs typeface="Times New Roman" panose="02020603050405020304" pitchFamily="18" charset="0"/>
              </a:rPr>
              <a:t>- C</a:t>
            </a:r>
            <a:r>
              <a:rPr lang="vi-VN" sz="2650" dirty="0">
                <a:effectLst/>
                <a:latin typeface="Times New Roman" panose="02020603050405020304" pitchFamily="18" charset="0"/>
                <a:ea typeface="Liberation Mono"/>
                <a:cs typeface="Times New Roman" panose="02020603050405020304" pitchFamily="18" charset="0"/>
              </a:rPr>
              <a:t>án bộ, công chức, viên chức, thanh niên xung phong</a:t>
            </a:r>
            <a:r>
              <a:rPr lang="en-US" sz="2650" dirty="0">
                <a:effectLst/>
                <a:latin typeface="Times New Roman" panose="02020603050405020304" pitchFamily="18" charset="0"/>
                <a:ea typeface="Liberation Mono"/>
                <a:cs typeface="Times New Roman" panose="02020603050405020304" pitchFamily="18" charset="0"/>
              </a:rPr>
              <a:t>…</a:t>
            </a:r>
            <a:r>
              <a:rPr lang="vi-VN" sz="2650" dirty="0">
                <a:effectLst/>
                <a:latin typeface="Times New Roman" panose="02020603050405020304" pitchFamily="18" charset="0"/>
                <a:ea typeface="Liberation Mono"/>
                <a:cs typeface="Times New Roman" panose="02020603050405020304" pitchFamily="18" charset="0"/>
              </a:rPr>
              <a:t> </a:t>
            </a:r>
            <a:endParaRPr lang="en-US" sz="2650" dirty="0">
              <a:effectLst/>
              <a:latin typeface="Times New Roman" panose="02020603050405020304" pitchFamily="18" charset="0"/>
              <a:ea typeface="Liberation Mono"/>
              <a:cs typeface="Times New Roman" panose="02020603050405020304" pitchFamily="18" charset="0"/>
            </a:endParaRPr>
          </a:p>
          <a:p>
            <a:pPr algn="just"/>
            <a:r>
              <a:rPr lang="en-US" sz="2650" kern="0" dirty="0">
                <a:effectLst/>
                <a:latin typeface="Times New Roman" panose="02020603050405020304" pitchFamily="18" charset="0"/>
                <a:ea typeface="Times New Roman" panose="02020603050405020304" pitchFamily="18" charset="0"/>
                <a:cs typeface="Times New Roman" panose="02020603050405020304" pitchFamily="18" charset="0"/>
              </a:rPr>
              <a:t>- Đ</a:t>
            </a:r>
            <a:r>
              <a:rPr lang="vi-VN" sz="2650" kern="0" dirty="0">
                <a:effectLst/>
                <a:latin typeface="Times New Roman" panose="02020603050405020304" pitchFamily="18" charset="0"/>
                <a:ea typeface="Times New Roman" panose="02020603050405020304" pitchFamily="18" charset="0"/>
                <a:cs typeface="Times New Roman" panose="02020603050405020304" pitchFamily="18" charset="0"/>
              </a:rPr>
              <a:t>ang học tại cơ sở giáo dục phổ thông</a:t>
            </a:r>
            <a:r>
              <a:rPr lang="en-US" sz="2650"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5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0A4F741-2F8E-4542-9A2A-3CC843C70661}"/>
              </a:ext>
            </a:extLst>
          </p:cNvPr>
          <p:cNvSpPr txBox="1"/>
          <p:nvPr/>
        </p:nvSpPr>
        <p:spPr>
          <a:xfrm>
            <a:off x="106016" y="1968871"/>
            <a:ext cx="6149010" cy="923330"/>
          </a:xfrm>
          <a:prstGeom prst="rect">
            <a:avLst/>
          </a:prstGeom>
          <a:noFill/>
        </p:spPr>
        <p:txBody>
          <a:bodyPr wrap="square">
            <a:spAutoFit/>
          </a:bodyPr>
          <a:lstStyle/>
          <a:p>
            <a:pPr algn="just"/>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C</a:t>
            </a:r>
            <a:r>
              <a:rPr lang="en-US" sz="2700" i="1" dirty="0">
                <a:latin typeface="Times New Roman" panose="02020603050405020304" pitchFamily="18" charset="0"/>
                <a:ea typeface="Arial" panose="020B0604020202020204" pitchFamily="34" charset="0"/>
                <a:cs typeface="Times New Roman" panose="02020603050405020304" pitchFamily="18" charset="0"/>
              </a:rPr>
              <a:t>á</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c trường h</a:t>
            </a:r>
            <a:r>
              <a:rPr lang="en-US" sz="2700" i="1" dirty="0">
                <a:effectLst/>
                <a:latin typeface="Times New Roman" panose="02020603050405020304" pitchFamily="18" charset="0"/>
                <a:ea typeface="Arial" panose="020B0604020202020204" pitchFamily="34" charset="0"/>
                <a:cs typeface="Times New Roman" panose="02020603050405020304" pitchFamily="18" charset="0"/>
              </a:rPr>
              <a:t>ợ</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p công d</a:t>
            </a:r>
            <a:r>
              <a:rPr lang="en-US" sz="2700" i="1" dirty="0">
                <a:latin typeface="Times New Roman" panose="02020603050405020304" pitchFamily="18" charset="0"/>
                <a:ea typeface="Arial" panose="020B0604020202020204" pitchFamily="34" charset="0"/>
                <a:cs typeface="Times New Roman" panose="02020603050405020304" pitchFamily="18" charset="0"/>
              </a:rPr>
              <a:t>â</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n đư</a:t>
            </a:r>
            <a:r>
              <a:rPr lang="en-US" sz="2700" i="1" dirty="0">
                <a:latin typeface="Times New Roman" panose="02020603050405020304" pitchFamily="18" charset="0"/>
                <a:ea typeface="Arial" panose="020B0604020202020204" pitchFamily="34" charset="0"/>
                <a:cs typeface="Times New Roman" panose="02020603050405020304" pitchFamily="18" charset="0"/>
              </a:rPr>
              <a:t>ợ</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c t</a:t>
            </a:r>
            <a:r>
              <a:rPr lang="en-US" sz="2700" i="1" dirty="0">
                <a:latin typeface="Times New Roman" panose="02020603050405020304" pitchFamily="18" charset="0"/>
                <a:ea typeface="Arial" panose="020B0604020202020204" pitchFamily="34" charset="0"/>
                <a:cs typeface="Times New Roman" panose="02020603050405020304" pitchFamily="18" charset="0"/>
              </a:rPr>
              <a:t>ạ</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m ho</a:t>
            </a:r>
            <a:r>
              <a:rPr lang="en-US" sz="2700" i="1" dirty="0">
                <a:latin typeface="Times New Roman" panose="02020603050405020304" pitchFamily="18" charset="0"/>
                <a:ea typeface="Arial" panose="020B0604020202020204" pitchFamily="34" charset="0"/>
                <a:cs typeface="Times New Roman" panose="02020603050405020304" pitchFamily="18" charset="0"/>
              </a:rPr>
              <a:t>ã</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n g</a:t>
            </a:r>
            <a:r>
              <a:rPr lang="en-US" sz="2700" i="1" dirty="0" err="1">
                <a:latin typeface="Times New Roman" panose="02020603050405020304" pitchFamily="18" charset="0"/>
                <a:ea typeface="Arial" panose="020B0604020202020204" pitchFamily="34" charset="0"/>
                <a:cs typeface="Times New Roman" panose="02020603050405020304" pitchFamily="18" charset="0"/>
              </a:rPr>
              <a:t>ọi</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 nh</a:t>
            </a:r>
            <a:r>
              <a:rPr lang="en-US" sz="2700" i="1" dirty="0">
                <a:effectLst/>
                <a:latin typeface="Times New Roman" panose="02020603050405020304" pitchFamily="18" charset="0"/>
                <a:ea typeface="Arial" panose="020B0604020202020204" pitchFamily="34" charset="0"/>
                <a:cs typeface="Times New Roman" panose="02020603050405020304" pitchFamily="18" charset="0"/>
              </a:rPr>
              <a:t>ậ</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p ngũ:</a:t>
            </a:r>
            <a:endParaRPr lang="en-US" sz="2700" i="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42223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TextBox 16">
            <a:extLst>
              <a:ext uri="{FF2B5EF4-FFF2-40B4-BE49-F238E27FC236}">
                <a16:creationId xmlns:a16="http://schemas.microsoft.com/office/drawing/2014/main" id="{05F32287-41BE-6873-57B2-95A5958A264C}"/>
              </a:ext>
            </a:extLst>
          </p:cNvPr>
          <p:cNvSpPr txBox="1">
            <a:spLocks noChangeArrowheads="1"/>
          </p:cNvSpPr>
          <p:nvPr/>
        </p:nvSpPr>
        <p:spPr bwMode="auto">
          <a:xfrm>
            <a:off x="228600" y="1093253"/>
            <a:ext cx="118275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700" dirty="0">
                <a:latin typeface="Times New Roman" panose="02020603050405020304" pitchFamily="18" charset="0"/>
                <a:cs typeface="Times New Roman" panose="02020603050405020304" pitchFamily="18" charset="0"/>
              </a:rPr>
              <a:t> </a:t>
            </a:r>
            <a:r>
              <a:rPr lang="en-US" altLang="en-US" sz="2900" dirty="0">
                <a:solidFill>
                  <a:srgbClr val="FF0000"/>
                </a:solidFill>
                <a:latin typeface="Times New Roman" panose="02020603050405020304" pitchFamily="18" charset="0"/>
                <a:cs typeface="Times New Roman" panose="02020603050405020304" pitchFamily="18" charset="0"/>
              </a:rPr>
              <a:t>I. MỘT SỐ NỘI DUNG CƠ BẢN CỦA LUẬT NGHĨA VỤ QUÂN SỰ</a:t>
            </a:r>
            <a:endParaRPr lang="en-US" altLang="en-US" sz="2900" i="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A269A91-B447-5300-8DEB-C3778667E258}"/>
              </a:ext>
            </a:extLst>
          </p:cNvPr>
          <p:cNvSpPr txBox="1"/>
          <p:nvPr/>
        </p:nvSpPr>
        <p:spPr>
          <a:xfrm>
            <a:off x="228600" y="1547365"/>
            <a:ext cx="2478157" cy="538609"/>
          </a:xfrm>
          <a:prstGeom prst="rect">
            <a:avLst/>
          </a:prstGeom>
          <a:noFill/>
        </p:spPr>
        <p:txBody>
          <a:bodyPr wrap="square">
            <a:spAutoFit/>
          </a:bodyPr>
          <a:lstStyle/>
          <a:p>
            <a:pPr marL="0" marR="0" indent="0" algn="just">
              <a:spcBef>
                <a:spcPts val="0"/>
              </a:spcBef>
              <a:spcAft>
                <a:spcPts val="0"/>
              </a:spcAft>
            </a:pPr>
            <a:r>
              <a:rPr lang="en-US" sz="29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3. </a:t>
            </a:r>
            <a:r>
              <a:rPr lang="en-US" sz="29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Nhập</a:t>
            </a:r>
            <a:r>
              <a:rPr lang="en-US" sz="29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29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ngũ</a:t>
            </a:r>
            <a:endParaRPr lang="en-US" sz="29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B43FF06-C13E-5549-A239-C4163DAAD571}"/>
              </a:ext>
            </a:extLst>
          </p:cNvPr>
          <p:cNvSpPr txBox="1"/>
          <p:nvPr/>
        </p:nvSpPr>
        <p:spPr>
          <a:xfrm>
            <a:off x="0" y="2740504"/>
            <a:ext cx="6324600" cy="4170372"/>
          </a:xfrm>
          <a:prstGeom prst="rect">
            <a:avLst/>
          </a:prstGeom>
          <a:noFill/>
        </p:spPr>
        <p:txBody>
          <a:bodyPr wrap="square">
            <a:spAutoFit/>
          </a:bodyPr>
          <a:lstStyle/>
          <a:p>
            <a:pPr algn="just"/>
            <a:r>
              <a:rPr lang="vi-VN" sz="2650" dirty="0">
                <a:effectLst/>
                <a:latin typeface="Times New Roman" panose="02020603050405020304" pitchFamily="18" charset="0"/>
                <a:ea typeface="Liberation Mono"/>
                <a:cs typeface="Times New Roman" panose="02020603050405020304" pitchFamily="18" charset="0"/>
              </a:rPr>
              <a:t>- Con của liệt sĩ, con của thương binh hạng một</a:t>
            </a:r>
            <a:r>
              <a:rPr lang="en-US" sz="2650" dirty="0">
                <a:effectLst/>
                <a:latin typeface="Times New Roman" panose="02020603050405020304" pitchFamily="18" charset="0"/>
                <a:ea typeface="Liberation Mono"/>
                <a:cs typeface="Times New Roman" panose="02020603050405020304" pitchFamily="18" charset="0"/>
              </a:rPr>
              <a:t>. </a:t>
            </a:r>
          </a:p>
          <a:p>
            <a:pPr algn="just"/>
            <a:r>
              <a:rPr lang="en-US" sz="2650" dirty="0">
                <a:effectLst/>
                <a:latin typeface="Times New Roman" panose="02020603050405020304" pitchFamily="18" charset="0"/>
                <a:ea typeface="Liberation Mono"/>
                <a:cs typeface="Times New Roman" panose="02020603050405020304" pitchFamily="18" charset="0"/>
              </a:rPr>
              <a:t>- M</a:t>
            </a:r>
            <a:r>
              <a:rPr lang="vi-VN" sz="2650" dirty="0">
                <a:effectLst/>
                <a:latin typeface="Times New Roman" panose="02020603050405020304" pitchFamily="18" charset="0"/>
                <a:ea typeface="Liberation Mono"/>
                <a:cs typeface="Times New Roman" panose="02020603050405020304" pitchFamily="18" charset="0"/>
              </a:rPr>
              <a:t>ột anh hoặc một em trai của liệt sĩ.</a:t>
            </a:r>
            <a:endParaRPr lang="en-US" sz="2650" dirty="0">
              <a:effectLst/>
              <a:latin typeface="Times New Roman" panose="02020603050405020304" pitchFamily="18" charset="0"/>
              <a:ea typeface="Liberation Mono"/>
              <a:cs typeface="Times New Roman" panose="02020603050405020304" pitchFamily="18" charset="0"/>
            </a:endParaRPr>
          </a:p>
          <a:p>
            <a:pPr algn="just"/>
            <a:r>
              <a:rPr lang="en-US" sz="2650" dirty="0">
                <a:effectLst/>
                <a:latin typeface="Times New Roman" panose="02020603050405020304" pitchFamily="18" charset="0"/>
                <a:ea typeface="Liberation Mono"/>
                <a:cs typeface="Times New Roman" panose="02020603050405020304" pitchFamily="18" charset="0"/>
              </a:rPr>
              <a:t>- </a:t>
            </a:r>
            <a:r>
              <a:rPr lang="vi-VN" sz="2650" dirty="0">
                <a:effectLst/>
                <a:latin typeface="Times New Roman" panose="02020603050405020304" pitchFamily="18" charset="0"/>
                <a:ea typeface="Liberation Mono"/>
                <a:cs typeface="Times New Roman" panose="02020603050405020304" pitchFamily="18" charset="0"/>
              </a:rPr>
              <a:t>Một con của thương binh hạng hai; </a:t>
            </a:r>
            <a:r>
              <a:rPr lang="en-US" sz="2650" dirty="0">
                <a:effectLst/>
                <a:latin typeface="Times New Roman" panose="02020603050405020304" pitchFamily="18" charset="0"/>
                <a:ea typeface="Liberation Mono"/>
                <a:cs typeface="Times New Roman" panose="02020603050405020304" pitchFamily="18" charset="0"/>
              </a:rPr>
              <a:t>…</a:t>
            </a:r>
          </a:p>
          <a:p>
            <a:pPr algn="just"/>
            <a:r>
              <a:rPr lang="en-US" sz="2650" dirty="0">
                <a:effectLst/>
                <a:latin typeface="Times New Roman" panose="02020603050405020304" pitchFamily="18" charset="0"/>
                <a:ea typeface="Liberation Mono"/>
                <a:cs typeface="Times New Roman" panose="02020603050405020304" pitchFamily="18" charset="0"/>
              </a:rPr>
              <a:t>- </a:t>
            </a:r>
            <a:r>
              <a:rPr lang="vi-VN" sz="2650" dirty="0">
                <a:effectLst/>
                <a:latin typeface="Times New Roman" panose="02020603050405020304" pitchFamily="18" charset="0"/>
                <a:ea typeface="Liberation Mono"/>
                <a:cs typeface="Times New Roman" panose="02020603050405020304" pitchFamily="18" charset="0"/>
              </a:rPr>
              <a:t>Người l</a:t>
            </a:r>
            <a:r>
              <a:rPr lang="en-US" sz="2650" dirty="0">
                <a:effectLst/>
                <a:latin typeface="Times New Roman" panose="02020603050405020304" pitchFamily="18" charset="0"/>
                <a:ea typeface="Liberation Mono"/>
                <a:cs typeface="Times New Roman" panose="02020603050405020304" pitchFamily="18" charset="0"/>
              </a:rPr>
              <a:t>à</a:t>
            </a:r>
            <a:r>
              <a:rPr lang="vi-VN" sz="2650" dirty="0">
                <a:effectLst/>
                <a:latin typeface="Times New Roman" panose="02020603050405020304" pitchFamily="18" charset="0"/>
                <a:ea typeface="Liberation Mono"/>
                <a:cs typeface="Times New Roman" panose="02020603050405020304" pitchFamily="18" charset="0"/>
              </a:rPr>
              <a:t>m c</a:t>
            </a:r>
            <a:r>
              <a:rPr lang="en-US" sz="2650" dirty="0">
                <a:effectLst/>
                <a:latin typeface="Times New Roman" panose="02020603050405020304" pitchFamily="18" charset="0"/>
                <a:ea typeface="Liberation Mono"/>
                <a:cs typeface="Times New Roman" panose="02020603050405020304" pitchFamily="18" charset="0"/>
              </a:rPr>
              <a:t>ô</a:t>
            </a:r>
            <a:r>
              <a:rPr lang="vi-VN" sz="2650" dirty="0">
                <a:effectLst/>
                <a:latin typeface="Times New Roman" panose="02020603050405020304" pitchFamily="18" charset="0"/>
                <a:ea typeface="Liberation Mono"/>
                <a:cs typeface="Times New Roman" panose="02020603050405020304" pitchFamily="18" charset="0"/>
              </a:rPr>
              <a:t>ng tác cơ yếu</a:t>
            </a:r>
            <a:r>
              <a:rPr lang="en-US" sz="2650" dirty="0">
                <a:effectLst/>
                <a:latin typeface="Times New Roman" panose="02020603050405020304" pitchFamily="18" charset="0"/>
                <a:ea typeface="Liberation Mono"/>
                <a:cs typeface="Times New Roman" panose="02020603050405020304" pitchFamily="18" charset="0"/>
              </a:rPr>
              <a:t>…</a:t>
            </a:r>
          </a:p>
          <a:p>
            <a:pPr algn="just"/>
            <a:r>
              <a:rPr lang="vi-VN" sz="2650" kern="0" dirty="0">
                <a:effectLst/>
                <a:latin typeface="Times New Roman" panose="02020603050405020304" pitchFamily="18" charset="0"/>
                <a:ea typeface="Liberation Mono"/>
                <a:cs typeface="Times New Roman" panose="02020603050405020304" pitchFamily="18" charset="0"/>
              </a:rPr>
              <a:t>- Cán bộ, công chức, viên chức, thanh niên xung phong được điều động đến công tác, làm việc ở vù</a:t>
            </a:r>
            <a:r>
              <a:rPr lang="en-US" sz="2650" kern="0" dirty="0">
                <a:effectLst/>
                <a:latin typeface="Times New Roman" panose="02020603050405020304" pitchFamily="18" charset="0"/>
                <a:ea typeface="Liberation Mono"/>
                <a:cs typeface="Times New Roman" panose="02020603050405020304" pitchFamily="18" charset="0"/>
              </a:rPr>
              <a:t>n</a:t>
            </a:r>
            <a:r>
              <a:rPr lang="vi-VN" sz="2650" kern="0" dirty="0">
                <a:effectLst/>
                <a:latin typeface="Times New Roman" panose="02020603050405020304" pitchFamily="18" charset="0"/>
                <a:ea typeface="Liberation Mono"/>
                <a:cs typeface="Times New Roman" panose="02020603050405020304" pitchFamily="18" charset="0"/>
              </a:rPr>
              <a:t>g có đ</a:t>
            </a:r>
            <a:r>
              <a:rPr lang="en-US" sz="2650" kern="0" dirty="0" err="1">
                <a:effectLst/>
                <a:latin typeface="Times New Roman" panose="02020603050405020304" pitchFamily="18" charset="0"/>
                <a:ea typeface="Liberation Mono"/>
                <a:cs typeface="Times New Roman" panose="02020603050405020304" pitchFamily="18" charset="0"/>
              </a:rPr>
              <a:t>i</a:t>
            </a:r>
            <a:r>
              <a:rPr lang="vi-VN" sz="2650" kern="0" dirty="0">
                <a:effectLst/>
                <a:latin typeface="Times New Roman" panose="02020603050405020304" pitchFamily="18" charset="0"/>
                <a:ea typeface="Liberation Mono"/>
                <a:cs typeface="Times New Roman" panose="02020603050405020304" pitchFamily="18" charset="0"/>
              </a:rPr>
              <a:t>ều kiện kinh tế - xã hội đặc biệt khó khăn theo quy định của pháp luật từ 24 tháng trở lên.</a:t>
            </a:r>
            <a:endParaRPr lang="en-US" sz="2650" dirty="0">
              <a:latin typeface="Times New Roman" panose="02020603050405020304" pitchFamily="18" charset="0"/>
              <a:cs typeface="Times New Roman" panose="02020603050405020304" pitchFamily="18" charset="0"/>
            </a:endParaRPr>
          </a:p>
        </p:txBody>
      </p:sp>
      <p:pic>
        <p:nvPicPr>
          <p:cNvPr id="9" name="trường hợp miễn nvqs">
            <a:hlinkClick r:id="" action="ppaction://media"/>
            <a:extLst>
              <a:ext uri="{FF2B5EF4-FFF2-40B4-BE49-F238E27FC236}">
                <a16:creationId xmlns:a16="http://schemas.microsoft.com/office/drawing/2014/main" id="{44165608-1FEC-EAE3-B5E0-C248C6694B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24600" y="2030723"/>
            <a:ext cx="5867400" cy="4827277"/>
          </a:xfrm>
          <a:prstGeom prst="rect">
            <a:avLst/>
          </a:prstGeom>
        </p:spPr>
      </p:pic>
      <p:sp>
        <p:nvSpPr>
          <p:cNvPr id="12" name="TextBox 11">
            <a:extLst>
              <a:ext uri="{FF2B5EF4-FFF2-40B4-BE49-F238E27FC236}">
                <a16:creationId xmlns:a16="http://schemas.microsoft.com/office/drawing/2014/main" id="{6A3BEE43-C2A9-4D28-9A54-E0EEDFE6F7D7}"/>
              </a:ext>
            </a:extLst>
          </p:cNvPr>
          <p:cNvSpPr txBox="1"/>
          <p:nvPr/>
        </p:nvSpPr>
        <p:spPr>
          <a:xfrm>
            <a:off x="67918" y="1978978"/>
            <a:ext cx="6168886" cy="923330"/>
          </a:xfrm>
          <a:prstGeom prst="rect">
            <a:avLst/>
          </a:prstGeom>
          <a:noFill/>
        </p:spPr>
        <p:txBody>
          <a:bodyPr wrap="square">
            <a:spAutoFit/>
          </a:bodyPr>
          <a:lstStyle/>
          <a:p>
            <a:pPr algn="just"/>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C</a:t>
            </a:r>
            <a:r>
              <a:rPr lang="en-US" sz="2700" i="1" dirty="0">
                <a:latin typeface="Times New Roman" panose="02020603050405020304" pitchFamily="18" charset="0"/>
                <a:ea typeface="Arial" panose="020B0604020202020204" pitchFamily="34" charset="0"/>
                <a:cs typeface="Times New Roman" panose="02020603050405020304" pitchFamily="18" charset="0"/>
              </a:rPr>
              <a:t>á</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c trường h</a:t>
            </a:r>
            <a:r>
              <a:rPr lang="en-US" sz="2700" i="1" dirty="0">
                <a:effectLst/>
                <a:latin typeface="Times New Roman" panose="02020603050405020304" pitchFamily="18" charset="0"/>
                <a:ea typeface="Arial" panose="020B0604020202020204" pitchFamily="34" charset="0"/>
                <a:cs typeface="Times New Roman" panose="02020603050405020304" pitchFamily="18" charset="0"/>
              </a:rPr>
              <a:t>ợ</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p công d</a:t>
            </a:r>
            <a:r>
              <a:rPr lang="en-US" sz="2700" i="1" dirty="0">
                <a:latin typeface="Times New Roman" panose="02020603050405020304" pitchFamily="18" charset="0"/>
                <a:ea typeface="Arial" panose="020B0604020202020204" pitchFamily="34" charset="0"/>
                <a:cs typeface="Times New Roman" panose="02020603050405020304" pitchFamily="18" charset="0"/>
              </a:rPr>
              <a:t>â</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n đư</a:t>
            </a:r>
            <a:r>
              <a:rPr lang="en-US" sz="2700" i="1" dirty="0">
                <a:latin typeface="Times New Roman" panose="02020603050405020304" pitchFamily="18" charset="0"/>
                <a:ea typeface="Arial" panose="020B0604020202020204" pitchFamily="34" charset="0"/>
                <a:cs typeface="Times New Roman" panose="02020603050405020304" pitchFamily="18" charset="0"/>
              </a:rPr>
              <a:t>ợ</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c </a:t>
            </a:r>
            <a:r>
              <a:rPr lang="en-US" sz="2700" i="1" dirty="0" err="1">
                <a:effectLst/>
                <a:latin typeface="Times New Roman" panose="02020603050405020304" pitchFamily="18" charset="0"/>
                <a:ea typeface="Arial" panose="020B0604020202020204" pitchFamily="34" charset="0"/>
                <a:cs typeface="Times New Roman" panose="02020603050405020304" pitchFamily="18" charset="0"/>
              </a:rPr>
              <a:t>miễn</a:t>
            </a:r>
            <a:r>
              <a:rPr lang="en-US" sz="2700" i="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g</a:t>
            </a:r>
            <a:r>
              <a:rPr lang="en-US" sz="2700" i="1" dirty="0" err="1">
                <a:latin typeface="Times New Roman" panose="02020603050405020304" pitchFamily="18" charset="0"/>
                <a:ea typeface="Arial" panose="020B0604020202020204" pitchFamily="34" charset="0"/>
                <a:cs typeface="Times New Roman" panose="02020603050405020304" pitchFamily="18" charset="0"/>
              </a:rPr>
              <a:t>ọi</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 nh</a:t>
            </a:r>
            <a:r>
              <a:rPr lang="en-US" sz="2700" i="1" dirty="0">
                <a:effectLst/>
                <a:latin typeface="Times New Roman" panose="02020603050405020304" pitchFamily="18" charset="0"/>
                <a:ea typeface="Arial" panose="020B0604020202020204" pitchFamily="34" charset="0"/>
                <a:cs typeface="Times New Roman" panose="02020603050405020304" pitchFamily="18" charset="0"/>
              </a:rPr>
              <a:t>ậ</a:t>
            </a:r>
            <a:r>
              <a:rPr lang="vi-VN" sz="2700" i="1" dirty="0">
                <a:effectLst/>
                <a:latin typeface="Times New Roman" panose="02020603050405020304" pitchFamily="18" charset="0"/>
                <a:ea typeface="Arial" panose="020B0604020202020204" pitchFamily="34" charset="0"/>
                <a:cs typeface="Times New Roman" panose="02020603050405020304" pitchFamily="18" charset="0"/>
              </a:rPr>
              <a:t>p ngũ:</a:t>
            </a:r>
            <a:endParaRPr lang="en-US" sz="2700" i="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352723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4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pic>
        <p:nvPicPr>
          <p:cNvPr id="2" name="Những Ai Được Miễn, Hoãn Đi Nghĩa Vụ Quân Sự">
            <a:hlinkClick r:id="" action="ppaction://media"/>
            <a:extLst>
              <a:ext uri="{FF2B5EF4-FFF2-40B4-BE49-F238E27FC236}">
                <a16:creationId xmlns:a16="http://schemas.microsoft.com/office/drawing/2014/main" id="{1B049A2C-2E7F-AF7D-F2D8-5AA0A2D0544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 y="1669775"/>
            <a:ext cx="11827565" cy="5188226"/>
          </a:xfrm>
          <a:prstGeom prst="rect">
            <a:avLst/>
          </a:prstGeom>
        </p:spPr>
      </p:pic>
      <p:sp>
        <p:nvSpPr>
          <p:cNvPr id="3" name="TextBox 16">
            <a:extLst>
              <a:ext uri="{FF2B5EF4-FFF2-40B4-BE49-F238E27FC236}">
                <a16:creationId xmlns:a16="http://schemas.microsoft.com/office/drawing/2014/main" id="{29A8D04F-A9DC-A662-5B46-E79011C15E52}"/>
              </a:ext>
            </a:extLst>
          </p:cNvPr>
          <p:cNvSpPr txBox="1">
            <a:spLocks noChangeArrowheads="1"/>
          </p:cNvSpPr>
          <p:nvPr/>
        </p:nvSpPr>
        <p:spPr bwMode="auto">
          <a:xfrm>
            <a:off x="228600" y="1151010"/>
            <a:ext cx="1124778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700" dirty="0">
                <a:latin typeface="Times New Roman" panose="02020603050405020304" pitchFamily="18" charset="0"/>
                <a:cs typeface="Times New Roman" panose="02020603050405020304" pitchFamily="18" charset="0"/>
              </a:rPr>
              <a:t> </a:t>
            </a:r>
            <a:r>
              <a:rPr lang="en-US" altLang="en-US" sz="2900" dirty="0">
                <a:solidFill>
                  <a:srgbClr val="FF0000"/>
                </a:solidFill>
                <a:latin typeface="Times New Roman" panose="02020603050405020304" pitchFamily="18" charset="0"/>
                <a:cs typeface="Times New Roman" panose="02020603050405020304" pitchFamily="18" charset="0"/>
              </a:rPr>
              <a:t>I. MỘT SỐ NỘI DUNG CƠ BẢN CỦA LUẬT NGHĨA VỤ QUÂN SỰ</a:t>
            </a:r>
            <a:endParaRPr lang="en-US" altLang="en-US" sz="29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96418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pic>
        <p:nvPicPr>
          <p:cNvPr id="2" name="Picture 7">
            <a:extLst>
              <a:ext uri="{FF2B5EF4-FFF2-40B4-BE49-F238E27FC236}">
                <a16:creationId xmlns:a16="http://schemas.microsoft.com/office/drawing/2014/main" id="{06160326-3703-EC1A-F9E4-18467CE5B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4937" y="1192696"/>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6">
            <a:extLst>
              <a:ext uri="{FF2B5EF4-FFF2-40B4-BE49-F238E27FC236}">
                <a16:creationId xmlns:a16="http://schemas.microsoft.com/office/drawing/2014/main" id="{00657738-C87A-47D7-20D0-AE91510E09E7}"/>
              </a:ext>
            </a:extLst>
          </p:cNvPr>
          <p:cNvSpPr txBox="1">
            <a:spLocks noChangeArrowheads="1"/>
          </p:cNvSpPr>
          <p:nvPr/>
        </p:nvSpPr>
        <p:spPr bwMode="auto">
          <a:xfrm>
            <a:off x="3462132" y="1288602"/>
            <a:ext cx="60391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spcBef>
                <a:spcPct val="0"/>
              </a:spcBef>
              <a:buClrTx/>
              <a:buSzTx/>
              <a:buFontTx/>
              <a:buNone/>
            </a:pPr>
            <a:r>
              <a:rPr lang="en-US" altLang="en-US" sz="2800" dirty="0">
                <a:solidFill>
                  <a:srgbClr val="C00000"/>
                </a:solidFill>
                <a:latin typeface="Arial" panose="020B0604020202020204" pitchFamily="34" charset="0"/>
                <a:cs typeface="Arial" panose="020B0604020202020204" pitchFamily="34" charset="0"/>
              </a:rPr>
              <a:t>CÂU HỎI KIỂM TRA KIẾN THỨC</a:t>
            </a:r>
            <a:endParaRPr lang="en-US" altLang="en-US" sz="2600" i="1" dirty="0">
              <a:solidFill>
                <a:srgbClr val="C00000"/>
              </a:solidFill>
              <a:latin typeface="Arial" panose="020B0604020202020204" pitchFamily="34" charset="0"/>
              <a:cs typeface="Arial" panose="020B0604020202020204" pitchFamily="34" charset="0"/>
            </a:endParaRPr>
          </a:p>
        </p:txBody>
      </p:sp>
      <p:sp>
        <p:nvSpPr>
          <p:cNvPr id="8" name="TextBox 16">
            <a:extLst>
              <a:ext uri="{FF2B5EF4-FFF2-40B4-BE49-F238E27FC236}">
                <a16:creationId xmlns:a16="http://schemas.microsoft.com/office/drawing/2014/main" id="{E5998881-8A4C-6254-E9DB-214905A3FD82}"/>
              </a:ext>
            </a:extLst>
          </p:cNvPr>
          <p:cNvSpPr txBox="1">
            <a:spLocks noChangeArrowheads="1"/>
          </p:cNvSpPr>
          <p:nvPr/>
        </p:nvSpPr>
        <p:spPr bwMode="auto">
          <a:xfrm>
            <a:off x="279952" y="1759486"/>
            <a:ext cx="1163209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Gia đ</a:t>
            </a:r>
            <a:r>
              <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ì</a:t>
            </a:r>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nh Dũng có hai m</a:t>
            </a:r>
            <a:r>
              <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ẹ</a:t>
            </a:r>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con</a:t>
            </a:r>
            <a:r>
              <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m</a:t>
            </a:r>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ẹ Dũng mắc b</a:t>
            </a:r>
            <a:r>
              <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ệ</a:t>
            </a:r>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nh hiểm nghèo không còn kh</a:t>
            </a:r>
            <a:r>
              <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ả</a:t>
            </a:r>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n</a:t>
            </a:r>
            <a:r>
              <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ă</a:t>
            </a:r>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ng lao động</a:t>
            </a:r>
            <a:r>
              <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Theo Luật Nghĩa vụ quân sự</a:t>
            </a:r>
            <a:r>
              <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Dũng có được miễn gọi nhập ngũ không? Vì sao?</a:t>
            </a:r>
            <a:endParaRPr lang="en-US" sz="3000" b="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A8F4F8E-7CAF-1C14-FD8E-6FA8712C84B9}"/>
              </a:ext>
            </a:extLst>
          </p:cNvPr>
          <p:cNvSpPr txBox="1"/>
          <p:nvPr/>
        </p:nvSpPr>
        <p:spPr>
          <a:xfrm>
            <a:off x="228599" y="3165429"/>
            <a:ext cx="11827565" cy="3693319"/>
          </a:xfrm>
          <a:prstGeom prst="rect">
            <a:avLst/>
          </a:prstGeom>
          <a:noFill/>
        </p:spPr>
        <p:txBody>
          <a:bodyPr wrap="square">
            <a:spAutoFit/>
          </a:bodyPr>
          <a:lstStyle/>
          <a:p>
            <a:pPr algn="just"/>
            <a:r>
              <a:rPr lang="vi-VN" sz="2400" b="0" i="0" dirty="0">
                <a:solidFill>
                  <a:srgbClr val="002060"/>
                </a:solidFill>
                <a:effectLst/>
                <a:latin typeface="Times New Roman" panose="02020603050405020304" pitchFamily="18" charset="0"/>
                <a:cs typeface="Times New Roman" panose="02020603050405020304" pitchFamily="18" charset="0"/>
              </a:rPr>
              <a:t> </a:t>
            </a:r>
            <a:r>
              <a:rPr lang="vi-VN" sz="2600" b="0" i="0" dirty="0">
                <a:solidFill>
                  <a:srgbClr val="002060"/>
                </a:solidFill>
                <a:effectLst/>
                <a:latin typeface="Times New Roman" panose="02020603050405020304" pitchFamily="18" charset="0"/>
                <a:cs typeface="Times New Roman" panose="02020603050405020304" pitchFamily="18" charset="0"/>
              </a:rPr>
              <a:t>Dũng không được miễn gọi nhập ngũ mà chỉ được tạm hoãn gọi nhập ngũ.</a:t>
            </a:r>
          </a:p>
          <a:p>
            <a:pPr algn="just"/>
            <a:r>
              <a:rPr lang="vi-VN" sz="2600" b="0" i="0" dirty="0">
                <a:solidFill>
                  <a:srgbClr val="002060"/>
                </a:solidFill>
                <a:effectLst/>
                <a:latin typeface="Times New Roman" panose="02020603050405020304" pitchFamily="18" charset="0"/>
                <a:cs typeface="Times New Roman" panose="02020603050405020304" pitchFamily="18" charset="0"/>
              </a:rPr>
              <a:t>- Vì: Điều 41 Luật Nghĩa vụ quân sự:</a:t>
            </a:r>
          </a:p>
          <a:p>
            <a:pPr algn="just"/>
            <a:r>
              <a:rPr lang="vi-VN" sz="2600" b="0" i="0" dirty="0">
                <a:solidFill>
                  <a:srgbClr val="002060"/>
                </a:solidFill>
                <a:effectLst/>
                <a:latin typeface="Times New Roman" panose="02020603050405020304" pitchFamily="18" charset="0"/>
                <a:cs typeface="Times New Roman" panose="02020603050405020304" pitchFamily="18" charset="0"/>
              </a:rPr>
              <a:t>+ Tạm hoãn gọi nhập ngũ đối với trường hợp: công dân là lao động duy nhất phải trực tiếp nuôi dưỡng thân nhân không còn khả năng lao động hoặc chưa đến tuổi lao động.</a:t>
            </a:r>
          </a:p>
          <a:p>
            <a:pPr algn="just"/>
            <a:r>
              <a:rPr lang="vi-VN" sz="2600" b="0" i="0" dirty="0">
                <a:solidFill>
                  <a:srgbClr val="002060"/>
                </a:solidFill>
                <a:effectLst/>
                <a:latin typeface="Times New Roman" panose="02020603050405020304" pitchFamily="18" charset="0"/>
                <a:cs typeface="Times New Roman" panose="02020603050405020304" pitchFamily="18" charset="0"/>
              </a:rPr>
              <a:t>+ Các trường hợp miễn gọi nhập ngũ, bao gồm:</a:t>
            </a:r>
          </a:p>
          <a:p>
            <a:pPr algn="just"/>
            <a:r>
              <a:rPr lang="vi-VN" sz="2600" b="0" i="0" dirty="0">
                <a:solidFill>
                  <a:srgbClr val="002060"/>
                </a:solidFill>
                <a:effectLst/>
                <a:latin typeface="Times New Roman" panose="02020603050405020304" pitchFamily="18" charset="0"/>
                <a:cs typeface="Times New Roman" panose="02020603050405020304" pitchFamily="18" charset="0"/>
              </a:rPr>
              <a:t>▪ Con của liệt sĩ, con của thương binh hạng một; một anh hoặc một em trai của liệt sĩ.</a:t>
            </a:r>
          </a:p>
          <a:p>
            <a:pPr algn="just"/>
            <a:r>
              <a:rPr lang="vi-VN" sz="2600" b="0" i="0" dirty="0">
                <a:solidFill>
                  <a:srgbClr val="002060"/>
                </a:solidFill>
                <a:effectLst/>
                <a:latin typeface="Times New Roman" panose="02020603050405020304" pitchFamily="18" charset="0"/>
                <a:cs typeface="Times New Roman" panose="02020603050405020304" pitchFamily="18" charset="0"/>
              </a:rPr>
              <a:t>▪ Một con của thương binh hạng hai; </a:t>
            </a:r>
            <a:r>
              <a:rPr lang="en-US" sz="2600" b="0" i="0" dirty="0">
                <a:solidFill>
                  <a:srgbClr val="002060"/>
                </a:solidFill>
                <a:effectLst/>
                <a:latin typeface="Times New Roman" panose="02020603050405020304" pitchFamily="18" charset="0"/>
                <a:cs typeface="Times New Roman" panose="02020603050405020304" pitchFamily="18" charset="0"/>
              </a:rPr>
              <a:t>….</a:t>
            </a:r>
          </a:p>
          <a:p>
            <a:pPr algn="just"/>
            <a:r>
              <a:rPr lang="vi-VN" sz="2600" b="0" i="0" dirty="0">
                <a:solidFill>
                  <a:srgbClr val="002060"/>
                </a:solidFill>
                <a:effectLst/>
                <a:latin typeface="Times New Roman" panose="02020603050405020304" pitchFamily="18" charset="0"/>
                <a:cs typeface="Times New Roman" panose="02020603050405020304" pitchFamily="18" charset="0"/>
              </a:rPr>
              <a:t>▪ Người làm công tác cơ yếu không phải là quân nhân, Công an nhân dân.</a:t>
            </a:r>
          </a:p>
          <a:p>
            <a:pPr algn="just"/>
            <a:r>
              <a:rPr lang="vi-VN" sz="2600" b="0" i="0" dirty="0">
                <a:solidFill>
                  <a:srgbClr val="002060"/>
                </a:solidFill>
                <a:effectLst/>
                <a:latin typeface="Times New Roman" panose="02020603050405020304" pitchFamily="18" charset="0"/>
                <a:cs typeface="Times New Roman" panose="02020603050405020304" pitchFamily="18" charset="0"/>
              </a:rPr>
              <a:t>▪ Cán bộ, công chức, viên chức, thanh niên xung phong</a:t>
            </a:r>
            <a:r>
              <a:rPr lang="en-US" sz="2600" b="0" i="0" dirty="0">
                <a:solidFill>
                  <a:srgbClr val="002060"/>
                </a:solidFill>
                <a:effectLst/>
                <a:latin typeface="Times New Roman" panose="02020603050405020304" pitchFamily="18" charset="0"/>
                <a:cs typeface="Times New Roman" panose="02020603050405020304" pitchFamily="18" charset="0"/>
              </a:rPr>
              <a:t>…</a:t>
            </a:r>
            <a:endParaRPr lang="vi-VN" sz="2600" b="0"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10414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TextBox 16">
            <a:extLst>
              <a:ext uri="{FF2B5EF4-FFF2-40B4-BE49-F238E27FC236}">
                <a16:creationId xmlns:a16="http://schemas.microsoft.com/office/drawing/2014/main" id="{B8D5B4B4-AEC8-39B3-B94A-A899A2B0B382}"/>
              </a:ext>
            </a:extLst>
          </p:cNvPr>
          <p:cNvSpPr txBox="1">
            <a:spLocks noChangeArrowheads="1"/>
          </p:cNvSpPr>
          <p:nvPr/>
        </p:nvSpPr>
        <p:spPr bwMode="auto">
          <a:xfrm>
            <a:off x="228600" y="1093253"/>
            <a:ext cx="1136705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900" dirty="0">
                <a:latin typeface="Times New Roman" panose="02020603050405020304" pitchFamily="18" charset="0"/>
                <a:cs typeface="Times New Roman" panose="02020603050405020304" pitchFamily="18" charset="0"/>
              </a:rPr>
              <a:t> I. MỘT SỐ NỘI DUNG CƠ BẢN CỦA LUẬT NGHĨA VỤ QUÂN SỰ</a:t>
            </a:r>
            <a:endParaRPr lang="en-US" altLang="en-US" sz="29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120C459-211A-69DE-E741-F2CCCE30D9AF}"/>
              </a:ext>
            </a:extLst>
          </p:cNvPr>
          <p:cNvSpPr txBox="1"/>
          <p:nvPr/>
        </p:nvSpPr>
        <p:spPr>
          <a:xfrm>
            <a:off x="119270" y="1563379"/>
            <a:ext cx="11936895" cy="1077218"/>
          </a:xfrm>
          <a:prstGeom prst="rect">
            <a:avLst/>
          </a:prstGeom>
          <a:noFill/>
        </p:spPr>
        <p:txBody>
          <a:bodyPr wrap="square">
            <a:spAutoFit/>
          </a:bodyPr>
          <a:lstStyle/>
          <a:p>
            <a:pPr algn="just"/>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4.</a:t>
            </a:r>
            <a:r>
              <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Một s</a:t>
            </a:r>
            <a:r>
              <a:rPr lang="en-US"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ố</a:t>
            </a:r>
            <a:r>
              <a:rPr lang="vi-VN"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chế độ, ch</a:t>
            </a:r>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í</a:t>
            </a:r>
            <a:r>
              <a:rPr lang="vi-VN"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nh sách đ</a:t>
            </a:r>
            <a:r>
              <a:rPr lang="en-US"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ố</a:t>
            </a:r>
            <a:r>
              <a:rPr lang="vi-VN"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i với hạ sĩ quan, binh sĩ phục vụ tại ngũ, xuất ngũ và thân nhân</a:t>
            </a:r>
            <a:r>
              <a:rPr lang="en-US"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4439951F-5E3F-9267-348F-2BBC74D2F5C2}"/>
              </a:ext>
            </a:extLst>
          </p:cNvPr>
          <p:cNvSpPr txBox="1"/>
          <p:nvPr/>
        </p:nvSpPr>
        <p:spPr>
          <a:xfrm>
            <a:off x="26505" y="2538900"/>
            <a:ext cx="7407965" cy="3046988"/>
          </a:xfrm>
          <a:prstGeom prst="rect">
            <a:avLst/>
          </a:prstGeom>
          <a:noFill/>
        </p:spPr>
        <p:txBody>
          <a:bodyPr wrap="square">
            <a:spAutoFit/>
          </a:bodyPr>
          <a:lstStyle/>
          <a:p>
            <a:pPr algn="just"/>
            <a:r>
              <a:rPr lang="en-US" sz="3200" dirty="0">
                <a:effectLst/>
                <a:latin typeface="Times New Roman" panose="02020603050405020304" pitchFamily="18" charset="0"/>
                <a:ea typeface="Arial" panose="020B0604020202020204" pitchFamily="34" charset="0"/>
                <a:cs typeface="Times New Roman" panose="02020603050405020304" pitchFamily="18" charset="0"/>
              </a:rPr>
              <a:t> Đ</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ối với hạ sĩ quan, binh sĩ trong thời gian phục vụ tại ng</a:t>
            </a:r>
            <a:r>
              <a:rPr lang="en-US" sz="3200" dirty="0">
                <a:latin typeface="Times New Roman" panose="02020603050405020304" pitchFamily="18" charset="0"/>
                <a:ea typeface="Arial" panose="020B0604020202020204" pitchFamily="34" charset="0"/>
                <a:cs typeface="Times New Roman" panose="02020603050405020304" pitchFamily="18" charset="0"/>
              </a:rPr>
              <a:t>ũ:</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Được b</a:t>
            </a:r>
            <a:r>
              <a:rPr lang="en-US" sz="3200" dirty="0">
                <a:latin typeface="Times New Roman" panose="02020603050405020304" pitchFamily="18" charset="0"/>
                <a:ea typeface="Arial" panose="020B0604020202020204" pitchFamily="34" charset="0"/>
                <a:cs typeface="Times New Roman" panose="02020603050405020304" pitchFamily="18" charset="0"/>
              </a:rPr>
              <a:t>ả</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o đ</a:t>
            </a:r>
            <a:r>
              <a:rPr lang="en-US" sz="3200" dirty="0">
                <a:latin typeface="Times New Roman" panose="02020603050405020304" pitchFamily="18" charset="0"/>
                <a:ea typeface="Arial" panose="020B0604020202020204" pitchFamily="34" charset="0"/>
                <a:cs typeface="Times New Roman" panose="02020603050405020304" pitchFamily="18" charset="0"/>
              </a:rPr>
              <a:t>ả</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m kịp thời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đủ số lượng, đ</a:t>
            </a:r>
            <a:r>
              <a:rPr lang="en-US" sz="3200" dirty="0">
                <a:latin typeface="Times New Roman" panose="02020603050405020304" pitchFamily="18" charset="0"/>
                <a:ea typeface="Arial" panose="020B0604020202020204" pitchFamily="34" charset="0"/>
                <a:cs typeface="Times New Roman" panose="02020603050405020304" pitchFamily="18" charset="0"/>
              </a:rPr>
              <a:t>ú</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ng chất lượng v</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ề</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lương th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ự</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 th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ự</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 ph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ẩ</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m</a:t>
            </a:r>
            <a:r>
              <a:rPr lang="en-US" sz="3200" dirty="0">
                <a:latin typeface="Times New Roman" panose="02020603050405020304" pitchFamily="18" charset="0"/>
                <a:ea typeface="Arial" panose="020B0604020202020204" pitchFamily="34" charset="0"/>
                <a:cs typeface="Times New Roman" panose="02020603050405020304" pitchFamily="18" charset="0"/>
              </a:rPr>
              <a:t>,</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qu</a:t>
            </a:r>
            <a:r>
              <a:rPr lang="en-US" sz="3200" dirty="0">
                <a:latin typeface="Times New Roman" panose="02020603050405020304" pitchFamily="18" charset="0"/>
                <a:ea typeface="Arial" panose="020B0604020202020204" pitchFamily="34" charset="0"/>
                <a:cs typeface="Times New Roman" panose="02020603050405020304" pitchFamily="18" charset="0"/>
              </a:rPr>
              <a:t>â</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n trang, thuốc phòng bệnh, ch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ữ</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a bệnh; đư</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ợ</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c b</a:t>
            </a:r>
            <a:r>
              <a:rPr lang="en-US" sz="3200" dirty="0">
                <a:latin typeface="Times New Roman" panose="02020603050405020304" pitchFamily="18" charset="0"/>
                <a:ea typeface="Arial" panose="020B0604020202020204" pitchFamily="34" charset="0"/>
                <a:cs typeface="Times New Roman" panose="02020603050405020304" pitchFamily="18" charset="0"/>
              </a:rPr>
              <a:t>ả</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o </a:t>
            </a:r>
            <a:r>
              <a:rPr lang="en-US" sz="3200" dirty="0" err="1">
                <a:latin typeface="Times New Roman" panose="02020603050405020304" pitchFamily="18" charset="0"/>
                <a:ea typeface="Arial" panose="020B0604020202020204" pitchFamily="34" charset="0"/>
                <a:cs typeface="Times New Roman" panose="02020603050405020304" pitchFamily="18" charset="0"/>
              </a:rPr>
              <a:t>đảm</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chỗ ở</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ph</a:t>
            </a:r>
            <a:r>
              <a:rPr lang="en-US" sz="3200" dirty="0">
                <a:latin typeface="Times New Roman" panose="02020603050405020304" pitchFamily="18" charset="0"/>
                <a:ea typeface="Arial" panose="020B0604020202020204" pitchFamily="34" charset="0"/>
                <a:cs typeface="Times New Roman" panose="02020603050405020304" pitchFamily="18" charset="0"/>
              </a:rPr>
              <a:t>ụ</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cấp h</a:t>
            </a:r>
            <a:r>
              <a:rPr lang="en-US" sz="3200" dirty="0">
                <a:latin typeface="Times New Roman" panose="02020603050405020304" pitchFamily="18" charset="0"/>
                <a:ea typeface="Arial" panose="020B0604020202020204" pitchFamily="34" charset="0"/>
                <a:cs typeface="Times New Roman" panose="02020603050405020304" pitchFamily="18" charset="0"/>
              </a:rPr>
              <a:t>à</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ng tháng v</a:t>
            </a:r>
            <a:r>
              <a:rPr lang="en-US" sz="3200" dirty="0">
                <a:latin typeface="Times New Roman" panose="02020603050405020304" pitchFamily="18" charset="0"/>
                <a:ea typeface="Arial" panose="020B0604020202020204" pitchFamily="34" charset="0"/>
                <a:cs typeface="Times New Roman" panose="02020603050405020304" pitchFamily="18" charset="0"/>
              </a:rPr>
              <a:t>à</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 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ộ</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t số chế đ</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ộ </a:t>
            </a:r>
            <a:r>
              <a:rPr lang="vi-VN" sz="3200" dirty="0">
                <a:effectLst/>
                <a:latin typeface="Times New Roman" panose="02020603050405020304" pitchFamily="18" charset="0"/>
                <a:ea typeface="Arial" panose="020B0604020202020204" pitchFamily="34" charset="0"/>
                <a:cs typeface="Times New Roman" panose="02020603050405020304" pitchFamily="18" charset="0"/>
              </a:rPr>
              <a:t>đãi ngộ khác.</a:t>
            </a:r>
            <a:endParaRPr lang="en-US" sz="32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E28C984-9FCC-E163-7490-E966EE0640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34470" y="2285948"/>
            <a:ext cx="4731025"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593EF65-3F1A-EA36-AB9F-A784C99043AB}"/>
              </a:ext>
            </a:extLst>
          </p:cNvPr>
          <p:cNvSpPr txBox="1"/>
          <p:nvPr/>
        </p:nvSpPr>
        <p:spPr>
          <a:xfrm>
            <a:off x="26505" y="5468173"/>
            <a:ext cx="7262191" cy="1477328"/>
          </a:xfrm>
          <a:prstGeom prst="rect">
            <a:avLst/>
          </a:prstGeom>
          <a:noFill/>
        </p:spPr>
        <p:txBody>
          <a:bodyPr wrap="square">
            <a:spAutoFit/>
          </a:bodyPr>
          <a:lstStyle/>
          <a:p>
            <a:pPr marL="0" marR="0" algn="just">
              <a:spcBef>
                <a:spcPts val="0"/>
              </a:spcBef>
              <a:spcAft>
                <a:spcPts val="0"/>
              </a:spcAft>
            </a:pP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a:t>
            </a:r>
            <a:r>
              <a:rPr lang="en-US" sz="30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ối</a:t>
            </a: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với</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h</a:t>
            </a: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ạ</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sĩ quan, binh sĩ khi xu</a:t>
            </a:r>
            <a:r>
              <a:rPr lang="en-US"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ấ</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 ngũ: </a:t>
            </a:r>
            <a:r>
              <a:rPr lang="en-US"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SGK</a:t>
            </a:r>
          </a:p>
          <a:p>
            <a:pPr marL="0" marR="0" algn="just">
              <a:spcBef>
                <a:spcPts val="0"/>
              </a:spcBef>
              <a:spcAft>
                <a:spcPts val="0"/>
              </a:spcAft>
            </a:pP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Đối với thân nh</a:t>
            </a: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â</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hạ sĩ quan bĩnh sĩ tại ng</a:t>
            </a: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ũ</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SGK</a:t>
            </a:r>
          </a:p>
        </p:txBody>
      </p:sp>
      <p:pic>
        <p:nvPicPr>
          <p:cNvPr id="14" name="Picture 13">
            <a:extLst>
              <a:ext uri="{FF2B5EF4-FFF2-40B4-BE49-F238E27FC236}">
                <a16:creationId xmlns:a16="http://schemas.microsoft.com/office/drawing/2014/main" id="{D4E18064-1845-49F3-9C0F-78D92B5518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34469" y="2285948"/>
            <a:ext cx="4731025"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59492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1000"/>
                                        <p:tgtEl>
                                          <p:spTgt spid="12">
                                            <p:txEl>
                                              <p:pRg st="0" end="0"/>
                                            </p:txEl>
                                          </p:spTgt>
                                        </p:tgtEl>
                                      </p:cBhvr>
                                    </p:animEffect>
                                    <p:anim calcmode="lin" valueType="num">
                                      <p:cBhvr>
                                        <p:cTn id="2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1000"/>
                                        <p:tgtEl>
                                          <p:spTgt spid="12">
                                            <p:txEl>
                                              <p:pRg st="1" end="1"/>
                                            </p:txEl>
                                          </p:spTgt>
                                        </p:tgtEl>
                                      </p:cBhvr>
                                    </p:animEffect>
                                    <p:anim calcmode="lin" valueType="num">
                                      <p:cBhvr>
                                        <p:cTn id="3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E6FAC9AD-EFBB-B9A5-1C97-286CD5D253DF}"/>
              </a:ext>
            </a:extLst>
          </p:cNvPr>
          <p:cNvSpPr txBox="1">
            <a:spLocks noChangeArrowheads="1"/>
          </p:cNvSpPr>
          <p:nvPr/>
        </p:nvSpPr>
        <p:spPr bwMode="auto">
          <a:xfrm>
            <a:off x="132522" y="80094"/>
            <a:ext cx="116453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700" dirty="0">
                <a:latin typeface="Times New Roman" panose="02020603050405020304" pitchFamily="18" charset="0"/>
                <a:cs typeface="Times New Roman" panose="02020603050405020304" pitchFamily="18" charset="0"/>
              </a:rPr>
              <a:t> </a:t>
            </a:r>
            <a:r>
              <a:rPr lang="en-US" altLang="en-US" sz="3000" dirty="0">
                <a:latin typeface="Times New Roman" panose="02020603050405020304" pitchFamily="18" charset="0"/>
                <a:cs typeface="Times New Roman" panose="02020603050405020304" pitchFamily="18" charset="0"/>
              </a:rPr>
              <a:t>I. MỘT SỐ NỘI DUNG CƠ BẢN CỦA LUẬT NGHĨA VỤ QUÂN SỰ</a:t>
            </a:r>
            <a:endParaRPr lang="en-US" altLang="en-US" sz="30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3148775-689B-43BF-F921-EBAC98938CDA}"/>
              </a:ext>
            </a:extLst>
          </p:cNvPr>
          <p:cNvSpPr txBox="1"/>
          <p:nvPr/>
        </p:nvSpPr>
        <p:spPr>
          <a:xfrm>
            <a:off x="138721" y="634092"/>
            <a:ext cx="3095798" cy="2062103"/>
          </a:xfrm>
          <a:prstGeom prst="rect">
            <a:avLst/>
          </a:prstGeom>
          <a:noFill/>
        </p:spPr>
        <p:txBody>
          <a:bodyPr wrap="square">
            <a:spAutoFit/>
          </a:bodyPr>
          <a:lstStyle/>
          <a:p>
            <a:pPr algn="just"/>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5.</a:t>
            </a:r>
            <a:r>
              <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Các h</a:t>
            </a:r>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à</a:t>
            </a:r>
            <a:r>
              <a:rPr lang="vi-VN"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nh vi bị nghiêm cấm v</a:t>
            </a:r>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à</a:t>
            </a:r>
            <a:r>
              <a:rPr lang="vi-VN"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x</a:t>
            </a:r>
            <a:r>
              <a:rPr lang="en-US"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ử</a:t>
            </a:r>
            <a:r>
              <a:rPr lang="vi-VN"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l</a:t>
            </a:r>
            <a:r>
              <a:rPr lang="en-US" sz="3200" b="1"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í</a:t>
            </a:r>
            <a:r>
              <a:rPr lang="vi-VN"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 vi phạm hành chính</a:t>
            </a:r>
            <a:r>
              <a:rPr lang="en-US" sz="3200" b="1" u="none" strike="noStrike" spc="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82A6DD11-27EC-FDE6-0628-6C4FC1F3FCEA}"/>
              </a:ext>
            </a:extLst>
          </p:cNvPr>
          <p:cNvSpPr txBox="1"/>
          <p:nvPr/>
        </p:nvSpPr>
        <p:spPr>
          <a:xfrm>
            <a:off x="172708" y="2702199"/>
            <a:ext cx="1447651" cy="584775"/>
          </a:xfrm>
          <a:prstGeom prst="rect">
            <a:avLst/>
          </a:prstGeom>
          <a:noFill/>
        </p:spPr>
        <p:txBody>
          <a:bodyPr wrap="square">
            <a:spAutoFit/>
          </a:bodyPr>
          <a:lstStyle/>
          <a:p>
            <a:pPr marR="0" lvl="0" algn="just">
              <a:spcBef>
                <a:spcPts val="0"/>
              </a:spcBef>
              <a:spcAft>
                <a:spcPts val="0"/>
              </a:spcAft>
              <a:buClr>
                <a:srgbClr val="000000"/>
              </a:buClr>
              <a:buSzPts val="1000"/>
              <a:tabLst>
                <a:tab pos="252730" algn="l"/>
              </a:tabLst>
            </a:pPr>
            <a:r>
              <a:rPr lang="en-US" sz="3200" i="1" u="none" strike="noStrike" spc="0" dirty="0">
                <a:effectLst/>
                <a:latin typeface="Times New Roman" panose="02020603050405020304" pitchFamily="18" charset="0"/>
                <a:ea typeface="Arial" panose="020B0604020202020204" pitchFamily="34" charset="0"/>
                <a:cs typeface="Times New Roman" panose="02020603050405020304" pitchFamily="18" charset="0"/>
              </a:rPr>
              <a:t>SGK</a:t>
            </a:r>
            <a:endParaRPr lang="en-US" sz="32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994E6DD2-E94A-491A-A0DB-EFF753345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716" y="634092"/>
            <a:ext cx="8831944" cy="6223908"/>
          </a:xfrm>
          <a:prstGeom prst="rect">
            <a:avLst/>
          </a:prstGeom>
        </p:spPr>
      </p:pic>
    </p:spTree>
    <p:extLst>
      <p:ext uri="{BB962C8B-B14F-4D97-AF65-F5344CB8AC3E}">
        <p14:creationId xmlns:p14="http://schemas.microsoft.com/office/powerpoint/2010/main" val="1635262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14" name="Rectangle 5">
            <a:extLst>
              <a:ext uri="{FF2B5EF4-FFF2-40B4-BE49-F238E27FC236}">
                <a16:creationId xmlns:a16="http://schemas.microsoft.com/office/drawing/2014/main" id="{DBEF0CE6-F044-13CB-92C4-E5654B1CF9DE}"/>
              </a:ext>
            </a:extLst>
          </p:cNvPr>
          <p:cNvSpPr>
            <a:spLocks noChangeArrowheads="1"/>
          </p:cNvSpPr>
          <p:nvPr/>
        </p:nvSpPr>
        <p:spPr bwMode="auto">
          <a:xfrm>
            <a:off x="2286000" y="1192696"/>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r>
              <a:rPr lang="en-US" altLang="en-US" sz="3600" dirty="0" err="1">
                <a:solidFill>
                  <a:srgbClr val="FF0000"/>
                </a:solidFill>
                <a:latin typeface="Arial" panose="020B0604020202020204" pitchFamily="34" charset="0"/>
                <a:ea typeface="Liberation Mono"/>
                <a:cs typeface="Liberation Mono"/>
              </a:rPr>
              <a:t>Yêu</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cầu</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cần</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đạt</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đối</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với</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học</a:t>
            </a:r>
            <a:r>
              <a:rPr lang="en-US" altLang="en-US" sz="3600" dirty="0">
                <a:solidFill>
                  <a:srgbClr val="FF0000"/>
                </a:solidFill>
                <a:latin typeface="Arial" panose="020B0604020202020204" pitchFamily="34" charset="0"/>
                <a:ea typeface="Liberation Mono"/>
                <a:cs typeface="Liberation Mono"/>
              </a:rPr>
              <a:t> </a:t>
            </a:r>
            <a:r>
              <a:rPr lang="en-US" altLang="en-US" sz="3600" dirty="0" err="1">
                <a:solidFill>
                  <a:srgbClr val="FF0000"/>
                </a:solidFill>
                <a:latin typeface="Arial" panose="020B0604020202020204" pitchFamily="34" charset="0"/>
                <a:ea typeface="Liberation Mono"/>
                <a:cs typeface="Liberation Mono"/>
              </a:rPr>
              <a:t>sinh</a:t>
            </a:r>
            <a:endParaRPr lang="en-US" altLang="en-US" sz="3600" dirty="0">
              <a:solidFill>
                <a:srgbClr val="FF0000"/>
              </a:solidFill>
              <a:latin typeface="Liberation Mono"/>
              <a:ea typeface="Liberation Mono"/>
              <a:cs typeface="Liberation Mono"/>
            </a:endParaRPr>
          </a:p>
        </p:txBody>
      </p:sp>
      <p:sp>
        <p:nvSpPr>
          <p:cNvPr id="15" name="TextBox 14">
            <a:extLst>
              <a:ext uri="{FF2B5EF4-FFF2-40B4-BE49-F238E27FC236}">
                <a16:creationId xmlns:a16="http://schemas.microsoft.com/office/drawing/2014/main" id="{716F06B4-B017-0808-4CF2-F042CB608EEF}"/>
              </a:ext>
            </a:extLst>
          </p:cNvPr>
          <p:cNvSpPr txBox="1"/>
          <p:nvPr/>
        </p:nvSpPr>
        <p:spPr>
          <a:xfrm>
            <a:off x="205409" y="2061059"/>
            <a:ext cx="4883426" cy="3108543"/>
          </a:xfrm>
          <a:prstGeom prst="rect">
            <a:avLst/>
          </a:prstGeom>
          <a:noFill/>
        </p:spPr>
        <p:txBody>
          <a:bodyPr wrap="square" rtlCol="0">
            <a:spAutoFit/>
          </a:bodyPr>
          <a:lstStyle/>
          <a:p>
            <a:pPr algn="just"/>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Nêu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được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những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nội</a:t>
            </a:r>
            <a:r>
              <a:rPr lang="en-US" altLang="en-US" sz="2800" dirty="0">
                <a:solidFill>
                  <a:srgbClr val="FF0000"/>
                </a:solidFill>
                <a:latin typeface="Times New Roman" panose="02020603050405020304" pitchFamily="18" charset="0"/>
                <a:cs typeface="Times New Roman" panose="02020603050405020304" pitchFamily="18" charset="0"/>
              </a:rPr>
              <a:t> dung </a:t>
            </a:r>
            <a:r>
              <a:rPr lang="en-US" altLang="en-US" sz="2800" dirty="0" err="1">
                <a:solidFill>
                  <a:srgbClr val="FF0000"/>
                </a:solidFill>
                <a:latin typeface="Times New Roman" panose="02020603050405020304" pitchFamily="18" charset="0"/>
                <a:cs typeface="Times New Roman" panose="02020603050405020304" pitchFamily="18" charset="0"/>
              </a:rPr>
              <a:t>chính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của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Luật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Nghĩa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sự</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Nghị</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định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của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chính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phủ</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về</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thực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hiện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nghĩa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tham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gia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công</a:t>
            </a:r>
            <a:r>
              <a:rPr lang="en-US" altLang="en-US" sz="2800" dirty="0">
                <a:solidFill>
                  <a:srgbClr val="FF0000"/>
                </a:solidFill>
                <a:latin typeface="Times New Roman" panose="02020603050405020304" pitchFamily="18" charset="0"/>
                <a:cs typeface="Times New Roman" panose="02020603050405020304" pitchFamily="18" charset="0"/>
              </a:rPr>
              <a:t> an </a:t>
            </a:r>
            <a:r>
              <a:rPr lang="en-US" altLang="en-US" sz="2800" dirty="0" err="1">
                <a:solidFill>
                  <a:srgbClr val="FF0000"/>
                </a:solidFill>
                <a:latin typeface="Times New Roman" panose="02020603050405020304" pitchFamily="18" charset="0"/>
                <a:cs typeface="Times New Roman" panose="02020603050405020304" pitchFamily="18" charset="0"/>
              </a:rPr>
              <a:t>nhân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dân</a:t>
            </a:r>
            <a:r>
              <a:rPr lang="en-US" altLang="en-US" sz="2800" dirty="0">
                <a:solidFill>
                  <a:srgbClr val="FF0000"/>
                </a:solidFill>
                <a:latin typeface="Times New Roman" panose="02020603050405020304" pitchFamily="18" charset="0"/>
                <a:cs typeface="Times New Roman" panose="02020603050405020304" pitchFamily="18" charset="0"/>
              </a:rPr>
              <a:t>. </a:t>
            </a:r>
          </a:p>
          <a:p>
            <a:pPr algn="just"/>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Biết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đăng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thực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hiện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nghĩa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quân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sự</a:t>
            </a:r>
            <a:r>
              <a:rPr lang="en-US" altLang="en-US" sz="2800" dirty="0">
                <a:solidFill>
                  <a:srgbClr val="FF0000"/>
                </a:solidFill>
                <a:latin typeface="Times New Roman" panose="02020603050405020304" pitchFamily="18" charset="0"/>
                <a:cs typeface="Times New Roman" panose="02020603050405020304" pitchFamily="18" charset="0"/>
              </a:rPr>
              <a:t>.</a:t>
            </a:r>
          </a:p>
        </p:txBody>
      </p:sp>
      <p:pic>
        <p:nvPicPr>
          <p:cNvPr id="16" name="Picture 4">
            <a:extLst>
              <a:ext uri="{FF2B5EF4-FFF2-40B4-BE49-F238E27FC236}">
                <a16:creationId xmlns:a16="http://schemas.microsoft.com/office/drawing/2014/main" id="{D3E0DC23-61A3-574B-7040-CBB1DC318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0504" y="2023064"/>
            <a:ext cx="6695661" cy="48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246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36012" y="6255956"/>
            <a:ext cx="2743200" cy="365125"/>
          </a:xfrm>
        </p:spPr>
        <p:txBody>
          <a:bodyPr/>
          <a:lstStyle/>
          <a:p>
            <a:fld id="{CABAA8C2-8E73-4BA3-8646-3345C5432D50}" type="slidenum">
              <a:rPr lang="en-US" smtClean="0"/>
              <a:t>20</a:t>
            </a:fld>
            <a:endParaRPr lang="en-US" dirty="0"/>
          </a:p>
        </p:txBody>
      </p:sp>
      <p:sp>
        <p:nvSpPr>
          <p:cNvPr id="2" name="Rectangle 1"/>
          <p:cNvSpPr/>
          <p:nvPr/>
        </p:nvSpPr>
        <p:spPr>
          <a:xfrm>
            <a:off x="530088" y="128102"/>
            <a:ext cx="11343860" cy="1384995"/>
          </a:xfrm>
          <a:prstGeom prst="rect">
            <a:avLst/>
          </a:prstGeom>
          <a:ln>
            <a:solidFill>
              <a:schemeClr val="accent1"/>
            </a:solidFill>
          </a:ln>
          <a:effectLst>
            <a:glow rad="127000">
              <a:schemeClr val="accent2">
                <a:lumMod val="20000"/>
                <a:lumOff val="80000"/>
              </a:schemeClr>
            </a:glow>
          </a:effectLst>
        </p:spPr>
        <p:txBody>
          <a:bodyPr wrap="square">
            <a:spAutoFit/>
          </a:bodyPr>
          <a:lstStyle/>
          <a:p>
            <a:r>
              <a:rPr lang="en-US" sz="2800" dirty="0" err="1">
                <a:solidFill>
                  <a:srgbClr val="004CE5"/>
                </a:solidFill>
                <a:latin typeface="Times New Roman" charset="0"/>
                <a:ea typeface="Times New Roman" charset="0"/>
                <a:cs typeface="Times New Roman" charset="0"/>
              </a:rPr>
              <a:t>Luy</a:t>
            </a:r>
            <a:r>
              <a:rPr lang="vi-VN" sz="2800" dirty="0">
                <a:solidFill>
                  <a:srgbClr val="004CE5"/>
                </a:solidFill>
                <a:latin typeface="Times New Roman" charset="0"/>
                <a:ea typeface="Times New Roman" charset="0"/>
                <a:cs typeface="Times New Roman" charset="0"/>
              </a:rPr>
              <a:t>ệ</a:t>
            </a:r>
            <a:r>
              <a:rPr lang="en-US" sz="2800" dirty="0">
                <a:solidFill>
                  <a:srgbClr val="004CE5"/>
                </a:solidFill>
                <a:latin typeface="Times New Roman" charset="0"/>
                <a:ea typeface="Times New Roman" charset="0"/>
                <a:cs typeface="Times New Roman" charset="0"/>
              </a:rPr>
              <a:t>n t</a:t>
            </a:r>
            <a:r>
              <a:rPr lang="vi-VN" sz="2800" dirty="0">
                <a:solidFill>
                  <a:srgbClr val="004CE5"/>
                </a:solidFill>
                <a:latin typeface="Times New Roman" charset="0"/>
                <a:ea typeface="Times New Roman" charset="0"/>
                <a:cs typeface="Times New Roman" charset="0"/>
              </a:rPr>
              <a:t>ậ</a:t>
            </a:r>
            <a:r>
              <a:rPr lang="en-US" sz="2800" dirty="0">
                <a:solidFill>
                  <a:srgbClr val="004CE5"/>
                </a:solidFill>
                <a:latin typeface="Times New Roman" charset="0"/>
                <a:ea typeface="Times New Roman" charset="0"/>
                <a:cs typeface="Times New Roman" charset="0"/>
              </a:rPr>
              <a:t>p </a:t>
            </a:r>
            <a:endParaRPr lang="en-US" sz="2800" dirty="0">
              <a:latin typeface="Times New Roman" charset="0"/>
              <a:ea typeface="Times New Roman" charset="0"/>
              <a:cs typeface="Times New Roman" charset="0"/>
            </a:endParaRPr>
          </a:p>
          <a:p>
            <a:r>
              <a:rPr lang="en-US" sz="2800" dirty="0">
                <a:latin typeface="Times New Roman" charset="0"/>
                <a:ea typeface="Times New Roman" charset="0"/>
                <a:cs typeface="Times New Roman" charset="0"/>
              </a:rPr>
              <a:t>1. C</a:t>
            </a:r>
            <a:r>
              <a:rPr lang="vi-VN" sz="2800" dirty="0">
                <a:latin typeface="Times New Roman" charset="0"/>
                <a:ea typeface="Times New Roman" charset="0"/>
                <a:cs typeface="Times New Roman" charset="0"/>
              </a:rPr>
              <a:t>ă</a:t>
            </a:r>
            <a:r>
              <a:rPr lang="en-US" sz="2800" dirty="0">
                <a:latin typeface="Times New Roman" charset="0"/>
                <a:ea typeface="Times New Roman" charset="0"/>
                <a:cs typeface="Times New Roman" charset="0"/>
              </a:rPr>
              <a:t>n c</a:t>
            </a:r>
            <a:r>
              <a:rPr lang="vi-VN" sz="2800" dirty="0">
                <a:latin typeface="Times New Roman" charset="0"/>
                <a:ea typeface="Times New Roman" charset="0"/>
                <a:cs typeface="Times New Roman" charset="0"/>
              </a:rPr>
              <a:t>ứ</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vào</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ngày</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sinh</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của</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mình</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em</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hãy</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xác</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định</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khoảng</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thời</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gian</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đ</a:t>
            </a:r>
            <a:r>
              <a:rPr lang="vi-VN" sz="2800" dirty="0">
                <a:latin typeface="Times New Roman" charset="0"/>
                <a:ea typeface="Times New Roman" charset="0"/>
                <a:cs typeface="Times New Roman" charset="0"/>
              </a:rPr>
              <a:t>ă</a:t>
            </a:r>
            <a:r>
              <a:rPr lang="en-US" sz="2800" dirty="0">
                <a:latin typeface="Times New Roman" charset="0"/>
                <a:ea typeface="Times New Roman" charset="0"/>
                <a:cs typeface="Times New Roman" charset="0"/>
              </a:rPr>
              <a:t>ng k</a:t>
            </a:r>
            <a:r>
              <a:rPr lang="vi-VN" sz="2800" dirty="0">
                <a:latin typeface="Times New Roman" charset="0"/>
                <a:ea typeface="Times New Roman" charset="0"/>
                <a:cs typeface="Times New Roman" charset="0"/>
              </a:rPr>
              <a:t>í</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nghĩa</a:t>
            </a:r>
            <a:r>
              <a:rPr lang="en-US" sz="2800" dirty="0">
                <a:latin typeface="Times New Roman" charset="0"/>
                <a:ea typeface="Times New Roman" charset="0"/>
                <a:cs typeface="Times New Roman" charset="0"/>
              </a:rPr>
              <a:t> vụ </a:t>
            </a:r>
            <a:r>
              <a:rPr lang="en-US" sz="2800" dirty="0" err="1">
                <a:latin typeface="Times New Roman" charset="0"/>
                <a:ea typeface="Times New Roman" charset="0"/>
                <a:cs typeface="Times New Roman" charset="0"/>
              </a:rPr>
              <a:t>qu</a:t>
            </a:r>
            <a:r>
              <a:rPr lang="vi-VN" sz="2800" dirty="0">
                <a:latin typeface="Times New Roman" charset="0"/>
                <a:ea typeface="Times New Roman" charset="0"/>
                <a:cs typeface="Times New Roman" charset="0"/>
              </a:rPr>
              <a:t>â</a:t>
            </a:r>
            <a:r>
              <a:rPr lang="en-US" sz="2800" dirty="0">
                <a:latin typeface="Times New Roman" charset="0"/>
                <a:ea typeface="Times New Roman" charset="0"/>
                <a:cs typeface="Times New Roman" charset="0"/>
              </a:rPr>
              <a:t>n </a:t>
            </a:r>
            <a:r>
              <a:rPr lang="en-US" sz="2800" dirty="0" err="1">
                <a:latin typeface="Times New Roman" charset="0"/>
                <a:ea typeface="Times New Roman" charset="0"/>
                <a:cs typeface="Times New Roman" charset="0"/>
              </a:rPr>
              <a:t>sư</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lần</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đầu</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khám</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sức</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kh</a:t>
            </a:r>
            <a:r>
              <a:rPr lang="vi-VN" sz="2800" dirty="0">
                <a:latin typeface="Times New Roman" charset="0"/>
                <a:ea typeface="Times New Roman" charset="0"/>
                <a:cs typeface="Times New Roman" charset="0"/>
              </a:rPr>
              <a:t>oẻ</a:t>
            </a:r>
            <a:r>
              <a:rPr lang="en-US" sz="2800" dirty="0">
                <a:latin typeface="Times New Roman" charset="0"/>
                <a:ea typeface="Times New Roman" charset="0"/>
                <a:cs typeface="Times New Roman" charset="0"/>
              </a:rPr>
              <a:t> v</a:t>
            </a:r>
            <a:r>
              <a:rPr lang="vi-VN" sz="2800" dirty="0">
                <a:latin typeface="Times New Roman" charset="0"/>
                <a:ea typeface="Times New Roman" charset="0"/>
                <a:cs typeface="Times New Roman" charset="0"/>
              </a:rPr>
              <a:t>à</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nh</a:t>
            </a:r>
            <a:r>
              <a:rPr lang="vi-VN" sz="2800" dirty="0">
                <a:latin typeface="Times New Roman" charset="0"/>
                <a:ea typeface="Times New Roman" charset="0"/>
                <a:cs typeface="Times New Roman" charset="0"/>
              </a:rPr>
              <a:t>ậ</a:t>
            </a:r>
            <a:r>
              <a:rPr lang="en-US" sz="2800" dirty="0">
                <a:latin typeface="Times New Roman" charset="0"/>
                <a:ea typeface="Times New Roman" charset="0"/>
                <a:cs typeface="Times New Roman" charset="0"/>
              </a:rPr>
              <a:t>p ng</a:t>
            </a:r>
            <a:r>
              <a:rPr lang="vi-VN" sz="2800" dirty="0">
                <a:latin typeface="Times New Roman" charset="0"/>
                <a:ea typeface="Times New Roman" charset="0"/>
                <a:cs typeface="Times New Roman" charset="0"/>
              </a:rPr>
              <a:t>ũ</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của</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em</a:t>
            </a:r>
            <a:r>
              <a:rPr lang="en-US" sz="2800" dirty="0">
                <a:latin typeface="Times New Roman" charset="0"/>
                <a:ea typeface="Times New Roman" charset="0"/>
                <a:cs typeface="Times New Roman" charset="0"/>
              </a:rPr>
              <a:t>. </a:t>
            </a:r>
          </a:p>
        </p:txBody>
      </p:sp>
      <p:sp>
        <p:nvSpPr>
          <p:cNvPr id="7" name="Rectangle 6"/>
          <p:cNvSpPr/>
          <p:nvPr/>
        </p:nvSpPr>
        <p:spPr>
          <a:xfrm>
            <a:off x="549536" y="4191749"/>
            <a:ext cx="11324410" cy="2246769"/>
          </a:xfrm>
          <a:prstGeom prst="rect">
            <a:avLst/>
          </a:prstGeom>
          <a:ln>
            <a:solidFill>
              <a:schemeClr val="accent1"/>
            </a:solidFill>
          </a:ln>
          <a:effectLst>
            <a:glow rad="127000">
              <a:schemeClr val="accent6">
                <a:lumMod val="40000"/>
                <a:lumOff val="60000"/>
              </a:schemeClr>
            </a:glow>
          </a:effectLst>
        </p:spPr>
        <p:txBody>
          <a:bodyPr wrap="square">
            <a:spAutoFit/>
          </a:bodyPr>
          <a:lstStyle/>
          <a:p>
            <a:r>
              <a:rPr lang="vi-VN" sz="2800" dirty="0">
                <a:solidFill>
                  <a:srgbClr val="004CE5"/>
                </a:solidFill>
                <a:latin typeface="Times New Roman" charset="0"/>
                <a:ea typeface="Times New Roman" charset="0"/>
                <a:cs typeface="Times New Roman" charset="0"/>
              </a:rPr>
              <a:t>Ví dụ 2:</a:t>
            </a:r>
            <a:endParaRPr lang="en-US" sz="2800" dirty="0">
              <a:latin typeface="Times New Roman" charset="0"/>
              <a:ea typeface="Times New Roman" charset="0"/>
              <a:cs typeface="Times New Roman" charset="0"/>
            </a:endParaRPr>
          </a:p>
          <a:p>
            <a:r>
              <a:rPr lang="vi-VN" sz="2800" dirty="0">
                <a:latin typeface="Times New Roman" charset="0"/>
                <a:ea typeface="Times New Roman" charset="0"/>
                <a:cs typeface="Times New Roman" charset="0"/>
              </a:rPr>
              <a:t>Bạn A là nam, sinh ngày 31-12-2007</a:t>
            </a:r>
          </a:p>
          <a:p>
            <a:r>
              <a:rPr lang="vi-VN" sz="2800" dirty="0">
                <a:latin typeface="Times New Roman" charset="0"/>
                <a:ea typeface="Times New Roman" charset="0"/>
                <a:cs typeface="Times New Roman" charset="0"/>
              </a:rPr>
              <a:t>T</a:t>
            </a:r>
            <a:r>
              <a:rPr lang="en-US" sz="2800" dirty="0" err="1">
                <a:latin typeface="Times New Roman" charset="0"/>
                <a:ea typeface="Times New Roman" charset="0"/>
                <a:cs typeface="Times New Roman" charset="0"/>
              </a:rPr>
              <a:t>hời</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gian</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đ</a:t>
            </a:r>
            <a:r>
              <a:rPr lang="vi-VN" sz="2800" dirty="0">
                <a:latin typeface="Times New Roman" charset="0"/>
                <a:ea typeface="Times New Roman" charset="0"/>
                <a:cs typeface="Times New Roman" charset="0"/>
              </a:rPr>
              <a:t>ă</a:t>
            </a:r>
            <a:r>
              <a:rPr lang="en-US" sz="2800" dirty="0">
                <a:latin typeface="Times New Roman" charset="0"/>
                <a:ea typeface="Times New Roman" charset="0"/>
                <a:cs typeface="Times New Roman" charset="0"/>
              </a:rPr>
              <a:t>ng k</a:t>
            </a:r>
            <a:r>
              <a:rPr lang="vi-VN" sz="2800" dirty="0">
                <a:latin typeface="Times New Roman" charset="0"/>
                <a:ea typeface="Times New Roman" charset="0"/>
                <a:cs typeface="Times New Roman" charset="0"/>
              </a:rPr>
              <a:t>í</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nghĩa</a:t>
            </a:r>
            <a:r>
              <a:rPr lang="en-US" sz="2800" dirty="0">
                <a:latin typeface="Times New Roman" charset="0"/>
                <a:ea typeface="Times New Roman" charset="0"/>
                <a:cs typeface="Times New Roman" charset="0"/>
              </a:rPr>
              <a:t> vụ </a:t>
            </a:r>
            <a:r>
              <a:rPr lang="en-US" sz="2800" dirty="0" err="1">
                <a:latin typeface="Times New Roman" charset="0"/>
                <a:ea typeface="Times New Roman" charset="0"/>
                <a:cs typeface="Times New Roman" charset="0"/>
              </a:rPr>
              <a:t>qu</a:t>
            </a:r>
            <a:r>
              <a:rPr lang="vi-VN" sz="2800" dirty="0">
                <a:latin typeface="Times New Roman" charset="0"/>
                <a:ea typeface="Times New Roman" charset="0"/>
                <a:cs typeface="Times New Roman" charset="0"/>
              </a:rPr>
              <a:t>â</a:t>
            </a:r>
            <a:r>
              <a:rPr lang="en-US" sz="2800" dirty="0">
                <a:latin typeface="Times New Roman" charset="0"/>
                <a:ea typeface="Times New Roman" charset="0"/>
                <a:cs typeface="Times New Roman" charset="0"/>
              </a:rPr>
              <a:t>n </a:t>
            </a:r>
            <a:r>
              <a:rPr lang="en-US" sz="2800" dirty="0" err="1">
                <a:latin typeface="Times New Roman" charset="0"/>
                <a:ea typeface="Times New Roman" charset="0"/>
                <a:cs typeface="Times New Roman" charset="0"/>
              </a:rPr>
              <a:t>sư</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lần</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đầu</a:t>
            </a:r>
            <a:r>
              <a:rPr lang="vi-VN" sz="2800" dirty="0">
                <a:latin typeface="Times New Roman" charset="0"/>
                <a:ea typeface="Times New Roman" charset="0"/>
                <a:cs typeface="Times New Roman" charset="0"/>
              </a:rPr>
              <a:t> (đủ 17 tuổi)</a:t>
            </a:r>
            <a:r>
              <a:rPr lang="en-US" sz="2800" dirty="0">
                <a:latin typeface="Times New Roman" charset="0"/>
                <a:ea typeface="Times New Roman" charset="0"/>
                <a:cs typeface="Times New Roman" charset="0"/>
              </a:rPr>
              <a:t>: 4-2025</a:t>
            </a:r>
          </a:p>
          <a:p>
            <a:r>
              <a:rPr lang="vi-VN" sz="2800" dirty="0">
                <a:latin typeface="Times New Roman" charset="0"/>
                <a:ea typeface="Times New Roman" charset="0"/>
                <a:cs typeface="Times New Roman" charset="0"/>
              </a:rPr>
              <a:t>K</a:t>
            </a:r>
            <a:r>
              <a:rPr lang="en-US" sz="2800" dirty="0" err="1">
                <a:latin typeface="Times New Roman" charset="0"/>
                <a:ea typeface="Times New Roman" charset="0"/>
                <a:cs typeface="Times New Roman" charset="0"/>
              </a:rPr>
              <a:t>hám</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sức</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kh</a:t>
            </a:r>
            <a:r>
              <a:rPr lang="vi-VN" sz="2800" dirty="0">
                <a:latin typeface="Times New Roman" charset="0"/>
                <a:ea typeface="Times New Roman" charset="0"/>
                <a:cs typeface="Times New Roman" charset="0"/>
              </a:rPr>
              <a:t>oẻ (đủ 18 tuổi): Từ 01-11-2026 đến 31-12-2026</a:t>
            </a:r>
          </a:p>
          <a:p>
            <a:r>
              <a:rPr lang="vi-VN" sz="2800" dirty="0">
                <a:latin typeface="Times New Roman" charset="0"/>
                <a:ea typeface="Times New Roman" charset="0"/>
                <a:cs typeface="Times New Roman" charset="0"/>
              </a:rPr>
              <a:t>N</a:t>
            </a:r>
            <a:r>
              <a:rPr lang="en-US" sz="2800" dirty="0">
                <a:latin typeface="Times New Roman" charset="0"/>
                <a:ea typeface="Times New Roman" charset="0"/>
                <a:cs typeface="Times New Roman" charset="0"/>
              </a:rPr>
              <a:t>h</a:t>
            </a:r>
            <a:r>
              <a:rPr lang="vi-VN" sz="2800" dirty="0">
                <a:latin typeface="Times New Roman" charset="0"/>
                <a:ea typeface="Times New Roman" charset="0"/>
                <a:cs typeface="Times New Roman" charset="0"/>
              </a:rPr>
              <a:t>ậ</a:t>
            </a:r>
            <a:r>
              <a:rPr lang="en-US" sz="2800" dirty="0">
                <a:latin typeface="Times New Roman" charset="0"/>
                <a:ea typeface="Times New Roman" charset="0"/>
                <a:cs typeface="Times New Roman" charset="0"/>
              </a:rPr>
              <a:t>p ng</a:t>
            </a:r>
            <a:r>
              <a:rPr lang="vi-VN" sz="2800" dirty="0">
                <a:latin typeface="Times New Roman" charset="0"/>
                <a:ea typeface="Times New Roman" charset="0"/>
                <a:cs typeface="Times New Roman" charset="0"/>
              </a:rPr>
              <a:t>ũ</a:t>
            </a:r>
            <a:r>
              <a:rPr lang="en-US" sz="2800" dirty="0">
                <a:latin typeface="Times New Roman" charset="0"/>
                <a:ea typeface="Times New Roman" charset="0"/>
                <a:cs typeface="Times New Roman" charset="0"/>
              </a:rPr>
              <a:t>: </a:t>
            </a:r>
            <a:r>
              <a:rPr lang="vi-VN" sz="2800" dirty="0">
                <a:latin typeface="Times New Roman" charset="0"/>
                <a:ea typeface="Times New Roman" charset="0"/>
                <a:cs typeface="Times New Roman" charset="0"/>
              </a:rPr>
              <a:t>Tháng 02-2027 hoặc tháng 3-2027</a:t>
            </a:r>
            <a:endParaRPr lang="en-US" sz="2800" dirty="0">
              <a:latin typeface="Times New Roman" charset="0"/>
              <a:ea typeface="Times New Roman" charset="0"/>
              <a:cs typeface="Times New Roman" charset="0"/>
            </a:endParaRPr>
          </a:p>
        </p:txBody>
      </p:sp>
      <p:sp>
        <p:nvSpPr>
          <p:cNvPr id="8" name="Rectangle 7">
            <a:extLst>
              <a:ext uri="{FF2B5EF4-FFF2-40B4-BE49-F238E27FC236}">
                <a16:creationId xmlns:a16="http://schemas.microsoft.com/office/drawing/2014/main" id="{AFB8E7FD-1934-4A9B-8560-4486BB223285}"/>
              </a:ext>
            </a:extLst>
          </p:cNvPr>
          <p:cNvSpPr/>
          <p:nvPr/>
        </p:nvSpPr>
        <p:spPr>
          <a:xfrm>
            <a:off x="549536" y="1781991"/>
            <a:ext cx="11324411" cy="2246769"/>
          </a:xfrm>
          <a:prstGeom prst="rect">
            <a:avLst/>
          </a:prstGeom>
          <a:ln>
            <a:solidFill>
              <a:schemeClr val="accent1"/>
            </a:solidFill>
          </a:ln>
          <a:effectLst>
            <a:glow rad="127000">
              <a:schemeClr val="accent6">
                <a:lumMod val="40000"/>
                <a:lumOff val="60000"/>
              </a:schemeClr>
            </a:glow>
          </a:effectLst>
        </p:spPr>
        <p:txBody>
          <a:bodyPr wrap="square">
            <a:spAutoFit/>
          </a:bodyPr>
          <a:lstStyle/>
          <a:p>
            <a:r>
              <a:rPr lang="vi-VN" sz="2800" dirty="0">
                <a:solidFill>
                  <a:srgbClr val="004CE5"/>
                </a:solidFill>
                <a:latin typeface="Times New Roman" charset="0"/>
                <a:ea typeface="Times New Roman" charset="0"/>
                <a:cs typeface="Times New Roman" charset="0"/>
              </a:rPr>
              <a:t>Ví dụ 1:</a:t>
            </a:r>
            <a:endParaRPr lang="en-US" sz="2800" dirty="0">
              <a:latin typeface="Times New Roman" charset="0"/>
              <a:ea typeface="Times New Roman" charset="0"/>
              <a:cs typeface="Times New Roman" charset="0"/>
            </a:endParaRPr>
          </a:p>
          <a:p>
            <a:r>
              <a:rPr lang="vi-VN" sz="2800" dirty="0">
                <a:latin typeface="Times New Roman" charset="0"/>
                <a:ea typeface="Times New Roman" charset="0"/>
                <a:cs typeface="Times New Roman" charset="0"/>
              </a:rPr>
              <a:t>Bạn A là nam, sinh ngày 01-01-2007</a:t>
            </a:r>
          </a:p>
          <a:p>
            <a:r>
              <a:rPr lang="vi-VN" sz="2800" dirty="0">
                <a:latin typeface="Times New Roman" charset="0"/>
                <a:ea typeface="Times New Roman" charset="0"/>
                <a:cs typeface="Times New Roman" charset="0"/>
              </a:rPr>
              <a:t>T</a:t>
            </a:r>
            <a:r>
              <a:rPr lang="en-US" sz="2800" dirty="0" err="1">
                <a:latin typeface="Times New Roman" charset="0"/>
                <a:ea typeface="Times New Roman" charset="0"/>
                <a:cs typeface="Times New Roman" charset="0"/>
              </a:rPr>
              <a:t>hời</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gian</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đ</a:t>
            </a:r>
            <a:r>
              <a:rPr lang="vi-VN" sz="2800" dirty="0">
                <a:latin typeface="Times New Roman" charset="0"/>
                <a:ea typeface="Times New Roman" charset="0"/>
                <a:cs typeface="Times New Roman" charset="0"/>
              </a:rPr>
              <a:t>ă</a:t>
            </a:r>
            <a:r>
              <a:rPr lang="en-US" sz="2800" dirty="0">
                <a:latin typeface="Times New Roman" charset="0"/>
                <a:ea typeface="Times New Roman" charset="0"/>
                <a:cs typeface="Times New Roman" charset="0"/>
              </a:rPr>
              <a:t>ng k</a:t>
            </a:r>
            <a:r>
              <a:rPr lang="vi-VN" sz="2800" dirty="0">
                <a:latin typeface="Times New Roman" charset="0"/>
                <a:ea typeface="Times New Roman" charset="0"/>
                <a:cs typeface="Times New Roman" charset="0"/>
              </a:rPr>
              <a:t>í</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nghĩa</a:t>
            </a:r>
            <a:r>
              <a:rPr lang="en-US" sz="2800" dirty="0">
                <a:latin typeface="Times New Roman" charset="0"/>
                <a:ea typeface="Times New Roman" charset="0"/>
                <a:cs typeface="Times New Roman" charset="0"/>
              </a:rPr>
              <a:t> vụ </a:t>
            </a:r>
            <a:r>
              <a:rPr lang="en-US" sz="2800" dirty="0" err="1">
                <a:latin typeface="Times New Roman" charset="0"/>
                <a:ea typeface="Times New Roman" charset="0"/>
                <a:cs typeface="Times New Roman" charset="0"/>
              </a:rPr>
              <a:t>qu</a:t>
            </a:r>
            <a:r>
              <a:rPr lang="vi-VN" sz="2800" dirty="0">
                <a:latin typeface="Times New Roman" charset="0"/>
                <a:ea typeface="Times New Roman" charset="0"/>
                <a:cs typeface="Times New Roman" charset="0"/>
              </a:rPr>
              <a:t>â</a:t>
            </a:r>
            <a:r>
              <a:rPr lang="en-US" sz="2800" dirty="0">
                <a:latin typeface="Times New Roman" charset="0"/>
                <a:ea typeface="Times New Roman" charset="0"/>
                <a:cs typeface="Times New Roman" charset="0"/>
              </a:rPr>
              <a:t>n </a:t>
            </a:r>
            <a:r>
              <a:rPr lang="en-US" sz="2800" dirty="0" err="1">
                <a:latin typeface="Times New Roman" charset="0"/>
                <a:ea typeface="Times New Roman" charset="0"/>
                <a:cs typeface="Times New Roman" charset="0"/>
              </a:rPr>
              <a:t>sư</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lần</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đầu</a:t>
            </a:r>
            <a:r>
              <a:rPr lang="vi-VN" sz="2800" dirty="0">
                <a:latin typeface="Times New Roman" charset="0"/>
                <a:ea typeface="Times New Roman" charset="0"/>
                <a:cs typeface="Times New Roman" charset="0"/>
              </a:rPr>
              <a:t> (đủ 17 tuổi)</a:t>
            </a:r>
            <a:r>
              <a:rPr lang="en-US" sz="2800" dirty="0">
                <a:latin typeface="Times New Roman" charset="0"/>
                <a:ea typeface="Times New Roman" charset="0"/>
                <a:cs typeface="Times New Roman" charset="0"/>
              </a:rPr>
              <a:t>: 4-2024</a:t>
            </a:r>
          </a:p>
          <a:p>
            <a:r>
              <a:rPr lang="vi-VN" sz="2800" dirty="0">
                <a:latin typeface="Times New Roman" charset="0"/>
                <a:ea typeface="Times New Roman" charset="0"/>
                <a:cs typeface="Times New Roman" charset="0"/>
              </a:rPr>
              <a:t>K</a:t>
            </a:r>
            <a:r>
              <a:rPr lang="en-US" sz="2800" dirty="0" err="1">
                <a:latin typeface="Times New Roman" charset="0"/>
                <a:ea typeface="Times New Roman" charset="0"/>
                <a:cs typeface="Times New Roman" charset="0"/>
              </a:rPr>
              <a:t>hám</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sức</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kh</a:t>
            </a:r>
            <a:r>
              <a:rPr lang="vi-VN" sz="2800" dirty="0">
                <a:latin typeface="Times New Roman" charset="0"/>
                <a:ea typeface="Times New Roman" charset="0"/>
                <a:cs typeface="Times New Roman" charset="0"/>
              </a:rPr>
              <a:t>oẻ (đủ 18 tuổi): Từ 01-11-2025 đến 31-12-2025</a:t>
            </a:r>
          </a:p>
          <a:p>
            <a:r>
              <a:rPr lang="vi-VN" sz="2800" dirty="0">
                <a:latin typeface="Times New Roman" charset="0"/>
                <a:ea typeface="Times New Roman" charset="0"/>
                <a:cs typeface="Times New Roman" charset="0"/>
              </a:rPr>
              <a:t>N</a:t>
            </a:r>
            <a:r>
              <a:rPr lang="en-US" sz="2800" dirty="0">
                <a:latin typeface="Times New Roman" charset="0"/>
                <a:ea typeface="Times New Roman" charset="0"/>
                <a:cs typeface="Times New Roman" charset="0"/>
              </a:rPr>
              <a:t>h</a:t>
            </a:r>
            <a:r>
              <a:rPr lang="vi-VN" sz="2800" dirty="0">
                <a:latin typeface="Times New Roman" charset="0"/>
                <a:ea typeface="Times New Roman" charset="0"/>
                <a:cs typeface="Times New Roman" charset="0"/>
              </a:rPr>
              <a:t>ậ</a:t>
            </a:r>
            <a:r>
              <a:rPr lang="en-US" sz="2800" dirty="0">
                <a:latin typeface="Times New Roman" charset="0"/>
                <a:ea typeface="Times New Roman" charset="0"/>
                <a:cs typeface="Times New Roman" charset="0"/>
              </a:rPr>
              <a:t>p ng</a:t>
            </a:r>
            <a:r>
              <a:rPr lang="vi-VN" sz="2800" dirty="0">
                <a:latin typeface="Times New Roman" charset="0"/>
                <a:ea typeface="Times New Roman" charset="0"/>
                <a:cs typeface="Times New Roman" charset="0"/>
              </a:rPr>
              <a:t>ũ</a:t>
            </a:r>
            <a:r>
              <a:rPr lang="en-US" sz="2800" dirty="0">
                <a:latin typeface="Times New Roman" charset="0"/>
                <a:ea typeface="Times New Roman" charset="0"/>
                <a:cs typeface="Times New Roman" charset="0"/>
              </a:rPr>
              <a:t>:</a:t>
            </a:r>
            <a:r>
              <a:rPr lang="vi-VN" sz="2800" dirty="0">
                <a:latin typeface="Times New Roman" charset="0"/>
                <a:ea typeface="Times New Roman" charset="0"/>
                <a:cs typeface="Times New Roman" charset="0"/>
              </a:rPr>
              <a:t> Tháng 02-2026 hoặc tháng 3-2026</a:t>
            </a:r>
            <a:endParaRPr lang="en-US"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68458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9281" y="3891140"/>
            <a:ext cx="9448800" cy="2836674"/>
          </a:xfrm>
          <a:prstGeom prst="rect">
            <a:avLst/>
          </a:prstGeom>
          <a:ln>
            <a:solidFill>
              <a:schemeClr val="accent1"/>
            </a:solidFill>
          </a:ln>
          <a:effectLst>
            <a:glow rad="127000">
              <a:schemeClr val="accent4"/>
            </a:glow>
          </a:effectLst>
        </p:spPr>
        <p:txBody>
          <a:bodyPr wrap="square">
            <a:spAutoFit/>
          </a:bodyPr>
          <a:lstStyle/>
          <a:p>
            <a:pPr>
              <a:lnSpc>
                <a:spcPts val="2500"/>
              </a:lnSpc>
              <a:spcBef>
                <a:spcPts val="400"/>
              </a:spcBef>
              <a:spcAft>
                <a:spcPts val="400"/>
              </a:spcAft>
            </a:pPr>
            <a:r>
              <a:rPr lang="en-US" sz="2600" dirty="0" err="1">
                <a:solidFill>
                  <a:srgbClr val="004CE5"/>
                </a:solidFill>
                <a:latin typeface="Times New Roman" panose="02020603050405020304" pitchFamily="18" charset="0"/>
                <a:ea typeface="Times New Roman" charset="0"/>
                <a:cs typeface="Times New Roman" panose="02020603050405020304" pitchFamily="18" charset="0"/>
              </a:rPr>
              <a:t>Luy</a:t>
            </a:r>
            <a:r>
              <a:rPr lang="vi-VN" sz="2600" dirty="0">
                <a:solidFill>
                  <a:srgbClr val="004CE5"/>
                </a:solidFill>
                <a:latin typeface="Times New Roman" panose="02020603050405020304" pitchFamily="18" charset="0"/>
                <a:ea typeface="Times New Roman" charset="0"/>
                <a:cs typeface="Times New Roman" panose="02020603050405020304" pitchFamily="18" charset="0"/>
              </a:rPr>
              <a:t>ệ</a:t>
            </a:r>
            <a:r>
              <a:rPr lang="en-US" sz="2600" dirty="0">
                <a:solidFill>
                  <a:srgbClr val="004CE5"/>
                </a:solidFill>
                <a:latin typeface="Times New Roman" panose="02020603050405020304" pitchFamily="18" charset="0"/>
                <a:ea typeface="Times New Roman" charset="0"/>
                <a:cs typeface="Times New Roman" panose="02020603050405020304" pitchFamily="18" charset="0"/>
              </a:rPr>
              <a:t>n t</a:t>
            </a:r>
            <a:r>
              <a:rPr lang="vi-VN" sz="2600" dirty="0">
                <a:solidFill>
                  <a:srgbClr val="004CE5"/>
                </a:solidFill>
                <a:latin typeface="Times New Roman" panose="02020603050405020304" pitchFamily="18" charset="0"/>
                <a:ea typeface="Times New Roman" charset="0"/>
                <a:cs typeface="Times New Roman" panose="02020603050405020304" pitchFamily="18" charset="0"/>
              </a:rPr>
              <a:t>ậ</a:t>
            </a:r>
            <a:r>
              <a:rPr lang="en-US" sz="2600" dirty="0">
                <a:solidFill>
                  <a:srgbClr val="004CE5"/>
                </a:solidFill>
                <a:latin typeface="Times New Roman" panose="02020603050405020304" pitchFamily="18" charset="0"/>
                <a:ea typeface="Times New Roman" charset="0"/>
                <a:cs typeface="Times New Roman" panose="02020603050405020304" pitchFamily="18" charset="0"/>
              </a:rPr>
              <a:t>p </a:t>
            </a:r>
            <a:endParaRPr lang="vi-VN" sz="2600" dirty="0">
              <a:solidFill>
                <a:srgbClr val="004CE5"/>
              </a:solidFill>
              <a:latin typeface="Times New Roman" panose="02020603050405020304" pitchFamily="18" charset="0"/>
              <a:ea typeface="Times New Roman" charset="0"/>
              <a:cs typeface="Times New Roman" panose="02020603050405020304" pitchFamily="18" charset="0"/>
            </a:endParaRPr>
          </a:p>
          <a:p>
            <a:r>
              <a:rPr lang="vi-VN" sz="2600" b="1" i="0" dirty="0">
                <a:solidFill>
                  <a:srgbClr val="000000"/>
                </a:solidFill>
                <a:effectLst/>
                <a:latin typeface="Times New Roman" panose="02020603050405020304" pitchFamily="18" charset="0"/>
                <a:cs typeface="Times New Roman" panose="02020603050405020304" pitchFamily="18" charset="0"/>
              </a:rPr>
              <a:t>Câu </a:t>
            </a:r>
            <a:r>
              <a:rPr lang="en-US" sz="2600" b="1" i="0" dirty="0">
                <a:solidFill>
                  <a:srgbClr val="000000"/>
                </a:solidFill>
                <a:effectLst/>
                <a:latin typeface="Times New Roman" panose="02020603050405020304" pitchFamily="18" charset="0"/>
                <a:cs typeface="Times New Roman" panose="02020603050405020304" pitchFamily="18" charset="0"/>
              </a:rPr>
              <a:t>3. </a:t>
            </a:r>
            <a:r>
              <a:rPr lang="vi-VN" sz="2600" b="0" i="0" dirty="0">
                <a:solidFill>
                  <a:srgbClr val="000000"/>
                </a:solidFill>
                <a:effectLst/>
                <a:latin typeface="Times New Roman" panose="02020603050405020304" pitchFamily="18" charset="0"/>
                <a:cs typeface="Times New Roman" panose="02020603050405020304" pitchFamily="18" charset="0"/>
              </a:rPr>
              <a:t>Học sinh trực tiếp đăng kí nghĩa vụ quân sự tại</a:t>
            </a:r>
            <a:br>
              <a:rPr lang="vi-VN" sz="2600" b="0" i="0" dirty="0">
                <a:solidFill>
                  <a:srgbClr val="000000"/>
                </a:solidFill>
                <a:effectLst/>
                <a:latin typeface="Times New Roman" panose="02020603050405020304" pitchFamily="18" charset="0"/>
                <a:cs typeface="Times New Roman" panose="02020603050405020304" pitchFamily="18" charset="0"/>
              </a:rPr>
            </a:br>
            <a:r>
              <a:rPr lang="vi-VN" sz="2600" b="0" i="0" dirty="0">
                <a:solidFill>
                  <a:srgbClr val="000000"/>
                </a:solidFill>
                <a:effectLst/>
                <a:latin typeface="Times New Roman" panose="02020603050405020304" pitchFamily="18" charset="0"/>
                <a:cs typeface="Times New Roman" panose="02020603050405020304" pitchFamily="18" charset="0"/>
              </a:rPr>
              <a:t>A. Tổ dân phố hoặc thôn. </a:t>
            </a:r>
          </a:p>
          <a:p>
            <a:r>
              <a:rPr lang="vi-VN" sz="2600" b="0" i="0" dirty="0">
                <a:solidFill>
                  <a:srgbClr val="000000"/>
                </a:solidFill>
                <a:effectLst/>
                <a:latin typeface="Times New Roman" panose="02020603050405020304" pitchFamily="18" charset="0"/>
                <a:cs typeface="Times New Roman" panose="02020603050405020304" pitchFamily="18" charset="0"/>
              </a:rPr>
              <a:t>B. Ban Chỉ huy quân sự cấp xã</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phường</a:t>
            </a:r>
            <a:r>
              <a:rPr lang="en-US" sz="2600" b="0" i="0" dirty="0">
                <a:solidFill>
                  <a:srgbClr val="000000"/>
                </a:solidFill>
                <a:effectLst/>
                <a:latin typeface="Times New Roman" panose="02020603050405020304" pitchFamily="18" charset="0"/>
                <a:cs typeface="Times New Roman" panose="02020603050405020304" pitchFamily="18" charset="0"/>
              </a:rPr>
              <a:t>.</a:t>
            </a:r>
            <a:endParaRPr lang="vi-VN" sz="2600" b="0" i="0" dirty="0">
              <a:solidFill>
                <a:srgbClr val="000000"/>
              </a:solidFill>
              <a:effectLst/>
              <a:latin typeface="Times New Roman" panose="02020603050405020304" pitchFamily="18" charset="0"/>
              <a:cs typeface="Times New Roman" panose="02020603050405020304" pitchFamily="18" charset="0"/>
            </a:endParaRPr>
          </a:p>
          <a:p>
            <a:r>
              <a:rPr lang="vi-VN" sz="2600" b="0" i="0" dirty="0">
                <a:solidFill>
                  <a:srgbClr val="000000"/>
                </a:solidFill>
                <a:effectLst/>
                <a:latin typeface="Times New Roman" panose="02020603050405020304" pitchFamily="18" charset="0"/>
                <a:cs typeface="Times New Roman" panose="02020603050405020304" pitchFamily="18" charset="0"/>
              </a:rPr>
              <a:t>C. Ban Chỉ huy quân sự cấp huyện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thành</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phố</a:t>
            </a:r>
            <a:r>
              <a:rPr lang="en-US" sz="2600" dirty="0">
                <a:solidFill>
                  <a:srgbClr val="000000"/>
                </a:solidFill>
                <a:latin typeface="Times New Roman" panose="02020603050405020304" pitchFamily="18" charset="0"/>
                <a:cs typeface="Times New Roman" panose="02020603050405020304" pitchFamily="18" charset="0"/>
              </a:rPr>
              <a:t>.</a:t>
            </a:r>
            <a:endParaRPr lang="vi-VN" sz="2600" b="0" i="0" dirty="0">
              <a:solidFill>
                <a:srgbClr val="000000"/>
              </a:solidFill>
              <a:effectLst/>
              <a:latin typeface="Times New Roman" panose="02020603050405020304" pitchFamily="18" charset="0"/>
              <a:cs typeface="Times New Roman" panose="02020603050405020304" pitchFamily="18" charset="0"/>
            </a:endParaRPr>
          </a:p>
          <a:p>
            <a:r>
              <a:rPr lang="vi-VN" sz="2600" b="0" i="0" dirty="0">
                <a:solidFill>
                  <a:srgbClr val="000000"/>
                </a:solidFill>
                <a:effectLst/>
                <a:latin typeface="Times New Roman" panose="02020603050405020304" pitchFamily="18" charset="0"/>
                <a:cs typeface="Times New Roman" panose="02020603050405020304" pitchFamily="18" charset="0"/>
              </a:rPr>
              <a:t>D. </a:t>
            </a:r>
            <a:r>
              <a:rPr lang="en-US" sz="2600" b="0" i="0" dirty="0">
                <a:solidFill>
                  <a:srgbClr val="000000"/>
                </a:solidFill>
                <a:effectLst/>
                <a:latin typeface="Times New Roman" panose="02020603050405020304" pitchFamily="18" charset="0"/>
                <a:cs typeface="Times New Roman" panose="02020603050405020304" pitchFamily="18" charset="0"/>
              </a:rPr>
              <a:t>N</a:t>
            </a:r>
            <a:r>
              <a:rPr lang="vi-VN" sz="2600" b="0" i="0" dirty="0">
                <a:solidFill>
                  <a:srgbClr val="000000"/>
                </a:solidFill>
                <a:effectLst/>
                <a:latin typeface="Times New Roman" panose="02020603050405020304" pitchFamily="18" charset="0"/>
                <a:cs typeface="Times New Roman" panose="02020603050405020304" pitchFamily="18" charset="0"/>
              </a:rPr>
              <a:t>hà trường nơi đang học.</a:t>
            </a:r>
            <a:endParaRPr lang="en-GB" sz="2600" b="0" i="0" dirty="0">
              <a:solidFill>
                <a:srgbClr val="000000"/>
              </a:solidFill>
              <a:effectLst/>
              <a:latin typeface="Times New Roman" panose="02020603050405020304" pitchFamily="18" charset="0"/>
              <a:cs typeface="Times New Roman" panose="02020603050405020304" pitchFamily="18" charset="0"/>
            </a:endParaRPr>
          </a:p>
          <a:p>
            <a:pPr>
              <a:lnSpc>
                <a:spcPts val="2500"/>
              </a:lnSpc>
              <a:spcBef>
                <a:spcPts val="400"/>
              </a:spcBef>
              <a:spcAft>
                <a:spcPts val="400"/>
              </a:spcAft>
            </a:pPr>
            <a:r>
              <a:rPr lang="en-GB" sz="2600" dirty="0" err="1">
                <a:solidFill>
                  <a:srgbClr val="00B050"/>
                </a:solidFill>
                <a:latin typeface="Times New Roman" panose="02020603050405020304" pitchFamily="18" charset="0"/>
                <a:cs typeface="Times New Roman" panose="02020603050405020304" pitchFamily="18" charset="0"/>
              </a:rPr>
              <a:t>Đáp</a:t>
            </a:r>
            <a:r>
              <a:rPr lang="en-GB" sz="2600" dirty="0">
                <a:solidFill>
                  <a:srgbClr val="00B050"/>
                </a:solidFill>
                <a:latin typeface="Times New Roman" panose="02020603050405020304" pitchFamily="18" charset="0"/>
                <a:cs typeface="Times New Roman" panose="02020603050405020304" pitchFamily="18" charset="0"/>
              </a:rPr>
              <a:t> </a:t>
            </a:r>
            <a:r>
              <a:rPr lang="en-GB" sz="2600" dirty="0" err="1">
                <a:solidFill>
                  <a:srgbClr val="00B050"/>
                </a:solidFill>
                <a:latin typeface="Times New Roman" panose="02020603050405020304" pitchFamily="18" charset="0"/>
                <a:cs typeface="Times New Roman" panose="02020603050405020304" pitchFamily="18" charset="0"/>
              </a:rPr>
              <a:t>án</a:t>
            </a:r>
            <a:r>
              <a:rPr lang="en-GB" sz="2600" dirty="0">
                <a:solidFill>
                  <a:srgbClr val="00B050"/>
                </a:solidFill>
                <a:latin typeface="Times New Roman" panose="02020603050405020304" pitchFamily="18" charset="0"/>
                <a:cs typeface="Times New Roman" panose="02020603050405020304" pitchFamily="18" charset="0"/>
              </a:rPr>
              <a:t>: </a:t>
            </a:r>
            <a:r>
              <a:rPr lang="vi-VN" sz="2600" dirty="0">
                <a:solidFill>
                  <a:srgbClr val="00B050"/>
                </a:solidFill>
                <a:latin typeface="Times New Roman" panose="02020603050405020304" pitchFamily="18" charset="0"/>
                <a:cs typeface="Times New Roman" panose="02020603050405020304" pitchFamily="18" charset="0"/>
              </a:rPr>
              <a:t> </a:t>
            </a:r>
            <a:r>
              <a:rPr lang="vi-VN" sz="2600" dirty="0">
                <a:solidFill>
                  <a:srgbClr val="FF0000"/>
                </a:solidFill>
                <a:latin typeface="Times New Roman" panose="02020603050405020304" pitchFamily="18" charset="0"/>
                <a:cs typeface="Times New Roman" panose="02020603050405020304" pitchFamily="18" charset="0"/>
              </a:rPr>
              <a:t>B. Ban Chỉ huy quân sự cấp xã.</a:t>
            </a:r>
          </a:p>
        </p:txBody>
      </p:sp>
      <p:sp>
        <p:nvSpPr>
          <p:cNvPr id="3" name="Rectangle 2">
            <a:extLst>
              <a:ext uri="{FF2B5EF4-FFF2-40B4-BE49-F238E27FC236}">
                <a16:creationId xmlns:a16="http://schemas.microsoft.com/office/drawing/2014/main" id="{5F629A2C-6F0F-6C53-50A1-CBDCD7D63022}"/>
              </a:ext>
            </a:extLst>
          </p:cNvPr>
          <p:cNvSpPr/>
          <p:nvPr/>
        </p:nvSpPr>
        <p:spPr>
          <a:xfrm>
            <a:off x="1573267" y="275461"/>
            <a:ext cx="9448800" cy="3264996"/>
          </a:xfrm>
          <a:prstGeom prst="rect">
            <a:avLst/>
          </a:prstGeom>
          <a:ln>
            <a:solidFill>
              <a:schemeClr val="accent1"/>
            </a:solidFill>
          </a:ln>
          <a:effectLst>
            <a:glow rad="127000">
              <a:schemeClr val="accent6">
                <a:lumMod val="40000"/>
                <a:lumOff val="60000"/>
              </a:schemeClr>
            </a:glow>
          </a:effectLst>
        </p:spPr>
        <p:txBody>
          <a:bodyPr wrap="square">
            <a:spAutoFit/>
          </a:bodyPr>
          <a:lstStyle/>
          <a:p>
            <a:pPr>
              <a:lnSpc>
                <a:spcPts val="2500"/>
              </a:lnSpc>
              <a:spcBef>
                <a:spcPts val="400"/>
              </a:spcBef>
              <a:spcAft>
                <a:spcPts val="400"/>
              </a:spcAft>
            </a:pPr>
            <a:r>
              <a:rPr lang="en-US" sz="2600" dirty="0" err="1">
                <a:solidFill>
                  <a:srgbClr val="004CE5"/>
                </a:solidFill>
                <a:latin typeface="Times New Roman" panose="02020603050405020304" pitchFamily="18" charset="0"/>
                <a:ea typeface="Times New Roman" charset="0"/>
                <a:cs typeface="Times New Roman" panose="02020603050405020304" pitchFamily="18" charset="0"/>
              </a:rPr>
              <a:t>Luy</a:t>
            </a:r>
            <a:r>
              <a:rPr lang="vi-VN" sz="2600" dirty="0">
                <a:solidFill>
                  <a:srgbClr val="004CE5"/>
                </a:solidFill>
                <a:latin typeface="Times New Roman" panose="02020603050405020304" pitchFamily="18" charset="0"/>
                <a:ea typeface="Times New Roman" charset="0"/>
                <a:cs typeface="Times New Roman" panose="02020603050405020304" pitchFamily="18" charset="0"/>
              </a:rPr>
              <a:t>ệ</a:t>
            </a:r>
            <a:r>
              <a:rPr lang="en-US" sz="2600" dirty="0">
                <a:solidFill>
                  <a:srgbClr val="004CE5"/>
                </a:solidFill>
                <a:latin typeface="Times New Roman" panose="02020603050405020304" pitchFamily="18" charset="0"/>
                <a:ea typeface="Times New Roman" charset="0"/>
                <a:cs typeface="Times New Roman" panose="02020603050405020304" pitchFamily="18" charset="0"/>
              </a:rPr>
              <a:t>n t</a:t>
            </a:r>
            <a:r>
              <a:rPr lang="vi-VN" sz="2600" dirty="0">
                <a:solidFill>
                  <a:srgbClr val="004CE5"/>
                </a:solidFill>
                <a:latin typeface="Times New Roman" panose="02020603050405020304" pitchFamily="18" charset="0"/>
                <a:ea typeface="Times New Roman" charset="0"/>
                <a:cs typeface="Times New Roman" panose="02020603050405020304" pitchFamily="18" charset="0"/>
              </a:rPr>
              <a:t>ậ</a:t>
            </a:r>
            <a:r>
              <a:rPr lang="en-US" sz="2600" dirty="0">
                <a:solidFill>
                  <a:srgbClr val="004CE5"/>
                </a:solidFill>
                <a:latin typeface="Times New Roman" panose="02020603050405020304" pitchFamily="18" charset="0"/>
                <a:ea typeface="Times New Roman" charset="0"/>
                <a:cs typeface="Times New Roman" panose="02020603050405020304" pitchFamily="18" charset="0"/>
              </a:rPr>
              <a:t>p </a:t>
            </a:r>
            <a:endParaRPr lang="vi-VN" sz="2600" dirty="0">
              <a:solidFill>
                <a:srgbClr val="004CE5"/>
              </a:solidFill>
              <a:latin typeface="Times New Roman" panose="02020603050405020304" pitchFamily="18" charset="0"/>
              <a:ea typeface="Times New Roman" charset="0"/>
              <a:cs typeface="Times New Roman" panose="02020603050405020304" pitchFamily="18" charset="0"/>
            </a:endParaRPr>
          </a:p>
          <a:p>
            <a:r>
              <a:rPr lang="vi-VN" sz="2600" b="1" i="0" dirty="0">
                <a:solidFill>
                  <a:srgbClr val="000000"/>
                </a:solidFill>
                <a:effectLst/>
                <a:latin typeface="Times New Roman" panose="02020603050405020304" pitchFamily="18" charset="0"/>
                <a:cs typeface="Times New Roman" panose="02020603050405020304" pitchFamily="18" charset="0"/>
              </a:rPr>
              <a:t>Câu </a:t>
            </a:r>
            <a:r>
              <a:rPr lang="en-US" sz="2600" b="1" i="0" dirty="0">
                <a:solidFill>
                  <a:srgbClr val="000000"/>
                </a:solidFill>
                <a:effectLst/>
                <a:latin typeface="Times New Roman" panose="02020603050405020304" pitchFamily="18" charset="0"/>
                <a:cs typeface="Times New Roman" panose="02020603050405020304" pitchFamily="18" charset="0"/>
              </a:rPr>
              <a:t>2. </a:t>
            </a:r>
            <a:r>
              <a:rPr lang="vi-VN" sz="2600" dirty="0">
                <a:solidFill>
                  <a:srgbClr val="000000"/>
                </a:solidFill>
                <a:latin typeface="Times New Roman" panose="02020603050405020304" pitchFamily="18" charset="0"/>
                <a:cs typeface="Times New Roman" panose="02020603050405020304" pitchFamily="18" charset="0"/>
              </a:rPr>
              <a:t>Hằng năm, Chỉ huy trưởng Ban chỉ huy quân sự cấp huyện ra lệnh gọi công dân đăng kí nghĩa vụ quân sự lần đầu vào </a:t>
            </a:r>
            <a:endParaRPr lang="en-GB" sz="2600" dirty="0">
              <a:solidFill>
                <a:srgbClr val="000000"/>
              </a:solidFill>
              <a:latin typeface="Times New Roman" panose="02020603050405020304" pitchFamily="18" charset="0"/>
              <a:cs typeface="Times New Roman" panose="02020603050405020304" pitchFamily="18" charset="0"/>
            </a:endParaRPr>
          </a:p>
          <a:p>
            <a:pPr marL="457200" indent="-457200">
              <a:buAutoNum type="alphaUcPeriod"/>
            </a:pPr>
            <a:r>
              <a:rPr lang="vi-VN" sz="2600" dirty="0">
                <a:solidFill>
                  <a:srgbClr val="000000"/>
                </a:solidFill>
                <a:latin typeface="Times New Roman" panose="02020603050405020304" pitchFamily="18" charset="0"/>
                <a:cs typeface="Times New Roman" panose="02020603050405020304" pitchFamily="18" charset="0"/>
              </a:rPr>
              <a:t>tháng Hai. </a:t>
            </a:r>
            <a:endParaRPr lang="en-GB" sz="2600" dirty="0">
              <a:solidFill>
                <a:srgbClr val="000000"/>
              </a:solidFill>
              <a:latin typeface="Times New Roman" panose="02020603050405020304" pitchFamily="18" charset="0"/>
              <a:cs typeface="Times New Roman" panose="02020603050405020304" pitchFamily="18" charset="0"/>
            </a:endParaRPr>
          </a:p>
          <a:p>
            <a:pPr marL="457200" indent="-457200">
              <a:buAutoNum type="alphaUcPeriod"/>
            </a:pPr>
            <a:r>
              <a:rPr lang="vi-VN" sz="2600" dirty="0">
                <a:solidFill>
                  <a:srgbClr val="000000"/>
                </a:solidFill>
                <a:latin typeface="Times New Roman" panose="02020603050405020304" pitchFamily="18" charset="0"/>
                <a:cs typeface="Times New Roman" panose="02020603050405020304" pitchFamily="18" charset="0"/>
              </a:rPr>
              <a:t>tháng Ba. </a:t>
            </a:r>
            <a:endParaRPr lang="en-GB" sz="2600" dirty="0">
              <a:solidFill>
                <a:srgbClr val="000000"/>
              </a:solidFill>
              <a:latin typeface="Times New Roman" panose="02020603050405020304" pitchFamily="18" charset="0"/>
              <a:cs typeface="Times New Roman" panose="02020603050405020304" pitchFamily="18" charset="0"/>
            </a:endParaRPr>
          </a:p>
          <a:p>
            <a:pPr marL="457200" indent="-457200">
              <a:buAutoNum type="alphaUcPeriod"/>
            </a:pPr>
            <a:r>
              <a:rPr lang="vi-VN" sz="2600" dirty="0">
                <a:solidFill>
                  <a:srgbClr val="000000"/>
                </a:solidFill>
                <a:latin typeface="Times New Roman" panose="02020603050405020304" pitchFamily="18" charset="0"/>
                <a:cs typeface="Times New Roman" panose="02020603050405020304" pitchFamily="18" charset="0"/>
              </a:rPr>
              <a:t>tháng Tư. </a:t>
            </a:r>
            <a:endParaRPr lang="en-GB" sz="2600" dirty="0">
              <a:solidFill>
                <a:srgbClr val="000000"/>
              </a:solidFill>
              <a:latin typeface="Times New Roman" panose="02020603050405020304" pitchFamily="18" charset="0"/>
              <a:cs typeface="Times New Roman" panose="02020603050405020304" pitchFamily="18" charset="0"/>
            </a:endParaRPr>
          </a:p>
          <a:p>
            <a:pPr marL="457200" indent="-457200">
              <a:buAutoNum type="alphaUcPeriod"/>
            </a:pPr>
            <a:r>
              <a:rPr lang="vi-VN" sz="2600" dirty="0">
                <a:solidFill>
                  <a:srgbClr val="000000"/>
                </a:solidFill>
                <a:latin typeface="Times New Roman" panose="02020603050405020304" pitchFamily="18" charset="0"/>
                <a:cs typeface="Times New Roman" panose="02020603050405020304" pitchFamily="18" charset="0"/>
              </a:rPr>
              <a:t>tháng Năm</a:t>
            </a:r>
            <a:r>
              <a:rPr lang="vi-VN" sz="2600" dirty="0">
                <a:latin typeface="Times New Roman" panose="02020603050405020304" pitchFamily="18" charset="0"/>
                <a:cs typeface="Times New Roman" panose="02020603050405020304" pitchFamily="18" charset="0"/>
              </a:rPr>
              <a:t>.</a:t>
            </a:r>
            <a:endParaRPr lang="en-GB" sz="2600" dirty="0">
              <a:latin typeface="Times New Roman" panose="02020603050405020304" pitchFamily="18" charset="0"/>
              <a:cs typeface="Times New Roman" panose="02020603050405020304" pitchFamily="18" charset="0"/>
            </a:endParaRPr>
          </a:p>
          <a:p>
            <a:r>
              <a:rPr lang="en-GB" sz="2600" dirty="0" err="1">
                <a:solidFill>
                  <a:srgbClr val="00B050"/>
                </a:solidFill>
                <a:latin typeface="Times New Roman" panose="02020603050405020304" pitchFamily="18" charset="0"/>
                <a:cs typeface="Times New Roman" panose="02020603050405020304" pitchFamily="18" charset="0"/>
              </a:rPr>
              <a:t>Đáp</a:t>
            </a:r>
            <a:r>
              <a:rPr lang="en-GB" sz="2600" dirty="0">
                <a:solidFill>
                  <a:srgbClr val="00B050"/>
                </a:solidFill>
                <a:latin typeface="Times New Roman" panose="02020603050405020304" pitchFamily="18" charset="0"/>
                <a:cs typeface="Times New Roman" panose="02020603050405020304" pitchFamily="18" charset="0"/>
              </a:rPr>
              <a:t> </a:t>
            </a:r>
            <a:r>
              <a:rPr lang="en-GB" sz="2600" dirty="0" err="1">
                <a:solidFill>
                  <a:srgbClr val="00B050"/>
                </a:solidFill>
                <a:latin typeface="Times New Roman" panose="02020603050405020304" pitchFamily="18" charset="0"/>
                <a:cs typeface="Times New Roman" panose="02020603050405020304" pitchFamily="18" charset="0"/>
              </a:rPr>
              <a:t>án</a:t>
            </a:r>
            <a:r>
              <a:rPr lang="en-GB" sz="2600" dirty="0">
                <a:solidFill>
                  <a:srgbClr val="00B050"/>
                </a:solidFill>
                <a:latin typeface="Times New Roman" panose="02020603050405020304" pitchFamily="18" charset="0"/>
                <a:cs typeface="Times New Roman" panose="02020603050405020304" pitchFamily="18" charset="0"/>
              </a:rPr>
              <a:t>: </a:t>
            </a:r>
            <a:r>
              <a:rPr lang="vi-VN" sz="2600" dirty="0">
                <a:solidFill>
                  <a:srgbClr val="00B050"/>
                </a:solidFill>
                <a:latin typeface="Times New Roman" panose="02020603050405020304" pitchFamily="18" charset="0"/>
                <a:cs typeface="Times New Roman" panose="02020603050405020304" pitchFamily="18" charset="0"/>
              </a:rPr>
              <a:t> </a:t>
            </a:r>
            <a:r>
              <a:rPr lang="en-GB" sz="2600" dirty="0">
                <a:solidFill>
                  <a:srgbClr val="FF0000"/>
                </a:solidFill>
                <a:latin typeface="Times New Roman" panose="02020603050405020304" pitchFamily="18" charset="0"/>
                <a:cs typeface="Times New Roman" panose="02020603050405020304" pitchFamily="18" charset="0"/>
              </a:rPr>
              <a:t>C. </a:t>
            </a:r>
            <a:r>
              <a:rPr lang="en-GB" sz="2600" dirty="0" err="1">
                <a:solidFill>
                  <a:srgbClr val="FF0000"/>
                </a:solidFill>
                <a:latin typeface="Times New Roman" panose="02020603050405020304" pitchFamily="18" charset="0"/>
                <a:cs typeface="Times New Roman" panose="02020603050405020304" pitchFamily="18" charset="0"/>
              </a:rPr>
              <a:t>tháng</a:t>
            </a:r>
            <a:r>
              <a:rPr lang="en-GB" sz="2600" dirty="0">
                <a:solidFill>
                  <a:srgbClr val="FF0000"/>
                </a:solidFill>
                <a:latin typeface="Times New Roman" panose="02020603050405020304" pitchFamily="18" charset="0"/>
                <a:cs typeface="Times New Roman" panose="02020603050405020304" pitchFamily="18" charset="0"/>
              </a:rPr>
              <a:t> </a:t>
            </a:r>
            <a:r>
              <a:rPr lang="en-GB" sz="2600" dirty="0" err="1">
                <a:solidFill>
                  <a:srgbClr val="FF0000"/>
                </a:solidFill>
                <a:latin typeface="Times New Roman" panose="02020603050405020304" pitchFamily="18" charset="0"/>
                <a:cs typeface="Times New Roman" panose="02020603050405020304" pitchFamily="18" charset="0"/>
              </a:rPr>
              <a:t>Tư</a:t>
            </a:r>
            <a:endParaRPr lang="vi-VN" sz="2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0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heel(1)">
                                      <p:cBhvr>
                                        <p:cTn id="16" dur="2000"/>
                                        <p:tgtEl>
                                          <p:spTgt spid="3">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1)">
                                      <p:cBhvr>
                                        <p:cTn id="19" dur="2000"/>
                                        <p:tgtEl>
                                          <p:spTgt spid="3">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heel(1)">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p:cTn id="2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heel(1)">
                                      <p:cBhvr>
                                        <p:cTn id="34" dur="2000"/>
                                        <p:tgtEl>
                                          <p:spTgt spid="2">
                                            <p:txEl>
                                              <p:pRg st="0" end="0"/>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heel(1)">
                                      <p:cBhvr>
                                        <p:cTn id="37" dur="2000"/>
                                        <p:tgtEl>
                                          <p:spTgt spid="2">
                                            <p:txEl>
                                              <p:pRg st="1" end="1"/>
                                            </p:txEl>
                                          </p:spTgt>
                                        </p:tgtEl>
                                      </p:cBhvr>
                                    </p:animEffect>
                                  </p:childTnLst>
                                </p:cTn>
                              </p:par>
                              <p:par>
                                <p:cTn id="38" presetID="21" presetClass="entr" presetSubtype="1" fill="hold" nodeType="with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heel(1)">
                                      <p:cBhvr>
                                        <p:cTn id="40" dur="2000"/>
                                        <p:tgtEl>
                                          <p:spTgt spid="2">
                                            <p:txEl>
                                              <p:pRg st="2" end="2"/>
                                            </p:txEl>
                                          </p:spTgt>
                                        </p:tgtEl>
                                      </p:cBhvr>
                                    </p:animEffect>
                                  </p:childTnLst>
                                </p:cTn>
                              </p:par>
                              <p:par>
                                <p:cTn id="41" presetID="21" presetClass="entr" presetSubtype="1" fill="hold" nodeType="with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wheel(1)">
                                      <p:cBhvr>
                                        <p:cTn id="43" dur="2000"/>
                                        <p:tgtEl>
                                          <p:spTgt spid="2">
                                            <p:txEl>
                                              <p:pRg st="3" end="3"/>
                                            </p:txEl>
                                          </p:spTgt>
                                        </p:tgtEl>
                                      </p:cBhvr>
                                    </p:animEffect>
                                  </p:childTnLst>
                                </p:cTn>
                              </p:par>
                              <p:par>
                                <p:cTn id="44" presetID="21" presetClass="entr" presetSubtype="1" fill="hold" nodeType="withEffect">
                                  <p:stCondLst>
                                    <p:cond delay="0"/>
                                  </p:stCondLst>
                                  <p:childTnLst>
                                    <p:set>
                                      <p:cBhvr>
                                        <p:cTn id="45" dur="1" fill="hold">
                                          <p:stCondLst>
                                            <p:cond delay="0"/>
                                          </p:stCondLst>
                                        </p:cTn>
                                        <p:tgtEl>
                                          <p:spTgt spid="2">
                                            <p:txEl>
                                              <p:pRg st="4" end="4"/>
                                            </p:txEl>
                                          </p:spTgt>
                                        </p:tgtEl>
                                        <p:attrNameLst>
                                          <p:attrName>style.visibility</p:attrName>
                                        </p:attrNameLst>
                                      </p:cBhvr>
                                      <p:to>
                                        <p:strVal val="visible"/>
                                      </p:to>
                                    </p:set>
                                    <p:animEffect transition="in" filter="wheel(1)">
                                      <p:cBhvr>
                                        <p:cTn id="46" dur="2000"/>
                                        <p:tgtEl>
                                          <p:spTgt spid="2">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anim calcmode="lin" valueType="num">
                                      <p:cBhvr>
                                        <p:cTn id="51"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52"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5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80D1C27-2891-57B7-22E3-F8CC5888E1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1770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D56E29F7-DA54-B722-F999-12C7D318E0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7704" y="0"/>
            <a:ext cx="637429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41B7C032-A8EB-D392-6616-BD768116DC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3505200"/>
            <a:ext cx="5817703"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D49B33D0-C243-C45D-36A5-0E9A382049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7701" y="3505200"/>
            <a:ext cx="637429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4">
            <a:extLst>
              <a:ext uri="{FF2B5EF4-FFF2-40B4-BE49-F238E27FC236}">
                <a16:creationId xmlns:a16="http://schemas.microsoft.com/office/drawing/2014/main" id="{8EC9F365-897E-11EE-E5F4-E727451ACBA8}"/>
              </a:ext>
            </a:extLst>
          </p:cNvPr>
          <p:cNvSpPr>
            <a:spLocks noChangeArrowheads="1" noChangeShapeType="1" noTextEdit="1"/>
          </p:cNvSpPr>
          <p:nvPr/>
        </p:nvSpPr>
        <p:spPr bwMode="auto">
          <a:xfrm>
            <a:off x="1702900" y="2189957"/>
            <a:ext cx="8229600" cy="3124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20644"/>
                <a:gd name="adj2" fmla="val 731"/>
              </a:avLst>
            </a:prstTxWarp>
          </a:bodyPr>
          <a:lstStyle/>
          <a:p>
            <a:pPr algn="ctr"/>
            <a:r>
              <a:rPr lang="pt-BR" sz="4000" b="1" kern="10" dirty="0">
                <a:solidFill>
                  <a:srgbClr val="FF0000"/>
                </a:solidFill>
                <a:effectLst>
                  <a:outerShdw dist="183162" dir="19578596" algn="ctr" rotWithShape="0">
                    <a:srgbClr val="66CCFF">
                      <a:alpha val="50000"/>
                    </a:srgbClr>
                  </a:outerShdw>
                </a:effectLst>
                <a:latin typeface="Times New Roman" panose="02020603050405020304" pitchFamily="18" charset="0"/>
                <a:cs typeface="Times New Roman" panose="02020603050405020304" pitchFamily="18" charset="0"/>
              </a:rPr>
              <a:t>CHÚC CÁC EM HỌC TỐT</a:t>
            </a:r>
            <a:endParaRPr lang="en-US" sz="4000" b="1" kern="10" dirty="0">
              <a:solidFill>
                <a:srgbClr val="FF0000"/>
              </a:solidFill>
              <a:effectLst>
                <a:outerShdw dist="183162" dir="19578596" algn="ctr" rotWithShape="0">
                  <a:srgbClr val="66CCFF">
                    <a:alpha val="5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4176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Title 1">
            <a:extLst>
              <a:ext uri="{FF2B5EF4-FFF2-40B4-BE49-F238E27FC236}">
                <a16:creationId xmlns:a16="http://schemas.microsoft.com/office/drawing/2014/main" id="{9D08DA57-A594-D399-AC38-2A6A39D6BB63}"/>
              </a:ext>
            </a:extLst>
          </p:cNvPr>
          <p:cNvSpPr txBox="1">
            <a:spLocks/>
          </p:cNvSpPr>
          <p:nvPr/>
        </p:nvSpPr>
        <p:spPr>
          <a:xfrm>
            <a:off x="4119080" y="1080513"/>
            <a:ext cx="3430249" cy="746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a:solidFill>
                  <a:srgbClr val="FF0000"/>
                </a:solidFill>
                <a:latin typeface="Times New Roman" pitchFamily="18" charset="0"/>
                <a:cs typeface="Times New Roman" pitchFamily="18" charset="0"/>
              </a:rPr>
              <a:t>NỘI DUNG</a:t>
            </a:r>
          </a:p>
        </p:txBody>
      </p:sp>
      <p:sp>
        <p:nvSpPr>
          <p:cNvPr id="3" name="Rectangle 2">
            <a:extLst>
              <a:ext uri="{FF2B5EF4-FFF2-40B4-BE49-F238E27FC236}">
                <a16:creationId xmlns:a16="http://schemas.microsoft.com/office/drawing/2014/main" id="{E9905272-BCD5-7093-EB6F-F0F88AAABEDB}"/>
              </a:ext>
            </a:extLst>
          </p:cNvPr>
          <p:cNvSpPr/>
          <p:nvPr/>
        </p:nvSpPr>
        <p:spPr>
          <a:xfrm>
            <a:off x="741869" y="1715132"/>
            <a:ext cx="2949886" cy="504021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I. MỘT SỐ NỘI DUNG CƠ BẢN CỦA LUẬT NGHĨA VỤ QUÂN SỰ</a:t>
            </a:r>
            <a:r>
              <a:rPr lang="en-US" sz="3200" dirty="0">
                <a:latin typeface="Times New Roman" panose="02020603050405020304" pitchFamily="18" charset="0"/>
                <a:cs typeface="Times New Roman" panose="02020603050405020304" pitchFamily="18" charset="0"/>
              </a:rPr>
              <a:t> </a:t>
            </a:r>
          </a:p>
        </p:txBody>
      </p:sp>
      <p:sp>
        <p:nvSpPr>
          <p:cNvPr id="8" name="Rectangle 7">
            <a:extLst>
              <a:ext uri="{FF2B5EF4-FFF2-40B4-BE49-F238E27FC236}">
                <a16:creationId xmlns:a16="http://schemas.microsoft.com/office/drawing/2014/main" id="{14EFBA84-2D90-0AE1-C277-F9CFD4BC5601}"/>
              </a:ext>
            </a:extLst>
          </p:cNvPr>
          <p:cNvSpPr/>
          <p:nvPr/>
        </p:nvSpPr>
        <p:spPr>
          <a:xfrm>
            <a:off x="4342052" y="1715132"/>
            <a:ext cx="3207277" cy="504021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b="1" dirty="0">
                <a:latin typeface="Times New Roman" panose="02020603050405020304" pitchFamily="18" charset="0"/>
                <a:cs typeface="Times New Roman" panose="02020603050405020304" pitchFamily="18" charset="0"/>
              </a:rPr>
              <a:t>II. </a:t>
            </a:r>
            <a:r>
              <a:rPr lang="en-US" sz="3200" b="1" dirty="0">
                <a:latin typeface="Times New Roman" panose="02020603050405020304" pitchFamily="18" charset="0"/>
                <a:cs typeface="Times New Roman" panose="02020603050405020304" pitchFamily="18" charset="0"/>
              </a:rPr>
              <a:t>MỘT SỐ</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NỘI DUNG CƠ BẢN NGHỊ ĐỊNH CỦA CHÍNH PHỦ VỀ THỰC HIỆN NGHĨA VỤ THAM GIA CÔNG AN NHÂN DÂN</a:t>
            </a:r>
            <a:r>
              <a:rPr lang="en-US" sz="3200" dirty="0">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B77BB032-BF36-9012-BD22-67EF39667AA3}"/>
              </a:ext>
            </a:extLst>
          </p:cNvPr>
          <p:cNvSpPr/>
          <p:nvPr/>
        </p:nvSpPr>
        <p:spPr>
          <a:xfrm>
            <a:off x="8199626" y="1715132"/>
            <a:ext cx="2994991" cy="504021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a:latin typeface="Times New Roman" panose="02020603050405020304" pitchFamily="18" charset="0"/>
                <a:cs typeface="Times New Roman" panose="02020603050405020304" pitchFamily="18" charset="0"/>
              </a:rPr>
              <a:t>III. TRÁCH NHIỆM THỰC HIỆN NGHĨA VỤ QUÂN SỰ VÀ THAM GIA CÔNG AN NHÂN DÂN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1039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Rectangle 5">
            <a:extLst>
              <a:ext uri="{FF2B5EF4-FFF2-40B4-BE49-F238E27FC236}">
                <a16:creationId xmlns:a16="http://schemas.microsoft.com/office/drawing/2014/main" id="{B03A47F8-01DB-6CDE-6D73-F0738A48904A}"/>
              </a:ext>
            </a:extLst>
          </p:cNvPr>
          <p:cNvSpPr>
            <a:spLocks noChangeArrowheads="1"/>
          </p:cNvSpPr>
          <p:nvPr/>
        </p:nvSpPr>
        <p:spPr bwMode="auto">
          <a:xfrm>
            <a:off x="4084500" y="1048127"/>
            <a:ext cx="301866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Times New Roman" panose="02020603050405020304" pitchFamily="18" charset="0"/>
                <a:cs typeface="Times New Roman" panose="02020603050405020304" pitchFamily="18" charset="0"/>
              </a:rPr>
              <a:t>KHỞI ĐỘNG</a:t>
            </a:r>
          </a:p>
        </p:txBody>
      </p:sp>
      <p:sp>
        <p:nvSpPr>
          <p:cNvPr id="3" name="TextBox 2">
            <a:extLst>
              <a:ext uri="{FF2B5EF4-FFF2-40B4-BE49-F238E27FC236}">
                <a16:creationId xmlns:a16="http://schemas.microsoft.com/office/drawing/2014/main" id="{639F27CC-0514-B766-2C41-BF2DF11AED8C}"/>
              </a:ext>
            </a:extLst>
          </p:cNvPr>
          <p:cNvSpPr txBox="1"/>
          <p:nvPr/>
        </p:nvSpPr>
        <p:spPr>
          <a:xfrm>
            <a:off x="2033726" y="1709846"/>
            <a:ext cx="7083593" cy="492443"/>
          </a:xfrm>
          <a:prstGeom prst="rect">
            <a:avLst/>
          </a:prstGeom>
          <a:noFill/>
        </p:spPr>
        <p:txBody>
          <a:bodyPr wrap="square">
            <a:spAutoFit/>
          </a:bodyPr>
          <a:lstStyle/>
          <a:p>
            <a:pPr marL="205105" marR="0">
              <a:spcBef>
                <a:spcPts val="0"/>
              </a:spcBef>
              <a:spcAft>
                <a:spcPts val="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Theo em. h</a:t>
            </a:r>
            <a:r>
              <a:rPr lang="en-US" sz="2600" dirty="0">
                <a:latin typeface="Times New Roman" panose="02020603050405020304" pitchFamily="18" charset="0"/>
                <a:ea typeface="Arial" panose="020B0604020202020204" pitchFamily="34" charset="0"/>
                <a:cs typeface="Times New Roman" panose="02020603050405020304" pitchFamily="18" charset="0"/>
              </a:rPr>
              <a:t>ì</a:t>
            </a:r>
            <a:r>
              <a:rPr lang="vi-VN" sz="2600" dirty="0">
                <a:effectLst/>
                <a:latin typeface="Times New Roman" panose="02020603050405020304" pitchFamily="18" charset="0"/>
                <a:ea typeface="Arial" panose="020B0604020202020204" pitchFamily="34" charset="0"/>
                <a:cs typeface="Times New Roman" panose="02020603050405020304" pitchFamily="18" charset="0"/>
              </a:rPr>
              <a:t>nh 2.1 th</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ể</a:t>
            </a:r>
            <a:r>
              <a:rPr lang="vi-VN" sz="2600" dirty="0">
                <a:effectLst/>
                <a:latin typeface="Times New Roman" panose="02020603050405020304" pitchFamily="18" charset="0"/>
                <a:ea typeface="Arial" panose="020B0604020202020204" pitchFamily="34" charset="0"/>
                <a:cs typeface="Times New Roman" panose="02020603050405020304" pitchFamily="18" charset="0"/>
              </a:rPr>
              <a:t> hi</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ệ</a:t>
            </a:r>
            <a:r>
              <a:rPr lang="vi-VN" sz="2600" dirty="0">
                <a:effectLst/>
                <a:latin typeface="Times New Roman" panose="02020603050405020304" pitchFamily="18" charset="0"/>
                <a:ea typeface="Arial" panose="020B0604020202020204" pitchFamily="34" charset="0"/>
                <a:cs typeface="Times New Roman" panose="02020603050405020304" pitchFamily="18" charset="0"/>
              </a:rPr>
              <a:t>n những ho</a:t>
            </a:r>
            <a:r>
              <a:rPr lang="en-US" sz="2600" dirty="0">
                <a:latin typeface="Times New Roman" panose="02020603050405020304" pitchFamily="18" charset="0"/>
                <a:ea typeface="Arial" panose="020B0604020202020204" pitchFamily="34" charset="0"/>
                <a:cs typeface="Times New Roman" panose="02020603050405020304" pitchFamily="18" charset="0"/>
              </a:rPr>
              <a:t>ạ</a:t>
            </a:r>
            <a:r>
              <a:rPr lang="vi-VN" sz="2600" dirty="0">
                <a:effectLst/>
                <a:latin typeface="Times New Roman" panose="02020603050405020304" pitchFamily="18" charset="0"/>
                <a:ea typeface="Arial" panose="020B0604020202020204" pitchFamily="34" charset="0"/>
                <a:cs typeface="Times New Roman" panose="02020603050405020304" pitchFamily="18" charset="0"/>
              </a:rPr>
              <a:t>t đ</a:t>
            </a:r>
            <a:r>
              <a:rPr lang="en-US" sz="2600" dirty="0">
                <a:effectLst/>
                <a:latin typeface="Times New Roman" panose="02020603050405020304" pitchFamily="18" charset="0"/>
                <a:ea typeface="Arial" panose="020B0604020202020204" pitchFamily="34" charset="0"/>
                <a:cs typeface="Times New Roman" panose="02020603050405020304" pitchFamily="18" charset="0"/>
              </a:rPr>
              <a:t>ộ</a:t>
            </a:r>
            <a:r>
              <a:rPr lang="vi-VN" sz="2600" dirty="0">
                <a:effectLst/>
                <a:latin typeface="Times New Roman" panose="02020603050405020304" pitchFamily="18" charset="0"/>
                <a:ea typeface="Arial" panose="020B0604020202020204" pitchFamily="34" charset="0"/>
                <a:cs typeface="Times New Roman" panose="02020603050405020304" pitchFamily="18" charset="0"/>
              </a:rPr>
              <a:t>ng g</a:t>
            </a:r>
            <a:r>
              <a:rPr lang="en-US" sz="2600" dirty="0">
                <a:latin typeface="Times New Roman" panose="02020603050405020304" pitchFamily="18" charset="0"/>
                <a:ea typeface="Arial" panose="020B0604020202020204" pitchFamily="34" charset="0"/>
                <a:cs typeface="Times New Roman" panose="02020603050405020304" pitchFamily="18" charset="0"/>
              </a:rPr>
              <a:t>ì</a:t>
            </a:r>
            <a:r>
              <a:rPr lang="vi-VN" sz="26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600"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utre 13">
            <a:extLst>
              <a:ext uri="{FF2B5EF4-FFF2-40B4-BE49-F238E27FC236}">
                <a16:creationId xmlns:a16="http://schemas.microsoft.com/office/drawing/2014/main" id="{26EF7849-8251-95A7-C7A2-867AB77ECF90}"/>
              </a:ext>
            </a:extLst>
          </p:cNvPr>
          <p:cNvPicPr/>
          <p:nvPr/>
        </p:nvPicPr>
        <p:blipFill>
          <a:blip r:embed="rId5"/>
          <a:stretch/>
        </p:blipFill>
        <p:spPr>
          <a:xfrm>
            <a:off x="1353618" y="2258336"/>
            <a:ext cx="9501809" cy="2796002"/>
          </a:xfrm>
          <a:prstGeom prst="rect">
            <a:avLst/>
          </a:prstGeom>
        </p:spPr>
      </p:pic>
      <p:sp>
        <p:nvSpPr>
          <p:cNvPr id="9" name="Rectangle 5">
            <a:extLst>
              <a:ext uri="{FF2B5EF4-FFF2-40B4-BE49-F238E27FC236}">
                <a16:creationId xmlns:a16="http://schemas.microsoft.com/office/drawing/2014/main" id="{61551E8C-2164-4669-FC88-99A1E393C0E1}"/>
              </a:ext>
            </a:extLst>
          </p:cNvPr>
          <p:cNvSpPr>
            <a:spLocks noChangeArrowheads="1"/>
          </p:cNvSpPr>
          <p:nvPr/>
        </p:nvSpPr>
        <p:spPr bwMode="auto">
          <a:xfrm>
            <a:off x="400412" y="5156152"/>
            <a:ext cx="455402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3000" dirty="0">
                <a:solidFill>
                  <a:srgbClr val="C00000"/>
                </a:solidFill>
                <a:latin typeface="Times New Roman" panose="02020603050405020304" pitchFamily="18" charset="0"/>
                <a:cs typeface="Times New Roman" panose="02020603050405020304" pitchFamily="18" charset="0"/>
              </a:rPr>
              <a:t>a, </a:t>
            </a:r>
            <a:r>
              <a:rPr lang="en-US" altLang="en-US" sz="3000" dirty="0" err="1">
                <a:solidFill>
                  <a:srgbClr val="C00000"/>
                </a:solidFill>
                <a:latin typeface="Times New Roman" panose="02020603050405020304" pitchFamily="18" charset="0"/>
                <a:cs typeface="Times New Roman" panose="02020603050405020304" pitchFamily="18" charset="0"/>
              </a:rPr>
              <a:t>Đăng</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kí</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nghĩa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vụ</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quân</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sự</a:t>
            </a:r>
            <a:endParaRPr lang="en-US" altLang="en-US" sz="3000" dirty="0">
              <a:solidFill>
                <a:srgbClr val="C00000"/>
              </a:solidFill>
              <a:latin typeface="Times New Roman" panose="02020603050405020304" pitchFamily="18" charset="0"/>
              <a:cs typeface="Times New Roman" panose="02020603050405020304" pitchFamily="18" charset="0"/>
            </a:endParaRPr>
          </a:p>
        </p:txBody>
      </p:sp>
      <p:sp>
        <p:nvSpPr>
          <p:cNvPr id="10" name="Rectangle 5">
            <a:extLst>
              <a:ext uri="{FF2B5EF4-FFF2-40B4-BE49-F238E27FC236}">
                <a16:creationId xmlns:a16="http://schemas.microsoft.com/office/drawing/2014/main" id="{775EB40A-1580-6257-EFBB-CDF484733887}"/>
              </a:ext>
            </a:extLst>
          </p:cNvPr>
          <p:cNvSpPr>
            <a:spLocks noChangeArrowheads="1"/>
          </p:cNvSpPr>
          <p:nvPr/>
        </p:nvSpPr>
        <p:spPr bwMode="auto">
          <a:xfrm>
            <a:off x="6652591" y="5124073"/>
            <a:ext cx="455402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3000" dirty="0">
                <a:solidFill>
                  <a:srgbClr val="C00000"/>
                </a:solidFill>
                <a:latin typeface="Times New Roman" panose="02020603050405020304" pitchFamily="18" charset="0"/>
                <a:cs typeface="Times New Roman" panose="02020603050405020304" pitchFamily="18" charset="0"/>
              </a:rPr>
              <a:t>b, </a:t>
            </a:r>
            <a:r>
              <a:rPr lang="en-US" altLang="en-US" sz="3000" dirty="0" err="1">
                <a:solidFill>
                  <a:srgbClr val="C00000"/>
                </a:solidFill>
                <a:latin typeface="Times New Roman" panose="02020603050405020304" pitchFamily="18" charset="0"/>
                <a:cs typeface="Times New Roman" panose="02020603050405020304" pitchFamily="18" charset="0"/>
              </a:rPr>
              <a:t>Khám</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sức</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khoẻ</a:t>
            </a:r>
            <a:r>
              <a:rPr lang="en-US" altLang="en-US" sz="3000" dirty="0">
                <a:solidFill>
                  <a:srgbClr val="C00000"/>
                </a:solidFill>
                <a:latin typeface="Times New Roman" panose="02020603050405020304" pitchFamily="18" charset="0"/>
                <a:cs typeface="Times New Roman" panose="02020603050405020304" pitchFamily="18" charset="0"/>
              </a:rPr>
              <a:t> NVQS</a:t>
            </a:r>
          </a:p>
        </p:txBody>
      </p:sp>
      <p:sp>
        <p:nvSpPr>
          <p:cNvPr id="11" name="Rectangle 5">
            <a:extLst>
              <a:ext uri="{FF2B5EF4-FFF2-40B4-BE49-F238E27FC236}">
                <a16:creationId xmlns:a16="http://schemas.microsoft.com/office/drawing/2014/main" id="{02206DEC-88F2-333C-36ED-A72CF7EC2A7C}"/>
              </a:ext>
            </a:extLst>
          </p:cNvPr>
          <p:cNvSpPr>
            <a:spLocks noChangeArrowheads="1"/>
          </p:cNvSpPr>
          <p:nvPr/>
        </p:nvSpPr>
        <p:spPr bwMode="auto">
          <a:xfrm>
            <a:off x="2677422" y="5911687"/>
            <a:ext cx="675812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3000" dirty="0">
                <a:solidFill>
                  <a:srgbClr val="C00000"/>
                </a:solidFill>
                <a:latin typeface="Times New Roman" panose="02020603050405020304" pitchFamily="18" charset="0"/>
                <a:cs typeface="Times New Roman" panose="02020603050405020304" pitchFamily="18" charset="0"/>
              </a:rPr>
              <a:t>c, </a:t>
            </a:r>
            <a:r>
              <a:rPr lang="en-US" altLang="en-US" sz="3000" dirty="0" err="1">
                <a:solidFill>
                  <a:srgbClr val="C00000"/>
                </a:solidFill>
                <a:latin typeface="Times New Roman" panose="02020603050405020304" pitchFamily="18" charset="0"/>
                <a:cs typeface="Times New Roman" panose="02020603050405020304" pitchFamily="18" charset="0"/>
              </a:rPr>
              <a:t>Lễ</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xuất</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quân</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nhập</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ngũ</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của</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thanh</a:t>
            </a:r>
            <a:r>
              <a:rPr lang="en-US" altLang="en-US" sz="3000" dirty="0">
                <a:solidFill>
                  <a:srgbClr val="C00000"/>
                </a:solidFill>
                <a:latin typeface="Times New Roman" panose="02020603050405020304" pitchFamily="18" charset="0"/>
                <a:cs typeface="Times New Roman" panose="02020603050405020304" pitchFamily="18" charset="0"/>
              </a:rPr>
              <a:t> </a:t>
            </a:r>
            <a:r>
              <a:rPr lang="en-US" altLang="en-US" sz="3000" dirty="0" err="1">
                <a:solidFill>
                  <a:srgbClr val="C00000"/>
                </a:solidFill>
                <a:latin typeface="Times New Roman" panose="02020603050405020304" pitchFamily="18" charset="0"/>
                <a:cs typeface="Times New Roman" panose="02020603050405020304" pitchFamily="18" charset="0"/>
              </a:rPr>
              <a:t>niên</a:t>
            </a:r>
            <a:endParaRPr lang="en-US" altLang="en-US" sz="3000" dirty="0">
              <a:solidFill>
                <a:srgbClr val="C00000"/>
              </a:solidFill>
              <a:latin typeface="Times New Roman" panose="02020603050405020304" pitchFamily="18" charset="0"/>
              <a:cs typeface="Times New Roman" panose="02020603050405020304" pitchFamily="18" charset="0"/>
            </a:endParaRPr>
          </a:p>
        </p:txBody>
      </p:sp>
      <p:pic>
        <p:nvPicPr>
          <p:cNvPr id="12" name="Picture 12">
            <a:extLst>
              <a:ext uri="{FF2B5EF4-FFF2-40B4-BE49-F238E27FC236}">
                <a16:creationId xmlns:a16="http://schemas.microsoft.com/office/drawing/2014/main" id="{5FDB3FE9-42F9-04C5-C4F3-DA660956D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0001" y="1106528"/>
            <a:ext cx="581025" cy="63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8363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pic>
        <p:nvPicPr>
          <p:cNvPr id="2" name="Picture 1">
            <a:extLst>
              <a:ext uri="{FF2B5EF4-FFF2-40B4-BE49-F238E27FC236}">
                <a16:creationId xmlns:a16="http://schemas.microsoft.com/office/drawing/2014/main" id="{22547EE9-CC29-1845-F669-7F448070F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9356" y="1192696"/>
            <a:ext cx="512921" cy="55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922A64F0-2AA0-40FE-937D-5A0580E3CFB7}"/>
              </a:ext>
            </a:extLst>
          </p:cNvPr>
          <p:cNvSpPr>
            <a:spLocks noChangeArrowheads="1"/>
          </p:cNvSpPr>
          <p:nvPr/>
        </p:nvSpPr>
        <p:spPr bwMode="auto">
          <a:xfrm>
            <a:off x="4419083" y="1097772"/>
            <a:ext cx="291025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sz="2800" dirty="0">
                <a:solidFill>
                  <a:srgbClr val="C00000"/>
                </a:solidFill>
                <a:latin typeface="Times New Roman" panose="02020603050405020304" pitchFamily="18" charset="0"/>
                <a:cs typeface="Times New Roman" panose="02020603050405020304" pitchFamily="18" charset="0"/>
              </a:rPr>
              <a:t>KHÁM PHÁ</a:t>
            </a:r>
          </a:p>
        </p:txBody>
      </p:sp>
      <p:sp>
        <p:nvSpPr>
          <p:cNvPr id="8" name="TextBox 16">
            <a:extLst>
              <a:ext uri="{FF2B5EF4-FFF2-40B4-BE49-F238E27FC236}">
                <a16:creationId xmlns:a16="http://schemas.microsoft.com/office/drawing/2014/main" id="{31E4F818-6DD0-BF1B-008A-CB839EB731C5}"/>
              </a:ext>
            </a:extLst>
          </p:cNvPr>
          <p:cNvSpPr txBox="1">
            <a:spLocks noChangeArrowheads="1"/>
          </p:cNvSpPr>
          <p:nvPr/>
        </p:nvSpPr>
        <p:spPr bwMode="auto">
          <a:xfrm>
            <a:off x="453887" y="1678351"/>
            <a:ext cx="1152365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900" dirty="0">
                <a:latin typeface="Times New Roman" panose="02020603050405020304" pitchFamily="18" charset="0"/>
                <a:cs typeface="Times New Roman" panose="02020603050405020304" pitchFamily="18" charset="0"/>
              </a:rPr>
              <a:t> I. MỘT SỐ NỘI DUNG CƠ BẢN CỦA LUẬT NGHĨA VỤ QUÂN SỰ</a:t>
            </a:r>
            <a:endParaRPr lang="en-US" altLang="en-US" sz="2900" i="1" dirty="0">
              <a:latin typeface="Times New Roman" panose="02020603050405020304" pitchFamily="18" charset="0"/>
              <a:cs typeface="Times New Roman" panose="02020603050405020304" pitchFamily="18" charset="0"/>
            </a:endParaRPr>
          </a:p>
        </p:txBody>
      </p:sp>
      <p:pic>
        <p:nvPicPr>
          <p:cNvPr id="9" name="Picture 2" descr="Bài Tuyên truyền Luật Nghĩa vụ quân sự">
            <a:extLst>
              <a:ext uri="{FF2B5EF4-FFF2-40B4-BE49-F238E27FC236}">
                <a16:creationId xmlns:a16="http://schemas.microsoft.com/office/drawing/2014/main" id="{89E1B2C4-93A1-7451-3488-BBC1BA74AE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1" t="1189" r="2649" b="2816"/>
          <a:stretch/>
        </p:blipFill>
        <p:spPr bwMode="auto">
          <a:xfrm>
            <a:off x="8693426" y="2414388"/>
            <a:ext cx="3284111" cy="39599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269E8C6-6D01-1E16-29C2-2CF71D0E4884}"/>
              </a:ext>
            </a:extLst>
          </p:cNvPr>
          <p:cNvPicPr>
            <a:picLocks noChangeAspect="1"/>
          </p:cNvPicPr>
          <p:nvPr/>
        </p:nvPicPr>
        <p:blipFill>
          <a:blip r:embed="rId7"/>
          <a:stretch>
            <a:fillRect/>
          </a:stretch>
        </p:blipFill>
        <p:spPr>
          <a:xfrm>
            <a:off x="6619633" y="2935908"/>
            <a:ext cx="3284111" cy="3693320"/>
          </a:xfrm>
          <a:prstGeom prst="rect">
            <a:avLst/>
          </a:prstGeom>
        </p:spPr>
      </p:pic>
      <p:sp>
        <p:nvSpPr>
          <p:cNvPr id="21" name="TextBox 20">
            <a:extLst>
              <a:ext uri="{FF2B5EF4-FFF2-40B4-BE49-F238E27FC236}">
                <a16:creationId xmlns:a16="http://schemas.microsoft.com/office/drawing/2014/main" id="{B1AE7ED0-2398-4DF4-9E6B-2B3E70F53846}"/>
              </a:ext>
            </a:extLst>
          </p:cNvPr>
          <p:cNvSpPr txBox="1"/>
          <p:nvPr/>
        </p:nvSpPr>
        <p:spPr>
          <a:xfrm>
            <a:off x="231028" y="2414388"/>
            <a:ext cx="6109252" cy="3693319"/>
          </a:xfrm>
          <a:prstGeom prst="rect">
            <a:avLst/>
          </a:prstGeom>
          <a:noFill/>
        </p:spPr>
        <p:txBody>
          <a:bodyPr wrap="square">
            <a:spAutoFit/>
          </a:bodyPr>
          <a:lstStyle/>
          <a:p>
            <a:pPr algn="just"/>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SỐ 11/SL NGÀY 28-4-1960 ban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hành</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luật</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NVQS,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và</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được</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Quốc</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hội</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thông</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qua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ngày</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30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tháng</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12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năm</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1981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có</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hiệu</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lực</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từ</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ngày</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công</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bố</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Luật</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sửa</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đổi</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bổ</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sung 1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số</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điều</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về</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Luật</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NVQS </a:t>
            </a:r>
            <a:r>
              <a:rPr lang="en-US" sz="2600" i="1" dirty="0" err="1">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năm</a:t>
            </a:r>
            <a:r>
              <a:rPr lang="en-US" sz="2600" i="1" dirty="0">
                <a:solidFill>
                  <a:srgbClr val="FF0000"/>
                </a:solidFill>
                <a:effectLst/>
                <a:latin typeface="Times New Roman" panose="02020603050405020304" pitchFamily="18" charset="0"/>
                <a:ea typeface="Verdana" panose="020B0604030504040204" pitchFamily="34" charset="0"/>
                <a:cs typeface="Times New Roman" panose="02020603050405020304" pitchFamily="18" charset="0"/>
              </a:rPr>
              <a:t> 1990, 1994, 2005 </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hết</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hiệu</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lực</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kể</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từ</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ngày</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luật</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2015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có</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hiệu</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lực</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thi</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hành</a:t>
            </a:r>
            <a:r>
              <a:rPr lang="en-US" sz="2600" i="1"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vi-VN" sz="2600" b="0" i="1" dirty="0">
                <a:solidFill>
                  <a:srgbClr val="FF0000"/>
                </a:solidFill>
                <a:effectLst/>
                <a:latin typeface="Times New Roman" panose="02020603050405020304" pitchFamily="18" charset="0"/>
                <a:cs typeface="Times New Roman" panose="02020603050405020304" pitchFamily="18" charset="0"/>
              </a:rPr>
              <a:t>Luật này đã được Quốc hội nước Cộng hòa xã hội chủ nghĩa Việt Nam khóa XIII, kỳ họp thứ 9 thông qua ngày 19 tháng 6 năm 2015.</a:t>
            </a:r>
            <a:endParaRPr lang="en-US" sz="26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1432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8" name="TextBox 16">
            <a:extLst>
              <a:ext uri="{FF2B5EF4-FFF2-40B4-BE49-F238E27FC236}">
                <a16:creationId xmlns:a16="http://schemas.microsoft.com/office/drawing/2014/main" id="{31E4F818-6DD0-BF1B-008A-CB839EB731C5}"/>
              </a:ext>
            </a:extLst>
          </p:cNvPr>
          <p:cNvSpPr txBox="1">
            <a:spLocks noChangeArrowheads="1"/>
          </p:cNvSpPr>
          <p:nvPr/>
        </p:nvSpPr>
        <p:spPr bwMode="auto">
          <a:xfrm>
            <a:off x="178903" y="1154458"/>
            <a:ext cx="1129748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700" dirty="0">
                <a:latin typeface="Times New Roman" panose="02020603050405020304" pitchFamily="18" charset="0"/>
                <a:cs typeface="Times New Roman" panose="02020603050405020304" pitchFamily="18" charset="0"/>
              </a:rPr>
              <a:t> </a:t>
            </a:r>
            <a:r>
              <a:rPr lang="en-US" altLang="en-US" sz="2900" dirty="0">
                <a:latin typeface="Times New Roman" panose="02020603050405020304" pitchFamily="18" charset="0"/>
                <a:cs typeface="Times New Roman" panose="02020603050405020304" pitchFamily="18" charset="0"/>
              </a:rPr>
              <a:t>I. MỘT SỐ NỘI DUNG CƠ BẢN CỦA LUẬT NGHĨA VỤ QUÂN SỰ</a:t>
            </a:r>
            <a:endParaRPr lang="en-US" altLang="en-US" sz="2900" i="1" dirty="0">
              <a:latin typeface="Times New Roman" panose="02020603050405020304" pitchFamily="18" charset="0"/>
              <a:cs typeface="Times New Roman" panose="02020603050405020304" pitchFamily="18" charset="0"/>
            </a:endParaRPr>
          </a:p>
        </p:txBody>
      </p:sp>
      <p:pic>
        <p:nvPicPr>
          <p:cNvPr id="9" name="Picture 2" descr="Bài Tuyên truyền Luật Nghĩa vụ quân sự">
            <a:extLst>
              <a:ext uri="{FF2B5EF4-FFF2-40B4-BE49-F238E27FC236}">
                <a16:creationId xmlns:a16="http://schemas.microsoft.com/office/drawing/2014/main" id="{89E1B2C4-93A1-7451-3488-BBC1BA74AE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1" t="1189" r="2649" b="2816"/>
          <a:stretch/>
        </p:blipFill>
        <p:spPr bwMode="auto">
          <a:xfrm>
            <a:off x="8693426" y="2147800"/>
            <a:ext cx="3284111" cy="42264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269E8C6-6D01-1E16-29C2-2CF71D0E4884}"/>
              </a:ext>
            </a:extLst>
          </p:cNvPr>
          <p:cNvPicPr>
            <a:picLocks noChangeAspect="1"/>
          </p:cNvPicPr>
          <p:nvPr/>
        </p:nvPicPr>
        <p:blipFill>
          <a:blip r:embed="rId6"/>
          <a:stretch>
            <a:fillRect/>
          </a:stretch>
        </p:blipFill>
        <p:spPr>
          <a:xfrm>
            <a:off x="6619633" y="2579684"/>
            <a:ext cx="3284111" cy="4049544"/>
          </a:xfrm>
          <a:prstGeom prst="rect">
            <a:avLst/>
          </a:prstGeom>
        </p:spPr>
      </p:pic>
      <p:sp>
        <p:nvSpPr>
          <p:cNvPr id="12" name="TextBox 11">
            <a:extLst>
              <a:ext uri="{FF2B5EF4-FFF2-40B4-BE49-F238E27FC236}">
                <a16:creationId xmlns:a16="http://schemas.microsoft.com/office/drawing/2014/main" id="{2628C603-581B-B806-28F8-67DA88843C47}"/>
              </a:ext>
            </a:extLst>
          </p:cNvPr>
          <p:cNvSpPr txBox="1"/>
          <p:nvPr/>
        </p:nvSpPr>
        <p:spPr>
          <a:xfrm>
            <a:off x="143731" y="1734045"/>
            <a:ext cx="6270319" cy="1046440"/>
          </a:xfrm>
          <a:prstGeom prst="rect">
            <a:avLst/>
          </a:prstGeom>
          <a:noFill/>
        </p:spPr>
        <p:txBody>
          <a:bodyPr wrap="square">
            <a:spAutoFit/>
          </a:bodyPr>
          <a:lstStyle/>
          <a:p>
            <a:pPr algn="just"/>
            <a:r>
              <a:rPr lang="vi-VN" sz="3100" dirty="0">
                <a:effectLst/>
                <a:latin typeface="Times New Roman" panose="02020603050405020304" pitchFamily="18" charset="0"/>
                <a:ea typeface="Arial" panose="020B0604020202020204" pitchFamily="34" charset="0"/>
                <a:cs typeface="Times New Roman" panose="02020603050405020304" pitchFamily="18" charset="0"/>
              </a:rPr>
              <a:t>Luật Nghĩa vụ qu</a:t>
            </a:r>
            <a:r>
              <a:rPr lang="en-US" sz="3100" dirty="0">
                <a:latin typeface="Times New Roman" panose="02020603050405020304" pitchFamily="18" charset="0"/>
                <a:ea typeface="Arial" panose="020B0604020202020204" pitchFamily="34" charset="0"/>
                <a:cs typeface="Times New Roman" panose="02020603050405020304" pitchFamily="18" charset="0"/>
              </a:rPr>
              <a:t>â</a:t>
            </a:r>
            <a:r>
              <a:rPr lang="vi-VN" sz="3100" dirty="0">
                <a:effectLst/>
                <a:latin typeface="Times New Roman" panose="02020603050405020304" pitchFamily="18" charset="0"/>
                <a:ea typeface="Arial" panose="020B0604020202020204" pitchFamily="34" charset="0"/>
                <a:cs typeface="Times New Roman" panose="02020603050405020304" pitchFamily="18" charset="0"/>
              </a:rPr>
              <a:t>n sự n</a:t>
            </a:r>
            <a:r>
              <a:rPr lang="en-US" sz="3100" dirty="0">
                <a:latin typeface="Times New Roman" panose="02020603050405020304" pitchFamily="18" charset="0"/>
                <a:ea typeface="Arial" panose="020B0604020202020204" pitchFamily="34" charset="0"/>
                <a:cs typeface="Times New Roman" panose="02020603050405020304" pitchFamily="18" charset="0"/>
              </a:rPr>
              <a:t>ă</a:t>
            </a:r>
            <a:r>
              <a:rPr lang="vi-VN" sz="3100" dirty="0">
                <a:effectLst/>
                <a:latin typeface="Times New Roman" panose="02020603050405020304" pitchFamily="18" charset="0"/>
                <a:ea typeface="Arial" panose="020B0604020202020204" pitchFamily="34" charset="0"/>
                <a:cs typeface="Times New Roman" panose="02020603050405020304" pitchFamily="18" charset="0"/>
              </a:rPr>
              <a:t>m 2015 gồm 9 ch</a:t>
            </a:r>
            <a:r>
              <a:rPr lang="en-US" sz="3100" dirty="0" err="1">
                <a:latin typeface="Times New Roman" panose="02020603050405020304" pitchFamily="18" charset="0"/>
                <a:ea typeface="Arial" panose="020B0604020202020204" pitchFamily="34" charset="0"/>
                <a:cs typeface="Times New Roman" panose="02020603050405020304" pitchFamily="18" charset="0"/>
              </a:rPr>
              <a:t>ươ</a:t>
            </a:r>
            <a:r>
              <a:rPr lang="vi-VN" sz="3100" dirty="0">
                <a:effectLst/>
                <a:latin typeface="Times New Roman" panose="02020603050405020304" pitchFamily="18" charset="0"/>
                <a:ea typeface="Arial" panose="020B0604020202020204" pitchFamily="34" charset="0"/>
                <a:cs typeface="Times New Roman" panose="02020603050405020304" pitchFamily="18" charset="0"/>
              </a:rPr>
              <a:t>ng, 62</a:t>
            </a:r>
            <a:r>
              <a:rPr lang="en-US" sz="3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100" dirty="0">
                <a:effectLst/>
                <a:latin typeface="Times New Roman" panose="02020603050405020304" pitchFamily="18" charset="0"/>
                <a:ea typeface="Arial" panose="020B0604020202020204" pitchFamily="34" charset="0"/>
                <a:cs typeface="Times New Roman" panose="02020603050405020304" pitchFamily="18" charset="0"/>
              </a:rPr>
              <a:t>đi</a:t>
            </a:r>
            <a:r>
              <a:rPr lang="en-US" sz="3100" dirty="0">
                <a:effectLst/>
                <a:latin typeface="Times New Roman" panose="02020603050405020304" pitchFamily="18" charset="0"/>
                <a:ea typeface="Arial" panose="020B0604020202020204" pitchFamily="34" charset="0"/>
                <a:cs typeface="Times New Roman" panose="02020603050405020304" pitchFamily="18" charset="0"/>
              </a:rPr>
              <a:t>ề</a:t>
            </a:r>
            <a:r>
              <a:rPr lang="vi-VN" sz="3100" dirty="0">
                <a:effectLst/>
                <a:latin typeface="Times New Roman" panose="02020603050405020304" pitchFamily="18" charset="0"/>
                <a:ea typeface="Arial" panose="020B0604020202020204" pitchFamily="34" charset="0"/>
                <a:cs typeface="Times New Roman" panose="02020603050405020304" pitchFamily="18" charset="0"/>
              </a:rPr>
              <a:t>u</a:t>
            </a:r>
            <a:endParaRPr lang="en-US" sz="31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54F79AA-056B-17DF-92E6-A2C58D19A4E4}"/>
              </a:ext>
            </a:extLst>
          </p:cNvPr>
          <p:cNvSpPr txBox="1"/>
          <p:nvPr/>
        </p:nvSpPr>
        <p:spPr>
          <a:xfrm>
            <a:off x="76698" y="2766507"/>
            <a:ext cx="6363220" cy="1569660"/>
          </a:xfrm>
          <a:prstGeom prst="rect">
            <a:avLst/>
          </a:prstGeom>
          <a:noFill/>
        </p:spPr>
        <p:txBody>
          <a:bodyPr wrap="square">
            <a:spAutoFit/>
          </a:bodyPr>
          <a:lstStyle/>
          <a:p>
            <a:pPr algn="just"/>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Nội dung của Luật quy định nh</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ữ</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 vấn đ</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ề</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chung nhất v</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ề</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nghĩa v</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ụ</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quân sự</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nhi</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ệ</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 v</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ụ</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quy</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ề</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ạ</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ủ</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 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ơ</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quan, t</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ổ</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chức, c</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á</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â</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v</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chế độ</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 sách </a:t>
            </a:r>
            <a:r>
              <a:rPr lang="en-US"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rong việc t</a:t>
            </a:r>
            <a:r>
              <a:rPr lang="en-US" sz="24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hực</a:t>
            </a:r>
            <a:r>
              <a:rPr lang="vi-VN" sz="24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hiện nghĩa vụ quân sự.</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Rectangle 6">
            <a:extLst>
              <a:ext uri="{FF2B5EF4-FFF2-40B4-BE49-F238E27FC236}">
                <a16:creationId xmlns:a16="http://schemas.microsoft.com/office/drawing/2014/main" id="{80C9B53E-2851-FE39-637F-78C45D4496CC}"/>
              </a:ext>
            </a:extLst>
          </p:cNvPr>
          <p:cNvSpPr txBox="1">
            <a:spLocks noChangeArrowheads="1"/>
          </p:cNvSpPr>
          <p:nvPr/>
        </p:nvSpPr>
        <p:spPr>
          <a:xfrm>
            <a:off x="91993" y="4301768"/>
            <a:ext cx="6322057" cy="2400657"/>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pP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Chương</a:t>
            </a:r>
            <a:r>
              <a:rPr lang="en-US" altLang="en-US" sz="2500" dirty="0">
                <a:solidFill>
                  <a:srgbClr val="FF0000"/>
                </a:solidFill>
                <a:latin typeface="Times New Roman" panose="02020603050405020304" pitchFamily="18" charset="0"/>
                <a:cs typeface="Times New Roman" panose="02020603050405020304" pitchFamily="18" charset="0"/>
              </a:rPr>
              <a:t> I: </a:t>
            </a:r>
            <a:r>
              <a:rPr lang="en-US" altLang="en-US" sz="2500" dirty="0" err="1">
                <a:solidFill>
                  <a:srgbClr val="FF0000"/>
                </a:solidFill>
                <a:latin typeface="Times New Roman" panose="02020603050405020304" pitchFamily="18" charset="0"/>
                <a:cs typeface="Times New Roman" panose="02020603050405020304" pitchFamily="18" charset="0"/>
              </a:rPr>
              <a:t>Gồm</a:t>
            </a:r>
            <a:r>
              <a:rPr lang="en-US" altLang="en-US" sz="2500" dirty="0">
                <a:solidFill>
                  <a:srgbClr val="FF0000"/>
                </a:solidFill>
                <a:latin typeface="Times New Roman" panose="02020603050405020304" pitchFamily="18" charset="0"/>
                <a:cs typeface="Times New Roman" panose="02020603050405020304" pitchFamily="18" charset="0"/>
              </a:rPr>
              <a:t> 10 </a:t>
            </a:r>
            <a:r>
              <a:rPr lang="en-US" altLang="en-US" sz="2500" dirty="0" err="1">
                <a:solidFill>
                  <a:srgbClr val="FF0000"/>
                </a:solidFill>
                <a:latin typeface="Times New Roman" panose="02020603050405020304" pitchFamily="18" charset="0"/>
                <a:cs typeface="Times New Roman" panose="02020603050405020304" pitchFamily="18" charset="0"/>
              </a:rPr>
              <a:t>điều</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Những</a:t>
            </a:r>
            <a:r>
              <a:rPr lang="en-US" altLang="en-US" sz="2500" dirty="0">
                <a:solidFill>
                  <a:srgbClr val="FF0000"/>
                </a:solidFill>
                <a:latin typeface="Times New Roman" panose="02020603050405020304" pitchFamily="18" charset="0"/>
                <a:cs typeface="Times New Roman" panose="02020603050405020304" pitchFamily="18" charset="0"/>
              </a:rPr>
              <a:t> qui </a:t>
            </a:r>
            <a:r>
              <a:rPr lang="en-US" altLang="en-US" sz="2500" dirty="0" err="1">
                <a:solidFill>
                  <a:srgbClr val="FF0000"/>
                </a:solidFill>
                <a:latin typeface="Times New Roman" panose="02020603050405020304" pitchFamily="18" charset="0"/>
                <a:cs typeface="Times New Roman" panose="02020603050405020304" pitchFamily="18" charset="0"/>
              </a:rPr>
              <a:t>định</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chung</a:t>
            </a:r>
            <a:r>
              <a:rPr lang="en-US" altLang="en-US" sz="2500" dirty="0">
                <a:solidFill>
                  <a:srgbClr val="FF0000"/>
                </a:solidFill>
                <a:latin typeface="Times New Roman" panose="02020603050405020304" pitchFamily="18" charset="0"/>
                <a:cs typeface="Times New Roman" panose="02020603050405020304" pitchFamily="18" charset="0"/>
              </a:rPr>
              <a:t>.</a:t>
            </a:r>
          </a:p>
          <a:p>
            <a:pPr algn="just">
              <a:lnSpc>
                <a:spcPct val="100000"/>
              </a:lnSpc>
            </a:pP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Chương</a:t>
            </a:r>
            <a:r>
              <a:rPr lang="en-US" altLang="en-US" sz="2500" dirty="0">
                <a:solidFill>
                  <a:srgbClr val="FF0000"/>
                </a:solidFill>
                <a:latin typeface="Times New Roman" panose="02020603050405020304" pitchFamily="18" charset="0"/>
                <a:cs typeface="Times New Roman" panose="02020603050405020304" pitchFamily="18" charset="0"/>
              </a:rPr>
              <a:t> II: </a:t>
            </a:r>
            <a:r>
              <a:rPr lang="en-US" altLang="en-US" sz="2500" dirty="0" err="1">
                <a:solidFill>
                  <a:srgbClr val="FF0000"/>
                </a:solidFill>
                <a:latin typeface="Times New Roman" panose="02020603050405020304" pitchFamily="18" charset="0"/>
                <a:cs typeface="Times New Roman" panose="02020603050405020304" pitchFamily="18" charset="0"/>
              </a:rPr>
              <a:t>Gồm</a:t>
            </a:r>
            <a:r>
              <a:rPr lang="en-US" altLang="en-US" sz="2500" dirty="0">
                <a:solidFill>
                  <a:srgbClr val="FF0000"/>
                </a:solidFill>
                <a:latin typeface="Times New Roman" panose="02020603050405020304" pitchFamily="18" charset="0"/>
                <a:cs typeface="Times New Roman" panose="02020603050405020304" pitchFamily="18" charset="0"/>
              </a:rPr>
              <a:t> 10 </a:t>
            </a:r>
            <a:r>
              <a:rPr lang="en-US" altLang="en-US" sz="2500" dirty="0" err="1">
                <a:solidFill>
                  <a:srgbClr val="FF0000"/>
                </a:solidFill>
                <a:latin typeface="Times New Roman" panose="02020603050405020304" pitchFamily="18" charset="0"/>
                <a:cs typeface="Times New Roman" panose="02020603050405020304" pitchFamily="18" charset="0"/>
              </a:rPr>
              <a:t>điều</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Đăng</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kí</a:t>
            </a:r>
            <a:r>
              <a:rPr lang="en-US" altLang="en-US" sz="2500" dirty="0">
                <a:solidFill>
                  <a:srgbClr val="FF0000"/>
                </a:solidFill>
                <a:latin typeface="Times New Roman" panose="02020603050405020304" pitchFamily="18" charset="0"/>
                <a:cs typeface="Times New Roman" panose="02020603050405020304" pitchFamily="18" charset="0"/>
              </a:rPr>
              <a:t> NVQS </a:t>
            </a:r>
            <a:r>
              <a:rPr lang="en-US" altLang="en-US" sz="2500" dirty="0" err="1">
                <a:solidFill>
                  <a:srgbClr val="FF0000"/>
                </a:solidFill>
                <a:latin typeface="Times New Roman" panose="02020603050405020304" pitchFamily="18" charset="0"/>
                <a:cs typeface="Times New Roman" panose="02020603050405020304" pitchFamily="18" charset="0"/>
              </a:rPr>
              <a:t>và</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quản</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lí</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công</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dân</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trong</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độ</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tuổi</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thực</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hiện</a:t>
            </a:r>
            <a:r>
              <a:rPr lang="en-US" altLang="en-US" sz="2500" dirty="0">
                <a:solidFill>
                  <a:srgbClr val="FF0000"/>
                </a:solidFill>
                <a:latin typeface="Times New Roman" panose="02020603050405020304" pitchFamily="18" charset="0"/>
                <a:cs typeface="Times New Roman" panose="02020603050405020304" pitchFamily="18" charset="0"/>
              </a:rPr>
              <a:t> NVQS</a:t>
            </a:r>
          </a:p>
          <a:p>
            <a:pPr algn="just">
              <a:lnSpc>
                <a:spcPct val="100000"/>
              </a:lnSpc>
            </a:pP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Chương</a:t>
            </a:r>
            <a:r>
              <a:rPr lang="en-US" altLang="en-US" sz="2500" dirty="0">
                <a:solidFill>
                  <a:srgbClr val="FF0000"/>
                </a:solidFill>
                <a:latin typeface="Times New Roman" panose="02020603050405020304" pitchFamily="18" charset="0"/>
                <a:cs typeface="Times New Roman" panose="02020603050405020304" pitchFamily="18" charset="0"/>
              </a:rPr>
              <a:t> III: </a:t>
            </a:r>
            <a:r>
              <a:rPr lang="en-US" altLang="en-US" sz="2500" dirty="0" err="1">
                <a:solidFill>
                  <a:srgbClr val="FF0000"/>
                </a:solidFill>
                <a:latin typeface="Times New Roman" panose="02020603050405020304" pitchFamily="18" charset="0"/>
                <a:cs typeface="Times New Roman" panose="02020603050405020304" pitchFamily="18" charset="0"/>
              </a:rPr>
              <a:t>Gồm</a:t>
            </a:r>
            <a:r>
              <a:rPr lang="en-US" altLang="en-US" sz="2500" dirty="0">
                <a:solidFill>
                  <a:srgbClr val="FF0000"/>
                </a:solidFill>
                <a:latin typeface="Times New Roman" panose="02020603050405020304" pitchFamily="18" charset="0"/>
                <a:cs typeface="Times New Roman" panose="02020603050405020304" pitchFamily="18" charset="0"/>
              </a:rPr>
              <a:t> 9 </a:t>
            </a:r>
            <a:r>
              <a:rPr lang="en-US" altLang="en-US" sz="2500" dirty="0" err="1">
                <a:solidFill>
                  <a:srgbClr val="FF0000"/>
                </a:solidFill>
                <a:latin typeface="Times New Roman" panose="02020603050405020304" pitchFamily="18" charset="0"/>
                <a:cs typeface="Times New Roman" panose="02020603050405020304" pitchFamily="18" charset="0"/>
              </a:rPr>
              <a:t>điều</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Phục</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vụ</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của</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hạ</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sĩ</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quan</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binh</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sĩ</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tại</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ngũ</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và</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hạ</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sĩ</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quan</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binh</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sĩ</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dự</a:t>
            </a:r>
            <a:r>
              <a:rPr lang="en-US" altLang="en-US" sz="2500" dirty="0">
                <a:solidFill>
                  <a:srgbClr val="FF0000"/>
                </a:solidFill>
                <a:latin typeface="Times New Roman" panose="02020603050405020304" pitchFamily="18" charset="0"/>
                <a:cs typeface="Times New Roman" panose="02020603050405020304" pitchFamily="18" charset="0"/>
              </a:rPr>
              <a:t> </a:t>
            </a:r>
            <a:r>
              <a:rPr lang="en-US" altLang="en-US" sz="2500" dirty="0" err="1">
                <a:solidFill>
                  <a:srgbClr val="FF0000"/>
                </a:solidFill>
                <a:latin typeface="Times New Roman" panose="02020603050405020304" pitchFamily="18" charset="0"/>
                <a:cs typeface="Times New Roman" panose="02020603050405020304" pitchFamily="18" charset="0"/>
              </a:rPr>
              <a:t>bị</a:t>
            </a:r>
            <a:endParaRPr lang="en-US" altLang="en-US" sz="25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1210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TextBox 16">
            <a:extLst>
              <a:ext uri="{FF2B5EF4-FFF2-40B4-BE49-F238E27FC236}">
                <a16:creationId xmlns:a16="http://schemas.microsoft.com/office/drawing/2014/main" id="{7B45881F-E98F-BC39-E098-B1A4687DDB1C}"/>
              </a:ext>
            </a:extLst>
          </p:cNvPr>
          <p:cNvSpPr txBox="1">
            <a:spLocks noChangeArrowheads="1"/>
          </p:cNvSpPr>
          <p:nvPr/>
        </p:nvSpPr>
        <p:spPr bwMode="auto">
          <a:xfrm>
            <a:off x="228600" y="1203909"/>
            <a:ext cx="118275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700" dirty="0">
                <a:solidFill>
                  <a:srgbClr val="FF0000"/>
                </a:solidFill>
                <a:latin typeface="Times New Roman" panose="02020603050405020304" pitchFamily="18" charset="0"/>
                <a:cs typeface="Times New Roman" panose="02020603050405020304" pitchFamily="18" charset="0"/>
              </a:rPr>
              <a:t> </a:t>
            </a:r>
            <a:r>
              <a:rPr lang="en-US" altLang="en-US" sz="3000" dirty="0">
                <a:solidFill>
                  <a:srgbClr val="FF0000"/>
                </a:solidFill>
                <a:latin typeface="Times New Roman" panose="02020603050405020304" pitchFamily="18" charset="0"/>
                <a:cs typeface="Times New Roman" panose="02020603050405020304" pitchFamily="18" charset="0"/>
              </a:rPr>
              <a:t>I. MỘT SỐ NỘI DUNG CƠ BẢN CỦA LUẬT NGHĨA VỤ QUÂN SỰ</a:t>
            </a:r>
            <a:endParaRPr lang="en-US" altLang="en-US" sz="3000" i="1" dirty="0">
              <a:solidFill>
                <a:srgbClr val="FF0000"/>
              </a:solidFill>
              <a:latin typeface="Times New Roman" panose="02020603050405020304" pitchFamily="18" charset="0"/>
              <a:cs typeface="Times New Roman" panose="02020603050405020304" pitchFamily="18" charset="0"/>
            </a:endParaRPr>
          </a:p>
        </p:txBody>
      </p:sp>
      <p:pic>
        <p:nvPicPr>
          <p:cNvPr id="3" name="Picture 1">
            <a:extLst>
              <a:ext uri="{FF2B5EF4-FFF2-40B4-BE49-F238E27FC236}">
                <a16:creationId xmlns:a16="http://schemas.microsoft.com/office/drawing/2014/main" id="{EFA4B3A9-9DC8-AEA3-51F9-C1FC7BB512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209" y="1871698"/>
            <a:ext cx="4784863" cy="483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a:extLst>
              <a:ext uri="{FF2B5EF4-FFF2-40B4-BE49-F238E27FC236}">
                <a16:creationId xmlns:a16="http://schemas.microsoft.com/office/drawing/2014/main" id="{C2D92FD8-B995-0517-D363-099C2A14BB05}"/>
              </a:ext>
            </a:extLst>
          </p:cNvPr>
          <p:cNvSpPr txBox="1">
            <a:spLocks noChangeArrowheads="1"/>
          </p:cNvSpPr>
          <p:nvPr/>
        </p:nvSpPr>
        <p:spPr bwMode="auto">
          <a:xfrm>
            <a:off x="5051910" y="1968007"/>
            <a:ext cx="7010881"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1">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just">
              <a:spcBef>
                <a:spcPct val="0"/>
              </a:spcBef>
              <a:buClrTx/>
              <a:buSzTx/>
              <a:buNone/>
            </a:pP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Chương</a:t>
            </a:r>
            <a:r>
              <a:rPr lang="en-US" altLang="en-US" sz="2600" dirty="0">
                <a:solidFill>
                  <a:srgbClr val="FF0000"/>
                </a:solidFill>
                <a:latin typeface="Times New Roman" panose="02020603050405020304" pitchFamily="18" charset="0"/>
                <a:cs typeface="Times New Roman" panose="02020603050405020304" pitchFamily="18" charset="0"/>
              </a:rPr>
              <a:t> IV: </a:t>
            </a:r>
            <a:r>
              <a:rPr lang="en-US" altLang="en-US" sz="2600" dirty="0" err="1">
                <a:solidFill>
                  <a:srgbClr val="FF0000"/>
                </a:solidFill>
                <a:latin typeface="Times New Roman" panose="02020603050405020304" pitchFamily="18" charset="0"/>
                <a:cs typeface="Times New Roman" panose="02020603050405020304" pitchFamily="18" charset="0"/>
              </a:rPr>
              <a:t>Gồm</a:t>
            </a:r>
            <a:r>
              <a:rPr lang="en-US" altLang="en-US" sz="2600" dirty="0">
                <a:solidFill>
                  <a:srgbClr val="FF0000"/>
                </a:solidFill>
                <a:latin typeface="Times New Roman" panose="02020603050405020304" pitchFamily="18" charset="0"/>
                <a:cs typeface="Times New Roman" panose="02020603050405020304" pitchFamily="18" charset="0"/>
              </a:rPr>
              <a:t> 16 </a:t>
            </a:r>
            <a:r>
              <a:rPr lang="en-US" altLang="en-US" sz="2600" dirty="0" err="1">
                <a:solidFill>
                  <a:srgbClr val="FF0000"/>
                </a:solidFill>
                <a:latin typeface="Times New Roman" panose="02020603050405020304" pitchFamily="18" charset="0"/>
                <a:cs typeface="Times New Roman" panose="02020603050405020304" pitchFamily="18" charset="0"/>
              </a:rPr>
              <a:t>điều</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Nhập</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ngũ</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và</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xuất</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ngũ</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trong</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thời</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bình</a:t>
            </a:r>
            <a:r>
              <a:rPr lang="en-US" altLang="en-US" sz="2600" dirty="0">
                <a:solidFill>
                  <a:srgbClr val="FF0000"/>
                </a:solidFill>
                <a:latin typeface="Times New Roman" panose="02020603050405020304" pitchFamily="18" charset="0"/>
                <a:cs typeface="Times New Roman" panose="02020603050405020304" pitchFamily="18" charset="0"/>
              </a:rPr>
              <a:t>. </a:t>
            </a:r>
          </a:p>
          <a:p>
            <a:pPr algn="just">
              <a:spcBef>
                <a:spcPct val="0"/>
              </a:spcBef>
              <a:buClrTx/>
              <a:buSzTx/>
              <a:buNone/>
            </a:pP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Chương</a:t>
            </a:r>
            <a:r>
              <a:rPr lang="en-US" altLang="en-US" sz="2600" dirty="0">
                <a:solidFill>
                  <a:srgbClr val="FF0000"/>
                </a:solidFill>
                <a:latin typeface="Times New Roman" panose="02020603050405020304" pitchFamily="18" charset="0"/>
                <a:cs typeface="Times New Roman" panose="02020603050405020304" pitchFamily="18" charset="0"/>
              </a:rPr>
              <a:t> V: </a:t>
            </a:r>
            <a:r>
              <a:rPr lang="en-US" altLang="en-US" sz="2600" dirty="0" err="1">
                <a:solidFill>
                  <a:srgbClr val="FF0000"/>
                </a:solidFill>
                <a:latin typeface="Times New Roman" panose="02020603050405020304" pitchFamily="18" charset="0"/>
                <a:cs typeface="Times New Roman" panose="02020603050405020304" pitchFamily="18" charset="0"/>
              </a:rPr>
              <a:t>Gồm</a:t>
            </a:r>
            <a:r>
              <a:rPr lang="en-US" altLang="en-US" sz="2600" dirty="0">
                <a:solidFill>
                  <a:srgbClr val="FF0000"/>
                </a:solidFill>
                <a:latin typeface="Times New Roman" panose="02020603050405020304" pitchFamily="18" charset="0"/>
                <a:cs typeface="Times New Roman" panose="02020603050405020304" pitchFamily="18" charset="0"/>
              </a:rPr>
              <a:t> 3 </a:t>
            </a:r>
            <a:r>
              <a:rPr lang="en-US" altLang="en-US" sz="2600" dirty="0" err="1">
                <a:solidFill>
                  <a:srgbClr val="FF0000"/>
                </a:solidFill>
                <a:latin typeface="Times New Roman" panose="02020603050405020304" pitchFamily="18" charset="0"/>
                <a:cs typeface="Times New Roman" panose="02020603050405020304" pitchFamily="18" charset="0"/>
              </a:rPr>
              <a:t>điều</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Nhập</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ngũ</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theo</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lệnh</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tổng</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động</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viên</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xuất</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ngũ</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khi</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bãi</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bỏ</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tình</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trạng</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chiến</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tranh</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hoặc</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tình</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trạng</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khẩn</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cấp</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về</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quốc</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phòng</a:t>
            </a:r>
            <a:r>
              <a:rPr lang="en-US" altLang="en-US" sz="2600" dirty="0">
                <a:solidFill>
                  <a:srgbClr val="FF0000"/>
                </a:solidFill>
                <a:latin typeface="Times New Roman" panose="02020603050405020304" pitchFamily="18" charset="0"/>
                <a:cs typeface="Times New Roman" panose="02020603050405020304" pitchFamily="18" charset="0"/>
              </a:rPr>
              <a:t>. </a:t>
            </a:r>
          </a:p>
          <a:p>
            <a:pPr algn="just">
              <a:spcBef>
                <a:spcPct val="0"/>
              </a:spcBef>
              <a:buClrTx/>
              <a:buSzTx/>
              <a:buNone/>
            </a:pP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Chương</a:t>
            </a:r>
            <a:r>
              <a:rPr lang="en-US" altLang="en-US" sz="2600" dirty="0">
                <a:solidFill>
                  <a:srgbClr val="FF0000"/>
                </a:solidFill>
                <a:latin typeface="Times New Roman" panose="02020603050405020304" pitchFamily="18" charset="0"/>
                <a:cs typeface="Times New Roman" panose="02020603050405020304" pitchFamily="18" charset="0"/>
              </a:rPr>
              <a:t> VI: </a:t>
            </a:r>
            <a:r>
              <a:rPr lang="en-US" altLang="en-US" sz="2600" dirty="0" err="1">
                <a:solidFill>
                  <a:srgbClr val="FF0000"/>
                </a:solidFill>
                <a:latin typeface="Times New Roman" panose="02020603050405020304" pitchFamily="18" charset="0"/>
                <a:cs typeface="Times New Roman" panose="02020603050405020304" pitchFamily="18" charset="0"/>
              </a:rPr>
              <a:t>Gồm</a:t>
            </a:r>
            <a:r>
              <a:rPr lang="en-US" altLang="en-US" sz="2600" dirty="0">
                <a:solidFill>
                  <a:srgbClr val="FF0000"/>
                </a:solidFill>
                <a:latin typeface="Times New Roman" panose="02020603050405020304" pitchFamily="18" charset="0"/>
                <a:cs typeface="Times New Roman" panose="02020603050405020304" pitchFamily="18" charset="0"/>
              </a:rPr>
              <a:t> 5 </a:t>
            </a:r>
            <a:r>
              <a:rPr lang="en-US" altLang="en-US" sz="2600" dirty="0" err="1">
                <a:solidFill>
                  <a:srgbClr val="FF0000"/>
                </a:solidFill>
                <a:latin typeface="Times New Roman" panose="02020603050405020304" pitchFamily="18" charset="0"/>
                <a:cs typeface="Times New Roman" panose="02020603050405020304" pitchFamily="18" charset="0"/>
              </a:rPr>
              <a:t>điều</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Chế</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độ</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chính</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sách</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và</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ngân</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sách</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đảm</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bảo</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trong</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việc</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thực</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hiện</a:t>
            </a:r>
            <a:r>
              <a:rPr lang="en-US" altLang="en-US" sz="2600" dirty="0">
                <a:solidFill>
                  <a:srgbClr val="FF0000"/>
                </a:solidFill>
                <a:latin typeface="Times New Roman" panose="02020603050405020304" pitchFamily="18" charset="0"/>
                <a:cs typeface="Times New Roman" panose="02020603050405020304" pitchFamily="18" charset="0"/>
              </a:rPr>
              <a:t> NVQS </a:t>
            </a:r>
          </a:p>
          <a:p>
            <a:pPr algn="just">
              <a:spcBef>
                <a:spcPct val="0"/>
              </a:spcBef>
              <a:buClrTx/>
              <a:buSzTx/>
              <a:buNone/>
            </a:pP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Chương</a:t>
            </a:r>
            <a:r>
              <a:rPr lang="en-US" altLang="en-US" sz="2600" dirty="0">
                <a:solidFill>
                  <a:srgbClr val="FF0000"/>
                </a:solidFill>
                <a:latin typeface="Times New Roman" panose="02020603050405020304" pitchFamily="18" charset="0"/>
                <a:cs typeface="Times New Roman" panose="02020603050405020304" pitchFamily="18" charset="0"/>
              </a:rPr>
              <a:t> VII: </a:t>
            </a:r>
            <a:r>
              <a:rPr lang="en-US" altLang="en-US" sz="2600" dirty="0" err="1">
                <a:solidFill>
                  <a:srgbClr val="FF0000"/>
                </a:solidFill>
                <a:latin typeface="Times New Roman" panose="02020603050405020304" pitchFamily="18" charset="0"/>
                <a:cs typeface="Times New Roman" panose="02020603050405020304" pitchFamily="18" charset="0"/>
              </a:rPr>
              <a:t>Gồm</a:t>
            </a:r>
            <a:r>
              <a:rPr lang="en-US" altLang="en-US" sz="2600" dirty="0">
                <a:solidFill>
                  <a:srgbClr val="FF0000"/>
                </a:solidFill>
                <a:latin typeface="Times New Roman" panose="02020603050405020304" pitchFamily="18" charset="0"/>
                <a:cs typeface="Times New Roman" panose="02020603050405020304" pitchFamily="18" charset="0"/>
              </a:rPr>
              <a:t> 5 </a:t>
            </a:r>
            <a:r>
              <a:rPr lang="en-US" altLang="en-US" sz="2600" dirty="0" err="1">
                <a:solidFill>
                  <a:srgbClr val="FF0000"/>
                </a:solidFill>
                <a:latin typeface="Times New Roman" panose="02020603050405020304" pitchFamily="18" charset="0"/>
                <a:cs typeface="Times New Roman" panose="02020603050405020304" pitchFamily="18" charset="0"/>
              </a:rPr>
              <a:t>điều</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Nhiệm</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vụ</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quyền</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hạn</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của</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cơ</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quan</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tổ</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chức</a:t>
            </a:r>
            <a:endParaRPr lang="en-US" altLang="en-US" sz="2600" dirty="0">
              <a:solidFill>
                <a:srgbClr val="FF0000"/>
              </a:solidFill>
              <a:latin typeface="Times New Roman" panose="02020603050405020304" pitchFamily="18" charset="0"/>
              <a:cs typeface="Times New Roman" panose="02020603050405020304" pitchFamily="18" charset="0"/>
            </a:endParaRPr>
          </a:p>
          <a:p>
            <a:pPr algn="just">
              <a:spcBef>
                <a:spcPct val="0"/>
              </a:spcBef>
              <a:buClrTx/>
              <a:buSzTx/>
              <a:buNone/>
            </a:pP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Chương</a:t>
            </a:r>
            <a:r>
              <a:rPr lang="en-US" altLang="en-US" sz="2600" dirty="0">
                <a:solidFill>
                  <a:srgbClr val="FF0000"/>
                </a:solidFill>
                <a:latin typeface="Times New Roman" panose="02020603050405020304" pitchFamily="18" charset="0"/>
                <a:cs typeface="Times New Roman" panose="02020603050405020304" pitchFamily="18" charset="0"/>
              </a:rPr>
              <a:t> VIII: </a:t>
            </a:r>
            <a:r>
              <a:rPr lang="en-US" altLang="en-US" sz="2600" dirty="0" err="1">
                <a:solidFill>
                  <a:srgbClr val="FF0000"/>
                </a:solidFill>
                <a:latin typeface="Times New Roman" panose="02020603050405020304" pitchFamily="18" charset="0"/>
                <a:cs typeface="Times New Roman" panose="02020603050405020304" pitchFamily="18" charset="0"/>
              </a:rPr>
              <a:t>Gồm</a:t>
            </a:r>
            <a:r>
              <a:rPr lang="en-US" altLang="en-US" sz="2600" dirty="0">
                <a:solidFill>
                  <a:srgbClr val="FF0000"/>
                </a:solidFill>
                <a:latin typeface="Times New Roman" panose="02020603050405020304" pitchFamily="18" charset="0"/>
                <a:cs typeface="Times New Roman" panose="02020603050405020304" pitchFamily="18" charset="0"/>
              </a:rPr>
              <a:t> 2 </a:t>
            </a:r>
            <a:r>
              <a:rPr lang="en-US" altLang="en-US" sz="2600" dirty="0" err="1">
                <a:solidFill>
                  <a:srgbClr val="FF0000"/>
                </a:solidFill>
                <a:latin typeface="Times New Roman" panose="02020603050405020304" pitchFamily="18" charset="0"/>
                <a:cs typeface="Times New Roman" panose="02020603050405020304" pitchFamily="18" charset="0"/>
              </a:rPr>
              <a:t>điều</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Xử</a:t>
            </a:r>
            <a:r>
              <a:rPr lang="en-US" altLang="en-US" sz="2600" dirty="0">
                <a:solidFill>
                  <a:srgbClr val="FF0000"/>
                </a:solidFill>
                <a:latin typeface="Times New Roman" panose="02020603050405020304" pitchFamily="18" charset="0"/>
                <a:cs typeface="Times New Roman" panose="02020603050405020304" pitchFamily="18" charset="0"/>
              </a:rPr>
              <a:t> </a:t>
            </a:r>
            <a:r>
              <a:rPr lang="en-US" altLang="en-US" sz="2600" dirty="0" err="1">
                <a:solidFill>
                  <a:srgbClr val="FF0000"/>
                </a:solidFill>
                <a:latin typeface="Times New Roman" panose="02020603050405020304" pitchFamily="18" charset="0"/>
                <a:cs typeface="Times New Roman" panose="02020603050405020304" pitchFamily="18" charset="0"/>
              </a:rPr>
              <a:t>lí</a:t>
            </a:r>
            <a:r>
              <a:rPr lang="en-US" altLang="en-US" sz="2600" dirty="0">
                <a:solidFill>
                  <a:srgbClr val="FF0000"/>
                </a:solidFill>
                <a:latin typeface="Times New Roman" panose="02020603050405020304" pitchFamily="18" charset="0"/>
                <a:cs typeface="Times New Roman" panose="02020603050405020304" pitchFamily="18" charset="0"/>
              </a:rPr>
              <a:t> vi </a:t>
            </a:r>
            <a:r>
              <a:rPr lang="en-US" altLang="en-US" sz="2600" dirty="0" err="1">
                <a:solidFill>
                  <a:srgbClr val="FF0000"/>
                </a:solidFill>
                <a:latin typeface="Times New Roman" panose="02020603050405020304" pitchFamily="18" charset="0"/>
                <a:cs typeface="Times New Roman" panose="02020603050405020304" pitchFamily="18" charset="0"/>
              </a:rPr>
              <a:t>phạm</a:t>
            </a:r>
            <a:endParaRPr lang="en-US" altLang="en-US" sz="2600" dirty="0">
              <a:solidFill>
                <a:srgbClr val="FF0000"/>
              </a:solidFill>
              <a:latin typeface="Times New Roman" panose="02020603050405020304" pitchFamily="18" charset="0"/>
              <a:cs typeface="Times New Roman" panose="02020603050405020304" pitchFamily="18" charset="0"/>
            </a:endParaRPr>
          </a:p>
          <a:p>
            <a:pPr algn="just">
              <a:spcBef>
                <a:spcPct val="0"/>
              </a:spcBef>
              <a:buClrTx/>
              <a:buSzTx/>
              <a:buNone/>
            </a:pP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Chương</a:t>
            </a:r>
            <a:r>
              <a:rPr lang="en-US" sz="2600" dirty="0">
                <a:solidFill>
                  <a:srgbClr val="FF0000"/>
                </a:solidFill>
                <a:latin typeface="Times New Roman" panose="02020603050405020304" pitchFamily="18" charset="0"/>
                <a:cs typeface="Times New Roman" panose="02020603050405020304" pitchFamily="18" charset="0"/>
              </a:rPr>
              <a:t> IX: </a:t>
            </a:r>
            <a:r>
              <a:rPr lang="en-US" sz="2600" dirty="0" err="1">
                <a:solidFill>
                  <a:srgbClr val="FF0000"/>
                </a:solidFill>
                <a:latin typeface="Times New Roman" panose="02020603050405020304" pitchFamily="18" charset="0"/>
                <a:cs typeface="Times New Roman" panose="02020603050405020304" pitchFamily="18" charset="0"/>
              </a:rPr>
              <a:t>Gồm</a:t>
            </a:r>
            <a:r>
              <a:rPr lang="en-US" sz="2600" dirty="0">
                <a:solidFill>
                  <a:srgbClr val="FF0000"/>
                </a:solidFill>
                <a:latin typeface="Times New Roman" panose="02020603050405020304" pitchFamily="18" charset="0"/>
                <a:cs typeface="Times New Roman" panose="02020603050405020304" pitchFamily="18" charset="0"/>
              </a:rPr>
              <a:t> 2 </a:t>
            </a:r>
            <a:r>
              <a:rPr lang="en-US" sz="2600" dirty="0" err="1">
                <a:solidFill>
                  <a:srgbClr val="FF0000"/>
                </a:solidFill>
                <a:latin typeface="Times New Roman" panose="02020603050405020304" pitchFamily="18" charset="0"/>
                <a:cs typeface="Times New Roman" panose="02020603050405020304" pitchFamily="18" charset="0"/>
              </a:rPr>
              <a:t>điều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Điều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khoản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hành</a:t>
            </a:r>
            <a:r>
              <a:rPr lang="en-US" sz="2600" dirty="0">
                <a:solidFill>
                  <a:srgbClr val="FF0000"/>
                </a:solidFill>
                <a:latin typeface="Times New Roman" panose="02020603050405020304" pitchFamily="18" charset="0"/>
                <a:cs typeface="Times New Roman" panose="02020603050405020304" pitchFamily="18" charset="0"/>
              </a:rPr>
              <a:t>.</a:t>
            </a:r>
            <a:endParaRPr lang="en-US" altLang="en-US" sz="2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5323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TextBox 16">
            <a:extLst>
              <a:ext uri="{FF2B5EF4-FFF2-40B4-BE49-F238E27FC236}">
                <a16:creationId xmlns:a16="http://schemas.microsoft.com/office/drawing/2014/main" id="{F347EC66-E85E-219D-85EE-32AB5B95DFC6}"/>
              </a:ext>
            </a:extLst>
          </p:cNvPr>
          <p:cNvSpPr txBox="1">
            <a:spLocks noChangeArrowheads="1"/>
          </p:cNvSpPr>
          <p:nvPr/>
        </p:nvSpPr>
        <p:spPr bwMode="auto">
          <a:xfrm>
            <a:off x="228600" y="1093253"/>
            <a:ext cx="118010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700" dirty="0">
                <a:latin typeface="Times New Roman" panose="02020603050405020304" pitchFamily="18" charset="0"/>
                <a:cs typeface="Times New Roman" panose="02020603050405020304" pitchFamily="18" charset="0"/>
              </a:rPr>
              <a:t> </a:t>
            </a:r>
            <a:r>
              <a:rPr lang="en-US" altLang="en-US" sz="3000" dirty="0">
                <a:latin typeface="Times New Roman" panose="02020603050405020304" pitchFamily="18" charset="0"/>
                <a:cs typeface="Times New Roman" panose="02020603050405020304" pitchFamily="18" charset="0"/>
              </a:rPr>
              <a:t>I. MỘT SỐ NỘI DUNG CƠ BẢN CỦA LUẬT NGHĨA VỤ QUÂN SỰ</a:t>
            </a:r>
            <a:endParaRPr lang="en-US" altLang="en-US" sz="30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D15518B-4A88-0146-54F9-8A561DA8186E}"/>
              </a:ext>
            </a:extLst>
          </p:cNvPr>
          <p:cNvSpPr txBox="1"/>
          <p:nvPr/>
        </p:nvSpPr>
        <p:spPr>
          <a:xfrm>
            <a:off x="120853" y="1611361"/>
            <a:ext cx="6095999" cy="584775"/>
          </a:xfrm>
          <a:prstGeom prst="rect">
            <a:avLst/>
          </a:prstGeom>
          <a:noFill/>
        </p:spPr>
        <p:txBody>
          <a:bodyPr wrap="square">
            <a:spAutoFit/>
          </a:bodyPr>
          <a:lstStyle/>
          <a:p>
            <a:pPr marL="0" marR="0" indent="0" algn="just">
              <a:spcBef>
                <a:spcPts val="0"/>
              </a:spcBef>
              <a:spcAft>
                <a:spcPts val="0"/>
              </a:spcAft>
            </a:pPr>
            <a:r>
              <a:rPr lang="vi-VN"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1. Nghĩa vụ quân sự </a:t>
            </a:r>
            <a:r>
              <a:rPr lang="en-US" sz="32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củ</a:t>
            </a:r>
            <a:r>
              <a:rPr lang="vi-VN"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a công dân</a:t>
            </a:r>
            <a:endPar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5D76F8-6DCB-2F2E-3AA8-4A21241023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983" y="2381853"/>
            <a:ext cx="5801139" cy="445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3286310-95C6-D78F-2F30-5B2261B32C4B}"/>
              </a:ext>
            </a:extLst>
          </p:cNvPr>
          <p:cNvSpPr txBox="1"/>
          <p:nvPr/>
        </p:nvSpPr>
        <p:spPr>
          <a:xfrm>
            <a:off x="6069496" y="2048318"/>
            <a:ext cx="6071152" cy="1477328"/>
          </a:xfrm>
          <a:prstGeom prst="rect">
            <a:avLst/>
          </a:prstGeom>
          <a:noFill/>
        </p:spPr>
        <p:txBody>
          <a:bodyPr wrap="square">
            <a:spAutoFit/>
          </a:bodyPr>
          <a:lstStyle/>
          <a:p>
            <a:pPr algn="just"/>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Nghĩa vụ quân sự l</a:t>
            </a:r>
            <a:r>
              <a:rPr lang="en-US" sz="3000" dirty="0">
                <a:latin typeface="Times New Roman" panose="02020603050405020304" pitchFamily="18" charset="0"/>
                <a:ea typeface="Arial" panose="020B0604020202020204" pitchFamily="34" charset="0"/>
                <a:cs typeface="Times New Roman" panose="02020603050405020304" pitchFamily="18" charset="0"/>
              </a:rPr>
              <a:t>à</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nghĩa </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v</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ụ v</a:t>
            </a:r>
            <a:r>
              <a:rPr lang="en-US" sz="3000" dirty="0">
                <a:latin typeface="Times New Roman" panose="02020603050405020304" pitchFamily="18" charset="0"/>
                <a:ea typeface="Arial" panose="020B0604020202020204" pitchFamily="34" charset="0"/>
                <a:cs typeface="Times New Roman" panose="02020603050405020304" pitchFamily="18" charset="0"/>
              </a:rPr>
              <a:t>ẻ</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vang c</a:t>
            </a:r>
            <a:r>
              <a:rPr lang="en-US" sz="3000" dirty="0">
                <a:latin typeface="Times New Roman" panose="02020603050405020304" pitchFamily="18" charset="0"/>
                <a:ea typeface="Arial" panose="020B0604020202020204" pitchFamily="34" charset="0"/>
                <a:cs typeface="Times New Roman" panose="02020603050405020304" pitchFamily="18" charset="0"/>
              </a:rPr>
              <a:t>ủ</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a công d</a:t>
            </a:r>
            <a:r>
              <a:rPr lang="en-US" sz="3000" dirty="0">
                <a:latin typeface="Times New Roman" panose="02020603050405020304" pitchFamily="18" charset="0"/>
                <a:ea typeface="Arial" panose="020B0604020202020204" pitchFamily="34" charset="0"/>
                <a:cs typeface="Times New Roman" panose="02020603050405020304" pitchFamily="18" charset="0"/>
              </a:rPr>
              <a:t>â</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phục vụ trong Quân đội nhân dân</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428D4E7-4365-AF1A-2268-FF08BB86E0B7}"/>
              </a:ext>
            </a:extLst>
          </p:cNvPr>
          <p:cNvSpPr txBox="1"/>
          <p:nvPr/>
        </p:nvSpPr>
        <p:spPr>
          <a:xfrm>
            <a:off x="6096000" y="3394281"/>
            <a:ext cx="6109252" cy="1477328"/>
          </a:xfrm>
          <a:prstGeom prst="rect">
            <a:avLst/>
          </a:prstGeom>
          <a:noFill/>
        </p:spPr>
        <p:txBody>
          <a:bodyPr wrap="square">
            <a:spAutoFit/>
          </a:bodyPr>
          <a:lstStyle/>
          <a:p>
            <a:pPr algn="just"/>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Thực hiện nghĩa vụ qu</a:t>
            </a:r>
            <a:r>
              <a:rPr lang="en-US" sz="3000" dirty="0">
                <a:latin typeface="Times New Roman" panose="02020603050405020304" pitchFamily="18" charset="0"/>
                <a:ea typeface="Arial" panose="020B0604020202020204" pitchFamily="34" charset="0"/>
                <a:cs typeface="Times New Roman" panose="02020603050405020304" pitchFamily="18" charset="0"/>
              </a:rPr>
              <a:t>â</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s</a:t>
            </a:r>
            <a:r>
              <a:rPr lang="en-US" sz="3000" dirty="0">
                <a:latin typeface="Times New Roman" panose="02020603050405020304" pitchFamily="18" charset="0"/>
                <a:ea typeface="Arial" panose="020B0604020202020204" pitchFamily="34" charset="0"/>
                <a:cs typeface="Times New Roman" panose="02020603050405020304" pitchFamily="18" charset="0"/>
              </a:rPr>
              <a:t>ự</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bao g</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ồ</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m phục vụ tại ngũ v</a:t>
            </a:r>
            <a:r>
              <a:rPr lang="en-US" sz="3000" dirty="0">
                <a:latin typeface="Times New Roman" panose="02020603050405020304" pitchFamily="18" charset="0"/>
                <a:ea typeface="Arial" panose="020B0604020202020204" pitchFamily="34" charset="0"/>
                <a:cs typeface="Times New Roman" panose="02020603050405020304" pitchFamily="18" charset="0"/>
              </a:rPr>
              <a:t>à</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phục vụ trong ngạch dự bị của Qu</a:t>
            </a:r>
            <a:r>
              <a:rPr lang="en-US" sz="3000" dirty="0">
                <a:latin typeface="Times New Roman" panose="02020603050405020304" pitchFamily="18" charset="0"/>
                <a:ea typeface="Arial" panose="020B0604020202020204" pitchFamily="34" charset="0"/>
                <a:cs typeface="Times New Roman" panose="02020603050405020304" pitchFamily="18" charset="0"/>
              </a:rPr>
              <a:t>â</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đội nh</a:t>
            </a:r>
            <a:r>
              <a:rPr lang="en-US" sz="3000" dirty="0">
                <a:latin typeface="Times New Roman" panose="02020603050405020304" pitchFamily="18" charset="0"/>
                <a:ea typeface="Arial" panose="020B0604020202020204" pitchFamily="34" charset="0"/>
                <a:cs typeface="Times New Roman" panose="02020603050405020304" pitchFamily="18" charset="0"/>
              </a:rPr>
              <a:t>â</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d</a:t>
            </a:r>
            <a:r>
              <a:rPr lang="en-US" sz="3000" dirty="0">
                <a:latin typeface="Times New Roman" panose="02020603050405020304" pitchFamily="18" charset="0"/>
                <a:ea typeface="Arial" panose="020B0604020202020204" pitchFamily="34" charset="0"/>
                <a:cs typeface="Times New Roman" panose="02020603050405020304" pitchFamily="18" charset="0"/>
              </a:rPr>
              <a:t>â</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a:t>
            </a:r>
            <a:endParaRPr lang="en-US" sz="3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AE418DE-2840-D8E9-ACB0-9601C8C0B53E}"/>
              </a:ext>
            </a:extLst>
          </p:cNvPr>
          <p:cNvSpPr txBox="1"/>
          <p:nvPr/>
        </p:nvSpPr>
        <p:spPr>
          <a:xfrm>
            <a:off x="6044648" y="4740244"/>
            <a:ext cx="6096000" cy="2092881"/>
          </a:xfrm>
          <a:prstGeom prst="rect">
            <a:avLst/>
          </a:prstGeom>
          <a:noFill/>
        </p:spPr>
        <p:txBody>
          <a:bodyPr wrap="square">
            <a:spAutoFit/>
          </a:bodyPr>
          <a:lstStyle/>
          <a:p>
            <a:pPr marL="0" marR="0" indent="228600" algn="just">
              <a:spcBef>
                <a:spcPts val="0"/>
              </a:spcBef>
              <a:spcAft>
                <a:spcPts val="0"/>
              </a:spcAft>
            </a:pP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ô</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 d</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â</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trong độ tuổi thực hiện nghĩa vụ quân sự. không phân biệt dân tộc thành phần x</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ã</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hộ</a:t>
            </a:r>
            <a:r>
              <a:rPr lang="en-US" sz="26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i</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í</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ngư</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ỡ</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 tôn giáo, tr</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ì</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 đ</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ộ</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h</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ọ</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 v</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ấ</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nghề nghiệp, n</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ơ</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i c</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ư</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trú ph</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ả</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i th</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ự</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 hi</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ệ</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nghĩa v</a:t>
            </a:r>
            <a:r>
              <a:rPr lang="en-US" sz="26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ụ</a:t>
            </a:r>
            <a:r>
              <a:rPr lang="vi-VN"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quân sự</a:t>
            </a:r>
            <a:endParaRPr lang="en-US" sz="26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798072DA-2DC5-D8B0-DE34-7D80CD060D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8887" y="2381854"/>
            <a:ext cx="5784575" cy="44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A471C40F-C81C-45AE-ACD7-1B996A8FC7B9}"/>
              </a:ext>
            </a:extLst>
          </p:cNvPr>
          <p:cNvSpPr txBox="1"/>
          <p:nvPr/>
        </p:nvSpPr>
        <p:spPr>
          <a:xfrm>
            <a:off x="6929355" y="1593763"/>
            <a:ext cx="4016941" cy="553998"/>
          </a:xfrm>
          <a:prstGeom prst="rect">
            <a:avLst/>
          </a:prstGeom>
          <a:noFill/>
        </p:spPr>
        <p:txBody>
          <a:bodyPr wrap="square">
            <a:spAutoFit/>
          </a:bodyPr>
          <a:lstStyle/>
          <a:p>
            <a:pPr algn="just"/>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Nghĩa vụ quân sự l</a:t>
            </a: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000"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gì</a:t>
            </a:r>
            <a:r>
              <a:rPr lang="en-US" sz="30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86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D21318_">
            <a:extLst>
              <a:ext uri="{FF2B5EF4-FFF2-40B4-BE49-F238E27FC236}">
                <a16:creationId xmlns:a16="http://schemas.microsoft.com/office/drawing/2014/main" id="{63C7D1B2-8179-1D61-9F4E-7615C07C0285}"/>
              </a:ext>
            </a:extLst>
          </p:cNvPr>
          <p:cNvPicPr>
            <a:picLocks noChangeAspect="1" noChangeArrowheads="1"/>
          </p:cNvPicPr>
          <p:nvPr/>
        </p:nvPicPr>
        <p:blipFill>
          <a:blip r:embed="rId2" cstate="print">
            <a:duotone>
              <a:schemeClr val="accent2">
                <a:shade val="45000"/>
                <a:satMod val="135000"/>
              </a:schemeClr>
              <a:prstClr val="white"/>
            </a:duotone>
          </a:blip>
          <a:srcRect/>
          <a:stretch>
            <a:fillRect/>
          </a:stretch>
        </p:blipFill>
        <p:spPr bwMode="auto">
          <a:xfrm>
            <a:off x="0" y="0"/>
            <a:ext cx="12192000" cy="1192696"/>
          </a:xfrm>
          <a:prstGeom prst="rect">
            <a:avLst/>
          </a:prstGeom>
          <a:ln>
            <a:noFill/>
          </a:ln>
          <a:effectLst>
            <a:softEdge rad="112500"/>
          </a:effectLst>
        </p:spPr>
      </p:pic>
      <p:pic>
        <p:nvPicPr>
          <p:cNvPr id="5" name="Picture 4" descr="ringworld2_w">
            <a:extLst>
              <a:ext uri="{FF2B5EF4-FFF2-40B4-BE49-F238E27FC236}">
                <a16:creationId xmlns:a16="http://schemas.microsoft.com/office/drawing/2014/main" id="{F35F47A6-893C-205F-08ED-283D486563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575"/>
            <a:ext cx="950843"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F979E-F6D1-1829-D39D-9404B9547E75}"/>
              </a:ext>
            </a:extLst>
          </p:cNvPr>
          <p:cNvSpPr/>
          <p:nvPr/>
        </p:nvSpPr>
        <p:spPr>
          <a:xfrm>
            <a:off x="-26504" y="679002"/>
            <a:ext cx="1752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FF00"/>
                </a:solidFill>
                <a:latin typeface="Times New Roman" pitchFamily="18" charset="0"/>
                <a:cs typeface="Times New Roman" pitchFamily="18" charset="0"/>
              </a:rPr>
              <a:t>GDQP KHỐI 11</a:t>
            </a:r>
          </a:p>
        </p:txBody>
      </p:sp>
      <p:pic>
        <p:nvPicPr>
          <p:cNvPr id="7" name="Picture 8" descr="quocky">
            <a:extLst>
              <a:ext uri="{FF2B5EF4-FFF2-40B4-BE49-F238E27FC236}">
                <a16:creationId xmlns:a16="http://schemas.microsoft.com/office/drawing/2014/main" id="{2CAAD0A2-BC99-F8B1-6B69-46174A1A49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8865" y="98564"/>
            <a:ext cx="12573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3">
            <a:extLst>
              <a:ext uri="{FF2B5EF4-FFF2-40B4-BE49-F238E27FC236}">
                <a16:creationId xmlns:a16="http://schemas.microsoft.com/office/drawing/2014/main" id="{ADA6D3A9-73AD-8C41-2970-2079F7C96C18}"/>
              </a:ext>
            </a:extLst>
          </p:cNvPr>
          <p:cNvSpPr>
            <a:spLocks noChangeArrowheads="1"/>
          </p:cNvSpPr>
          <p:nvPr/>
        </p:nvSpPr>
        <p:spPr bwMode="auto">
          <a:xfrm>
            <a:off x="2109926" y="155575"/>
            <a:ext cx="7391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ctr"/>
            <a:r>
              <a:rPr lang="en-US" altLang="en-US" dirty="0">
                <a:solidFill>
                  <a:srgbClr val="FFFF00"/>
                </a:solidFill>
              </a:rPr>
              <a:t> </a:t>
            </a:r>
            <a:r>
              <a:rPr lang="en-US" altLang="en-US" sz="2600" dirty="0">
                <a:latin typeface="Times New Roman" panose="02020603050405020304" pitchFamily="18" charset="0"/>
                <a:cs typeface="Times New Roman" panose="02020603050405020304" pitchFamily="18" charset="0"/>
              </a:rPr>
              <a:t>BÀI 2. LUẬT NGHĨA VỤ QUÂN SỰ </a:t>
            </a:r>
          </a:p>
          <a:p>
            <a:pPr algn="ctr"/>
            <a:r>
              <a:rPr lang="en-US" altLang="en-US" sz="2600" dirty="0">
                <a:latin typeface="Times New Roman" panose="02020603050405020304" pitchFamily="18" charset="0"/>
                <a:cs typeface="Times New Roman" panose="02020603050405020304" pitchFamily="18" charset="0"/>
              </a:rPr>
              <a:t>VÀ TRÁCH NHIỆM CỦA HỌC SINH</a:t>
            </a:r>
          </a:p>
        </p:txBody>
      </p:sp>
      <p:sp>
        <p:nvSpPr>
          <p:cNvPr id="2" name="TextBox 16">
            <a:extLst>
              <a:ext uri="{FF2B5EF4-FFF2-40B4-BE49-F238E27FC236}">
                <a16:creationId xmlns:a16="http://schemas.microsoft.com/office/drawing/2014/main" id="{5C8227DA-EDEF-B3E4-2E77-4F432E4EABFF}"/>
              </a:ext>
            </a:extLst>
          </p:cNvPr>
          <p:cNvSpPr txBox="1">
            <a:spLocks noChangeArrowheads="1"/>
          </p:cNvSpPr>
          <p:nvPr/>
        </p:nvSpPr>
        <p:spPr bwMode="auto">
          <a:xfrm>
            <a:off x="228600" y="1093253"/>
            <a:ext cx="11300791"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VnTimeH" pitchFamily="34" charset="0"/>
              </a:defRPr>
            </a:lvl1pPr>
            <a:lvl2pPr marL="742950" indent="-285750">
              <a:defRPr sz="2400" b="1">
                <a:solidFill>
                  <a:schemeClr val="tx1"/>
                </a:solidFill>
                <a:latin typeface=".VnTimeH" pitchFamily="34" charset="0"/>
              </a:defRPr>
            </a:lvl2pPr>
            <a:lvl3pPr marL="1143000" indent="-228600">
              <a:defRPr sz="2400" b="1">
                <a:solidFill>
                  <a:schemeClr val="tx1"/>
                </a:solidFill>
                <a:latin typeface=".VnTimeH" pitchFamily="34" charset="0"/>
              </a:defRPr>
            </a:lvl3pPr>
            <a:lvl4pPr marL="1600200" indent="-228600">
              <a:defRPr sz="2400" b="1">
                <a:solidFill>
                  <a:schemeClr val="tx1"/>
                </a:solidFill>
                <a:latin typeface=".VnTimeH" pitchFamily="34" charset="0"/>
              </a:defRPr>
            </a:lvl4pPr>
            <a:lvl5pPr marL="2057400" indent="-228600">
              <a:defRPr sz="2400" b="1">
                <a:solidFill>
                  <a:schemeClr val="tx1"/>
                </a:solidFill>
                <a:latin typeface=".VnTimeH" pitchFamily="34" charset="0"/>
              </a:defRPr>
            </a:lvl5pPr>
            <a:lvl6pPr marL="2514600" indent="-228600" eaLnBrk="0" fontAlgn="base" hangingPunct="0">
              <a:spcBef>
                <a:spcPct val="0"/>
              </a:spcBef>
              <a:spcAft>
                <a:spcPct val="0"/>
              </a:spcAft>
              <a:defRPr sz="2400" b="1">
                <a:solidFill>
                  <a:schemeClr val="tx1"/>
                </a:solidFill>
                <a:latin typeface=".VnTimeH" pitchFamily="34" charset="0"/>
              </a:defRPr>
            </a:lvl6pPr>
            <a:lvl7pPr marL="2971800" indent="-228600" eaLnBrk="0" fontAlgn="base" hangingPunct="0">
              <a:spcBef>
                <a:spcPct val="0"/>
              </a:spcBef>
              <a:spcAft>
                <a:spcPct val="0"/>
              </a:spcAft>
              <a:defRPr sz="2400" b="1">
                <a:solidFill>
                  <a:schemeClr val="tx1"/>
                </a:solidFill>
                <a:latin typeface=".VnTimeH" pitchFamily="34" charset="0"/>
              </a:defRPr>
            </a:lvl7pPr>
            <a:lvl8pPr marL="3429000" indent="-228600" eaLnBrk="0" fontAlgn="base" hangingPunct="0">
              <a:spcBef>
                <a:spcPct val="0"/>
              </a:spcBef>
              <a:spcAft>
                <a:spcPct val="0"/>
              </a:spcAft>
              <a:defRPr sz="2400" b="1">
                <a:solidFill>
                  <a:schemeClr val="tx1"/>
                </a:solidFill>
                <a:latin typeface=".VnTimeH" pitchFamily="34" charset="0"/>
              </a:defRPr>
            </a:lvl8pPr>
            <a:lvl9pPr marL="3886200" indent="-228600" eaLnBrk="0" fontAlgn="base" hangingPunct="0">
              <a:spcBef>
                <a:spcPct val="0"/>
              </a:spcBef>
              <a:spcAft>
                <a:spcPct val="0"/>
              </a:spcAft>
              <a:defRPr sz="2400" b="1">
                <a:solidFill>
                  <a:schemeClr val="tx1"/>
                </a:solidFill>
                <a:latin typeface=".VnTimeH" pitchFamily="34" charset="0"/>
              </a:defRPr>
            </a:lvl9pPr>
          </a:lstStyle>
          <a:p>
            <a:pPr algn="just">
              <a:spcBef>
                <a:spcPct val="0"/>
              </a:spcBef>
              <a:buClrTx/>
              <a:buSzTx/>
              <a:buFontTx/>
              <a:buNone/>
            </a:pPr>
            <a:r>
              <a:rPr lang="en-US" altLang="en-US" sz="2700" dirty="0">
                <a:latin typeface="Times New Roman" panose="02020603050405020304" pitchFamily="18" charset="0"/>
                <a:cs typeface="Times New Roman" panose="02020603050405020304" pitchFamily="18" charset="0"/>
              </a:rPr>
              <a:t> </a:t>
            </a:r>
            <a:r>
              <a:rPr lang="en-US" altLang="en-US" sz="2900" dirty="0">
                <a:solidFill>
                  <a:srgbClr val="FF0000"/>
                </a:solidFill>
                <a:latin typeface="Times New Roman" panose="02020603050405020304" pitchFamily="18" charset="0"/>
                <a:cs typeface="Times New Roman" panose="02020603050405020304" pitchFamily="18" charset="0"/>
              </a:rPr>
              <a:t>I. MỘT SỐ NỘI DUNG CƠ BẢN CỦA LUẬT NGHĨA VỤ QUÂN SỰ</a:t>
            </a:r>
            <a:endParaRPr lang="en-US" altLang="en-US" sz="2900" i="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A1CCC07-BFFA-6A28-88C9-F944CCA1245B}"/>
              </a:ext>
            </a:extLst>
          </p:cNvPr>
          <p:cNvSpPr txBox="1"/>
          <p:nvPr/>
        </p:nvSpPr>
        <p:spPr>
          <a:xfrm>
            <a:off x="162339" y="1508181"/>
            <a:ext cx="6264965" cy="584775"/>
          </a:xfrm>
          <a:prstGeom prst="rect">
            <a:avLst/>
          </a:prstGeom>
          <a:noFill/>
        </p:spPr>
        <p:txBody>
          <a:bodyPr wrap="square">
            <a:spAutoFit/>
          </a:bodyPr>
          <a:lstStyle/>
          <a:p>
            <a:pPr marL="0" marR="0" indent="0" algn="just">
              <a:spcBef>
                <a:spcPts val="0"/>
              </a:spcBef>
              <a:spcAft>
                <a:spcPts val="0"/>
              </a:spcAft>
            </a:pPr>
            <a:r>
              <a:rPr lang="vi-VN"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1. Nghĩa vụ quân sự </a:t>
            </a:r>
            <a:r>
              <a:rPr lang="en-US" sz="3200" b="1"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củ</a:t>
            </a:r>
            <a:r>
              <a:rPr lang="vi-VN"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a công dân</a:t>
            </a:r>
            <a:endParaRPr lang="en-US" sz="32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6FAA62B-87F9-4A91-7173-70F75B65958B}"/>
              </a:ext>
            </a:extLst>
          </p:cNvPr>
          <p:cNvSpPr txBox="1"/>
          <p:nvPr/>
        </p:nvSpPr>
        <p:spPr>
          <a:xfrm>
            <a:off x="24848" y="1969274"/>
            <a:ext cx="7089913" cy="1938992"/>
          </a:xfrm>
          <a:prstGeom prst="rect">
            <a:avLst/>
          </a:prstGeom>
          <a:noFill/>
        </p:spPr>
        <p:txBody>
          <a:bodyPr wrap="square">
            <a:spAutoFit/>
          </a:bodyPr>
          <a:lstStyle/>
          <a:p>
            <a:pPr marL="0" marR="0" indent="228600" algn="just">
              <a:spcBef>
                <a:spcPts val="0"/>
              </a:spcBef>
              <a:spcAft>
                <a:spcPts val="0"/>
              </a:spcAft>
            </a:pPr>
            <a:r>
              <a:rPr lang="en-US" sz="30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C</a:t>
            </a:r>
            <a:r>
              <a:rPr lang="en-US" sz="3000" dirty="0">
                <a:latin typeface="Times New Roman" panose="02020603050405020304" pitchFamily="18" charset="0"/>
                <a:ea typeface="Arial" panose="020B0604020202020204" pitchFamily="34" charset="0"/>
                <a:cs typeface="Times New Roman" panose="02020603050405020304" pitchFamily="18" charset="0"/>
              </a:rPr>
              <a:t>ô</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ng d</a:t>
            </a:r>
            <a:r>
              <a:rPr lang="en-US" sz="3000" dirty="0">
                <a:latin typeface="Times New Roman" panose="02020603050405020304" pitchFamily="18" charset="0"/>
                <a:ea typeface="Arial" panose="020B0604020202020204" pitchFamily="34" charset="0"/>
                <a:cs typeface="Times New Roman" panose="02020603050405020304" pitchFamily="18" charset="0"/>
              </a:rPr>
              <a:t>â</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phục vụ trong lực lượng c</a:t>
            </a:r>
            <a:r>
              <a:rPr lang="en-US" sz="3000" dirty="0">
                <a:latin typeface="Times New Roman" panose="02020603050405020304" pitchFamily="18" charset="0"/>
                <a:ea typeface="Arial" panose="020B0604020202020204" pitchFamily="34" charset="0"/>
                <a:cs typeface="Times New Roman" panose="02020603050405020304" pitchFamily="18" charset="0"/>
              </a:rPr>
              <a:t>ả</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nh s</a:t>
            </a:r>
            <a:r>
              <a:rPr lang="en-US" sz="3000" dirty="0">
                <a:latin typeface="Times New Roman" panose="02020603050405020304" pitchFamily="18" charset="0"/>
                <a:ea typeface="Arial" panose="020B0604020202020204" pitchFamily="34" charset="0"/>
                <a:cs typeface="Times New Roman" panose="02020603050405020304" pitchFamily="18" charset="0"/>
              </a:rPr>
              <a:t>á</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t biển v</a:t>
            </a:r>
            <a:r>
              <a:rPr lang="en-US" sz="3000" dirty="0">
                <a:latin typeface="Times New Roman" panose="02020603050405020304" pitchFamily="18" charset="0"/>
                <a:ea typeface="Arial" panose="020B0604020202020204" pitchFamily="34" charset="0"/>
                <a:cs typeface="Times New Roman" panose="02020603050405020304" pitchFamily="18" charset="0"/>
              </a:rPr>
              <a:t>à</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 thực hiện nghĩa vụ tham gia C</a:t>
            </a:r>
            <a:r>
              <a:rPr lang="en-US" sz="3000" dirty="0">
                <a:latin typeface="Times New Roman" panose="02020603050405020304" pitchFamily="18" charset="0"/>
                <a:ea typeface="Arial" panose="020B0604020202020204" pitchFamily="34" charset="0"/>
                <a:cs typeface="Times New Roman" panose="02020603050405020304" pitchFamily="18" charset="0"/>
              </a:rPr>
              <a:t>ô</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ng an nh</a:t>
            </a:r>
            <a:r>
              <a:rPr lang="en-US" sz="3000" dirty="0">
                <a:latin typeface="Times New Roman" panose="02020603050405020304" pitchFamily="18" charset="0"/>
                <a:ea typeface="Arial" panose="020B0604020202020204" pitchFamily="34" charset="0"/>
                <a:cs typeface="Times New Roman" panose="02020603050405020304" pitchFamily="18" charset="0"/>
              </a:rPr>
              <a:t>â</a:t>
            </a:r>
            <a:r>
              <a:rPr lang="vi-VN" sz="3000" dirty="0">
                <a:effectLst/>
                <a:latin typeface="Times New Roman" panose="02020603050405020304" pitchFamily="18" charset="0"/>
                <a:ea typeface="Arial" panose="020B0604020202020204" pitchFamily="34" charset="0"/>
                <a:cs typeface="Times New Roman" panose="02020603050405020304" pitchFamily="18" charset="0"/>
              </a:rPr>
              <a:t>n dân được coi là thực hiện nghĩa vụ quân sự tại ngũ</a:t>
            </a:r>
            <a:r>
              <a:rPr lang="en-US" sz="3000" dirty="0">
                <a:effectLst/>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EE365305-3410-219C-7D20-81205CF72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665" y="1669775"/>
            <a:ext cx="4735996" cy="2319864"/>
          </a:xfrm>
          <a:prstGeom prst="rect">
            <a:avLst/>
          </a:prstGeom>
        </p:spPr>
      </p:pic>
      <p:pic>
        <p:nvPicPr>
          <p:cNvPr id="14" name="Picture 13">
            <a:extLst>
              <a:ext uri="{FF2B5EF4-FFF2-40B4-BE49-F238E27FC236}">
                <a16:creationId xmlns:a16="http://schemas.microsoft.com/office/drawing/2014/main" id="{11C46E58-0024-63A8-5128-D80C5FB24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3665" y="4028661"/>
            <a:ext cx="4762500" cy="2744010"/>
          </a:xfrm>
          <a:prstGeom prst="rect">
            <a:avLst/>
          </a:prstGeom>
        </p:spPr>
      </p:pic>
      <p:sp>
        <p:nvSpPr>
          <p:cNvPr id="15" name="TextBox 14">
            <a:extLst>
              <a:ext uri="{FF2B5EF4-FFF2-40B4-BE49-F238E27FC236}">
                <a16:creationId xmlns:a16="http://schemas.microsoft.com/office/drawing/2014/main" id="{88B98543-3958-A8B2-3BF9-B1722BCE6858}"/>
              </a:ext>
            </a:extLst>
          </p:cNvPr>
          <p:cNvSpPr txBox="1"/>
          <p:nvPr/>
        </p:nvSpPr>
        <p:spPr>
          <a:xfrm>
            <a:off x="-12424" y="3884092"/>
            <a:ext cx="7318513" cy="2800767"/>
          </a:xfrm>
          <a:prstGeom prst="rect">
            <a:avLst/>
          </a:prstGeom>
          <a:noFill/>
        </p:spPr>
        <p:txBody>
          <a:bodyPr wrap="square">
            <a:spAutoFit/>
          </a:bodyPr>
          <a:lstStyle/>
          <a:p>
            <a:pPr marL="0" marR="0" indent="228600" algn="just">
              <a:spcBef>
                <a:spcPts val="0"/>
              </a:spcBef>
              <a:spcAft>
                <a:spcPts val="0"/>
              </a:spcAft>
            </a:pPr>
            <a:r>
              <a:rPr lang="en-US" sz="2200"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Cô</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 dân đư</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ợ</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 công nh</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ậ</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ho</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thành nghĩa v</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ụ</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qu</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â</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s</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ự</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tại ngũ </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tr</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ong th</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ờ</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i b</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ì</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Dân quân thư</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ờ</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 tr</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ự</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 c</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ó</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ít nhất 24 tháng phục v</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ụ</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2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2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nghĩa v</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ụ</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quân s</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ự</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tại ngũ t</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r</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ong th</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ờ</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i b</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ì</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hoàn thành nhiệm v</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ụ</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công an x</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ã</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l</a:t>
            </a:r>
            <a:r>
              <a:rPr lang="en-US" sz="22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iê</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tục t</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ừ</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đ</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ủ</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36 tháng tr</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ở</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lên</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cán bộ, công chức, viên chức, sinh v</a:t>
            </a:r>
            <a:r>
              <a:rPr lang="en-US" sz="22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i</a:t>
            </a:r>
            <a:r>
              <a:rPr lang="en-US" sz="2200"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ê</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tốt nghiệp đ</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ạ</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i h</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ọ</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 tr</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ở</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lên</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đã </a:t>
            </a:r>
            <a:r>
              <a:rPr lang="en-US" sz="22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đào tạo v</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phong quân hàm sĩ quan d</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ự</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b</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ị</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thanh niên đã tốt nghiệp đại học. cao đ</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ẳ</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 trung cấp</a:t>
            </a:r>
            <a:r>
              <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ì</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 nguyện ph</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ụ</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 v</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ụ</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tại kinh tế - quốc ph</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ò</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 t</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ừ</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đ</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ủ</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24 tháng tr</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ở</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l</a:t>
            </a:r>
            <a:r>
              <a:rPr lang="en-US" sz="22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ê</a:t>
            </a:r>
            <a:r>
              <a:rPr lang="vi-VN"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 </a:t>
            </a:r>
            <a:endParaRPr lang="en-US" sz="2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26" name="Picture 2" descr="Hơn 9.300 Trưởng công an xã sẽ được bố trí công tác khác? | Báo Dân trí">
            <a:extLst>
              <a:ext uri="{FF2B5EF4-FFF2-40B4-BE49-F238E27FC236}">
                <a16:creationId xmlns:a16="http://schemas.microsoft.com/office/drawing/2014/main" id="{88C32C5F-860E-2963-6C2B-DD5D73500C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8513" y="1616473"/>
            <a:ext cx="4735996" cy="23926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39269F7-F4D0-083E-580D-4BFA60B075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3665" y="4028660"/>
            <a:ext cx="4760844" cy="2730775"/>
          </a:xfrm>
          <a:prstGeom prst="rect">
            <a:avLst/>
          </a:prstGeom>
        </p:spPr>
      </p:pic>
    </p:spTree>
    <p:extLst>
      <p:ext uri="{BB962C8B-B14F-4D97-AF65-F5344CB8AC3E}">
        <p14:creationId xmlns:p14="http://schemas.microsoft.com/office/powerpoint/2010/main" val="1990074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1"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heel(1)">
                                      <p:cBhvr>
                                        <p:cTn id="21" dur="2000"/>
                                        <p:tgtEl>
                                          <p:spTgt spid="17"/>
                                        </p:tgtEl>
                                      </p:cBhvr>
                                    </p:animEffect>
                                  </p:childTnLst>
                                </p:cTn>
                              </p:par>
                              <p:par>
                                <p:cTn id="22" presetID="1"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795</TotalTime>
  <Words>2877</Words>
  <Application>Microsoft Office PowerPoint</Application>
  <PresentationFormat>Widescreen</PresentationFormat>
  <Paragraphs>180</Paragraphs>
  <Slides>22</Slides>
  <Notes>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.VnTimeH</vt:lpstr>
      <vt:lpstr>Arial</vt:lpstr>
      <vt:lpstr>Calibri</vt:lpstr>
      <vt:lpstr>Calibri Light</vt:lpstr>
      <vt:lpstr>Constantia</vt:lpstr>
      <vt:lpstr>Liberation Mono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52</cp:revision>
  <dcterms:created xsi:type="dcterms:W3CDTF">2023-08-26T05:24:34Z</dcterms:created>
  <dcterms:modified xsi:type="dcterms:W3CDTF">2025-08-21T09:15:36Z</dcterms:modified>
</cp:coreProperties>
</file>