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345" r:id="rId31"/>
    <p:sldId id="377" r:id="rId32"/>
    <p:sldId id="361" r:id="rId33"/>
    <p:sldId id="366" r:id="rId34"/>
    <p:sldId id="369" r:id="rId35"/>
    <p:sldId id="373" r:id="rId36"/>
    <p:sldId id="376" r:id="rId37"/>
    <p:sldId id="296" r:id="rId38"/>
    <p:sldId id="297" r:id="rId39"/>
    <p:sldId id="298" r:id="rId40"/>
    <p:sldId id="299" r:id="rId41"/>
    <p:sldId id="300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BCB7F-87E3-4B9D-B771-49A99B31A825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92C-8CA3-40A9-9F23-ABDE2C0D9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5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2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2C7-BE20-4826-A607-959D635F403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F539-51D3-4B6F-B5C3-87038A3C5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2C7-BE20-4826-A607-959D635F403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F539-51D3-4B6F-B5C3-87038A3C5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8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2C7-BE20-4826-A607-959D635F403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F539-51D3-4B6F-B5C3-87038A3C5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4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4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2C7-BE20-4826-A607-959D635F403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F539-51D3-4B6F-B5C3-87038A3C5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9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2C7-BE20-4826-A607-959D635F403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F539-51D3-4B6F-B5C3-87038A3C5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6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2C7-BE20-4826-A607-959D635F403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F539-51D3-4B6F-B5C3-87038A3C5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3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2C7-BE20-4826-A607-959D635F403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F539-51D3-4B6F-B5C3-87038A3C5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5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2C7-BE20-4826-A607-959D635F403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F539-51D3-4B6F-B5C3-87038A3C5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5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2C7-BE20-4826-A607-959D635F403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F539-51D3-4B6F-B5C3-87038A3C5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6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2C7-BE20-4826-A607-959D635F403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F539-51D3-4B6F-B5C3-87038A3C5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2C7-BE20-4826-A607-959D635F403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F539-51D3-4B6F-B5C3-87038A3C5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8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992C7-BE20-4826-A607-959D635F403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F539-51D3-4B6F-B5C3-87038A3C5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7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4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png"/><Relationship Id="rId11" Type="http://schemas.openxmlformats.org/officeDocument/2006/relationships/image" Target="../media/image93.png"/><Relationship Id="rId5" Type="http://schemas.openxmlformats.org/officeDocument/2006/relationships/image" Target="../media/image86.png"/><Relationship Id="rId10" Type="http://schemas.openxmlformats.org/officeDocument/2006/relationships/image" Target="../media/image92.png"/><Relationship Id="rId4" Type="http://schemas.openxmlformats.org/officeDocument/2006/relationships/image" Target="../media/image85.png"/><Relationship Id="rId9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4F1588A-97A6-EE3A-40CA-76EEDEB506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8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6844C0E-B769-0428-69DF-9B1A25F31C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1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88CE25D0-1630-C912-C325-077C3931D7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9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61D3B130-DC85-8BC1-C32F-85FFADE7CA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6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DC81057-B315-9CAE-8766-CCF1537F0A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7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CD77A771-E5E7-051B-E9BE-2AE27280B6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AE4C41E8-C47C-45E1-D80D-30713B9661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3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8EDB79FC-C91E-A7C5-9494-6F5F9FAEE1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9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EB83191A-19E1-7541-5450-829B06D005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6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E6FBA178-4595-5727-4360-E28284C864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4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AB3CF822-9037-A116-7605-0ADBF79A48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4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23BC9275-454A-8321-6864-5C0B024DC5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1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77C80835-5A90-BF58-19BA-ABCD88DA42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0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41887A36-B990-D1BE-A4E5-C1535E9374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2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77586E9-3878-F040-372F-11E12EA626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5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E4B80645-49B6-41A9-B086-C6B7575E76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2DB1E47B-7CC3-8E83-7205-925786F2E7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7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116BE844-2EF1-60BE-A924-745310EC37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6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B5FC406E-22E2-530A-5487-F62BD72BCE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9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247C3486-A3A7-794D-5918-F15EAF617E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9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0E2A847F-9C77-2B4C-5610-43FED03930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3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F63B42E2-1B4B-8134-5769-CD1C6A9DCB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2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BDE0408-C547-B031-62A9-921C6A11A0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09789" y="3429000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0" y="1216882"/>
            <a:ext cx="11695971" cy="2007996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5"/>
                <a:ext cx="3173470" cy="93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9410700" y="5881691"/>
                <a:ext cx="16483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00" y="5881691"/>
                <a:ext cx="1648364" cy="461665"/>
              </a:xfrm>
              <a:prstGeom prst="rect">
                <a:avLst/>
              </a:prstGeom>
              <a:blipFill>
                <a:blip r:embed="rId3"/>
                <a:stretch>
                  <a:fillRect l="-370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603530" y="1607708"/>
                <a:ext cx="11282941" cy="829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00" dirty="0"/>
                        <m:t>T</m:t>
                      </m:r>
                      <m:r>
                        <m:rPr>
                          <m:nor/>
                        </m:rPr>
                        <a:rPr lang="en-US" sz="2400" dirty="0"/>
                        <m:t>ì</m:t>
                      </m:r>
                      <m:r>
                        <m:rPr>
                          <m:nor/>
                        </m:rPr>
                        <a:rPr lang="en-US" sz="2400" dirty="0"/>
                        <m:t>m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gi</m:t>
                      </m:r>
                      <m:r>
                        <m:rPr>
                          <m:nor/>
                        </m:rPr>
                        <a:rPr lang="en-US" sz="2400" dirty="0"/>
                        <m:t>á </m:t>
                      </m:r>
                      <m:r>
                        <m:rPr>
                          <m:nor/>
                        </m:rPr>
                        <a:rPr lang="en-US" sz="2400" dirty="0"/>
                        <m:t>tr</m:t>
                      </m:r>
                      <m:r>
                        <m:rPr>
                          <m:nor/>
                        </m:rPr>
                        <a:rPr lang="en-US" sz="2400" dirty="0"/>
                        <m:t>ị </m:t>
                      </m:r>
                      <m:r>
                        <m:rPr>
                          <m:nor/>
                        </m:rPr>
                        <a:rPr lang="en-US" sz="2400" dirty="0"/>
                        <m:t>l</m:t>
                      </m:r>
                      <m:r>
                        <m:rPr>
                          <m:nor/>
                        </m:rPr>
                        <a:rPr lang="en-US" sz="2400" dirty="0"/>
                        <m:t>ớ</m:t>
                      </m:r>
                      <m:r>
                        <m:rPr>
                          <m:nor/>
                        </m:rPr>
                        <a:rPr lang="en-US" sz="2400" dirty="0"/>
                        <m:t>n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nh</m:t>
                      </m:r>
                      <m:r>
                        <m:rPr>
                          <m:nor/>
                        </m:rPr>
                        <a:rPr lang="en-US" sz="2400" dirty="0"/>
                        <m:t>ấ</m:t>
                      </m:r>
                      <m:r>
                        <m:rPr>
                          <m:nor/>
                        </m:rPr>
                        <a:rPr lang="en-US" sz="2400" dirty="0"/>
                        <m:t>t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v</m:t>
                      </m:r>
                      <m:r>
                        <m:rPr>
                          <m:nor/>
                        </m:rPr>
                        <a:rPr lang="en-US" sz="2400" dirty="0"/>
                        <m:t>à </m:t>
                      </m:r>
                      <m:r>
                        <m:rPr>
                          <m:nor/>
                        </m:rPr>
                        <a:rPr lang="en-US" sz="2400" dirty="0"/>
                        <m:t>gi</m:t>
                      </m:r>
                      <m:r>
                        <m:rPr>
                          <m:nor/>
                        </m:rPr>
                        <a:rPr lang="en-US" sz="2400" dirty="0"/>
                        <m:t>á </m:t>
                      </m:r>
                      <m:r>
                        <m:rPr>
                          <m:nor/>
                        </m:rPr>
                        <a:rPr lang="en-US" sz="2400" dirty="0"/>
                        <m:t>tr</m:t>
                      </m:r>
                      <m:r>
                        <m:rPr>
                          <m:nor/>
                        </m:rPr>
                        <a:rPr lang="en-US" sz="2400" dirty="0"/>
                        <m:t>ị </m:t>
                      </m:r>
                      <m:r>
                        <m:rPr>
                          <m:nor/>
                        </m:rPr>
                        <a:rPr lang="en-US" sz="2400" dirty="0"/>
                        <m:t>nh</m:t>
                      </m:r>
                      <m:r>
                        <m:rPr>
                          <m:nor/>
                        </m:rPr>
                        <a:rPr lang="en-US" sz="2400" dirty="0"/>
                        <m:t>ỏ </m:t>
                      </m:r>
                      <m:r>
                        <m:rPr>
                          <m:nor/>
                        </m:rPr>
                        <a:rPr lang="en-US" sz="2400" dirty="0"/>
                        <m:t>nh</m:t>
                      </m:r>
                      <m:r>
                        <m:rPr>
                          <m:nor/>
                        </m:rPr>
                        <a:rPr lang="en-US" sz="2400" dirty="0"/>
                        <m:t>ấ</m:t>
                      </m:r>
                      <m:r>
                        <m:rPr>
                          <m:nor/>
                        </m:rPr>
                        <a:rPr lang="en-US" sz="2400" dirty="0"/>
                        <m:t>t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c</m:t>
                      </m:r>
                      <m:r>
                        <m:rPr>
                          <m:nor/>
                        </m:rPr>
                        <a:rPr lang="en-US" sz="2400" dirty="0"/>
                        <m:t>ủ</m:t>
                      </m:r>
                      <m:r>
                        <m:rPr>
                          <m:nor/>
                        </m:rPr>
                        <a:rPr lang="en-US" sz="2400" dirty="0"/>
                        <m:t>a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h</m:t>
                      </m:r>
                      <m:r>
                        <m:rPr>
                          <m:nor/>
                        </m:rPr>
                        <a:rPr lang="en-US" sz="2400" dirty="0"/>
                        <m:t>à</m:t>
                      </m:r>
                      <m:r>
                        <m:rPr>
                          <m:nor/>
                        </m:rPr>
                        <a:rPr lang="en-US" sz="2400" dirty="0"/>
                        <m:t>m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s</m:t>
                      </m:r>
                      <m:r>
                        <m:rPr>
                          <m:nor/>
                        </m:rPr>
                        <a:rPr lang="en-US" sz="2400" dirty="0"/>
                        <m:t>ố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−1;5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30" y="1607708"/>
                <a:ext cx="11282941" cy="829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09600" y="2438400"/>
                <a:ext cx="27428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spc="-75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b="1" spc="-75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266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38400"/>
                <a:ext cx="2742844" cy="461665"/>
              </a:xfrm>
              <a:prstGeom prst="rect">
                <a:avLst/>
              </a:prstGeom>
              <a:blipFill>
                <a:blip r:embed="rId5"/>
                <a:stretch>
                  <a:fillRect l="-66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3347036" y="2479746"/>
                <a:ext cx="27428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266 </m:t>
                      </m:r>
                      <m:r>
                        <m:rPr>
                          <m:nor/>
                        </m:rPr>
                        <a:rPr lang="en-GB" sz="2400" dirty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GB" sz="2400" dirty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036" y="2479746"/>
                <a:ext cx="274284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6084472" y="2465964"/>
                <a:ext cx="27428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GB" sz="2400" dirty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en-GB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472" y="2465964"/>
                <a:ext cx="2742844" cy="461665"/>
              </a:xfrm>
              <a:prstGeom prst="rect">
                <a:avLst/>
              </a:prstGeom>
              <a:blipFill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9166343" y="2452182"/>
                <a:ext cx="23984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2400" b="1" spc="-75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GB" sz="2400" dirty="0"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vi-VN" sz="24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343" y="2452182"/>
                <a:ext cx="2398409" cy="461665"/>
              </a:xfrm>
              <a:prstGeom prst="rect">
                <a:avLst/>
              </a:prstGeom>
              <a:blipFill>
                <a:blip r:embed="rId8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773352" y="3900596"/>
                <a:ext cx="60924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+  </a:t>
                </a:r>
                <a:r>
                  <a:rPr lang="en-US" sz="2400" dirty="0">
                    <a:latin typeface="+mj-lt"/>
                    <a:cs typeface="Arial" panose="020B0604020202020204" pitchFamily="34" charset="0"/>
                  </a:rPr>
                  <a:t>TXĐ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352" y="3900596"/>
                <a:ext cx="6092430" cy="830997"/>
              </a:xfrm>
              <a:prstGeom prst="rect">
                <a:avLst/>
              </a:prstGeom>
              <a:blipFill>
                <a:blip r:embed="rId9"/>
                <a:stretch>
                  <a:fillRect l="-1602" t="-661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583910" y="4535989"/>
                <a:ext cx="4572000" cy="1050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+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′=0⟺</m:t>
                      </m:r>
                      <m:d>
                        <m:dPr>
                          <m:begChr m:val="["/>
                          <m:endChr m:val=""/>
                          <m:ctrlPr>
                            <a:rPr lang="vi-VN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vi-VN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−1;5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=−2∉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−1;5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910" y="4535989"/>
                <a:ext cx="4572000" cy="10502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1691530" y="5563267"/>
                <a:ext cx="5623671" cy="822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=14;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=266;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=−6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30" y="5563267"/>
                <a:ext cx="5623671" cy="8224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3635275" y="2391793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BD0D11-18A9-41F9-8601-1627E1641F28}"/>
                  </a:ext>
                </a:extLst>
              </p:cNvPr>
              <p:cNvSpPr txBox="1"/>
              <p:nvPr/>
            </p:nvSpPr>
            <p:spPr>
              <a:xfrm>
                <a:off x="1321911" y="6089440"/>
                <a:ext cx="69943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cs typeface="Arial" panose="020B0604020202020204" pitchFamily="34" charset="0"/>
                  </a:rPr>
                  <a:t>giá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cs typeface="Arial" panose="020B0604020202020204" pitchFamily="34" charset="0"/>
                  </a:rPr>
                  <a:t>trị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cs typeface="Arial" panose="020B0604020202020204" pitchFamily="34" charset="0"/>
                  </a:rPr>
                  <a:t>lớn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cs typeface="Arial" panose="020B0604020202020204" pitchFamily="34" charset="0"/>
                  </a:rPr>
                  <a:t>nhất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cs typeface="Arial" panose="020B0604020202020204" pitchFamily="34" charset="0"/>
                  </a:rPr>
                  <a:t>nhỏ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cs typeface="Arial" panose="020B0604020202020204" pitchFamily="34" charset="0"/>
                  </a:rPr>
                  <a:t>nhất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266 </m:t>
                    </m:r>
                    <m:r>
                      <m:rPr>
                        <m:nor/>
                      </m:rPr>
                      <a:rPr lang="en-GB" sz="2200" dirty="0"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GB" sz="2200" dirty="0"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a:rPr lang="en-US" sz="2200" dirty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200" dirty="0">
                    <a:cs typeface="Arial" panose="020B0604020202020204" pitchFamily="34" charset="0"/>
                  </a:rPr>
                  <a:t>   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BD0D11-18A9-41F9-8601-1627E1641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911" y="6089440"/>
                <a:ext cx="6994307" cy="461665"/>
              </a:xfrm>
              <a:prstGeom prst="rect">
                <a:avLst/>
              </a:prstGeom>
              <a:blipFill>
                <a:blip r:embed="rId12"/>
                <a:stretch>
                  <a:fillRect l="-139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5020F64-48E9-1808-E5F3-E95584721E84}"/>
              </a:ext>
            </a:extLst>
          </p:cNvPr>
          <p:cNvSpPr/>
          <p:nvPr/>
        </p:nvSpPr>
        <p:spPr>
          <a:xfrm>
            <a:off x="2553419" y="319176"/>
            <a:ext cx="5641675" cy="62321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CÂU TRẮC NGHIỆM 1 ĐÁP ÁN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78" grpId="0"/>
      <p:bldP spid="49" grpId="0" animBg="1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38859" y="3384271"/>
            <a:ext cx="11068269" cy="3358997"/>
            <a:chOff x="1205857" y="6768531"/>
            <a:chExt cx="22139420" cy="671886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017843"/>
              <a:ext cx="22135691" cy="64695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857" y="6768531"/>
              <a:ext cx="3398813" cy="937746"/>
              <a:chOff x="1205857" y="6768531"/>
              <a:chExt cx="3398813" cy="93774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21679" y="568120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63102" y="6782827"/>
                <a:ext cx="2641568" cy="923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857" y="6768531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5529" y="1296104"/>
            <a:ext cx="11489482" cy="1984020"/>
            <a:chOff x="992187" y="2564544"/>
            <a:chExt cx="21716751" cy="391640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1563717" cy="381394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5"/>
                <a:ext cx="3173466" cy="907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8667147" y="6204205"/>
                <a:ext cx="17449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147" y="6204205"/>
                <a:ext cx="1744936" cy="461665"/>
              </a:xfrm>
              <a:prstGeom prst="rect">
                <a:avLst/>
              </a:prstGeom>
              <a:blipFill>
                <a:blip r:embed="rId3"/>
                <a:stretch>
                  <a:fillRect l="-3497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604378" y="1682927"/>
                <a:ext cx="112829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Gi</m:t>
                    </m:r>
                    <m:r>
                      <m:rPr>
                        <m:nor/>
                      </m:rPr>
                      <a:rPr lang="en-US" sz="2400" dirty="0"/>
                      <m:t>á </m:t>
                    </m:r>
                    <m:r>
                      <m:rPr>
                        <m:nor/>
                      </m:rPr>
                      <a:rPr lang="en-US" sz="2400" dirty="0"/>
                      <m:t>tr</m:t>
                    </m:r>
                    <m:r>
                      <m:rPr>
                        <m:nor/>
                      </m:rPr>
                      <a:rPr lang="en-US" sz="2400" dirty="0"/>
                      <m:t>ị </m:t>
                    </m:r>
                    <m:r>
                      <m:rPr>
                        <m:nor/>
                      </m:rPr>
                      <a:rPr lang="en-US" sz="2400" dirty="0"/>
                      <m:t>l</m:t>
                    </m:r>
                    <m:r>
                      <m:rPr>
                        <m:nor/>
                      </m:rPr>
                      <a:rPr lang="en-US" sz="2400" dirty="0"/>
                      <m:t>ớ</m:t>
                    </m:r>
                    <m:r>
                      <m:rPr>
                        <m:nor/>
                      </m:rPr>
                      <a:rPr lang="en-US" sz="2400" dirty="0"/>
                      <m:t>n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nh</m:t>
                    </m:r>
                    <m:r>
                      <m:rPr>
                        <m:nor/>
                      </m:rPr>
                      <a:rPr lang="en-US" sz="2400" dirty="0"/>
                      <m:t>ấ</m:t>
                    </m:r>
                    <m:r>
                      <m:rPr>
                        <m:nor/>
                      </m:rPr>
                      <a:rPr lang="en-US" sz="2400" dirty="0"/>
                      <m:t>t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c</m:t>
                    </m:r>
                    <m:r>
                      <m:rPr>
                        <m:nor/>
                      </m:rPr>
                      <a:rPr lang="en-US" sz="2400" dirty="0"/>
                      <m:t>ủ</m:t>
                    </m:r>
                    <m:r>
                      <m:rPr>
                        <m:nor/>
                      </m:rPr>
                      <a:rPr lang="en-US" sz="2400" dirty="0"/>
                      <m:t>a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h</m:t>
                    </m:r>
                    <m:r>
                      <m:rPr>
                        <m:nor/>
                      </m:rPr>
                      <a:rPr lang="en-US" sz="2400" dirty="0"/>
                      <m:t>à</m:t>
                    </m:r>
                    <m:r>
                      <m:rPr>
                        <m:nor/>
                      </m:rPr>
                      <a:rPr lang="en-US" sz="2400" dirty="0"/>
                      <m:t>m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s</m:t>
                    </m:r>
                    <m:r>
                      <m:rPr>
                        <m:nor/>
                      </m:rPr>
                      <a:rPr lang="en-US" sz="2400" dirty="0"/>
                      <m:t>ố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/>
                  <a:t> là</a:t>
                </a:r>
                <a:endParaRPr lang="vi-VN" sz="24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8" y="1682927"/>
                <a:ext cx="11282941" cy="461665"/>
              </a:xfrm>
              <a:prstGeom prst="rect">
                <a:avLst/>
              </a:prstGeom>
              <a:blipFill>
                <a:blip r:embed="rId4"/>
                <a:stretch>
                  <a:fillRect l="-16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56010" y="2403000"/>
                <a:ext cx="21942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i="1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10" y="2403000"/>
                <a:ext cx="219427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3727631" y="2402999"/>
                <a:ext cx="21942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i="1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631" y="2402999"/>
                <a:ext cx="21942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6300033" y="2402999"/>
                <a:ext cx="22235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en-GB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033" y="2402999"/>
                <a:ext cx="2223554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9018717" y="2378786"/>
                <a:ext cx="20117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i="1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17" y="2378786"/>
                <a:ext cx="201173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989823" y="3898034"/>
                <a:ext cx="84542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+mj-lt"/>
                    <a:cs typeface="Arial" panose="020B060402020202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23" y="3898034"/>
                <a:ext cx="8454298" cy="461665"/>
              </a:xfrm>
              <a:prstGeom prst="rect">
                <a:avLst/>
              </a:prstGeom>
              <a:blipFill>
                <a:blip r:embed="rId9"/>
                <a:stretch>
                  <a:fillRect l="-108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995708" y="5818041"/>
                <a:ext cx="572353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ea typeface="Cambria Math" panose="02040503050406030204" pitchFamily="18" charset="0"/>
                  </a:rPr>
                  <a:t>Dựa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vào</a:t>
                </a:r>
                <a:r>
                  <a:rPr lang="en-US" sz="2400" dirty="0">
                    <a:ea typeface="Cambria Math" panose="02040503050406030204" pitchFamily="18" charset="0"/>
                  </a:rPr>
                  <a:t> BBT,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giá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trị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lớn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nhất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của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hàm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số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là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pc="-75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08" y="5818041"/>
                <a:ext cx="5723539" cy="830997"/>
              </a:xfrm>
              <a:prstGeom prst="rect">
                <a:avLst/>
              </a:prstGeom>
              <a:blipFill>
                <a:blip r:embed="rId10"/>
                <a:stretch>
                  <a:fillRect l="-1597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863697" y="4258031"/>
                <a:ext cx="4787729" cy="1282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3;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=0⟺</m:t>
                      </m:r>
                      <m:d>
                        <m:dPr>
                          <m:begChr m:val="["/>
                          <m:endChr m:val=""/>
                          <m:ctrlPr>
                            <a:rPr lang="vi-VN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vi-VN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97" y="4258031"/>
                <a:ext cx="4787729" cy="12824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9579362" y="2373188"/>
            <a:ext cx="424441" cy="45554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E16FE5F-83F4-4633-B4A3-976BC8EC73DB}"/>
              </a:ext>
            </a:extLst>
          </p:cNvPr>
          <p:cNvSpPr txBox="1"/>
          <p:nvPr/>
        </p:nvSpPr>
        <p:spPr>
          <a:xfrm>
            <a:off x="6696828" y="3599167"/>
            <a:ext cx="6872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ea typeface="Cambria Math" panose="02040503050406030204" pitchFamily="18" charset="0"/>
              </a:rPr>
              <a:t>BBT</a:t>
            </a:r>
            <a:endParaRPr lang="en-US" sz="900" dirty="0"/>
          </a:p>
        </p:txBody>
      </p:sp>
      <p:pic>
        <p:nvPicPr>
          <p:cNvPr id="9219" name="Picture 3" descr="D:\LUU E\Dowload\236501319_4963728223653958_4955937794719090384_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28" y="3983888"/>
            <a:ext cx="4161673" cy="201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B48A7A-37FC-54DE-D7AC-9C7A559EA084}"/>
              </a:ext>
            </a:extLst>
          </p:cNvPr>
          <p:cNvSpPr/>
          <p:nvPr/>
        </p:nvSpPr>
        <p:spPr>
          <a:xfrm>
            <a:off x="2553419" y="319176"/>
            <a:ext cx="5641675" cy="62321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CÂU TRẮC NGHIỆM 1 ĐÁP ÁN</a:t>
            </a:r>
          </a:p>
        </p:txBody>
      </p:sp>
    </p:spTree>
    <p:extLst>
      <p:ext uri="{BB962C8B-B14F-4D97-AF65-F5344CB8AC3E}">
        <p14:creationId xmlns:p14="http://schemas.microsoft.com/office/powerpoint/2010/main" val="373779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77" grpId="0"/>
      <p:bldP spid="51" grpId="0"/>
      <p:bldP spid="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4619" y="3429000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0" y="1296844"/>
            <a:ext cx="11695971" cy="192803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75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8667147" y="6204205"/>
                <a:ext cx="17190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147" y="6204205"/>
                <a:ext cx="1719057" cy="461665"/>
              </a:xfrm>
              <a:prstGeom prst="rect">
                <a:avLst/>
              </a:prstGeom>
              <a:blipFill>
                <a:blip r:embed="rId3"/>
                <a:stretch>
                  <a:fillRect l="-3546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603530" y="1712294"/>
                <a:ext cx="11282941" cy="509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dirty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</a:rPr>
                      <m:t>ho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ố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endParaRPr lang="vi-VN" sz="24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30" y="1712294"/>
                <a:ext cx="11282941" cy="509883"/>
              </a:xfrm>
              <a:prstGeom prst="rect">
                <a:avLst/>
              </a:prstGeom>
              <a:blipFill>
                <a:blip r:embed="rId4"/>
                <a:stretch>
                  <a:fillRect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24999" y="2611829"/>
                <a:ext cx="21942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2400" i="1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2400" i="1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999" y="2611829"/>
                <a:ext cx="2194271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4079811" y="2611829"/>
                <a:ext cx="21942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2400" i="1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2400" i="1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11" y="2611829"/>
                <a:ext cx="21942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6534622" y="2611829"/>
                <a:ext cx="22235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i="1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2400" i="1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en-GB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622" y="2611829"/>
                <a:ext cx="2223554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9018717" y="2611829"/>
                <a:ext cx="20117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i="1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2400" i="1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17" y="2611829"/>
                <a:ext cx="2011731" cy="461665"/>
              </a:xfrm>
              <a:prstGeom prst="rect">
                <a:avLst/>
              </a:prstGeom>
              <a:blipFill>
                <a:blip r:embed="rId8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041567" y="5573346"/>
                <a:ext cx="56462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=0;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=0;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67" y="5573346"/>
                <a:ext cx="5646231" cy="461665"/>
              </a:xfrm>
              <a:prstGeom prst="rect">
                <a:avLst/>
              </a:prstGeom>
              <a:blipFill>
                <a:blip r:embed="rId9"/>
                <a:stretch>
                  <a:fillRect l="-172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128340" y="6116893"/>
                <a:ext cx="66059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Vậy giá trị lớn nhất của hàm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số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là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spc="-75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khi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pc="-75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400" i="1" spc="-75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40" y="6116893"/>
                <a:ext cx="6605961" cy="461665"/>
              </a:xfrm>
              <a:prstGeom prst="rect">
                <a:avLst/>
              </a:prstGeom>
              <a:blipFill>
                <a:blip r:embed="rId10"/>
                <a:stretch>
                  <a:fillRect l="-138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935327" y="4040743"/>
                <a:ext cx="4339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0;2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27" y="4040743"/>
                <a:ext cx="4339853" cy="461665"/>
              </a:xfrm>
              <a:prstGeom prst="rect">
                <a:avLst/>
              </a:prstGeom>
              <a:blipFill>
                <a:blip r:embed="rId11"/>
                <a:stretch>
                  <a:fillRect l="-210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F7F9EBAE-1270-4FE9-99BC-9A6033427232}"/>
              </a:ext>
            </a:extLst>
          </p:cNvPr>
          <p:cNvSpPr/>
          <p:nvPr/>
        </p:nvSpPr>
        <p:spPr>
          <a:xfrm>
            <a:off x="6687798" y="4243074"/>
            <a:ext cx="2618087" cy="461665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2400" dirty="0"/>
          </a:p>
        </p:txBody>
      </p:sp>
      <p:sp>
        <p:nvSpPr>
          <p:cNvPr id="57" name="Oval 56"/>
          <p:cNvSpPr/>
          <p:nvPr/>
        </p:nvSpPr>
        <p:spPr>
          <a:xfrm>
            <a:off x="4381500" y="2583997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6297AC6-06EC-4E1E-8F8F-9BFB0329688C}"/>
                  </a:ext>
                </a:extLst>
              </p:cNvPr>
              <p:cNvSpPr/>
              <p:nvPr/>
            </p:nvSpPr>
            <p:spPr>
              <a:xfrm>
                <a:off x="943333" y="4512956"/>
                <a:ext cx="7438667" cy="1224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0;2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  <a:p>
                <a:endParaRPr lang="en-US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6297AC6-06EC-4E1E-8F8F-9BFB03296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33" y="4512956"/>
                <a:ext cx="7438667" cy="12246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A4F9CF7-7846-D339-5089-6CC652F479E6}"/>
              </a:ext>
            </a:extLst>
          </p:cNvPr>
          <p:cNvSpPr/>
          <p:nvPr/>
        </p:nvSpPr>
        <p:spPr>
          <a:xfrm>
            <a:off x="2553419" y="319176"/>
            <a:ext cx="5641675" cy="62321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CÂU TRẮC NGHIỆM 1 ĐÁP ÁN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51" grpId="0"/>
      <p:bldP spid="52" grpId="0"/>
      <p:bldP spid="57" grpId="0" animBg="1"/>
      <p:bldP spid="5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9306" y="1278188"/>
            <a:ext cx="11695971" cy="196525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5"/>
                <a:ext cx="3173470" cy="956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9639300" y="6071372"/>
                <a:ext cx="160954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300" y="6071372"/>
                <a:ext cx="1609545" cy="461665"/>
              </a:xfrm>
              <a:prstGeom prst="rect">
                <a:avLst/>
              </a:prstGeom>
              <a:blipFill>
                <a:blip r:embed="rId3"/>
                <a:stretch>
                  <a:fillRect l="-340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609314" y="1561151"/>
                <a:ext cx="11282941" cy="62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Tìm giá trị lớn nhất và giá trị nhỏ nhất của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𝑠𝑖𝑛𝑥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𝑠𝑖𝑛𝑥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14" y="1561151"/>
                <a:ext cx="11282941" cy="629660"/>
              </a:xfrm>
              <a:prstGeom prst="rect">
                <a:avLst/>
              </a:prstGeom>
              <a:blipFill>
                <a:blip r:embed="rId4"/>
                <a:stretch>
                  <a:fillRect l="-864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94642" y="2423030"/>
                <a:ext cx="219427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1  </m:t>
                      </m:r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24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−3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42" y="2423030"/>
                <a:ext cx="219427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3935035" y="2466390"/>
                <a:ext cx="21942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</m:t>
                      </m:r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24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0</m:t>
                      </m:r>
                    </m:oMath>
                  </m:oMathPara>
                </a14:m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035" y="2466390"/>
                <a:ext cx="21942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6405318" y="2231614"/>
                <a:ext cx="2223554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i="1" spc="-75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i="1" spc="-75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spc="-75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24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en-GB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318" y="2231614"/>
                <a:ext cx="2223554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8989161" y="2466389"/>
                <a:ext cx="20117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24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161" y="2466389"/>
                <a:ext cx="201173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632587" y="2340641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00" dirty="0"/>
          </a:p>
        </p:txBody>
      </p:sp>
      <p:sp>
        <p:nvSpPr>
          <p:cNvPr id="49" name="Oval 48"/>
          <p:cNvSpPr/>
          <p:nvPr/>
        </p:nvSpPr>
        <p:spPr>
          <a:xfrm>
            <a:off x="6563344" y="2390447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7811300-26F9-45D0-95B6-5DA55FBFE1A4}"/>
                  </a:ext>
                </a:extLst>
              </p:cNvPr>
              <p:cNvSpPr txBox="1"/>
              <p:nvPr/>
            </p:nvSpPr>
            <p:spPr>
              <a:xfrm>
                <a:off x="687015" y="3479254"/>
                <a:ext cx="610688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7811300-26F9-45D0-95B6-5DA55FBFE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15" y="3479254"/>
                <a:ext cx="6106885" cy="430887"/>
              </a:xfrm>
              <a:prstGeom prst="rect">
                <a:avLst/>
              </a:prstGeom>
              <a:blipFill>
                <a:blip r:embed="rId9"/>
                <a:stretch>
                  <a:fillRect l="-1299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EDFDBF-708F-4505-8CE7-FB9A10AD8C8F}"/>
                  </a:ext>
                </a:extLst>
              </p:cNvPr>
              <p:cNvSpPr txBox="1"/>
              <p:nvPr/>
            </p:nvSpPr>
            <p:spPr>
              <a:xfrm>
                <a:off x="724597" y="3863975"/>
                <a:ext cx="6933503" cy="572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𝑠𝑖𝑛𝑥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EDFDBF-708F-4505-8CE7-FB9A10AD8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97" y="3863975"/>
                <a:ext cx="6933503" cy="572914"/>
              </a:xfrm>
              <a:prstGeom prst="rect">
                <a:avLst/>
              </a:prstGeom>
              <a:blipFill>
                <a:blip r:embed="rId10"/>
                <a:stretch>
                  <a:fillRect l="-114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1F7BF54-19DF-44D8-8C87-9B57D286E04B}"/>
                  </a:ext>
                </a:extLst>
              </p:cNvPr>
              <p:cNvSpPr txBox="1"/>
              <p:nvPr/>
            </p:nvSpPr>
            <p:spPr>
              <a:xfrm>
                <a:off x="724597" y="4352620"/>
                <a:ext cx="83813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GTLN – GTNN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1F7BF54-19DF-44D8-8C87-9B57D286E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97" y="4352620"/>
                <a:ext cx="8381303" cy="430887"/>
              </a:xfrm>
              <a:prstGeom prst="rect">
                <a:avLst/>
              </a:prstGeom>
              <a:blipFill>
                <a:blip r:embed="rId11"/>
                <a:stretch>
                  <a:fillRect l="-945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EAE48D-1D30-4375-AD43-A91B02E84BA3}"/>
                  </a:ext>
                </a:extLst>
              </p:cNvPr>
              <p:cNvSpPr txBox="1"/>
              <p:nvPr/>
            </p:nvSpPr>
            <p:spPr>
              <a:xfrm>
                <a:off x="669432" y="4927462"/>
                <a:ext cx="5669896" cy="859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ó: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 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−1;1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EAE48D-1D30-4375-AD43-A91B02E8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32" y="4927462"/>
                <a:ext cx="5669896" cy="8592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6BE74BC-E133-4C33-B26A-4D85B4430F58}"/>
                  </a:ext>
                </a:extLst>
              </p:cNvPr>
              <p:cNvSpPr txBox="1"/>
              <p:nvPr/>
            </p:nvSpPr>
            <p:spPr>
              <a:xfrm>
                <a:off x="850090" y="5547991"/>
                <a:ext cx="8789210" cy="69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−1;1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 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−1;1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=−3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 </a:t>
                </a:r>
                <a:endParaRPr lang="en-US" sz="24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6BE74BC-E133-4C33-B26A-4D85B4430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0" y="5547991"/>
                <a:ext cx="8789210" cy="690767"/>
              </a:xfrm>
              <a:prstGeom prst="rect">
                <a:avLst/>
              </a:prstGeom>
              <a:blipFill>
                <a:blip r:embed="rId13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8624BB0-6344-9E75-430E-67A20F15BEF8}"/>
              </a:ext>
            </a:extLst>
          </p:cNvPr>
          <p:cNvSpPr/>
          <p:nvPr/>
        </p:nvSpPr>
        <p:spPr>
          <a:xfrm>
            <a:off x="2553419" y="319176"/>
            <a:ext cx="5641675" cy="62321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CÂU TRẮC NGHIỆM 1 ĐÁP ÁN</a:t>
            </a:r>
          </a:p>
        </p:txBody>
      </p:sp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49" grpId="0" animBg="1"/>
      <p:bldP spid="45" grpId="0"/>
      <p:bldP spid="46" grpId="0"/>
      <p:bldP spid="48" grpId="0"/>
      <p:bldP spid="50" grpId="0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74812" y="1312105"/>
            <a:ext cx="11864788" cy="2116896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6"/>
                <a:ext cx="3173467" cy="888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8667147" y="6204205"/>
                <a:ext cx="165004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147" y="6204205"/>
                <a:ext cx="1650045" cy="461665"/>
              </a:xfrm>
              <a:prstGeom prst="rect">
                <a:avLst/>
              </a:prstGeom>
              <a:blipFill>
                <a:blip r:embed="rId3"/>
                <a:stretch>
                  <a:fillRect l="-3704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626012" y="1719892"/>
                <a:ext cx="112829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Với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giá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trị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nào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thì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hàm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số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có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giá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trị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nhỏ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nhất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bằng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12" y="1719892"/>
                <a:ext cx="11282941" cy="830997"/>
              </a:xfrm>
              <a:prstGeom prst="rect">
                <a:avLst/>
              </a:prstGeom>
              <a:blipFill>
                <a:blip r:embed="rId4"/>
                <a:stretch>
                  <a:fillRect l="-86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84928" y="2581061"/>
                <a:ext cx="17715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=−8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28" y="2581061"/>
                <a:ext cx="177150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3789125" y="2611829"/>
                <a:ext cx="23542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25" y="2611829"/>
                <a:ext cx="235427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6296525" y="2611829"/>
                <a:ext cx="237062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25" y="2611829"/>
                <a:ext cx="2370622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9018717" y="2611829"/>
                <a:ext cx="20117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=−4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17" y="2611829"/>
                <a:ext cx="201173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840172" y="3649739"/>
                <a:ext cx="6894129" cy="2896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+9;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0;2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=3∉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0;2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=4+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=2+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72" y="3649739"/>
                <a:ext cx="6894129" cy="2896883"/>
              </a:xfrm>
              <a:prstGeom prst="rect">
                <a:avLst/>
              </a:prstGeom>
              <a:blipFill>
                <a:blip r:embed="rId9"/>
                <a:stretch>
                  <a:fillRect l="-1415" t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632587" y="2340641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00" dirty="0"/>
          </a:p>
        </p:txBody>
      </p:sp>
      <p:sp>
        <p:nvSpPr>
          <p:cNvPr id="58" name="Oval 57"/>
          <p:cNvSpPr/>
          <p:nvPr/>
        </p:nvSpPr>
        <p:spPr>
          <a:xfrm>
            <a:off x="8958749" y="2551440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7CFC1B-6757-BB6C-708A-D37E4E1BD851}"/>
              </a:ext>
            </a:extLst>
          </p:cNvPr>
          <p:cNvSpPr/>
          <p:nvPr/>
        </p:nvSpPr>
        <p:spPr>
          <a:xfrm>
            <a:off x="2553419" y="319176"/>
            <a:ext cx="5641675" cy="62321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CÂU TRẮC NGHIỆM 1 ĐÁP ÁN</a:t>
            </a:r>
          </a:p>
        </p:txBody>
      </p:sp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58" y="1276859"/>
            <a:ext cx="11785442" cy="2116896"/>
            <a:chOff x="992187" y="2564544"/>
            <a:chExt cx="22203604" cy="4088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2"/>
                <p:cNvSpPr/>
                <p:nvPr/>
              </p:nvSpPr>
              <p:spPr bwMode="auto">
                <a:xfrm>
                  <a:off x="995734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1088530">
                    <a:defRPr/>
                  </a:pP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  </a:t>
                  </a:r>
                </a:p>
                <a:p>
                  <a:pPr defTabSz="1088530">
                    <a:defRPr/>
                  </a:pPr>
                  <a:endParaRPr lang="en-US" sz="2200" dirty="0">
                    <a:solidFill>
                      <a:schemeClr val="tx1"/>
                    </a:solidFill>
                    <a:latin typeface="Times New Roman" pitchFamily="18" charset="0"/>
                    <a:ea typeface="Slogan" pitchFamily="18" charset="-93"/>
                    <a:cs typeface="Times New Roman" pitchFamily="18" charset="0"/>
                  </a:endParaRPr>
                </a:p>
                <a:p>
                  <a:pPr defTabSz="1088530">
                    <a:defRPr/>
                  </a:pP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 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Tốc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độ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bơm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nước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của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một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máy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bơm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được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tính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theo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công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thức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90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)</m:t>
                      </m:r>
                    </m:oMath>
                  </a14:m>
                  <a:endParaRPr lang="en-US" sz="2200" dirty="0">
                    <a:solidFill>
                      <a:schemeClr val="tx1"/>
                    </a:solidFill>
                    <a:latin typeface="Times New Roman" pitchFamily="18" charset="0"/>
                    <a:ea typeface="Slogan" pitchFamily="18" charset="-93"/>
                    <a:cs typeface="Times New Roman" pitchFamily="18" charset="0"/>
                  </a:endParaRPr>
                </a:p>
                <a:p>
                  <a:pPr defTabSz="1088530">
                    <a:defRPr/>
                  </a:pP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 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0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≤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≤90</m:t>
                      </m:r>
                    </m:oMath>
                  </a14:m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(t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tính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theo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phút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).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Hỏi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tốc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độ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bơm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nước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của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máy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bơm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lớn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nhất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tại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thời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 </a:t>
                  </a:r>
                </a:p>
                <a:p>
                  <a:pPr defTabSz="1088530">
                    <a:defRPr/>
                  </a:pP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điểm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t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bằng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bao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nhiêu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phút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? </a:t>
                  </a:r>
                </a:p>
                <a:p>
                  <a:pPr defTabSz="1088530">
                    <a:defRPr/>
                  </a:pP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   </a:t>
                  </a:r>
                </a:p>
                <a:p>
                  <a:pPr defTabSz="1088530">
                    <a:defRPr/>
                  </a:pP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     </a:t>
                  </a:r>
                </a:p>
                <a:p>
                  <a:pPr defTabSz="1088530">
                    <a:defRPr/>
                  </a:pP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    </a:t>
                  </a:r>
                </a:p>
                <a:p>
                  <a:pPr defTabSz="1088530">
                    <a:defRPr/>
                  </a:pPr>
                  <a:r>
                    <a:rPr lang="en-US" sz="22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       </a:t>
                  </a:r>
                </a:p>
              </p:txBody>
            </p:sp>
          </mc:Choice>
          <mc:Fallback xmlns="">
            <p:sp>
              <p:nvSpPr>
                <p:cNvPr id="3" name="Rounded 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5734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 rotWithShape="1"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6"/>
                <a:ext cx="3173467" cy="888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905000" y="2552700"/>
                <a:ext cx="125386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200" spc="-75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200" spc="-75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= 30 </m:t>
                      </m:r>
                    </m:oMath>
                  </m:oMathPara>
                </a14:m>
                <a:endParaRPr lang="vi-VN" sz="9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552700"/>
                <a:ext cx="125386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229100" y="2552700"/>
                <a:ext cx="128272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200" spc="-75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200" spc="-75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= 45 </m:t>
                      </m:r>
                    </m:oMath>
                  </m:oMathPara>
                </a14:m>
                <a:endParaRPr lang="vi-VN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2552700"/>
                <a:ext cx="128272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324600" y="2590861"/>
                <a:ext cx="121700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200" spc="-75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200" spc="-75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= 90 </m:t>
                      </m:r>
                    </m:oMath>
                  </m:oMathPara>
                </a14:m>
                <a:endParaRPr lang="vi-VN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590861"/>
                <a:ext cx="12170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458200" y="2607235"/>
                <a:ext cx="131799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spc="-75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200" spc="-75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= 60 </m:t>
                      </m:r>
                    </m:oMath>
                  </m:oMathPara>
                </a14:m>
                <a:endParaRPr lang="vi-VN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2607235"/>
                <a:ext cx="131799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8458200" y="2552700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6642" y="4686300"/>
            <a:ext cx="3010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89" y="4626675"/>
            <a:ext cx="8915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75686" y="6136087"/>
            <a:ext cx="525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D</a:t>
            </a:r>
            <a:endParaRPr lang="vi-VN" sz="9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48918" y="3924300"/>
                <a:ext cx="9334938" cy="139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53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Slogan" pitchFamily="18" charset="-93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90</m:t>
                              </m:r>
                              <m:r>
                                <a:rPr lang="en-US" sz="2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Slogan" pitchFamily="18" charset="-93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=0⇔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180</m:t>
                          </m:r>
                          <m:r>
                            <a:rPr lang="en-US" sz="2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Slogan" pitchFamily="18" charset="-93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Slogan" pitchFamily="18" charset="-93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vi-VN" sz="2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=60</m:t>
                              </m:r>
                            </m:e>
                            <m:e>
                              <m:r>
                                <a:rPr lang="vi-VN" sz="9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vi-VN" sz="900" i="1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latin typeface="Times New Roman" pitchFamily="18" charset="0"/>
                  <a:ea typeface="Slogan" pitchFamily="18" charset="-93"/>
                  <a:cs typeface="Times New Roman" pitchFamily="18" charset="0"/>
                </a:endParaRPr>
              </a:p>
              <a:p>
                <a:pPr defTabSz="1088530">
                  <a:defRPr/>
                </a:pPr>
                <a:endParaRPr lang="en-US" sz="2000" dirty="0">
                  <a:latin typeface="Times New Roman" pitchFamily="18" charset="0"/>
                  <a:ea typeface="Slogan" pitchFamily="18" charset="-93"/>
                  <a:cs typeface="Times New Roman" pitchFamily="18" charset="0"/>
                </a:endParaRPr>
              </a:p>
              <a:p>
                <a:pPr defTabSz="1088530">
                  <a:defRPr/>
                </a:pPr>
                <a:endParaRPr lang="en-US" sz="2000" dirty="0">
                  <a:latin typeface="Times New Roman" pitchFamily="18" charset="0"/>
                  <a:ea typeface="Slogan" pitchFamily="18" charset="-93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8" y="3924300"/>
                <a:ext cx="9334938" cy="13928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3A0D20B-B1A1-8EC7-0EDA-72FD202A417B}"/>
              </a:ext>
            </a:extLst>
          </p:cNvPr>
          <p:cNvSpPr/>
          <p:nvPr/>
        </p:nvSpPr>
        <p:spPr>
          <a:xfrm>
            <a:off x="2553419" y="319176"/>
            <a:ext cx="5641675" cy="62321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CÂU TRẮC NGHIỆM 1 ĐÁP ÁN</a:t>
            </a:r>
          </a:p>
        </p:txBody>
      </p:sp>
    </p:spTree>
    <p:extLst>
      <p:ext uri="{BB962C8B-B14F-4D97-AF65-F5344CB8AC3E}">
        <p14:creationId xmlns:p14="http://schemas.microsoft.com/office/powerpoint/2010/main" val="313656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 animBg="1"/>
      <p:bldP spid="25" grpId="0"/>
      <p:bldP spid="26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71499" y="1312105"/>
            <a:ext cx="11864788" cy="3036501"/>
            <a:chOff x="992187" y="2564544"/>
            <a:chExt cx="22353091" cy="340945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30700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7" cy="516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8667147" y="6204205"/>
                <a:ext cx="15120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147" y="6204205"/>
                <a:ext cx="1512023" cy="461665"/>
              </a:xfrm>
              <a:prstGeom prst="rect">
                <a:avLst/>
              </a:prstGeom>
              <a:blipFill>
                <a:blip r:embed="rId3"/>
                <a:stretch>
                  <a:fillRect l="-4032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698125" y="1898296"/>
                <a:ext cx="10922375" cy="1561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400" dirty="0"/>
                  <a:t>Cho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/>
                  <a:t> 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0;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2400" dirty="0"/>
                  <a:t> có đồ thị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/>
                  <a:t> như hình vẽ.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</a:rPr>
                  <a:t>Hàm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</a:rPr>
                  <a:t>số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</a:rPr>
                  <a:t>đạt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g</a:t>
                </a:r>
                <a:r>
                  <a:rPr lang="vi-VN" sz="2400" dirty="0">
                    <a:latin typeface="Cambria" pitchFamily="18" charset="0"/>
                    <a:ea typeface="Cambria" pitchFamily="18" charset="0"/>
                  </a:rPr>
                  <a:t>iá trị nhỏ nhất 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</a:rPr>
                  <a:t>trên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</a:rPr>
                  <a:t>đoạn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0;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</a:rPr>
                  <a:t>tại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</a:rPr>
                  <a:t>điểm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</a:rPr>
                  <a:t>nào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</a:rPr>
                  <a:t>dưới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</a:rPr>
                  <a:t>đây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?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25" y="1898296"/>
                <a:ext cx="10922375" cy="1561710"/>
              </a:xfrm>
              <a:prstGeom prst="rect">
                <a:avLst/>
              </a:prstGeom>
              <a:blipFill>
                <a:blip r:embed="rId4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276899" y="3130682"/>
                <a:ext cx="17715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99" y="3130682"/>
                <a:ext cx="177150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8356991" y="2959381"/>
                <a:ext cx="2354272" cy="781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991" y="2959381"/>
                <a:ext cx="2354272" cy="781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5986369" y="3812329"/>
                <a:ext cx="237062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en-GB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369" y="3812329"/>
                <a:ext cx="2370622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8528261" y="3815450"/>
                <a:ext cx="20117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261" y="3815450"/>
                <a:ext cx="2011731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632587" y="2340641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00" dirty="0"/>
          </a:p>
        </p:txBody>
      </p:sp>
      <p:sp>
        <p:nvSpPr>
          <p:cNvPr id="58" name="Oval 57"/>
          <p:cNvSpPr/>
          <p:nvPr/>
        </p:nvSpPr>
        <p:spPr>
          <a:xfrm>
            <a:off x="8756011" y="3751940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60311" y="4457700"/>
                <a:ext cx="10125468" cy="1381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400" dirty="0">
                    <a:latin typeface="Cambria" pitchFamily="18" charset="0"/>
                    <a:ea typeface="Cambria" pitchFamily="18" charset="0"/>
                  </a:rPr>
                  <a:t>Dựa vào đồ thị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′(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>
                    <a:latin typeface="Cambria" pitchFamily="18" charset="0"/>
                    <a:ea typeface="Cambria" pitchFamily="18" charset="0"/>
                  </a:rPr>
                  <a:t> ta có bảng biến thiên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0;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nl-NL" sz="2400" dirty="0">
                    <a:latin typeface="Cambria" pitchFamily="18" charset="0"/>
                    <a:ea typeface="Cambria" pitchFamily="18" charset="0"/>
                  </a:rPr>
                  <a:t>như sau :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endParaRPr lang="en-US" sz="2400" i="1" dirty="0">
                  <a:latin typeface="Cambria" pitchFamily="18" charset="0"/>
                  <a:ea typeface="Cambria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1" y="4457700"/>
                <a:ext cx="10125468" cy="1381019"/>
              </a:xfrm>
              <a:prstGeom prst="rect">
                <a:avLst/>
              </a:prstGeom>
              <a:blipFill>
                <a:blip r:embed="rId9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 descr="Diagram&#10;&#10;Description automatically generated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21" y="2943448"/>
            <a:ext cx="1545867" cy="128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A picture containing line chart&#10;&#10;Description automatically generated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4918502"/>
            <a:ext cx="4122907" cy="128570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06060" y="6124047"/>
                <a:ext cx="101254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400" dirty="0"/>
                  <a:t>Do đó hàm số đạt giá trị nhỏ nhất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l-NL" sz="2400" dirty="0"/>
                  <a:t> .</a:t>
                </a:r>
                <a:endParaRPr lang="en-US" sz="2400" dirty="0"/>
              </a:p>
              <a:p>
                <a:endParaRPr lang="en-US" sz="2400" i="1" dirty="0">
                  <a:latin typeface="Cambria" pitchFamily="18" charset="0"/>
                  <a:ea typeface="Cambria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60" y="6124047"/>
                <a:ext cx="10125468" cy="830997"/>
              </a:xfrm>
              <a:prstGeom prst="rect">
                <a:avLst/>
              </a:prstGeom>
              <a:blipFill>
                <a:blip r:embed="rId12"/>
                <a:stretch>
                  <a:fillRect l="-963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1C40465-E833-718B-6FB1-A4936F1EB23F}"/>
              </a:ext>
            </a:extLst>
          </p:cNvPr>
          <p:cNvSpPr/>
          <p:nvPr/>
        </p:nvSpPr>
        <p:spPr>
          <a:xfrm>
            <a:off x="2553419" y="319176"/>
            <a:ext cx="5641675" cy="62321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CÂU TRẮC NGHIỆM 1 ĐÁP ÁN</a:t>
            </a:r>
          </a:p>
        </p:txBody>
      </p:sp>
    </p:spTree>
    <p:extLst>
      <p:ext uri="{BB962C8B-B14F-4D97-AF65-F5344CB8AC3E}">
        <p14:creationId xmlns:p14="http://schemas.microsoft.com/office/powerpoint/2010/main" val="83205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8" grpId="0" animBg="1"/>
      <p:bldP spid="49" grpId="0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683AF58F-DF8E-2D8A-B9DA-1F96CAC760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45" y="0"/>
            <a:ext cx="1296680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A62B66-8AEE-5F6F-3ECE-3BB24FB6F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455" y="5213834"/>
            <a:ext cx="495514" cy="534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AE55C7-8FA8-D9B6-8EA5-CE23387D0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191" y="6020168"/>
            <a:ext cx="577879" cy="355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77E298-3EAD-207B-E9A1-8737A2D15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304" y="4550802"/>
            <a:ext cx="577879" cy="355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7E28D7-A0D0-554A-DE31-90F3ED3DC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833" y="3780691"/>
            <a:ext cx="501265" cy="3555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E96D7B-663A-BE2F-11B4-CFB56AF72D3B}"/>
              </a:ext>
            </a:extLst>
          </p:cNvPr>
          <p:cNvSpPr/>
          <p:nvPr/>
        </p:nvSpPr>
        <p:spPr>
          <a:xfrm>
            <a:off x="1362974" y="3623094"/>
            <a:ext cx="733245" cy="2752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0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B695B655-C46A-E28F-87F9-A334BE5B20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6" y="86265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C89D2A-720C-394D-5344-CB197E17A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09" y="2766657"/>
            <a:ext cx="442045" cy="476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439CB9-AD90-CC3B-DABF-2262F6970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664" y="4627087"/>
            <a:ext cx="442045" cy="476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EF8C11-DBE0-D69C-267F-CCCD9BC46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5363" y="3716914"/>
            <a:ext cx="577879" cy="355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A74758-7861-7663-B830-BB09B09FC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923" y="5844283"/>
            <a:ext cx="489763" cy="3555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3E2A53-3BDA-695B-5EBF-33178FBA506C}"/>
              </a:ext>
            </a:extLst>
          </p:cNvPr>
          <p:cNvSpPr/>
          <p:nvPr/>
        </p:nvSpPr>
        <p:spPr>
          <a:xfrm>
            <a:off x="2111374" y="2733706"/>
            <a:ext cx="1190445" cy="363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0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7A9BF1D1-CDC7-E30B-2604-B590E1E15D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566D57-AA63-F546-6577-2AEFC6A38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263" y="3534408"/>
            <a:ext cx="442045" cy="476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89C5D-0F53-B430-4BF6-26D8E6551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07982"/>
            <a:ext cx="442045" cy="476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81F1BF-65D0-1528-C32C-E90DB24AF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166" y="5667622"/>
            <a:ext cx="577879" cy="355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FE190B-91E6-B379-D25C-D82026527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262" y="2860025"/>
            <a:ext cx="442046" cy="3555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F652B8-F568-CEAA-7501-CF1A670C8316}"/>
              </a:ext>
            </a:extLst>
          </p:cNvPr>
          <p:cNvSpPr/>
          <p:nvPr/>
        </p:nvSpPr>
        <p:spPr>
          <a:xfrm>
            <a:off x="2363638" y="2786331"/>
            <a:ext cx="684362" cy="3338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0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06123F59-C058-544C-E957-9F09719887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8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E668E4AB-831D-07A9-4D20-5494BD95A6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E779D8-B13D-C4C2-4551-20B70C279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297" y="3163472"/>
            <a:ext cx="442045" cy="4769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085BE0-D91F-53AB-BCA0-B156029DB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297" y="3958455"/>
            <a:ext cx="577879" cy="355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17D4B2-7788-A702-E02E-A2E18F0C4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004" y="4952208"/>
            <a:ext cx="577879" cy="355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46A65-55C1-90C5-0A0A-4FC0768D2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46" y="5803540"/>
            <a:ext cx="577879" cy="3555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B75DE2-302B-34B7-2885-823597722B40}"/>
              </a:ext>
            </a:extLst>
          </p:cNvPr>
          <p:cNvSpPr/>
          <p:nvPr/>
        </p:nvSpPr>
        <p:spPr>
          <a:xfrm>
            <a:off x="2326257" y="2937682"/>
            <a:ext cx="733245" cy="322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5F1A5E65-C584-424C-A449-0EDEFF21A3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3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FB8B593F-F4DD-F227-8187-8100CF04F6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1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0FA0F4C9-D4FF-13C4-86D0-1C0F7C13E6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1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4E35DA54-C822-ED34-3CE7-123861EFEC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2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2AF11B50-CEC9-0A04-B548-B367ECE132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3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F064F109-30B5-EB11-8565-3E2449BE0A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2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B66CBC4F-5CF7-A2D6-557C-A149D914FD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2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5C15A5A2-D6A7-74CD-0F58-0B269A5E2A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6D5E1A98-EB31-C03F-954E-70C930E63E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9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9E118B68-497A-C1C8-2652-2472238A3B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6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1C651EE3-7DC2-F7BF-E71A-B87995564C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4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9F3247E-9A4A-B94D-C967-196C31E21B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4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1E6590E-01E7-AC73-532C-AD06599108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4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B2C6CFF-3732-6511-414A-8343DF15EC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9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66</TotalTime>
  <Words>798</Words>
  <Application>Microsoft Office PowerPoint</Application>
  <PresentationFormat>Widescreen</PresentationFormat>
  <Paragraphs>107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Aptos</vt:lpstr>
      <vt:lpstr>Arial</vt:lpstr>
      <vt:lpstr>Calibri</vt:lpstr>
      <vt:lpstr>Calibri Light</vt:lpstr>
      <vt:lpstr>Cambria</vt:lpstr>
      <vt:lpstr>Cambria Math</vt:lpstr>
      <vt:lpstr>Tahoma</vt:lpstr>
      <vt:lpstr>Times New Roman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DUNG</cp:lastModifiedBy>
  <cp:revision>5</cp:revision>
  <dcterms:created xsi:type="dcterms:W3CDTF">2025-05-05T12:06:23Z</dcterms:created>
  <dcterms:modified xsi:type="dcterms:W3CDTF">2025-08-21T08:31:48Z</dcterms:modified>
</cp:coreProperties>
</file>