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1"/>
  </p:notesMasterIdLst>
  <p:sldIdLst>
    <p:sldId id="383" r:id="rId2"/>
    <p:sldId id="281" r:id="rId3"/>
    <p:sldId id="365" r:id="rId4"/>
    <p:sldId id="378" r:id="rId5"/>
    <p:sldId id="379" r:id="rId6"/>
    <p:sldId id="380" r:id="rId7"/>
    <p:sldId id="381" r:id="rId8"/>
    <p:sldId id="384" r:id="rId9"/>
    <p:sldId id="373" r:id="rId10"/>
    <p:sldId id="332" r:id="rId11"/>
    <p:sldId id="389" r:id="rId12"/>
    <p:sldId id="390" r:id="rId13"/>
    <p:sldId id="391" r:id="rId14"/>
    <p:sldId id="374" r:id="rId15"/>
    <p:sldId id="392" r:id="rId16"/>
    <p:sldId id="393" r:id="rId17"/>
    <p:sldId id="375" r:id="rId18"/>
    <p:sldId id="394" r:id="rId19"/>
    <p:sldId id="398" r:id="rId20"/>
    <p:sldId id="382" r:id="rId21"/>
    <p:sldId id="395" r:id="rId22"/>
    <p:sldId id="396" r:id="rId23"/>
    <p:sldId id="397" r:id="rId24"/>
    <p:sldId id="376" r:id="rId25"/>
    <p:sldId id="322" r:id="rId26"/>
    <p:sldId id="388" r:id="rId27"/>
    <p:sldId id="325" r:id="rId28"/>
    <p:sldId id="317" r:id="rId29"/>
    <p:sldId id="3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CCFF"/>
    <a:srgbClr val="9999FF"/>
    <a:srgbClr val="E0A4A5"/>
    <a:srgbClr val="4E6BAC"/>
    <a:srgbClr val="8AB9D8"/>
    <a:srgbClr val="FFD25F"/>
    <a:srgbClr val="46C6D9"/>
    <a:srgbClr val="DAA622"/>
    <a:srgbClr val="619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196" autoAdjust="0"/>
  </p:normalViewPr>
  <p:slideViewPr>
    <p:cSldViewPr snapToGrid="0" showGuides="1">
      <p:cViewPr varScale="1">
        <p:scale>
          <a:sx n="108" d="100"/>
          <a:sy n="108" d="100"/>
        </p:scale>
        <p:origin x="71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82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56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50A41-0695-BB0B-6E92-267950DFD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0662D3-546B-EA9B-72D1-95E20FA9A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2C986-5978-2640-9969-D19CCEEDC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18439-5A68-94CA-4D03-D331A121B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0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08918-E908-7F9E-4A45-451442CF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EB33A-1808-06D0-20DB-E87A7E5DC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A5127-C376-5E74-D1D4-15737A93E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EEDB2-81C5-C400-1E60-D29EB2818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96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95A84-C200-54A5-0737-371132E5D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FF62F-1343-8B9C-3D82-8BFAB1278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05EA0-B42B-B735-81E6-387080A0D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B14BC-1000-7B56-6CD9-85E077AE3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3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png"/><Relationship Id="rId1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image" Target="../media/image5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gi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372E2-C36E-4F2A-0B74-5253A094350B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B68777-468B-585D-6E55-0875B2FFC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1706858"/>
            <a:ext cx="10713493" cy="330186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FAF4A5-B84F-8156-D817-5CF5DC31EDEB}"/>
              </a:ext>
            </a:extLst>
          </p:cNvPr>
          <p:cNvCxnSpPr>
            <a:cxnSpLocks/>
          </p:cNvCxnSpPr>
          <p:nvPr/>
        </p:nvCxnSpPr>
        <p:spPr>
          <a:xfrm>
            <a:off x="9075757" y="2797788"/>
            <a:ext cx="1815156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B22267-78B4-EB4D-0A08-D0B6222BCCE2}"/>
              </a:ext>
            </a:extLst>
          </p:cNvPr>
          <p:cNvCxnSpPr>
            <a:cxnSpLocks/>
          </p:cNvCxnSpPr>
          <p:nvPr/>
        </p:nvCxnSpPr>
        <p:spPr>
          <a:xfrm>
            <a:off x="5747968" y="3345974"/>
            <a:ext cx="2072199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A5DFAB-3BF0-55AB-91B6-B0750FCB92CF}"/>
              </a:ext>
            </a:extLst>
          </p:cNvPr>
          <p:cNvCxnSpPr>
            <a:cxnSpLocks/>
          </p:cNvCxnSpPr>
          <p:nvPr/>
        </p:nvCxnSpPr>
        <p:spPr>
          <a:xfrm>
            <a:off x="2376965" y="3332326"/>
            <a:ext cx="1417114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F18DD-E255-2A76-6930-0BAE558D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8C8E7B-E16D-6052-63B2-E74B037F17AB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B24B1-0C66-AA22-C1BB-52E61F977F17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9F9D2-98DF-B744-A7F6-8E5B9629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1733313"/>
            <a:ext cx="10545820" cy="33913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F2A22-0696-6F29-EEE7-D3B7336C27C7}"/>
              </a:ext>
            </a:extLst>
          </p:cNvPr>
          <p:cNvCxnSpPr>
            <a:cxnSpLocks/>
          </p:cNvCxnSpPr>
          <p:nvPr/>
        </p:nvCxnSpPr>
        <p:spPr>
          <a:xfrm>
            <a:off x="8830101" y="4233080"/>
            <a:ext cx="1078174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04FE05-B69F-9F82-CA04-9F8777E3E9E6}"/>
              </a:ext>
            </a:extLst>
          </p:cNvPr>
          <p:cNvCxnSpPr>
            <a:cxnSpLocks/>
          </p:cNvCxnSpPr>
          <p:nvPr/>
        </p:nvCxnSpPr>
        <p:spPr>
          <a:xfrm>
            <a:off x="643695" y="4642512"/>
            <a:ext cx="1116866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BA52E2-40C2-4BA4-8672-CAA829F9C4E7}"/>
              </a:ext>
            </a:extLst>
          </p:cNvPr>
          <p:cNvCxnSpPr>
            <a:cxnSpLocks/>
          </p:cNvCxnSpPr>
          <p:nvPr/>
        </p:nvCxnSpPr>
        <p:spPr>
          <a:xfrm>
            <a:off x="3482434" y="4683460"/>
            <a:ext cx="1417114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31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A7F8D-5833-5FD6-76E0-3A66F6AD6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4E74E9-3D8C-9FD4-0DBC-03E69C3CF2F5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EFCEB-398B-3EE4-36D7-B4793C004B59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8739A-D162-B05B-0A0E-E60333374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9" y="1295102"/>
            <a:ext cx="11312936" cy="42677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E3086C-77ED-7908-ED45-9B17DD2336CA}"/>
              </a:ext>
            </a:extLst>
          </p:cNvPr>
          <p:cNvCxnSpPr>
            <a:cxnSpLocks/>
          </p:cNvCxnSpPr>
          <p:nvPr/>
        </p:nvCxnSpPr>
        <p:spPr>
          <a:xfrm>
            <a:off x="5136071" y="2090384"/>
            <a:ext cx="2358808" cy="0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B0CD64-5058-4B4E-3A6B-783B68BC14D5}"/>
              </a:ext>
            </a:extLst>
          </p:cNvPr>
          <p:cNvCxnSpPr>
            <a:cxnSpLocks/>
          </p:cNvCxnSpPr>
          <p:nvPr/>
        </p:nvCxnSpPr>
        <p:spPr>
          <a:xfrm>
            <a:off x="2417906" y="2513463"/>
            <a:ext cx="1703718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CC20EC-EB9B-D604-B798-470D78ED79D8}"/>
              </a:ext>
            </a:extLst>
          </p:cNvPr>
          <p:cNvCxnSpPr>
            <a:cxnSpLocks/>
          </p:cNvCxnSpPr>
          <p:nvPr/>
        </p:nvCxnSpPr>
        <p:spPr>
          <a:xfrm>
            <a:off x="5775261" y="2527111"/>
            <a:ext cx="2031258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3752D5-4FDF-56F3-4AF2-258AC599E660}"/>
              </a:ext>
            </a:extLst>
          </p:cNvPr>
          <p:cNvCxnSpPr>
            <a:cxnSpLocks/>
          </p:cNvCxnSpPr>
          <p:nvPr/>
        </p:nvCxnSpPr>
        <p:spPr>
          <a:xfrm>
            <a:off x="589102" y="4260378"/>
            <a:ext cx="1649131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6E12E4-7116-93BC-A518-47F691345225}"/>
              </a:ext>
            </a:extLst>
          </p:cNvPr>
          <p:cNvCxnSpPr>
            <a:cxnSpLocks/>
          </p:cNvCxnSpPr>
          <p:nvPr/>
        </p:nvCxnSpPr>
        <p:spPr>
          <a:xfrm>
            <a:off x="2961564" y="4233082"/>
            <a:ext cx="4067033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5FE0AB-4CA2-BAE1-E786-4AEC5BEDD077}"/>
              </a:ext>
            </a:extLst>
          </p:cNvPr>
          <p:cNvCxnSpPr>
            <a:cxnSpLocks/>
          </p:cNvCxnSpPr>
          <p:nvPr/>
        </p:nvCxnSpPr>
        <p:spPr>
          <a:xfrm>
            <a:off x="6096000" y="4669812"/>
            <a:ext cx="4317242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822966-2061-E348-EE12-7967E8EB22A3}"/>
              </a:ext>
            </a:extLst>
          </p:cNvPr>
          <p:cNvCxnSpPr>
            <a:cxnSpLocks/>
          </p:cNvCxnSpPr>
          <p:nvPr/>
        </p:nvCxnSpPr>
        <p:spPr>
          <a:xfrm>
            <a:off x="466275" y="5065601"/>
            <a:ext cx="2249629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7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C967D-35FB-DA44-D341-CE45BAE6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14501-0CBE-1E46-10BE-6B8ACA558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10" y="1310185"/>
            <a:ext cx="11327642" cy="3423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5CE227-D679-BFD5-C160-85B8A0702087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E456D-FDCF-7886-6FD5-AC221940AE44}"/>
              </a:ext>
            </a:extLst>
          </p:cNvPr>
          <p:cNvSpPr txBox="1"/>
          <p:nvPr/>
        </p:nvSpPr>
        <p:spPr>
          <a:xfrm>
            <a:off x="301309" y="152839"/>
            <a:ext cx="5137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ECA9EF-1D17-6208-BB76-A94626C6A3C7}"/>
              </a:ext>
            </a:extLst>
          </p:cNvPr>
          <p:cNvCxnSpPr>
            <a:cxnSpLocks/>
          </p:cNvCxnSpPr>
          <p:nvPr/>
        </p:nvCxnSpPr>
        <p:spPr>
          <a:xfrm>
            <a:off x="4217158" y="4096603"/>
            <a:ext cx="2019873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89C9AC-F1DA-DFFA-E8B6-09BDF2F0C90C}"/>
              </a:ext>
            </a:extLst>
          </p:cNvPr>
          <p:cNvCxnSpPr>
            <a:cxnSpLocks/>
          </p:cNvCxnSpPr>
          <p:nvPr/>
        </p:nvCxnSpPr>
        <p:spPr>
          <a:xfrm>
            <a:off x="7806519" y="4096603"/>
            <a:ext cx="1173708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1CC399-ECD5-CC3D-D62E-D0044A614D56}"/>
              </a:ext>
            </a:extLst>
          </p:cNvPr>
          <p:cNvCxnSpPr>
            <a:cxnSpLocks/>
          </p:cNvCxnSpPr>
          <p:nvPr/>
        </p:nvCxnSpPr>
        <p:spPr>
          <a:xfrm>
            <a:off x="777922" y="4642517"/>
            <a:ext cx="3712191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706" y="1908480"/>
            <a:ext cx="98388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residents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people who live in a particular place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buildings in a particular place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32938" y="2356507"/>
            <a:ext cx="561403" cy="5185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37147" y="999243"/>
            <a:ext cx="11954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Choose the correct meanings of the following words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3303;p27">
            <a:extLst>
              <a:ext uri="{FF2B5EF4-FFF2-40B4-BE49-F238E27FC236}">
                <a16:creationId xmlns:a16="http://schemas.microsoft.com/office/drawing/2014/main" id="{01BD560F-A132-5265-ADD6-229C35C9FE54}"/>
              </a:ext>
            </a:extLst>
          </p:cNvPr>
          <p:cNvSpPr/>
          <p:nvPr/>
        </p:nvSpPr>
        <p:spPr>
          <a:xfrm>
            <a:off x="9057711" y="2098777"/>
            <a:ext cx="60684" cy="62391"/>
          </a:xfrm>
          <a:custGeom>
            <a:avLst/>
            <a:gdLst/>
            <a:ahLst/>
            <a:cxnLst/>
            <a:rect l="l" t="t" r="r" b="b"/>
            <a:pathLst>
              <a:path w="960" h="987" extrusionOk="0">
                <a:moveTo>
                  <a:pt x="0" y="0"/>
                </a:moveTo>
                <a:lnTo>
                  <a:pt x="0" y="987"/>
                </a:lnTo>
                <a:lnTo>
                  <a:pt x="960" y="987"/>
                </a:lnTo>
                <a:lnTo>
                  <a:pt x="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" name="Google Shape;3306;p27">
            <a:extLst>
              <a:ext uri="{FF2B5EF4-FFF2-40B4-BE49-F238E27FC236}">
                <a16:creationId xmlns:a16="http://schemas.microsoft.com/office/drawing/2014/main" id="{A8F01B98-6047-E61F-7DB5-5227CB766EBC}"/>
              </a:ext>
            </a:extLst>
          </p:cNvPr>
          <p:cNvGrpSpPr/>
          <p:nvPr/>
        </p:nvGrpSpPr>
        <p:grpSpPr>
          <a:xfrm>
            <a:off x="10440689" y="2058552"/>
            <a:ext cx="958807" cy="954107"/>
            <a:chOff x="2839501" y="3850250"/>
            <a:chExt cx="656209" cy="656209"/>
          </a:xfrm>
        </p:grpSpPr>
        <p:sp>
          <p:nvSpPr>
            <p:cNvPr id="27" name="Google Shape;3307;p27">
              <a:extLst>
                <a:ext uri="{FF2B5EF4-FFF2-40B4-BE49-F238E27FC236}">
                  <a16:creationId xmlns:a16="http://schemas.microsoft.com/office/drawing/2014/main" id="{45DC68BB-ADB4-F5CE-7E62-6E7ADE1C6234}"/>
                </a:ext>
              </a:extLst>
            </p:cNvPr>
            <p:cNvSpPr/>
            <p:nvPr/>
          </p:nvSpPr>
          <p:spPr>
            <a:xfrm>
              <a:off x="2839501" y="3850250"/>
              <a:ext cx="656209" cy="656209"/>
            </a:xfrm>
            <a:custGeom>
              <a:avLst/>
              <a:gdLst/>
              <a:ahLst/>
              <a:cxnLst/>
              <a:rect l="l" t="t" r="r" b="b"/>
              <a:pathLst>
                <a:path w="10381" h="10381" extrusionOk="0">
                  <a:moveTo>
                    <a:pt x="5191" y="0"/>
                  </a:moveTo>
                  <a:cubicBezTo>
                    <a:pt x="3814" y="0"/>
                    <a:pt x="2494" y="546"/>
                    <a:pt x="1521" y="1520"/>
                  </a:cubicBezTo>
                  <a:cubicBezTo>
                    <a:pt x="548" y="2494"/>
                    <a:pt x="0" y="3813"/>
                    <a:pt x="0" y="5190"/>
                  </a:cubicBezTo>
                  <a:cubicBezTo>
                    <a:pt x="0" y="6567"/>
                    <a:pt x="548" y="7887"/>
                    <a:pt x="1521" y="8860"/>
                  </a:cubicBezTo>
                  <a:cubicBezTo>
                    <a:pt x="2494" y="9833"/>
                    <a:pt x="3814" y="10380"/>
                    <a:pt x="5191" y="10380"/>
                  </a:cubicBezTo>
                  <a:cubicBezTo>
                    <a:pt x="6567" y="10380"/>
                    <a:pt x="7887" y="9833"/>
                    <a:pt x="8861" y="8860"/>
                  </a:cubicBezTo>
                  <a:cubicBezTo>
                    <a:pt x="9834" y="7887"/>
                    <a:pt x="10381" y="6567"/>
                    <a:pt x="10381" y="5190"/>
                  </a:cubicBezTo>
                  <a:cubicBezTo>
                    <a:pt x="10381" y="3813"/>
                    <a:pt x="9834" y="2494"/>
                    <a:pt x="8861" y="1520"/>
                  </a:cubicBezTo>
                  <a:cubicBezTo>
                    <a:pt x="7887" y="546"/>
                    <a:pt x="6567" y="0"/>
                    <a:pt x="519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08;p27">
              <a:extLst>
                <a:ext uri="{FF2B5EF4-FFF2-40B4-BE49-F238E27FC236}">
                  <a16:creationId xmlns:a16="http://schemas.microsoft.com/office/drawing/2014/main" id="{E18E4796-E035-EB48-BC8A-9CA2276BA3B1}"/>
                </a:ext>
              </a:extLst>
            </p:cNvPr>
            <p:cNvSpPr/>
            <p:nvPr/>
          </p:nvSpPr>
          <p:spPr>
            <a:xfrm>
              <a:off x="3038048" y="4055686"/>
              <a:ext cx="256200" cy="261826"/>
            </a:xfrm>
            <a:custGeom>
              <a:avLst/>
              <a:gdLst/>
              <a:ahLst/>
              <a:cxnLst/>
              <a:rect l="l" t="t" r="r" b="b"/>
              <a:pathLst>
                <a:path w="4053" h="4142" extrusionOk="0">
                  <a:moveTo>
                    <a:pt x="2027" y="1"/>
                  </a:moveTo>
                  <a:lnTo>
                    <a:pt x="1" y="2036"/>
                  </a:lnTo>
                  <a:lnTo>
                    <a:pt x="1" y="4142"/>
                  </a:lnTo>
                  <a:lnTo>
                    <a:pt x="1091" y="4142"/>
                  </a:lnTo>
                  <a:lnTo>
                    <a:pt x="1091" y="2531"/>
                  </a:lnTo>
                  <a:lnTo>
                    <a:pt x="2961" y="2531"/>
                  </a:lnTo>
                  <a:lnTo>
                    <a:pt x="2961" y="4142"/>
                  </a:lnTo>
                  <a:lnTo>
                    <a:pt x="4052" y="4142"/>
                  </a:lnTo>
                  <a:lnTo>
                    <a:pt x="4052" y="2036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09;p27">
              <a:extLst>
                <a:ext uri="{FF2B5EF4-FFF2-40B4-BE49-F238E27FC236}">
                  <a16:creationId xmlns:a16="http://schemas.microsoft.com/office/drawing/2014/main" id="{653402B6-D892-AD55-72BD-4E66F3A86CD4}"/>
                </a:ext>
              </a:extLst>
            </p:cNvPr>
            <p:cNvSpPr/>
            <p:nvPr/>
          </p:nvSpPr>
          <p:spPr>
            <a:xfrm>
              <a:off x="2974394" y="3980908"/>
              <a:ext cx="383447" cy="192419"/>
            </a:xfrm>
            <a:custGeom>
              <a:avLst/>
              <a:gdLst/>
              <a:ahLst/>
              <a:cxnLst/>
              <a:rect l="l" t="t" r="r" b="b"/>
              <a:pathLst>
                <a:path w="6066" h="3044" extrusionOk="0">
                  <a:moveTo>
                    <a:pt x="3034" y="1"/>
                  </a:moveTo>
                  <a:lnTo>
                    <a:pt x="1" y="3044"/>
                  </a:lnTo>
                  <a:lnTo>
                    <a:pt x="772" y="3044"/>
                  </a:lnTo>
                  <a:lnTo>
                    <a:pt x="3034" y="773"/>
                  </a:lnTo>
                  <a:lnTo>
                    <a:pt x="5295" y="3044"/>
                  </a:lnTo>
                  <a:lnTo>
                    <a:pt x="6065" y="3044"/>
                  </a:lnTo>
                  <a:lnTo>
                    <a:pt x="4983" y="1956"/>
                  </a:lnTo>
                  <a:lnTo>
                    <a:pt x="4983" y="1955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3322;p27">
            <a:extLst>
              <a:ext uri="{FF2B5EF4-FFF2-40B4-BE49-F238E27FC236}">
                <a16:creationId xmlns:a16="http://schemas.microsoft.com/office/drawing/2014/main" id="{D750C61F-C005-5547-443F-BA3AA3703B6F}"/>
              </a:ext>
            </a:extLst>
          </p:cNvPr>
          <p:cNvGrpSpPr/>
          <p:nvPr/>
        </p:nvGrpSpPr>
        <p:grpSpPr>
          <a:xfrm>
            <a:off x="9384324" y="3064378"/>
            <a:ext cx="902248" cy="879607"/>
            <a:chOff x="6022061" y="2633434"/>
            <a:chExt cx="656146" cy="656272"/>
          </a:xfrm>
        </p:grpSpPr>
        <p:sp>
          <p:nvSpPr>
            <p:cNvPr id="33" name="Google Shape;3323;p27">
              <a:extLst>
                <a:ext uri="{FF2B5EF4-FFF2-40B4-BE49-F238E27FC236}">
                  <a16:creationId xmlns:a16="http://schemas.microsoft.com/office/drawing/2014/main" id="{997BE7CE-2C7C-A9FB-B087-930A3B16C619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24;p27">
              <a:extLst>
                <a:ext uri="{FF2B5EF4-FFF2-40B4-BE49-F238E27FC236}">
                  <a16:creationId xmlns:a16="http://schemas.microsoft.com/office/drawing/2014/main" id="{3C08E188-3A33-5D47-DF8A-07351E489A5B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1D23E9C-F5BB-9A34-FC9C-11EFD9BF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000" y="1546448"/>
            <a:ext cx="1155898" cy="11558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FFAE93-1C98-4B9C-8EA3-604673F0C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698" y="3815936"/>
            <a:ext cx="689596" cy="696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685FD4-A505-86EE-5DA6-C06731DA3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873" y="4963852"/>
            <a:ext cx="647844" cy="6437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90C9195-B227-39D0-7558-99BD0B442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5006" y="5456051"/>
            <a:ext cx="518575" cy="518575"/>
          </a:xfrm>
          <a:prstGeom prst="rect">
            <a:avLst/>
          </a:prstGeom>
        </p:spPr>
      </p:pic>
      <p:grpSp>
        <p:nvGrpSpPr>
          <p:cNvPr id="39" name="Google Shape;3322;p27">
            <a:extLst>
              <a:ext uri="{FF2B5EF4-FFF2-40B4-BE49-F238E27FC236}">
                <a16:creationId xmlns:a16="http://schemas.microsoft.com/office/drawing/2014/main" id="{B04594B2-2015-6E0E-131C-282992CF7FA3}"/>
              </a:ext>
            </a:extLst>
          </p:cNvPr>
          <p:cNvGrpSpPr/>
          <p:nvPr/>
        </p:nvGrpSpPr>
        <p:grpSpPr>
          <a:xfrm>
            <a:off x="10963900" y="6249829"/>
            <a:ext cx="561403" cy="518573"/>
            <a:chOff x="6022061" y="2633434"/>
            <a:chExt cx="656146" cy="656272"/>
          </a:xfrm>
        </p:grpSpPr>
        <p:sp>
          <p:nvSpPr>
            <p:cNvPr id="40" name="Google Shape;3323;p27">
              <a:extLst>
                <a:ext uri="{FF2B5EF4-FFF2-40B4-BE49-F238E27FC236}">
                  <a16:creationId xmlns:a16="http://schemas.microsoft.com/office/drawing/2014/main" id="{0810D800-5359-8350-20F2-8C226D204907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24;p27">
              <a:extLst>
                <a:ext uri="{FF2B5EF4-FFF2-40B4-BE49-F238E27FC236}">
                  <a16:creationId xmlns:a16="http://schemas.microsoft.com/office/drawing/2014/main" id="{103A0715-AAF4-35F2-9C4E-388817EBAB6D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level-vii-short-258782">
            <a:hlinkClick r:id="" action="ppaction://media"/>
            <a:extLst>
              <a:ext uri="{FF2B5EF4-FFF2-40B4-BE49-F238E27FC236}">
                <a16:creationId xmlns:a16="http://schemas.microsoft.com/office/drawing/2014/main" id="{FB862C23-60B9-94FC-274B-99AC4DAF9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2259" y="3783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0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B5C25-405C-826E-593C-F9065F0F3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476C32-1569-3CC3-B0CB-F88B95BF5181}"/>
              </a:ext>
            </a:extLst>
          </p:cNvPr>
          <p:cNvSpPr/>
          <p:nvPr/>
        </p:nvSpPr>
        <p:spPr>
          <a:xfrm>
            <a:off x="447706" y="1908480"/>
            <a:ext cx="9838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colonial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connected with the native country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connected with a country that controls another country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02F935-B35C-81AB-B2C9-A019E620678D}"/>
              </a:ext>
            </a:extLst>
          </p:cNvPr>
          <p:cNvSpPr/>
          <p:nvPr/>
        </p:nvSpPr>
        <p:spPr>
          <a:xfrm>
            <a:off x="1232938" y="2724995"/>
            <a:ext cx="561403" cy="5185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3D9F9-1B8C-7502-B6BE-FF2E2D407E27}"/>
              </a:ext>
            </a:extLst>
          </p:cNvPr>
          <p:cNvSpPr txBox="1"/>
          <p:nvPr/>
        </p:nvSpPr>
        <p:spPr>
          <a:xfrm>
            <a:off x="237147" y="999243"/>
            <a:ext cx="11954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Choose the correct meanings of the following words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F76251-00CB-5929-4B52-AD666CBC7AF8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3303;p27">
            <a:extLst>
              <a:ext uri="{FF2B5EF4-FFF2-40B4-BE49-F238E27FC236}">
                <a16:creationId xmlns:a16="http://schemas.microsoft.com/office/drawing/2014/main" id="{E5398ADA-D67B-1B1A-B0DE-40BDEA2241EA}"/>
              </a:ext>
            </a:extLst>
          </p:cNvPr>
          <p:cNvSpPr/>
          <p:nvPr/>
        </p:nvSpPr>
        <p:spPr>
          <a:xfrm>
            <a:off x="9057711" y="2098777"/>
            <a:ext cx="60684" cy="62391"/>
          </a:xfrm>
          <a:custGeom>
            <a:avLst/>
            <a:gdLst/>
            <a:ahLst/>
            <a:cxnLst/>
            <a:rect l="l" t="t" r="r" b="b"/>
            <a:pathLst>
              <a:path w="960" h="987" extrusionOk="0">
                <a:moveTo>
                  <a:pt x="0" y="0"/>
                </a:moveTo>
                <a:lnTo>
                  <a:pt x="0" y="987"/>
                </a:lnTo>
                <a:lnTo>
                  <a:pt x="960" y="987"/>
                </a:lnTo>
                <a:lnTo>
                  <a:pt x="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" name="Google Shape;3306;p27">
            <a:extLst>
              <a:ext uri="{FF2B5EF4-FFF2-40B4-BE49-F238E27FC236}">
                <a16:creationId xmlns:a16="http://schemas.microsoft.com/office/drawing/2014/main" id="{A512CF4A-8AAC-734B-5B13-EAB016B3C98B}"/>
              </a:ext>
            </a:extLst>
          </p:cNvPr>
          <p:cNvGrpSpPr/>
          <p:nvPr/>
        </p:nvGrpSpPr>
        <p:grpSpPr>
          <a:xfrm>
            <a:off x="10440689" y="2058552"/>
            <a:ext cx="958807" cy="954107"/>
            <a:chOff x="2839501" y="3850250"/>
            <a:chExt cx="656209" cy="656209"/>
          </a:xfrm>
        </p:grpSpPr>
        <p:sp>
          <p:nvSpPr>
            <p:cNvPr id="27" name="Google Shape;3307;p27">
              <a:extLst>
                <a:ext uri="{FF2B5EF4-FFF2-40B4-BE49-F238E27FC236}">
                  <a16:creationId xmlns:a16="http://schemas.microsoft.com/office/drawing/2014/main" id="{74FB1602-0DAD-B17D-65B7-C56A69246503}"/>
                </a:ext>
              </a:extLst>
            </p:cNvPr>
            <p:cNvSpPr/>
            <p:nvPr/>
          </p:nvSpPr>
          <p:spPr>
            <a:xfrm>
              <a:off x="2839501" y="3850250"/>
              <a:ext cx="656209" cy="656209"/>
            </a:xfrm>
            <a:custGeom>
              <a:avLst/>
              <a:gdLst/>
              <a:ahLst/>
              <a:cxnLst/>
              <a:rect l="l" t="t" r="r" b="b"/>
              <a:pathLst>
                <a:path w="10381" h="10381" extrusionOk="0">
                  <a:moveTo>
                    <a:pt x="5191" y="0"/>
                  </a:moveTo>
                  <a:cubicBezTo>
                    <a:pt x="3814" y="0"/>
                    <a:pt x="2494" y="546"/>
                    <a:pt x="1521" y="1520"/>
                  </a:cubicBezTo>
                  <a:cubicBezTo>
                    <a:pt x="548" y="2494"/>
                    <a:pt x="0" y="3813"/>
                    <a:pt x="0" y="5190"/>
                  </a:cubicBezTo>
                  <a:cubicBezTo>
                    <a:pt x="0" y="6567"/>
                    <a:pt x="548" y="7887"/>
                    <a:pt x="1521" y="8860"/>
                  </a:cubicBezTo>
                  <a:cubicBezTo>
                    <a:pt x="2494" y="9833"/>
                    <a:pt x="3814" y="10380"/>
                    <a:pt x="5191" y="10380"/>
                  </a:cubicBezTo>
                  <a:cubicBezTo>
                    <a:pt x="6567" y="10380"/>
                    <a:pt x="7887" y="9833"/>
                    <a:pt x="8861" y="8860"/>
                  </a:cubicBezTo>
                  <a:cubicBezTo>
                    <a:pt x="9834" y="7887"/>
                    <a:pt x="10381" y="6567"/>
                    <a:pt x="10381" y="5190"/>
                  </a:cubicBezTo>
                  <a:cubicBezTo>
                    <a:pt x="10381" y="3813"/>
                    <a:pt x="9834" y="2494"/>
                    <a:pt x="8861" y="1520"/>
                  </a:cubicBezTo>
                  <a:cubicBezTo>
                    <a:pt x="7887" y="546"/>
                    <a:pt x="6567" y="0"/>
                    <a:pt x="519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08;p27">
              <a:extLst>
                <a:ext uri="{FF2B5EF4-FFF2-40B4-BE49-F238E27FC236}">
                  <a16:creationId xmlns:a16="http://schemas.microsoft.com/office/drawing/2014/main" id="{07C0BC4A-1665-F5A5-2082-2125A33EEDBC}"/>
                </a:ext>
              </a:extLst>
            </p:cNvPr>
            <p:cNvSpPr/>
            <p:nvPr/>
          </p:nvSpPr>
          <p:spPr>
            <a:xfrm>
              <a:off x="3038048" y="4055686"/>
              <a:ext cx="256200" cy="261826"/>
            </a:xfrm>
            <a:custGeom>
              <a:avLst/>
              <a:gdLst/>
              <a:ahLst/>
              <a:cxnLst/>
              <a:rect l="l" t="t" r="r" b="b"/>
              <a:pathLst>
                <a:path w="4053" h="4142" extrusionOk="0">
                  <a:moveTo>
                    <a:pt x="2027" y="1"/>
                  </a:moveTo>
                  <a:lnTo>
                    <a:pt x="1" y="2036"/>
                  </a:lnTo>
                  <a:lnTo>
                    <a:pt x="1" y="4142"/>
                  </a:lnTo>
                  <a:lnTo>
                    <a:pt x="1091" y="4142"/>
                  </a:lnTo>
                  <a:lnTo>
                    <a:pt x="1091" y="2531"/>
                  </a:lnTo>
                  <a:lnTo>
                    <a:pt x="2961" y="2531"/>
                  </a:lnTo>
                  <a:lnTo>
                    <a:pt x="2961" y="4142"/>
                  </a:lnTo>
                  <a:lnTo>
                    <a:pt x="4052" y="4142"/>
                  </a:lnTo>
                  <a:lnTo>
                    <a:pt x="4052" y="2036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09;p27">
              <a:extLst>
                <a:ext uri="{FF2B5EF4-FFF2-40B4-BE49-F238E27FC236}">
                  <a16:creationId xmlns:a16="http://schemas.microsoft.com/office/drawing/2014/main" id="{51BB9671-6D69-3018-A78C-5ED23C867FB5}"/>
                </a:ext>
              </a:extLst>
            </p:cNvPr>
            <p:cNvSpPr/>
            <p:nvPr/>
          </p:nvSpPr>
          <p:spPr>
            <a:xfrm>
              <a:off x="2974394" y="3980908"/>
              <a:ext cx="383447" cy="192419"/>
            </a:xfrm>
            <a:custGeom>
              <a:avLst/>
              <a:gdLst/>
              <a:ahLst/>
              <a:cxnLst/>
              <a:rect l="l" t="t" r="r" b="b"/>
              <a:pathLst>
                <a:path w="6066" h="3044" extrusionOk="0">
                  <a:moveTo>
                    <a:pt x="3034" y="1"/>
                  </a:moveTo>
                  <a:lnTo>
                    <a:pt x="1" y="3044"/>
                  </a:lnTo>
                  <a:lnTo>
                    <a:pt x="772" y="3044"/>
                  </a:lnTo>
                  <a:lnTo>
                    <a:pt x="3034" y="773"/>
                  </a:lnTo>
                  <a:lnTo>
                    <a:pt x="5295" y="3044"/>
                  </a:lnTo>
                  <a:lnTo>
                    <a:pt x="6065" y="3044"/>
                  </a:lnTo>
                  <a:lnTo>
                    <a:pt x="4983" y="1956"/>
                  </a:lnTo>
                  <a:lnTo>
                    <a:pt x="4983" y="1955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3322;p27">
            <a:extLst>
              <a:ext uri="{FF2B5EF4-FFF2-40B4-BE49-F238E27FC236}">
                <a16:creationId xmlns:a16="http://schemas.microsoft.com/office/drawing/2014/main" id="{E82EB7F8-7BDE-D483-4630-B69ECAF79402}"/>
              </a:ext>
            </a:extLst>
          </p:cNvPr>
          <p:cNvGrpSpPr/>
          <p:nvPr/>
        </p:nvGrpSpPr>
        <p:grpSpPr>
          <a:xfrm>
            <a:off x="9384324" y="3064378"/>
            <a:ext cx="902248" cy="879607"/>
            <a:chOff x="6022061" y="2633434"/>
            <a:chExt cx="656146" cy="656272"/>
          </a:xfrm>
        </p:grpSpPr>
        <p:sp>
          <p:nvSpPr>
            <p:cNvPr id="33" name="Google Shape;3323;p27">
              <a:extLst>
                <a:ext uri="{FF2B5EF4-FFF2-40B4-BE49-F238E27FC236}">
                  <a16:creationId xmlns:a16="http://schemas.microsoft.com/office/drawing/2014/main" id="{27084E59-5D58-82FF-C26C-CE641375F84A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24;p27">
              <a:extLst>
                <a:ext uri="{FF2B5EF4-FFF2-40B4-BE49-F238E27FC236}">
                  <a16:creationId xmlns:a16="http://schemas.microsoft.com/office/drawing/2014/main" id="{E4CBD1BB-8E6B-F2A2-E30F-084B2681B991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43E3526-FD62-87CB-E522-407C6D9B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00" y="1546448"/>
            <a:ext cx="1155898" cy="11558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D509DAA-1018-4432-BE02-880DE79C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98" y="3815936"/>
            <a:ext cx="689596" cy="696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125346-5509-0578-7BF7-44B2401D6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873" y="4963852"/>
            <a:ext cx="647844" cy="6437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3EFDD6A-971C-829B-6799-C4B73AADF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006" y="5456051"/>
            <a:ext cx="518575" cy="518575"/>
          </a:xfrm>
          <a:prstGeom prst="rect">
            <a:avLst/>
          </a:prstGeom>
        </p:spPr>
      </p:pic>
      <p:grpSp>
        <p:nvGrpSpPr>
          <p:cNvPr id="39" name="Google Shape;3322;p27">
            <a:extLst>
              <a:ext uri="{FF2B5EF4-FFF2-40B4-BE49-F238E27FC236}">
                <a16:creationId xmlns:a16="http://schemas.microsoft.com/office/drawing/2014/main" id="{5F1FD619-E23F-7F1C-0A1A-9107716CB148}"/>
              </a:ext>
            </a:extLst>
          </p:cNvPr>
          <p:cNvGrpSpPr/>
          <p:nvPr/>
        </p:nvGrpSpPr>
        <p:grpSpPr>
          <a:xfrm>
            <a:off x="10963900" y="6249829"/>
            <a:ext cx="561403" cy="518573"/>
            <a:chOff x="6022061" y="2633434"/>
            <a:chExt cx="656146" cy="656272"/>
          </a:xfrm>
        </p:grpSpPr>
        <p:sp>
          <p:nvSpPr>
            <p:cNvPr id="40" name="Google Shape;3323;p27">
              <a:extLst>
                <a:ext uri="{FF2B5EF4-FFF2-40B4-BE49-F238E27FC236}">
                  <a16:creationId xmlns:a16="http://schemas.microsoft.com/office/drawing/2014/main" id="{E23A77E1-3AE6-007C-C836-C2F03201C0CE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24;p27">
              <a:extLst>
                <a:ext uri="{FF2B5EF4-FFF2-40B4-BE49-F238E27FC236}">
                  <a16:creationId xmlns:a16="http://schemas.microsoft.com/office/drawing/2014/main" id="{D9264214-277F-5A3B-5978-78D8E98FC658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7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5CCCE-797E-A678-F1C3-EA32998C7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5EECC-F559-C2B5-9162-FD6B9470EB64}"/>
              </a:ext>
            </a:extLst>
          </p:cNvPr>
          <p:cNvSpPr/>
          <p:nvPr/>
        </p:nvSpPr>
        <p:spPr>
          <a:xfrm>
            <a:off x="447706" y="1908480"/>
            <a:ext cx="9838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gradually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slowly, over a period of time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quickly, over a short time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4DD490-BAAA-E1C4-1F14-81D2C33ECEE4}"/>
              </a:ext>
            </a:extLst>
          </p:cNvPr>
          <p:cNvSpPr/>
          <p:nvPr/>
        </p:nvSpPr>
        <p:spPr>
          <a:xfrm>
            <a:off x="1232938" y="2356507"/>
            <a:ext cx="561403" cy="5185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813A0-7BF0-1893-261B-3C12526D9A9F}"/>
              </a:ext>
            </a:extLst>
          </p:cNvPr>
          <p:cNvSpPr txBox="1"/>
          <p:nvPr/>
        </p:nvSpPr>
        <p:spPr>
          <a:xfrm>
            <a:off x="237147" y="999243"/>
            <a:ext cx="11954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Choose the correct meanings of the following words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F9883-CF6B-A203-4155-1BEB54BB8D6E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3303;p27">
            <a:extLst>
              <a:ext uri="{FF2B5EF4-FFF2-40B4-BE49-F238E27FC236}">
                <a16:creationId xmlns:a16="http://schemas.microsoft.com/office/drawing/2014/main" id="{DE14772F-1C82-3173-6F40-35B6CCA417F6}"/>
              </a:ext>
            </a:extLst>
          </p:cNvPr>
          <p:cNvSpPr/>
          <p:nvPr/>
        </p:nvSpPr>
        <p:spPr>
          <a:xfrm>
            <a:off x="9057711" y="2098777"/>
            <a:ext cx="60684" cy="62391"/>
          </a:xfrm>
          <a:custGeom>
            <a:avLst/>
            <a:gdLst/>
            <a:ahLst/>
            <a:cxnLst/>
            <a:rect l="l" t="t" r="r" b="b"/>
            <a:pathLst>
              <a:path w="960" h="987" extrusionOk="0">
                <a:moveTo>
                  <a:pt x="0" y="0"/>
                </a:moveTo>
                <a:lnTo>
                  <a:pt x="0" y="987"/>
                </a:lnTo>
                <a:lnTo>
                  <a:pt x="960" y="987"/>
                </a:lnTo>
                <a:lnTo>
                  <a:pt x="9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" name="Google Shape;3306;p27">
            <a:extLst>
              <a:ext uri="{FF2B5EF4-FFF2-40B4-BE49-F238E27FC236}">
                <a16:creationId xmlns:a16="http://schemas.microsoft.com/office/drawing/2014/main" id="{0225F6AC-49DF-3CB8-4E64-87EC49155B07}"/>
              </a:ext>
            </a:extLst>
          </p:cNvPr>
          <p:cNvGrpSpPr/>
          <p:nvPr/>
        </p:nvGrpSpPr>
        <p:grpSpPr>
          <a:xfrm>
            <a:off x="10440689" y="2058552"/>
            <a:ext cx="958807" cy="954107"/>
            <a:chOff x="2839501" y="3850250"/>
            <a:chExt cx="656209" cy="656209"/>
          </a:xfrm>
        </p:grpSpPr>
        <p:sp>
          <p:nvSpPr>
            <p:cNvPr id="27" name="Google Shape;3307;p27">
              <a:extLst>
                <a:ext uri="{FF2B5EF4-FFF2-40B4-BE49-F238E27FC236}">
                  <a16:creationId xmlns:a16="http://schemas.microsoft.com/office/drawing/2014/main" id="{01ECBF50-E169-D882-911A-E3A27E3E2D42}"/>
                </a:ext>
              </a:extLst>
            </p:cNvPr>
            <p:cNvSpPr/>
            <p:nvPr/>
          </p:nvSpPr>
          <p:spPr>
            <a:xfrm>
              <a:off x="2839501" y="3850250"/>
              <a:ext cx="656209" cy="656209"/>
            </a:xfrm>
            <a:custGeom>
              <a:avLst/>
              <a:gdLst/>
              <a:ahLst/>
              <a:cxnLst/>
              <a:rect l="l" t="t" r="r" b="b"/>
              <a:pathLst>
                <a:path w="10381" h="10381" extrusionOk="0">
                  <a:moveTo>
                    <a:pt x="5191" y="0"/>
                  </a:moveTo>
                  <a:cubicBezTo>
                    <a:pt x="3814" y="0"/>
                    <a:pt x="2494" y="546"/>
                    <a:pt x="1521" y="1520"/>
                  </a:cubicBezTo>
                  <a:cubicBezTo>
                    <a:pt x="548" y="2494"/>
                    <a:pt x="0" y="3813"/>
                    <a:pt x="0" y="5190"/>
                  </a:cubicBezTo>
                  <a:cubicBezTo>
                    <a:pt x="0" y="6567"/>
                    <a:pt x="548" y="7887"/>
                    <a:pt x="1521" y="8860"/>
                  </a:cubicBezTo>
                  <a:cubicBezTo>
                    <a:pt x="2494" y="9833"/>
                    <a:pt x="3814" y="10380"/>
                    <a:pt x="5191" y="10380"/>
                  </a:cubicBezTo>
                  <a:cubicBezTo>
                    <a:pt x="6567" y="10380"/>
                    <a:pt x="7887" y="9833"/>
                    <a:pt x="8861" y="8860"/>
                  </a:cubicBezTo>
                  <a:cubicBezTo>
                    <a:pt x="9834" y="7887"/>
                    <a:pt x="10381" y="6567"/>
                    <a:pt x="10381" y="5190"/>
                  </a:cubicBezTo>
                  <a:cubicBezTo>
                    <a:pt x="10381" y="3813"/>
                    <a:pt x="9834" y="2494"/>
                    <a:pt x="8861" y="1520"/>
                  </a:cubicBezTo>
                  <a:cubicBezTo>
                    <a:pt x="7887" y="546"/>
                    <a:pt x="6567" y="0"/>
                    <a:pt x="5191" y="0"/>
                  </a:cubicBezTo>
                  <a:close/>
                </a:path>
              </a:pathLst>
            </a:custGeom>
            <a:solidFill>
              <a:srgbClr val="DAA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08;p27">
              <a:extLst>
                <a:ext uri="{FF2B5EF4-FFF2-40B4-BE49-F238E27FC236}">
                  <a16:creationId xmlns:a16="http://schemas.microsoft.com/office/drawing/2014/main" id="{D519F059-081A-BE0A-78A8-5ECD1AAC30E5}"/>
                </a:ext>
              </a:extLst>
            </p:cNvPr>
            <p:cNvSpPr/>
            <p:nvPr/>
          </p:nvSpPr>
          <p:spPr>
            <a:xfrm>
              <a:off x="3038048" y="4055686"/>
              <a:ext cx="256200" cy="261826"/>
            </a:xfrm>
            <a:custGeom>
              <a:avLst/>
              <a:gdLst/>
              <a:ahLst/>
              <a:cxnLst/>
              <a:rect l="l" t="t" r="r" b="b"/>
              <a:pathLst>
                <a:path w="4053" h="4142" extrusionOk="0">
                  <a:moveTo>
                    <a:pt x="2027" y="1"/>
                  </a:moveTo>
                  <a:lnTo>
                    <a:pt x="1" y="2036"/>
                  </a:lnTo>
                  <a:lnTo>
                    <a:pt x="1" y="4142"/>
                  </a:lnTo>
                  <a:lnTo>
                    <a:pt x="1091" y="4142"/>
                  </a:lnTo>
                  <a:lnTo>
                    <a:pt x="1091" y="2531"/>
                  </a:lnTo>
                  <a:lnTo>
                    <a:pt x="2961" y="2531"/>
                  </a:lnTo>
                  <a:lnTo>
                    <a:pt x="2961" y="4142"/>
                  </a:lnTo>
                  <a:lnTo>
                    <a:pt x="4052" y="4142"/>
                  </a:lnTo>
                  <a:lnTo>
                    <a:pt x="4052" y="2036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09;p27">
              <a:extLst>
                <a:ext uri="{FF2B5EF4-FFF2-40B4-BE49-F238E27FC236}">
                  <a16:creationId xmlns:a16="http://schemas.microsoft.com/office/drawing/2014/main" id="{19EF1DDB-0CF4-34CE-9BB8-2CF6039E3EFB}"/>
                </a:ext>
              </a:extLst>
            </p:cNvPr>
            <p:cNvSpPr/>
            <p:nvPr/>
          </p:nvSpPr>
          <p:spPr>
            <a:xfrm>
              <a:off x="2974394" y="3980908"/>
              <a:ext cx="383447" cy="192419"/>
            </a:xfrm>
            <a:custGeom>
              <a:avLst/>
              <a:gdLst/>
              <a:ahLst/>
              <a:cxnLst/>
              <a:rect l="l" t="t" r="r" b="b"/>
              <a:pathLst>
                <a:path w="6066" h="3044" extrusionOk="0">
                  <a:moveTo>
                    <a:pt x="3034" y="1"/>
                  </a:moveTo>
                  <a:lnTo>
                    <a:pt x="1" y="3044"/>
                  </a:lnTo>
                  <a:lnTo>
                    <a:pt x="772" y="3044"/>
                  </a:lnTo>
                  <a:lnTo>
                    <a:pt x="3034" y="773"/>
                  </a:lnTo>
                  <a:lnTo>
                    <a:pt x="5295" y="3044"/>
                  </a:lnTo>
                  <a:lnTo>
                    <a:pt x="6065" y="3044"/>
                  </a:lnTo>
                  <a:lnTo>
                    <a:pt x="4983" y="1956"/>
                  </a:lnTo>
                  <a:lnTo>
                    <a:pt x="4983" y="1955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3322;p27">
            <a:extLst>
              <a:ext uri="{FF2B5EF4-FFF2-40B4-BE49-F238E27FC236}">
                <a16:creationId xmlns:a16="http://schemas.microsoft.com/office/drawing/2014/main" id="{2177761C-DD37-04C5-7B42-2843414973F4}"/>
              </a:ext>
            </a:extLst>
          </p:cNvPr>
          <p:cNvGrpSpPr/>
          <p:nvPr/>
        </p:nvGrpSpPr>
        <p:grpSpPr>
          <a:xfrm>
            <a:off x="9384324" y="3064378"/>
            <a:ext cx="902248" cy="879607"/>
            <a:chOff x="6022061" y="2633434"/>
            <a:chExt cx="656146" cy="656272"/>
          </a:xfrm>
        </p:grpSpPr>
        <p:sp>
          <p:nvSpPr>
            <p:cNvPr id="33" name="Google Shape;3323;p27">
              <a:extLst>
                <a:ext uri="{FF2B5EF4-FFF2-40B4-BE49-F238E27FC236}">
                  <a16:creationId xmlns:a16="http://schemas.microsoft.com/office/drawing/2014/main" id="{384D3174-4219-A372-7F73-2B53DCDD4EBF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24;p27">
              <a:extLst>
                <a:ext uri="{FF2B5EF4-FFF2-40B4-BE49-F238E27FC236}">
                  <a16:creationId xmlns:a16="http://schemas.microsoft.com/office/drawing/2014/main" id="{C1DF1BCC-ACDF-A24D-5C1A-4CCDA5D3019D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857F371-F1A4-1EB7-3F11-20667162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00" y="1546448"/>
            <a:ext cx="1155898" cy="11558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7F7808-DCDC-7F3A-853C-DE469DD39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98" y="3815936"/>
            <a:ext cx="689596" cy="696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C36386-4793-EDE5-8C91-D938AC420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873" y="4963852"/>
            <a:ext cx="647844" cy="6437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C4A36A6-0A66-4DEC-D0DD-624FAE20A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006" y="5456051"/>
            <a:ext cx="518575" cy="518575"/>
          </a:xfrm>
          <a:prstGeom prst="rect">
            <a:avLst/>
          </a:prstGeom>
        </p:spPr>
      </p:pic>
      <p:grpSp>
        <p:nvGrpSpPr>
          <p:cNvPr id="39" name="Google Shape;3322;p27">
            <a:extLst>
              <a:ext uri="{FF2B5EF4-FFF2-40B4-BE49-F238E27FC236}">
                <a16:creationId xmlns:a16="http://schemas.microsoft.com/office/drawing/2014/main" id="{3D755A24-415C-DF84-B69E-1C77C099F12F}"/>
              </a:ext>
            </a:extLst>
          </p:cNvPr>
          <p:cNvGrpSpPr/>
          <p:nvPr/>
        </p:nvGrpSpPr>
        <p:grpSpPr>
          <a:xfrm>
            <a:off x="10963900" y="6249829"/>
            <a:ext cx="561403" cy="518573"/>
            <a:chOff x="6022061" y="2633434"/>
            <a:chExt cx="656146" cy="656272"/>
          </a:xfrm>
        </p:grpSpPr>
        <p:sp>
          <p:nvSpPr>
            <p:cNvPr id="40" name="Google Shape;3323;p27">
              <a:extLst>
                <a:ext uri="{FF2B5EF4-FFF2-40B4-BE49-F238E27FC236}">
                  <a16:creationId xmlns:a16="http://schemas.microsoft.com/office/drawing/2014/main" id="{F29DF16C-7106-0754-4E2A-5274E3DE3058}"/>
                </a:ext>
              </a:extLst>
            </p:cNvPr>
            <p:cNvSpPr/>
            <p:nvPr/>
          </p:nvSpPr>
          <p:spPr>
            <a:xfrm>
              <a:off x="6022061" y="2633434"/>
              <a:ext cx="656146" cy="656272"/>
            </a:xfrm>
            <a:custGeom>
              <a:avLst/>
              <a:gdLst/>
              <a:ahLst/>
              <a:cxnLst/>
              <a:rect l="l" t="t" r="r" b="b"/>
              <a:pathLst>
                <a:path w="10380" h="10382" extrusionOk="0">
                  <a:moveTo>
                    <a:pt x="5190" y="1"/>
                  </a:moveTo>
                  <a:cubicBezTo>
                    <a:pt x="3814" y="1"/>
                    <a:pt x="2493" y="548"/>
                    <a:pt x="1520" y="1521"/>
                  </a:cubicBezTo>
                  <a:cubicBezTo>
                    <a:pt x="547" y="2494"/>
                    <a:pt x="0" y="3815"/>
                    <a:pt x="0" y="5191"/>
                  </a:cubicBezTo>
                  <a:cubicBezTo>
                    <a:pt x="0" y="6568"/>
                    <a:pt x="547" y="7888"/>
                    <a:pt x="1520" y="8862"/>
                  </a:cubicBezTo>
                  <a:cubicBezTo>
                    <a:pt x="2493" y="9835"/>
                    <a:pt x="3814" y="10381"/>
                    <a:pt x="5190" y="10381"/>
                  </a:cubicBezTo>
                  <a:cubicBezTo>
                    <a:pt x="6566" y="10381"/>
                    <a:pt x="7886" y="9835"/>
                    <a:pt x="8860" y="8862"/>
                  </a:cubicBezTo>
                  <a:cubicBezTo>
                    <a:pt x="9833" y="7888"/>
                    <a:pt x="10380" y="6568"/>
                    <a:pt x="10380" y="5191"/>
                  </a:cubicBezTo>
                  <a:cubicBezTo>
                    <a:pt x="10380" y="3815"/>
                    <a:pt x="9833" y="2494"/>
                    <a:pt x="8860" y="1521"/>
                  </a:cubicBezTo>
                  <a:cubicBezTo>
                    <a:pt x="7886" y="548"/>
                    <a:pt x="6566" y="1"/>
                    <a:pt x="5190" y="1"/>
                  </a:cubicBezTo>
                  <a:close/>
                </a:path>
              </a:pathLst>
            </a:custGeom>
            <a:solidFill>
              <a:srgbClr val="4E6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24;p27">
              <a:extLst>
                <a:ext uri="{FF2B5EF4-FFF2-40B4-BE49-F238E27FC236}">
                  <a16:creationId xmlns:a16="http://schemas.microsoft.com/office/drawing/2014/main" id="{35588BA5-0D61-28A6-3E73-2C0A7894FEA6}"/>
                </a:ext>
              </a:extLst>
            </p:cNvPr>
            <p:cNvSpPr/>
            <p:nvPr/>
          </p:nvSpPr>
          <p:spPr>
            <a:xfrm>
              <a:off x="6221113" y="2776038"/>
              <a:ext cx="258349" cy="372258"/>
            </a:xfrm>
            <a:custGeom>
              <a:avLst/>
              <a:gdLst/>
              <a:ahLst/>
              <a:cxnLst/>
              <a:rect l="l" t="t" r="r" b="b"/>
              <a:pathLst>
                <a:path w="4087" h="5889" extrusionOk="0">
                  <a:moveTo>
                    <a:pt x="2246" y="1134"/>
                  </a:moveTo>
                  <a:cubicBezTo>
                    <a:pt x="2305" y="1134"/>
                    <a:pt x="2363" y="1161"/>
                    <a:pt x="2401" y="1213"/>
                  </a:cubicBezTo>
                  <a:cubicBezTo>
                    <a:pt x="2785" y="1751"/>
                    <a:pt x="3751" y="3167"/>
                    <a:pt x="3751" y="3832"/>
                  </a:cubicBezTo>
                  <a:cubicBezTo>
                    <a:pt x="3749" y="4654"/>
                    <a:pt x="3253" y="5029"/>
                    <a:pt x="2830" y="5198"/>
                  </a:cubicBezTo>
                  <a:cubicBezTo>
                    <a:pt x="2820" y="5202"/>
                    <a:pt x="2810" y="5204"/>
                    <a:pt x="2801" y="5204"/>
                  </a:cubicBezTo>
                  <a:cubicBezTo>
                    <a:pt x="2737" y="5204"/>
                    <a:pt x="2698" y="5119"/>
                    <a:pt x="2757" y="5073"/>
                  </a:cubicBezTo>
                  <a:cubicBezTo>
                    <a:pt x="3028" y="4856"/>
                    <a:pt x="3302" y="4476"/>
                    <a:pt x="3278" y="3832"/>
                  </a:cubicBezTo>
                  <a:cubicBezTo>
                    <a:pt x="3256" y="3244"/>
                    <a:pt x="2526" y="2072"/>
                    <a:pt x="2086" y="1436"/>
                  </a:cubicBezTo>
                  <a:cubicBezTo>
                    <a:pt x="2040" y="1371"/>
                    <a:pt x="2041" y="1284"/>
                    <a:pt x="2088" y="1219"/>
                  </a:cubicBezTo>
                  <a:cubicBezTo>
                    <a:pt x="2089" y="1217"/>
                    <a:pt x="2091" y="1215"/>
                    <a:pt x="2092" y="1213"/>
                  </a:cubicBezTo>
                  <a:cubicBezTo>
                    <a:pt x="2130" y="1161"/>
                    <a:pt x="2188" y="1134"/>
                    <a:pt x="2246" y="1134"/>
                  </a:cubicBezTo>
                  <a:close/>
                  <a:moveTo>
                    <a:pt x="2043" y="1"/>
                  </a:moveTo>
                  <a:cubicBezTo>
                    <a:pt x="2043" y="1"/>
                    <a:pt x="1" y="2717"/>
                    <a:pt x="1" y="3846"/>
                  </a:cubicBezTo>
                  <a:cubicBezTo>
                    <a:pt x="1" y="4974"/>
                    <a:pt x="916" y="5888"/>
                    <a:pt x="2043" y="5888"/>
                  </a:cubicBezTo>
                  <a:cubicBezTo>
                    <a:pt x="3172" y="5888"/>
                    <a:pt x="4086" y="4974"/>
                    <a:pt x="4086" y="3846"/>
                  </a:cubicBezTo>
                  <a:cubicBezTo>
                    <a:pt x="4086" y="2717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766" y="2189862"/>
            <a:ext cx="8872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modernising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making something attractive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making use of the latest technology, design, etc.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33706" y="3052518"/>
            <a:ext cx="561403" cy="5185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428220" y="9544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5977" y="999243"/>
            <a:ext cx="12066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Choose the correct meanings of the highlighted words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C3E66-AC60-B003-E12D-8F730F656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6" y="5746189"/>
            <a:ext cx="2460176" cy="1111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1B711-20E7-0C01-3FA1-3EAA1EF90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51" y="5722534"/>
            <a:ext cx="2460177" cy="113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123D1-E47A-10A9-B563-C4ECE8ECC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73" y="5974861"/>
            <a:ext cx="2460177" cy="883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78725-3B23-A24E-F6D4-BDEA48876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553" y="5903893"/>
            <a:ext cx="2460177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E4E27-E166-EDBA-A780-A79388378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3E7452-5B2C-1F77-8253-0824654BCA14}"/>
              </a:ext>
            </a:extLst>
          </p:cNvPr>
          <p:cNvSpPr/>
          <p:nvPr/>
        </p:nvSpPr>
        <p:spPr>
          <a:xfrm>
            <a:off x="489766" y="2189862"/>
            <a:ext cx="8872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concern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A. a feeling of satisfaction</a:t>
            </a:r>
          </a:p>
          <a:p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B. a feeling of worry about something important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6FB5D7-2964-E3F9-1B7E-D657095EA4BE}"/>
              </a:ext>
            </a:extLst>
          </p:cNvPr>
          <p:cNvSpPr/>
          <p:nvPr/>
        </p:nvSpPr>
        <p:spPr>
          <a:xfrm>
            <a:off x="1333706" y="3052518"/>
            <a:ext cx="561403" cy="5185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2FBA6-1F54-7E0C-09C6-9D4818077598}"/>
              </a:ext>
            </a:extLst>
          </p:cNvPr>
          <p:cNvSpPr txBox="1"/>
          <p:nvPr/>
        </p:nvSpPr>
        <p:spPr>
          <a:xfrm>
            <a:off x="428220" y="9544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621EF-4B5B-A3BC-80CC-0E10A072F271}"/>
              </a:ext>
            </a:extLst>
          </p:cNvPr>
          <p:cNvSpPr txBox="1"/>
          <p:nvPr/>
        </p:nvSpPr>
        <p:spPr>
          <a:xfrm>
            <a:off x="125977" y="999243"/>
            <a:ext cx="12066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Choose the correct meanings of the highlighted words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217A5D-0367-B08F-00E2-4A9B4DB55FDF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73EA4-C247-4013-3E55-3B3FC90B64D9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4FF35-82B0-9877-BC58-BF4FB2B5B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6" y="5746189"/>
            <a:ext cx="2460176" cy="1111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E86C-3CE0-842C-D412-BFC209A8A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51" y="5722534"/>
            <a:ext cx="2460177" cy="113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DE4F2-6942-8B99-4A07-C2742906C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73" y="5974861"/>
            <a:ext cx="2460177" cy="883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DDBC6-DD08-5ABD-AFB0-996D16AC9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553" y="5903893"/>
            <a:ext cx="2460177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0842" y="104384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20" y="9544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400"/>
            <a:ext cx="6061166" cy="531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31" y="1579737"/>
            <a:ext cx="6282490" cy="52782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D9130-EAA8-EFA3-AEFA-7C1A1D7195D9}"/>
              </a:ext>
            </a:extLst>
          </p:cNvPr>
          <p:cNvSpPr txBox="1"/>
          <p:nvPr/>
        </p:nvSpPr>
        <p:spPr>
          <a:xfrm>
            <a:off x="974368" y="930790"/>
            <a:ext cx="11258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article . Put the main ideas in the order they appear in the article.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C1E4-2B40-2742-1DDD-DBB52C099691}"/>
              </a:ext>
            </a:extLst>
          </p:cNvPr>
          <p:cNvSpPr txBox="1"/>
          <p:nvPr/>
        </p:nvSpPr>
        <p:spPr>
          <a:xfrm>
            <a:off x="301310" y="2852379"/>
            <a:ext cx="79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D0EA6-8673-8132-B01B-1CD182CABC53}"/>
              </a:ext>
            </a:extLst>
          </p:cNvPr>
          <p:cNvSpPr txBox="1"/>
          <p:nvPr/>
        </p:nvSpPr>
        <p:spPr>
          <a:xfrm>
            <a:off x="2064148" y="4765346"/>
            <a:ext cx="79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1C5D0-051B-008C-CD21-8EB2A461124F}"/>
              </a:ext>
            </a:extLst>
          </p:cNvPr>
          <p:cNvSpPr txBox="1"/>
          <p:nvPr/>
        </p:nvSpPr>
        <p:spPr>
          <a:xfrm>
            <a:off x="6131192" y="1367041"/>
            <a:ext cx="79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BF8443-0B2C-B660-9724-09B80F90C9B9}"/>
              </a:ext>
            </a:extLst>
          </p:cNvPr>
          <p:cNvSpPr txBox="1"/>
          <p:nvPr/>
        </p:nvSpPr>
        <p:spPr>
          <a:xfrm>
            <a:off x="8069178" y="4233077"/>
            <a:ext cx="79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4____</a:t>
            </a:r>
          </a:p>
        </p:txBody>
      </p:sp>
    </p:spTree>
    <p:extLst>
      <p:ext uri="{BB962C8B-B14F-4D97-AF65-F5344CB8AC3E}">
        <p14:creationId xmlns:p14="http://schemas.microsoft.com/office/powerpoint/2010/main" val="299473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2E7611-79B9-2ADF-01C5-16F9BDFEB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rcRect t="5576" b="5637"/>
          <a:stretch/>
        </p:blipFill>
        <p:spPr>
          <a:xfrm>
            <a:off x="1047302" y="893198"/>
            <a:ext cx="10092519" cy="5970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Google Shape;58;p15">
            <a:extLst>
              <a:ext uri="{FF2B5EF4-FFF2-40B4-BE49-F238E27FC236}">
                <a16:creationId xmlns:a16="http://schemas.microsoft.com/office/drawing/2014/main" id="{99C84430-0211-8E40-2C25-559DB364F12E}"/>
              </a:ext>
            </a:extLst>
          </p:cNvPr>
          <p:cNvSpPr txBox="1"/>
          <p:nvPr/>
        </p:nvSpPr>
        <p:spPr>
          <a:xfrm>
            <a:off x="6707876" y="1295188"/>
            <a:ext cx="4176216" cy="987910"/>
          </a:xfrm>
          <a:prstGeom prst="roundRect">
            <a:avLst>
              <a:gd name="adj" fmla="val 28853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CATCH THE FISH!</a:t>
            </a:r>
          </a:p>
        </p:txBody>
      </p:sp>
    </p:spTree>
    <p:extLst>
      <p:ext uri="{BB962C8B-B14F-4D97-AF65-F5344CB8AC3E}">
        <p14:creationId xmlns:p14="http://schemas.microsoft.com/office/powerpoint/2010/main" val="33138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0842" y="104384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20" y="9544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7403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94B88-F8A7-D9EF-9B2B-9B1C7D798D21}"/>
              </a:ext>
            </a:extLst>
          </p:cNvPr>
          <p:cNvSpPr txBox="1"/>
          <p:nvPr/>
        </p:nvSpPr>
        <p:spPr>
          <a:xfrm>
            <a:off x="930826" y="916276"/>
            <a:ext cx="11258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article . Put the main ideas in the order they appear in the article.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567F8-6DC8-AF00-1F3F-56512F53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453" y="1647186"/>
            <a:ext cx="1380220" cy="679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E75D41-A668-21A4-18CE-982D8BC0E126}"/>
              </a:ext>
            </a:extLst>
          </p:cNvPr>
          <p:cNvSpPr txBox="1"/>
          <p:nvPr/>
        </p:nvSpPr>
        <p:spPr>
          <a:xfrm>
            <a:off x="6096000" y="1665023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F18F0-902A-B2CA-7F68-903CE552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41" y="2786792"/>
            <a:ext cx="10808916" cy="327303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AFD8BA-BDBD-DC77-990F-6B06E729FA35}"/>
              </a:ext>
            </a:extLst>
          </p:cNvPr>
          <p:cNvCxnSpPr>
            <a:cxnSpLocks/>
          </p:cNvCxnSpPr>
          <p:nvPr/>
        </p:nvCxnSpPr>
        <p:spPr>
          <a:xfrm>
            <a:off x="4667756" y="3887775"/>
            <a:ext cx="1326644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7ACA81-6986-51C7-7A29-02E863BD0711}"/>
              </a:ext>
            </a:extLst>
          </p:cNvPr>
          <p:cNvCxnSpPr>
            <a:cxnSpLocks/>
          </p:cNvCxnSpPr>
          <p:nvPr/>
        </p:nvCxnSpPr>
        <p:spPr>
          <a:xfrm>
            <a:off x="5646061" y="4816691"/>
            <a:ext cx="1625596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631106-7C3D-2F61-901E-83C9F2A134B5}"/>
              </a:ext>
            </a:extLst>
          </p:cNvPr>
          <p:cNvCxnSpPr>
            <a:cxnSpLocks/>
          </p:cNvCxnSpPr>
          <p:nvPr/>
        </p:nvCxnSpPr>
        <p:spPr>
          <a:xfrm>
            <a:off x="1045026" y="5847205"/>
            <a:ext cx="2699660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0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D62A6-AF81-BF84-DAE9-6B9739D47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50C1EE-925C-97A6-79C8-90F5CFC6A149}"/>
              </a:ext>
            </a:extLst>
          </p:cNvPr>
          <p:cNvSpPr/>
          <p:nvPr/>
        </p:nvSpPr>
        <p:spPr>
          <a:xfrm>
            <a:off x="420842" y="104384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2C9A9-E213-BBA4-4F0B-AC2A09A4CD61}"/>
              </a:ext>
            </a:extLst>
          </p:cNvPr>
          <p:cNvSpPr txBox="1"/>
          <p:nvPr/>
        </p:nvSpPr>
        <p:spPr>
          <a:xfrm>
            <a:off x="428220" y="9544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31746B-2A9F-1221-7444-F527A4DBC53E}"/>
              </a:ext>
            </a:extLst>
          </p:cNvPr>
          <p:cNvSpPr/>
          <p:nvPr/>
        </p:nvSpPr>
        <p:spPr>
          <a:xfrm>
            <a:off x="-2437" y="-2745"/>
            <a:ext cx="12192000" cy="7403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531A9-A9A2-3510-0375-1A6F57384CF0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17C6FD-4304-3471-42BA-7853DE77B2B3}"/>
              </a:ext>
            </a:extLst>
          </p:cNvPr>
          <p:cNvSpPr txBox="1"/>
          <p:nvPr/>
        </p:nvSpPr>
        <p:spPr>
          <a:xfrm>
            <a:off x="930826" y="930790"/>
            <a:ext cx="11258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article . Put the main ideas in the order they appear in the article.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EA135-B891-2B85-13C4-4207BC4D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153" y="1580674"/>
            <a:ext cx="1267002" cy="666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9A576-9A17-9B62-0807-B802BCB95F74}"/>
              </a:ext>
            </a:extLst>
          </p:cNvPr>
          <p:cNvSpPr txBox="1"/>
          <p:nvPr/>
        </p:nvSpPr>
        <p:spPr>
          <a:xfrm>
            <a:off x="5072415" y="1569489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5C56F1-DEEC-2522-EB3F-EA37692E5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5" y="2489615"/>
            <a:ext cx="11812649" cy="354379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930042-6693-7792-1DFB-E264D0462FD4}"/>
              </a:ext>
            </a:extLst>
          </p:cNvPr>
          <p:cNvCxnSpPr>
            <a:cxnSpLocks/>
          </p:cNvCxnSpPr>
          <p:nvPr/>
        </p:nvCxnSpPr>
        <p:spPr>
          <a:xfrm>
            <a:off x="3918857" y="3016916"/>
            <a:ext cx="5921829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8AD2D5-D525-65F8-830E-2DC00B290C54}"/>
              </a:ext>
            </a:extLst>
          </p:cNvPr>
          <p:cNvCxnSpPr>
            <a:cxnSpLocks/>
          </p:cNvCxnSpPr>
          <p:nvPr/>
        </p:nvCxnSpPr>
        <p:spPr>
          <a:xfrm>
            <a:off x="6778171" y="3895029"/>
            <a:ext cx="4796978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44EF4D-7482-EB71-6C50-231EF2E03954}"/>
              </a:ext>
            </a:extLst>
          </p:cNvPr>
          <p:cNvCxnSpPr>
            <a:cxnSpLocks/>
          </p:cNvCxnSpPr>
          <p:nvPr/>
        </p:nvCxnSpPr>
        <p:spPr>
          <a:xfrm>
            <a:off x="3918857" y="4352233"/>
            <a:ext cx="6865257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617172-DC50-8C56-C99C-0A8C6A38CD73}"/>
              </a:ext>
            </a:extLst>
          </p:cNvPr>
          <p:cNvCxnSpPr>
            <a:cxnSpLocks/>
          </p:cNvCxnSpPr>
          <p:nvPr/>
        </p:nvCxnSpPr>
        <p:spPr>
          <a:xfrm>
            <a:off x="7823200" y="4751376"/>
            <a:ext cx="3635828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C23A88-96DF-0988-BF23-8DF1EDFEB990}"/>
              </a:ext>
            </a:extLst>
          </p:cNvPr>
          <p:cNvCxnSpPr>
            <a:cxnSpLocks/>
          </p:cNvCxnSpPr>
          <p:nvPr/>
        </p:nvCxnSpPr>
        <p:spPr>
          <a:xfrm>
            <a:off x="3882572" y="5215831"/>
            <a:ext cx="2358571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1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B37C8-88E8-452E-FCFF-A4828270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B4CE22-8F5D-4DA4-C108-766B36A2F6AB}"/>
              </a:ext>
            </a:extLst>
          </p:cNvPr>
          <p:cNvSpPr/>
          <p:nvPr/>
        </p:nvSpPr>
        <p:spPr>
          <a:xfrm>
            <a:off x="420842" y="104384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E837A-F644-8888-CF4E-F37DAAC500F0}"/>
              </a:ext>
            </a:extLst>
          </p:cNvPr>
          <p:cNvSpPr txBox="1"/>
          <p:nvPr/>
        </p:nvSpPr>
        <p:spPr>
          <a:xfrm>
            <a:off x="428220" y="9544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E05678-20CE-322D-AA5B-CE4069B377D2}"/>
              </a:ext>
            </a:extLst>
          </p:cNvPr>
          <p:cNvSpPr/>
          <p:nvPr/>
        </p:nvSpPr>
        <p:spPr>
          <a:xfrm>
            <a:off x="-2437" y="-2745"/>
            <a:ext cx="12192000" cy="7403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7F308-25F8-894D-FB4F-B9A9DE899AE0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31A05-47F0-FC91-BBA3-2B69D9326059}"/>
              </a:ext>
            </a:extLst>
          </p:cNvPr>
          <p:cNvSpPr txBox="1"/>
          <p:nvPr/>
        </p:nvSpPr>
        <p:spPr>
          <a:xfrm>
            <a:off x="930826" y="930790"/>
            <a:ext cx="11258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article . Put the main ideas in the order they appear in the article.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B232A-64B6-D86C-7E54-CF8C24995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88" y="1695258"/>
            <a:ext cx="1238423" cy="628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17A9FF-6F0D-DA6D-D001-4E5DD5374A65}"/>
              </a:ext>
            </a:extLst>
          </p:cNvPr>
          <p:cNvSpPr txBox="1"/>
          <p:nvPr/>
        </p:nvSpPr>
        <p:spPr>
          <a:xfrm>
            <a:off x="6109647" y="1692318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D7C42A-3D4F-1701-4BB8-CBE20B3E1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9" y="2430067"/>
            <a:ext cx="11831701" cy="437258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EAA66F-BE17-13D1-173B-C562C61BEC49}"/>
              </a:ext>
            </a:extLst>
          </p:cNvPr>
          <p:cNvCxnSpPr>
            <a:cxnSpLocks/>
          </p:cNvCxnSpPr>
          <p:nvPr/>
        </p:nvCxnSpPr>
        <p:spPr>
          <a:xfrm>
            <a:off x="3802742" y="2871780"/>
            <a:ext cx="1886858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1985DE-53F7-E60F-7F73-AD2F0FF54294}"/>
              </a:ext>
            </a:extLst>
          </p:cNvPr>
          <p:cNvCxnSpPr>
            <a:cxnSpLocks/>
          </p:cNvCxnSpPr>
          <p:nvPr/>
        </p:nvCxnSpPr>
        <p:spPr>
          <a:xfrm>
            <a:off x="377374" y="5048918"/>
            <a:ext cx="5943599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B462BB-A16D-B6DC-30FA-E3E301EE2A28}"/>
              </a:ext>
            </a:extLst>
          </p:cNvPr>
          <p:cNvCxnSpPr>
            <a:cxnSpLocks/>
          </p:cNvCxnSpPr>
          <p:nvPr/>
        </p:nvCxnSpPr>
        <p:spPr>
          <a:xfrm>
            <a:off x="377374" y="5411776"/>
            <a:ext cx="4644569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7A1CC0-4EDF-B32E-6AAE-A89BFD7969B5}"/>
              </a:ext>
            </a:extLst>
          </p:cNvPr>
          <p:cNvCxnSpPr>
            <a:cxnSpLocks/>
          </p:cNvCxnSpPr>
          <p:nvPr/>
        </p:nvCxnSpPr>
        <p:spPr>
          <a:xfrm>
            <a:off x="5399316" y="5440806"/>
            <a:ext cx="2351313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DBB246-BD64-6BBC-3029-6A109147FB01}"/>
              </a:ext>
            </a:extLst>
          </p:cNvPr>
          <p:cNvCxnSpPr>
            <a:cxnSpLocks/>
          </p:cNvCxnSpPr>
          <p:nvPr/>
        </p:nvCxnSpPr>
        <p:spPr>
          <a:xfrm>
            <a:off x="370113" y="5868975"/>
            <a:ext cx="1400630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93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225E6-24B3-EB52-524E-60DFCF337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AB4DFD-2B14-DF0F-7A5B-F81500D4F934}"/>
              </a:ext>
            </a:extLst>
          </p:cNvPr>
          <p:cNvSpPr/>
          <p:nvPr/>
        </p:nvSpPr>
        <p:spPr>
          <a:xfrm>
            <a:off x="420842" y="104384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C95939-2582-FE63-1F43-420D719D2FCB}"/>
              </a:ext>
            </a:extLst>
          </p:cNvPr>
          <p:cNvSpPr txBox="1"/>
          <p:nvPr/>
        </p:nvSpPr>
        <p:spPr>
          <a:xfrm>
            <a:off x="428220" y="9544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C65FE3-0955-6519-7985-66BC68E680C7}"/>
              </a:ext>
            </a:extLst>
          </p:cNvPr>
          <p:cNvSpPr/>
          <p:nvPr/>
        </p:nvSpPr>
        <p:spPr>
          <a:xfrm>
            <a:off x="-2437" y="-2745"/>
            <a:ext cx="12192000" cy="740359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D08EE1-D184-0333-8F56-35823BCE8666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21D1F-D131-612A-1205-AAB8F03A5850}"/>
              </a:ext>
            </a:extLst>
          </p:cNvPr>
          <p:cNvSpPr txBox="1"/>
          <p:nvPr/>
        </p:nvSpPr>
        <p:spPr>
          <a:xfrm>
            <a:off x="930826" y="930790"/>
            <a:ext cx="11258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article . Put the main ideas in the order they appear in the article.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85A052-4749-C0A8-6C72-4285BA61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894" y="1735560"/>
            <a:ext cx="1162212" cy="657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5FC4AB-FF99-3CFE-F462-0674C71BAE64}"/>
              </a:ext>
            </a:extLst>
          </p:cNvPr>
          <p:cNvSpPr txBox="1"/>
          <p:nvPr/>
        </p:nvSpPr>
        <p:spPr>
          <a:xfrm>
            <a:off x="6055055" y="176055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FA30C2-06DB-E20E-EACC-B5B66412B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8" y="2760208"/>
            <a:ext cx="11745964" cy="283884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CD9FA7-4A59-565B-A80A-EDCCB3C43930}"/>
              </a:ext>
            </a:extLst>
          </p:cNvPr>
          <p:cNvCxnSpPr>
            <a:cxnSpLocks/>
          </p:cNvCxnSpPr>
          <p:nvPr/>
        </p:nvCxnSpPr>
        <p:spPr>
          <a:xfrm>
            <a:off x="5210629" y="3321718"/>
            <a:ext cx="5239657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B99EDE-4B0F-7A15-1D29-4572FCD72354}"/>
              </a:ext>
            </a:extLst>
          </p:cNvPr>
          <p:cNvCxnSpPr>
            <a:cxnSpLocks/>
          </p:cNvCxnSpPr>
          <p:nvPr/>
        </p:nvCxnSpPr>
        <p:spPr>
          <a:xfrm>
            <a:off x="3957307" y="4565940"/>
            <a:ext cx="5650717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9F5638-D6C5-06F8-0C69-471947C6D5C4}"/>
              </a:ext>
            </a:extLst>
          </p:cNvPr>
          <p:cNvCxnSpPr>
            <a:cxnSpLocks/>
          </p:cNvCxnSpPr>
          <p:nvPr/>
        </p:nvCxnSpPr>
        <p:spPr>
          <a:xfrm>
            <a:off x="6359857" y="5016315"/>
            <a:ext cx="1487606" cy="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2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Read the article again and complete the table using no more than THREE words and/or a number for each gap.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63421"/>
            <a:ext cx="12189563" cy="36706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91229" y="3272389"/>
            <a:ext cx="732893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152</a:t>
            </a:r>
          </a:p>
        </p:txBody>
      </p:sp>
      <p:sp>
        <p:nvSpPr>
          <p:cNvPr id="9" name="Rectangle 8"/>
          <p:cNvSpPr/>
          <p:nvPr/>
        </p:nvSpPr>
        <p:spPr>
          <a:xfrm>
            <a:off x="8902979" y="4037130"/>
            <a:ext cx="1478290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million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5769" y="4773080"/>
            <a:ext cx="1042401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62132" y="4718489"/>
            <a:ext cx="1250279" cy="95410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metro/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89047" y="5486682"/>
            <a:ext cx="2811282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low-rise buildings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mix_1m21s (audio-joiner.com)">
            <a:hlinkClick r:id="" action="ppaction://media"/>
            <a:extLst>
              <a:ext uri="{FF2B5EF4-FFF2-40B4-BE49-F238E27FC236}">
                <a16:creationId xmlns:a16="http://schemas.microsoft.com/office/drawing/2014/main" id="{003D73CA-1155-C576-9CFB-29652798F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7291" y="16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23467" y="126474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3639" y="116909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088386" y="1236796"/>
            <a:ext cx="8015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Work in pairs. discuss the following questions.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13" y="2434655"/>
            <a:ext cx="11201173" cy="360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6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D5657171-9041-4618-E24D-5D36EA9C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8"/>
          <a:stretch/>
        </p:blipFill>
        <p:spPr bwMode="auto">
          <a:xfrm>
            <a:off x="2971894" y="2969352"/>
            <a:ext cx="3456612" cy="35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32637C33-35CC-A027-7F91-B93BC5200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8"/>
          <a:stretch/>
        </p:blipFill>
        <p:spPr bwMode="auto">
          <a:xfrm>
            <a:off x="6331524" y="2969351"/>
            <a:ext cx="3456613" cy="35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09" y="1048784"/>
            <a:ext cx="11201173" cy="360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6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D5657171-9041-4618-E24D-5D36EA9CE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80060" y="1565052"/>
            <a:ext cx="2509320" cy="262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0 Hanoi Landmarks, Then &amp; Now (Hà Nội Xưa &amp; Nay)">
            <a:extLst>
              <a:ext uri="{FF2B5EF4-FFF2-40B4-BE49-F238E27FC236}">
                <a16:creationId xmlns:a16="http://schemas.microsoft.com/office/drawing/2014/main" id="{2F1530FA-500D-CC07-2ECD-CFEBD6D5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476940" y="3979801"/>
            <a:ext cx="2509320" cy="262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5E03BD-F068-D8DA-A550-F6EDBCFA39EF}"/>
              </a:ext>
            </a:extLst>
          </p:cNvPr>
          <p:cNvSpPr/>
          <p:nvPr/>
        </p:nvSpPr>
        <p:spPr>
          <a:xfrm>
            <a:off x="3208020" y="1565052"/>
            <a:ext cx="6858000" cy="1560398"/>
          </a:xfrm>
          <a:prstGeom prst="wedgeRoundRectCallout">
            <a:avLst>
              <a:gd name="adj1" fmla="val -47167"/>
              <a:gd name="adj2" fmla="val 91298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 prefer to live in Ha Noi at present because …………………………………………………………………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C2CB7AC-3808-1C50-033A-DF06A612A5B5}"/>
              </a:ext>
            </a:extLst>
          </p:cNvPr>
          <p:cNvSpPr/>
          <p:nvPr/>
        </p:nvSpPr>
        <p:spPr>
          <a:xfrm>
            <a:off x="2472895" y="4232874"/>
            <a:ext cx="6858000" cy="2120143"/>
          </a:xfrm>
          <a:prstGeom prst="wedgeRoundRectCallout">
            <a:avLst>
              <a:gd name="adj1" fmla="val 45834"/>
              <a:gd name="adj2" fmla="val 66534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I prefer to live in Ha Noi in the past because………………………………………………………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966483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29391" y="119336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563" y="109771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83986" y="1159274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04166" y="1961191"/>
            <a:ext cx="10124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Read for main ideas and specific information in news items about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Urbanisation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of Ha Noi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 vocabulary words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371C0-EA10-2E39-E8E0-4B9498DDA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404" y="3098042"/>
            <a:ext cx="4661319" cy="37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829" y="2887888"/>
            <a:ext cx="5772267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Lesson 4 - Unit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829" y="198717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001" y="189152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8607" y="19153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12" y="1596788"/>
            <a:ext cx="5508691" cy="52612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09" y="152839"/>
            <a:ext cx="732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979382" y="6078935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2BA1D-28F5-FDB8-69D5-B3F80CB15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9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Swimming Fish">
            <a:extLst>
              <a:ext uri="{FF2B5EF4-FFF2-40B4-BE49-F238E27FC236}">
                <a16:creationId xmlns:a16="http://schemas.microsoft.com/office/drawing/2014/main" id="{32B69B0D-57BB-91D8-DA18-71292D32B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4" b="30797"/>
          <a:stretch/>
        </p:blipFill>
        <p:spPr bwMode="auto">
          <a:xfrm>
            <a:off x="8768142" y="6353215"/>
            <a:ext cx="1742995" cy="47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" name="Picture 2" descr="Swimming Fish">
            <a:extLst>
              <a:ext uri="{FF2B5EF4-FFF2-40B4-BE49-F238E27FC236}">
                <a16:creationId xmlns:a16="http://schemas.microsoft.com/office/drawing/2014/main" id="{0D919696-8F97-0F5E-2A6D-149385DCD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86" y="3843759"/>
            <a:ext cx="1742995" cy="13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2" descr="Swimming Fish">
            <a:extLst>
              <a:ext uri="{FF2B5EF4-FFF2-40B4-BE49-F238E27FC236}">
                <a16:creationId xmlns:a16="http://schemas.microsoft.com/office/drawing/2014/main" id="{105C100B-B5DE-11C0-32E6-918EF2B46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4" b="30797"/>
          <a:stretch/>
        </p:blipFill>
        <p:spPr bwMode="auto">
          <a:xfrm>
            <a:off x="574265" y="6189253"/>
            <a:ext cx="1742995" cy="47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wimming Fish">
            <a:extLst>
              <a:ext uri="{FF2B5EF4-FFF2-40B4-BE49-F238E27FC236}">
                <a16:creationId xmlns:a16="http://schemas.microsoft.com/office/drawing/2014/main" id="{E91925D5-6E83-0B1E-B7BF-F380AF76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" y="3741088"/>
            <a:ext cx="1742995" cy="13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607" y="3914860"/>
            <a:ext cx="5328785" cy="2943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88D0F4-E0C4-A2AC-2DA5-59A9D1CFD368}"/>
              </a:ext>
            </a:extLst>
          </p:cNvPr>
          <p:cNvSpPr/>
          <p:nvPr/>
        </p:nvSpPr>
        <p:spPr>
          <a:xfrm>
            <a:off x="264453" y="1029781"/>
            <a:ext cx="11663093" cy="2980305"/>
          </a:xfrm>
          <a:prstGeom prst="roundRect">
            <a:avLst>
              <a:gd name="adj" fmla="val 25041"/>
            </a:avLst>
          </a:prstGeom>
          <a:solidFill>
            <a:srgbClr val="FFD25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Students work in 2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There are several pictures and you need to choose the correct fish that the picture represents.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1" dirty="0">
                <a:ln w="635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Go to the board and write down the correct answer in order.</a:t>
            </a:r>
          </a:p>
        </p:txBody>
      </p:sp>
      <p:pic>
        <p:nvPicPr>
          <p:cNvPr id="396" name="Picture 2" descr="Swimming Fish">
            <a:extLst>
              <a:ext uri="{FF2B5EF4-FFF2-40B4-BE49-F238E27FC236}">
                <a16:creationId xmlns:a16="http://schemas.microsoft.com/office/drawing/2014/main" id="{762D0A1A-7686-DC37-6259-654FEAF13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b="31900"/>
          <a:stretch/>
        </p:blipFill>
        <p:spPr bwMode="auto">
          <a:xfrm>
            <a:off x="976532" y="5151005"/>
            <a:ext cx="1742995" cy="4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Swimming Fish">
            <a:extLst>
              <a:ext uri="{FF2B5EF4-FFF2-40B4-BE49-F238E27FC236}">
                <a16:creationId xmlns:a16="http://schemas.microsoft.com/office/drawing/2014/main" id="{7DD01CDC-E7F5-E477-10BB-3B01CC08F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1" b="31900"/>
          <a:stretch/>
        </p:blipFill>
        <p:spPr bwMode="auto">
          <a:xfrm>
            <a:off x="10184551" y="5357369"/>
            <a:ext cx="1742995" cy="47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27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rgbClr val="46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60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10408" y="893198"/>
            <a:ext cx="9144000" cy="238699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035688" y="5292650"/>
            <a:ext cx="2108269" cy="1089218"/>
            <a:chOff x="9367908" y="4443388"/>
            <a:chExt cx="1900856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5736" y="4443388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948490">
              <a:off x="9367908" y="4690287"/>
              <a:ext cx="1900856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rush hour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22183" y="3293129"/>
            <a:ext cx="3619902" cy="989728"/>
            <a:chOff x="8690286" y="4420621"/>
            <a:chExt cx="3709027" cy="10140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302392">
              <a:off x="8690286" y="4751514"/>
              <a:ext cx="3709027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high-rise building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552967" y="5248436"/>
            <a:ext cx="4392803" cy="1256471"/>
            <a:chOff x="7635832" y="4232219"/>
            <a:chExt cx="4500960" cy="12874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095" y="4537565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889968">
              <a:off x="7635832" y="4232219"/>
              <a:ext cx="4500960" cy="93124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unemployment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3390264" y="3325799"/>
            <a:ext cx="4759903" cy="1687890"/>
            <a:chOff x="8161292" y="4120239"/>
            <a:chExt cx="4534424" cy="1607934"/>
          </a:xfrm>
          <a:noFill/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grpFill/>
          </p:spPr>
        </p:pic>
        <p:sp>
          <p:nvSpPr>
            <p:cNvPr id="19" name="TextBox 18"/>
            <p:cNvSpPr txBox="1"/>
            <p:nvPr/>
          </p:nvSpPr>
          <p:spPr>
            <a:xfrm rot="1755686">
              <a:off x="8161292" y="4120239"/>
              <a:ext cx="4534424" cy="1607934"/>
            </a:xfrm>
            <a:prstGeom prst="ellipse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low-rise building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06" y="1041212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13624" y="52123"/>
            <a:ext cx="3816986" cy="1372357"/>
            <a:chOff x="8546216" y="3581567"/>
            <a:chExt cx="2614008" cy="182111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1368213">
              <a:off x="8546216" y="3581567"/>
              <a:ext cx="2392320" cy="1592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low-rise building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66F09A-5C7B-8577-214B-1179522F69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535" y="953233"/>
            <a:ext cx="2599591" cy="1733061"/>
          </a:xfrm>
          <a:prstGeom prst="rect">
            <a:avLst/>
          </a:prstGeom>
        </p:spPr>
      </p:pic>
      <p:pic>
        <p:nvPicPr>
          <p:cNvPr id="2" name="level-vii-short-258782">
            <a:hlinkClick r:id="" action="ppaction://media"/>
            <a:extLst>
              <a:ext uri="{FF2B5EF4-FFF2-40B4-BE49-F238E27FC236}">
                <a16:creationId xmlns:a16="http://schemas.microsoft.com/office/drawing/2014/main" id="{60E28C6D-731D-27F6-0309-9997E703A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84571" y="12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1.17031 -0.01459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1.18842 0.05649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1.22643 0.01065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1.21875 0.16389 " pathEditMode="relative" rAng="0" ptsTypes="AA">
                                      <p:cBhvr>
                                        <p:cTn id="14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rgbClr val="46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60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24000" y="907615"/>
            <a:ext cx="9144000" cy="238745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07" y="357262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555814" y="5267399"/>
            <a:ext cx="3384966" cy="1089218"/>
            <a:chOff x="8935250" y="4420621"/>
            <a:chExt cx="3051953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911426">
              <a:off x="8935250" y="4627747"/>
              <a:ext cx="3051953" cy="58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low-rise building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194176" y="3295067"/>
            <a:ext cx="2108269" cy="958463"/>
            <a:chOff x="9481280" y="4422606"/>
            <a:chExt cx="2160175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096" y="4422606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756045">
              <a:off x="9481280" y="4647818"/>
              <a:ext cx="2160175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rush hour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377378" y="3848260"/>
            <a:ext cx="3231141" cy="958462"/>
            <a:chOff x="8571385" y="4367495"/>
            <a:chExt cx="3310695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361" y="4367495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171408">
              <a:off x="8571385" y="4453175"/>
              <a:ext cx="3310695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unemployment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754518" y="5304844"/>
            <a:ext cx="3619902" cy="1030894"/>
            <a:chOff x="8598341" y="4420621"/>
            <a:chExt cx="3448424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965538">
              <a:off x="8598341" y="4542930"/>
              <a:ext cx="3448424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high-rise building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6307772" y="531514"/>
            <a:ext cx="3676623" cy="1200329"/>
            <a:chOff x="8970921" y="4362795"/>
            <a:chExt cx="2652085" cy="159283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1554728">
              <a:off x="8970921" y="4362795"/>
              <a:ext cx="2652085" cy="1592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high-rise building</a:t>
              </a:r>
            </a:p>
            <a:p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8" y="2101369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AE153-5863-EC58-C9E9-5E3ED0C32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256" y="937712"/>
            <a:ext cx="2504883" cy="17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1.17031 -0.01458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1.18841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1.48148E-6 L 1.22643 0.01088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1.26198 -0.10278 " pathEditMode="relative" rAng="0" ptsTypes="AA">
                                      <p:cBhvr>
                                        <p:cTn id="1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rgbClr val="46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97" y="3619420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24000" y="916336"/>
            <a:ext cx="9144000" cy="237873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316361" y="5267399"/>
            <a:ext cx="3877985" cy="1089218"/>
            <a:chOff x="8719347" y="4420621"/>
            <a:chExt cx="3496466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781802">
              <a:off x="8719347" y="4592529"/>
              <a:ext cx="3496466" cy="638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high-rise building</a:t>
              </a:r>
              <a:endParaRPr lang="vi-VN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426831" y="3809133"/>
            <a:ext cx="3231141" cy="1022765"/>
            <a:chOff x="8257391" y="4354736"/>
            <a:chExt cx="3310693" cy="10479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806958">
              <a:off x="8257391" y="4354736"/>
              <a:ext cx="3310693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unemployment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523602" y="5450301"/>
            <a:ext cx="3493905" cy="958462"/>
            <a:chOff x="8526779" y="4439053"/>
            <a:chExt cx="3579931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910" y="4439053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867552">
              <a:off x="8526779" y="4588481"/>
              <a:ext cx="3579931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low-rise building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145005" y="3429394"/>
            <a:ext cx="2108269" cy="1030894"/>
            <a:chOff x="9416466" y="4420621"/>
            <a:chExt cx="2008401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739834">
              <a:off x="9416466" y="4539545"/>
              <a:ext cx="2008401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rush hour</a:t>
              </a:r>
              <a:endParaRPr lang="vi-VN" sz="3733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76" y="1007591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6917724" y="614424"/>
            <a:ext cx="2687817" cy="740062"/>
            <a:chOff x="9600036" y="4383064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0036" y="4383064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712260">
              <a:off x="9694940" y="4462027"/>
              <a:ext cx="1230834" cy="85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rush hour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B7CCFD3-E6B2-A63B-60D1-55107EA313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6182" y="795179"/>
            <a:ext cx="2896004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1.17031 -0.0145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1.22643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1.22643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1.17031 -0.01458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rgbClr val="46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60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24000" y="911956"/>
            <a:ext cx="9144000" cy="238311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96827" y="3355504"/>
            <a:ext cx="3384966" cy="1089218"/>
            <a:chOff x="8964074" y="4420621"/>
            <a:chExt cx="305195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170388">
              <a:off x="8964074" y="4611334"/>
              <a:ext cx="3051952" cy="582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low-rise building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15696" y="3829387"/>
            <a:ext cx="2181659" cy="1213533"/>
            <a:chOff x="8911467" y="4375490"/>
            <a:chExt cx="2235375" cy="124341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7170" y="4375490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881463">
              <a:off x="8911467" y="4389019"/>
              <a:ext cx="2092838" cy="1229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rush hour</a:t>
              </a:r>
            </a:p>
            <a:p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2537623" y="5432312"/>
            <a:ext cx="3509294" cy="958462"/>
            <a:chOff x="8525381" y="4420621"/>
            <a:chExt cx="3595701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899530">
              <a:off x="8525381" y="4520022"/>
              <a:ext cx="3595701" cy="662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high-rise building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400444" y="5399596"/>
            <a:ext cx="3127203" cy="1139815"/>
            <a:chOff x="8738358" y="4480206"/>
            <a:chExt cx="2979070" cy="108582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054" y="4480206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731142">
              <a:off x="8738358" y="4950313"/>
              <a:ext cx="2979070" cy="615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unemployment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89" y="1047780"/>
            <a:ext cx="4296139" cy="207616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254997" y="969298"/>
            <a:ext cx="3291826" cy="873567"/>
            <a:chOff x="9401751" y="4420621"/>
            <a:chExt cx="1758473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821217">
              <a:off x="9401751" y="4478941"/>
              <a:ext cx="1670533" cy="726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unemployment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2" y="847217"/>
            <a:ext cx="18473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01310" y="152839"/>
            <a:ext cx="37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B5B9224-FC91-FD1E-F9B5-66221A5AB1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3630" y="976180"/>
            <a:ext cx="3442140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-1.17031 -0.01458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1.22643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1.22643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17031 -0.01458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Picture 1216">
            <a:extLst>
              <a:ext uri="{FF2B5EF4-FFF2-40B4-BE49-F238E27FC236}">
                <a16:creationId xmlns:a16="http://schemas.microsoft.com/office/drawing/2014/main" id="{73306785-2724-E6CF-D2F1-233890696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" y="1861106"/>
            <a:ext cx="4638648" cy="53348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2"/>
            <a:ext cx="12192000" cy="1861104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867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FacebookK&amp;TBold"/>
                  <a:cs typeface="Times New Roman" panose="02020603050405020304" pitchFamily="18" charset="0"/>
                </a:rPr>
                <a:t>Unit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3296530" y="413893"/>
            <a:ext cx="709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urbaniSation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195B6F-AC66-05A7-7646-0FE77D901CA4}"/>
              </a:ext>
            </a:extLst>
          </p:cNvPr>
          <p:cNvSpPr txBox="1"/>
          <p:nvPr/>
        </p:nvSpPr>
        <p:spPr>
          <a:xfrm>
            <a:off x="5569012" y="1876930"/>
            <a:ext cx="56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song about?</a:t>
            </a:r>
          </a:p>
        </p:txBody>
      </p:sp>
      <p:pic>
        <p:nvPicPr>
          <p:cNvPr id="10" name="CUT-NhoVeHaNoi-HongNhung_3pq (mp3cut.net)">
            <a:hlinkClick r:id="" action="ppaction://media"/>
            <a:extLst>
              <a:ext uri="{FF2B5EF4-FFF2-40B4-BE49-F238E27FC236}">
                <a16:creationId xmlns:a16="http://schemas.microsoft.com/office/drawing/2014/main" id="{39CC70E9-B27E-05D6-AECA-5E5198BF4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4887" y="4512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2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346" y="2561889"/>
            <a:ext cx="2599591" cy="1733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859" y="4379295"/>
            <a:ext cx="2386148" cy="1752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6425" y="2551969"/>
            <a:ext cx="2897116" cy="1742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6386" y="4379295"/>
            <a:ext cx="2504883" cy="17429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-2437" y="-2745"/>
            <a:ext cx="12192000" cy="895945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E02F1-1A33-5AC4-A25C-53D39A31AB8B}"/>
              </a:ext>
            </a:extLst>
          </p:cNvPr>
          <p:cNvSpPr txBox="1"/>
          <p:nvPr/>
        </p:nvSpPr>
        <p:spPr>
          <a:xfrm>
            <a:off x="13646" y="2711"/>
            <a:ext cx="12066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 READING: </a:t>
            </a:r>
            <a:r>
              <a:rPr lang="en-US" sz="2700" b="1" dirty="0">
                <a:solidFill>
                  <a:schemeClr val="bg1"/>
                </a:solidFill>
                <a:cs typeface="Arial" panose="020B0604020202020204" pitchFamily="34" charset="0"/>
              </a:rPr>
              <a:t>Work in groups. Look at the pictures and discuss the following question.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93B67-4FAC-1508-2F0F-696B0673FB26}"/>
              </a:ext>
            </a:extLst>
          </p:cNvPr>
          <p:cNvSpPr txBox="1"/>
          <p:nvPr/>
        </p:nvSpPr>
        <p:spPr>
          <a:xfrm>
            <a:off x="753807" y="1433010"/>
            <a:ext cx="10929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the pictures tell you about Ha Noi and people’s life in the city ?  </a:t>
            </a:r>
          </a:p>
        </p:txBody>
      </p:sp>
      <p:pic>
        <p:nvPicPr>
          <p:cNvPr id="2" name="Dong-ho-dem-nguoc-1-phu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C5284A-DE29-BD6E-F173-D4269B7FB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89115" y="466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4820</TotalTime>
  <Words>520</Words>
  <Application>Microsoft Office PowerPoint</Application>
  <PresentationFormat>Widescreen</PresentationFormat>
  <Paragraphs>118</Paragraphs>
  <Slides>29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Fira Sans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 NGUYEN</dc:creator>
  <cp:lastModifiedBy>User</cp:lastModifiedBy>
  <cp:revision>236</cp:revision>
  <dcterms:created xsi:type="dcterms:W3CDTF">2020-12-09T02:04:09Z</dcterms:created>
  <dcterms:modified xsi:type="dcterms:W3CDTF">2025-03-07T03:33:12Z</dcterms:modified>
</cp:coreProperties>
</file>