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6"/>
  </p:notesMasterIdLst>
  <p:sldIdLst>
    <p:sldId id="1125" r:id="rId2"/>
    <p:sldId id="257" r:id="rId3"/>
    <p:sldId id="263" r:id="rId4"/>
    <p:sldId id="256" r:id="rId5"/>
    <p:sldId id="258" r:id="rId6"/>
    <p:sldId id="259" r:id="rId7"/>
    <p:sldId id="260" r:id="rId8"/>
    <p:sldId id="262" r:id="rId9"/>
    <p:sldId id="1167" r:id="rId10"/>
    <p:sldId id="1166" r:id="rId11"/>
    <p:sldId id="1184" r:id="rId12"/>
    <p:sldId id="1183" r:id="rId13"/>
    <p:sldId id="1168" r:id="rId14"/>
    <p:sldId id="1169" r:id="rId15"/>
    <p:sldId id="1170" r:id="rId16"/>
    <p:sldId id="1182" r:id="rId17"/>
    <p:sldId id="1185" r:id="rId18"/>
    <p:sldId id="1165" r:id="rId19"/>
    <p:sldId id="1173" r:id="rId20"/>
    <p:sldId id="1174" r:id="rId21"/>
    <p:sldId id="1171" r:id="rId22"/>
    <p:sldId id="1164" r:id="rId23"/>
    <p:sldId id="1188" r:id="rId24"/>
    <p:sldId id="1158" r:id="rId25"/>
  </p:sldIdLst>
  <p:sldSz cx="12192000" cy="6858000"/>
  <p:notesSz cx="6858000" cy="9144000"/>
  <p:embeddedFontLst>
    <p:embeddedFont>
      <p:font typeface="#9Slide03 Bebas Neue Bold" panose="020B0604020202020204" charset="0"/>
      <p:bold r:id="rId27"/>
    </p:embeddedFont>
    <p:embeddedFont>
      <p:font typeface="#9Slide03 Bebas Neue ZSmall" panose="020B0604020202020204" charset="0"/>
      <p:bold r:id="rId28"/>
    </p:embeddedFont>
    <p:embeddedFont>
      <p:font typeface="#9Slide03 Oswald" panose="020B0604020202020204" charset="0"/>
      <p:regular r:id="rId29"/>
    </p:embeddedFont>
    <p:embeddedFont>
      <p:font typeface="#9Slide03 Oswald Bold" panose="020B0604020202020204" charset="0"/>
      <p:bold r:id="rId30"/>
    </p:embeddedFont>
    <p:embeddedFont>
      <p:font typeface="Congenial" panose="02000503040000020004" pitchFamily="2" charset="0"/>
      <p:regular r:id="rId31"/>
      <p:bold r:id="rId32"/>
      <p:italic r:id="rId33"/>
      <p:boldItalic r:id="rId34"/>
    </p:embeddedFont>
    <p:embeddedFont>
      <p:font typeface="Constantia" panose="02030602050306030303"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D20D"/>
    <a:srgbClr val="1D6F5A"/>
    <a:srgbClr val="2B70E1"/>
    <a:srgbClr val="509116"/>
    <a:srgbClr val="1FA49C"/>
    <a:srgbClr val="9BC5D4"/>
    <a:srgbClr val="FFFFFF"/>
    <a:srgbClr val="174CA1"/>
    <a:srgbClr val="48CFAD"/>
    <a:srgbClr val="CBEDF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89100" autoAdjust="0"/>
  </p:normalViewPr>
  <p:slideViewPr>
    <p:cSldViewPr showGuides="1">
      <p:cViewPr varScale="1">
        <p:scale>
          <a:sx n="96" d="100"/>
          <a:sy n="96" d="100"/>
        </p:scale>
        <p:origin x="936" y="84"/>
      </p:cViewPr>
      <p:guideLst>
        <p:guide orient="horz" pos="2160"/>
        <p:guide pos="3840"/>
      </p:guideLst>
    </p:cSldViewPr>
  </p:slideViewPr>
  <p:outlineViewPr>
    <p:cViewPr>
      <p:scale>
        <a:sx n="33" d="100"/>
        <a:sy n="33" d="100"/>
      </p:scale>
      <p:origin x="0" y="-138"/>
    </p:cViewPr>
  </p:outlin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9.31408" units="1/cm"/>
          <inkml:channelProperty channel="Y" name="resolution" value="49.23077" units="1/cm"/>
          <inkml:channelProperty channel="T" name="resolution" value="1" units="1/dev"/>
        </inkml:channelProperties>
      </inkml:inkSource>
      <inkml:timestamp xml:id="ts0" timeString="2023-03-07T19:21:13.9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31254 4465 0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43592-B498-45AE-BE8D-18191786B4DA}"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25036-7BC1-42AF-9EE4-075051F21ABC}" type="slidenum">
              <a:rPr lang="en-US" smtClean="0"/>
              <a:t>‹#›</a:t>
            </a:fld>
            <a:endParaRPr lang="en-US"/>
          </a:p>
        </p:txBody>
      </p:sp>
    </p:spTree>
    <p:extLst>
      <p:ext uri="{BB962C8B-B14F-4D97-AF65-F5344CB8AC3E}">
        <p14:creationId xmlns:p14="http://schemas.microsoft.com/office/powerpoint/2010/main" val="7650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E25036-7BC1-42AF-9EE4-075051F21ABC}" type="slidenum">
              <a:rPr lang="en-US" smtClean="0"/>
              <a:t>1</a:t>
            </a:fld>
            <a:endParaRPr lang="en-US"/>
          </a:p>
        </p:txBody>
      </p:sp>
    </p:spTree>
    <p:extLst>
      <p:ext uri="{BB962C8B-B14F-4D97-AF65-F5344CB8AC3E}">
        <p14:creationId xmlns:p14="http://schemas.microsoft.com/office/powerpoint/2010/main" val="3020175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2000"/>
              <a:t>Link slide 17</a:t>
            </a:r>
          </a:p>
          <a:p>
            <a:pPr marL="171450" indent="-171450">
              <a:buFontTx/>
              <a:buChar char="-"/>
            </a:pPr>
            <a:r>
              <a:rPr lang="en-US" sz="2000"/>
              <a:t>Hàng hóa</a:t>
            </a:r>
          </a:p>
          <a:p>
            <a:pPr marL="171450" indent="-171450">
              <a:buFontTx/>
              <a:buChar char="-"/>
            </a:pPr>
            <a:r>
              <a:rPr lang="en-US" sz="2000"/>
              <a:t>Kết hợp (4 nhà: NHÀ NÔNG, NHÀ KHOA HỌC, NHÀ DOANH NGHIỆP, NHÀ NƯỚC</a:t>
            </a:r>
          </a:p>
          <a:p>
            <a:pPr marL="171450" indent="-171450">
              <a:buFontTx/>
              <a:buChar char="-"/>
            </a:pPr>
            <a:r>
              <a:rPr lang="en-US" sz="2000"/>
              <a:t>Sinh thái</a:t>
            </a:r>
          </a:p>
        </p:txBody>
      </p:sp>
      <p:sp>
        <p:nvSpPr>
          <p:cNvPr id="4" name="Slide Number Placeholder 3"/>
          <p:cNvSpPr>
            <a:spLocks noGrp="1"/>
          </p:cNvSpPr>
          <p:nvPr>
            <p:ph type="sldNum" sz="quarter" idx="5"/>
          </p:nvPr>
        </p:nvSpPr>
        <p:spPr/>
        <p:txBody>
          <a:bodyPr/>
          <a:lstStyle/>
          <a:p>
            <a:fld id="{E3E25036-7BC1-42AF-9EE4-075051F21ABC}" type="slidenum">
              <a:rPr lang="en-US" smtClean="0"/>
              <a:t>16</a:t>
            </a:fld>
            <a:endParaRPr lang="en-US"/>
          </a:p>
        </p:txBody>
      </p:sp>
    </p:spTree>
    <p:extLst>
      <p:ext uri="{BB962C8B-B14F-4D97-AF65-F5344CB8AC3E}">
        <p14:creationId xmlns:p14="http://schemas.microsoft.com/office/powerpoint/2010/main" val="3505079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2400" b="1"/>
              <a:t>Link với các hình thức  trang trại- web, thể - video, vùng - atlat</a:t>
            </a:r>
          </a:p>
          <a:p>
            <a:pPr marL="171450" indent="-171450">
              <a:buFontTx/>
              <a:buChar char="-"/>
            </a:pPr>
            <a:r>
              <a:rPr lang="en-US" sz="1800"/>
              <a:t>Kết hợp (4 nhà: NHÀ NÔNG, NHÀ KHOA HỌC, NHÀ DOANH NGHIỆP, NHÀ NƯỚC</a:t>
            </a:r>
          </a:p>
          <a:p>
            <a:pPr marL="171450" indent="-171450">
              <a:buFontTx/>
              <a:buChar char="-"/>
            </a:pPr>
            <a:r>
              <a:rPr lang="en-US" sz="1800"/>
              <a:t>Sinh thái</a:t>
            </a:r>
          </a:p>
        </p:txBody>
      </p:sp>
      <p:sp>
        <p:nvSpPr>
          <p:cNvPr id="4" name="Slide Number Placeholder 3"/>
          <p:cNvSpPr>
            <a:spLocks noGrp="1"/>
          </p:cNvSpPr>
          <p:nvPr>
            <p:ph type="sldNum" sz="quarter" idx="5"/>
          </p:nvPr>
        </p:nvSpPr>
        <p:spPr/>
        <p:txBody>
          <a:bodyPr/>
          <a:lstStyle/>
          <a:p>
            <a:fld id="{E3E25036-7BC1-42AF-9EE4-075051F21ABC}" type="slidenum">
              <a:rPr lang="en-US" smtClean="0"/>
              <a:t>17</a:t>
            </a:fld>
            <a:endParaRPr lang="en-US"/>
          </a:p>
        </p:txBody>
      </p:sp>
    </p:spTree>
    <p:extLst>
      <p:ext uri="{BB962C8B-B14F-4D97-AF65-F5344CB8AC3E}">
        <p14:creationId xmlns:p14="http://schemas.microsoft.com/office/powerpoint/2010/main" val="4022116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Canva, chuyển link</a:t>
            </a:r>
          </a:p>
        </p:txBody>
      </p:sp>
      <p:sp>
        <p:nvSpPr>
          <p:cNvPr id="4" name="Slide Number Placeholder 3"/>
          <p:cNvSpPr>
            <a:spLocks noGrp="1"/>
          </p:cNvSpPr>
          <p:nvPr>
            <p:ph type="sldNum" sz="quarter" idx="5"/>
          </p:nvPr>
        </p:nvSpPr>
        <p:spPr/>
        <p:txBody>
          <a:bodyPr/>
          <a:lstStyle/>
          <a:p>
            <a:fld id="{E3E25036-7BC1-42AF-9EE4-075051F21ABC}" type="slidenum">
              <a:rPr lang="en-US" smtClean="0"/>
              <a:t>18</a:t>
            </a:fld>
            <a:endParaRPr lang="en-US"/>
          </a:p>
        </p:txBody>
      </p:sp>
    </p:spTree>
    <p:extLst>
      <p:ext uri="{BB962C8B-B14F-4D97-AF65-F5344CB8AC3E}">
        <p14:creationId xmlns:p14="http://schemas.microsoft.com/office/powerpoint/2010/main" val="1008927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Ghi bảng</a:t>
            </a:r>
          </a:p>
          <a:p>
            <a:endParaRPr lang="en-US"/>
          </a:p>
          <a:p>
            <a:r>
              <a:rPr lang="en-US" sz="2000"/>
              <a:t>Là công dân - Link to canva</a:t>
            </a:r>
          </a:p>
        </p:txBody>
      </p:sp>
      <p:sp>
        <p:nvSpPr>
          <p:cNvPr id="4" name="Slide Number Placeholder 3"/>
          <p:cNvSpPr>
            <a:spLocks noGrp="1"/>
          </p:cNvSpPr>
          <p:nvPr>
            <p:ph type="sldNum" sz="quarter" idx="5"/>
          </p:nvPr>
        </p:nvSpPr>
        <p:spPr/>
        <p:txBody>
          <a:bodyPr/>
          <a:lstStyle/>
          <a:p>
            <a:fld id="{E3E25036-7BC1-42AF-9EE4-075051F21ABC}" type="slidenum">
              <a:rPr lang="en-US" smtClean="0"/>
              <a:t>19</a:t>
            </a:fld>
            <a:endParaRPr lang="en-US"/>
          </a:p>
        </p:txBody>
      </p:sp>
    </p:spTree>
    <p:extLst>
      <p:ext uri="{BB962C8B-B14F-4D97-AF65-F5344CB8AC3E}">
        <p14:creationId xmlns:p14="http://schemas.microsoft.com/office/powerpoint/2010/main" val="283869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link với pic.</a:t>
            </a:r>
          </a:p>
          <a:p>
            <a:r>
              <a:rPr lang="en-US"/>
              <a:t>- 4 nhà </a:t>
            </a:r>
          </a:p>
        </p:txBody>
      </p:sp>
      <p:sp>
        <p:nvSpPr>
          <p:cNvPr id="4" name="Slide Number Placeholder 3"/>
          <p:cNvSpPr>
            <a:spLocks noGrp="1"/>
          </p:cNvSpPr>
          <p:nvPr>
            <p:ph type="sldNum" sz="quarter" idx="5"/>
          </p:nvPr>
        </p:nvSpPr>
        <p:spPr/>
        <p:txBody>
          <a:bodyPr/>
          <a:lstStyle/>
          <a:p>
            <a:fld id="{E3E25036-7BC1-42AF-9EE4-075051F21ABC}" type="slidenum">
              <a:rPr lang="en-US" smtClean="0"/>
              <a:t>20</a:t>
            </a:fld>
            <a:endParaRPr lang="en-US"/>
          </a:p>
        </p:txBody>
      </p:sp>
    </p:spTree>
    <p:extLst>
      <p:ext uri="{BB962C8B-B14F-4D97-AF65-F5344CB8AC3E}">
        <p14:creationId xmlns:p14="http://schemas.microsoft.com/office/powerpoint/2010/main" val="3530503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link to Plicker</a:t>
            </a:r>
          </a:p>
        </p:txBody>
      </p:sp>
      <p:sp>
        <p:nvSpPr>
          <p:cNvPr id="4" name="Slide Number Placeholder 3"/>
          <p:cNvSpPr>
            <a:spLocks noGrp="1"/>
          </p:cNvSpPr>
          <p:nvPr>
            <p:ph type="sldNum" sz="quarter" idx="5"/>
          </p:nvPr>
        </p:nvSpPr>
        <p:spPr/>
        <p:txBody>
          <a:bodyPr/>
          <a:lstStyle/>
          <a:p>
            <a:fld id="{E3E25036-7BC1-42AF-9EE4-075051F21ABC}" type="slidenum">
              <a:rPr lang="en-US" smtClean="0"/>
              <a:t>22</a:t>
            </a:fld>
            <a:endParaRPr lang="en-US"/>
          </a:p>
        </p:txBody>
      </p:sp>
    </p:spTree>
    <p:extLst>
      <p:ext uri="{BB962C8B-B14F-4D97-AF65-F5344CB8AC3E}">
        <p14:creationId xmlns:p14="http://schemas.microsoft.com/office/powerpoint/2010/main" val="199052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E25036-7BC1-42AF-9EE4-075051F21ABC}" type="slidenum">
              <a:rPr lang="en-US" smtClean="0"/>
              <a:t>4</a:t>
            </a:fld>
            <a:endParaRPr lang="en-US"/>
          </a:p>
        </p:txBody>
      </p:sp>
    </p:spTree>
    <p:extLst>
      <p:ext uri="{BB962C8B-B14F-4D97-AF65-F5344CB8AC3E}">
        <p14:creationId xmlns:p14="http://schemas.microsoft.com/office/powerpoint/2010/main" val="3626136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2400"/>
              <a:t>=&gt; Trên thực tế, Nền nông nghiệp hiện đại sẽ luôn có sự thay đổi về cách thức sản xuất, sản phẩm… đây là hình thức chăn nuôi tiên tiến, chắc chắn đã mang lại hiệu quả cao hơn so với hình thức chăn nuôi cũ nhỏ lẻ, lạc hậu ở các hộ gia đình. </a:t>
            </a:r>
          </a:p>
          <a:p>
            <a:pPr marL="0" indent="0">
              <a:buFontTx/>
              <a:buNone/>
            </a:pPr>
            <a:r>
              <a:rPr lang="en-US" sz="2400"/>
              <a:t>VIỆC TẬP TRUNG CÂY TRỒNG, VẬT NUÔI LẠI THEO QUY MÔ LỚN NHƯ VẬY ĐƯỢC GỌI LÀ TỔ CHỨC LÃNH THỔ NÔNG NGHIỆP.</a:t>
            </a:r>
          </a:p>
          <a:p>
            <a:pPr marL="0" indent="0">
              <a:buFontTx/>
              <a:buNone/>
            </a:pPr>
            <a:r>
              <a:rPr lang="en-US" sz="2400"/>
              <a:t>VÀO BÀI MỚI</a:t>
            </a:r>
          </a:p>
        </p:txBody>
      </p:sp>
      <p:sp>
        <p:nvSpPr>
          <p:cNvPr id="4" name="Slide Number Placeholder 3"/>
          <p:cNvSpPr>
            <a:spLocks noGrp="1"/>
          </p:cNvSpPr>
          <p:nvPr>
            <p:ph type="sldNum" sz="quarter" idx="5"/>
          </p:nvPr>
        </p:nvSpPr>
        <p:spPr/>
        <p:txBody>
          <a:bodyPr/>
          <a:lstStyle/>
          <a:p>
            <a:fld id="{E3E25036-7BC1-42AF-9EE4-075051F21ABC}" type="slidenum">
              <a:rPr lang="en-US" smtClean="0"/>
              <a:t>9</a:t>
            </a:fld>
            <a:endParaRPr lang="en-US"/>
          </a:p>
        </p:txBody>
      </p:sp>
    </p:spTree>
    <p:extLst>
      <p:ext uri="{BB962C8B-B14F-4D97-AF65-F5344CB8AC3E}">
        <p14:creationId xmlns:p14="http://schemas.microsoft.com/office/powerpoint/2010/main" val="445914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2400" b="1"/>
              <a:t>- Ghi đề bài</a:t>
            </a:r>
          </a:p>
          <a:p>
            <a:pPr marL="171450" indent="-171450">
              <a:buFontTx/>
              <a:buChar char="-"/>
            </a:pPr>
            <a:r>
              <a:rPr lang="en-US" sz="2400"/>
              <a:t>Nội dung bài gồm 2 phần chính</a:t>
            </a:r>
          </a:p>
          <a:p>
            <a:pPr marL="0" indent="0">
              <a:buFontTx/>
              <a:buNone/>
            </a:pPr>
            <a:endParaRPr lang="en-US" sz="2400"/>
          </a:p>
        </p:txBody>
      </p:sp>
      <p:sp>
        <p:nvSpPr>
          <p:cNvPr id="4" name="Slide Number Placeholder 3"/>
          <p:cNvSpPr>
            <a:spLocks noGrp="1"/>
          </p:cNvSpPr>
          <p:nvPr>
            <p:ph type="sldNum" sz="quarter" idx="5"/>
          </p:nvPr>
        </p:nvSpPr>
        <p:spPr/>
        <p:txBody>
          <a:bodyPr/>
          <a:lstStyle/>
          <a:p>
            <a:fld id="{E3E25036-7BC1-42AF-9EE4-075051F21ABC}" type="slidenum">
              <a:rPr lang="en-US" smtClean="0"/>
              <a:t>10</a:t>
            </a:fld>
            <a:endParaRPr lang="en-US"/>
          </a:p>
        </p:txBody>
      </p:sp>
    </p:spTree>
    <p:extLst>
      <p:ext uri="{BB962C8B-B14F-4D97-AF65-F5344CB8AC3E}">
        <p14:creationId xmlns:p14="http://schemas.microsoft.com/office/powerpoint/2010/main" val="3036213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Nhiệm vụ của phần I Tổ chức lãnh thổ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a:t>- Ghi đề bài</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E3E25036-7BC1-42AF-9EE4-075051F21ABC}" type="slidenum">
              <a:rPr lang="en-US" smtClean="0"/>
              <a:t>11</a:t>
            </a:fld>
            <a:endParaRPr lang="en-US"/>
          </a:p>
        </p:txBody>
      </p:sp>
    </p:spTree>
    <p:extLst>
      <p:ext uri="{BB962C8B-B14F-4D97-AF65-F5344CB8AC3E}">
        <p14:creationId xmlns:p14="http://schemas.microsoft.com/office/powerpoint/2010/main" val="46740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vừa chuyển slide</a:t>
            </a:r>
          </a:p>
          <a:p>
            <a:endParaRPr lang="en-US"/>
          </a:p>
        </p:txBody>
      </p:sp>
      <p:sp>
        <p:nvSpPr>
          <p:cNvPr id="4" name="Slide Number Placeholder 3"/>
          <p:cNvSpPr>
            <a:spLocks noGrp="1"/>
          </p:cNvSpPr>
          <p:nvPr>
            <p:ph type="sldNum" sz="quarter" idx="5"/>
          </p:nvPr>
        </p:nvSpPr>
        <p:spPr/>
        <p:txBody>
          <a:bodyPr/>
          <a:lstStyle/>
          <a:p>
            <a:fld id="{E3E25036-7BC1-42AF-9EE4-075051F21ABC}" type="slidenum">
              <a:rPr lang="en-US" smtClean="0"/>
              <a:t>12</a:t>
            </a:fld>
            <a:endParaRPr lang="en-US"/>
          </a:p>
        </p:txBody>
      </p:sp>
    </p:spTree>
    <p:extLst>
      <p:ext uri="{BB962C8B-B14F-4D97-AF65-F5344CB8AC3E}">
        <p14:creationId xmlns:p14="http://schemas.microsoft.com/office/powerpoint/2010/main" val="3315886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Ghi bảng</a:t>
            </a:r>
          </a:p>
          <a:p>
            <a:endParaRPr lang="en-US"/>
          </a:p>
        </p:txBody>
      </p:sp>
      <p:sp>
        <p:nvSpPr>
          <p:cNvPr id="4" name="Slide Number Placeholder 3"/>
          <p:cNvSpPr>
            <a:spLocks noGrp="1"/>
          </p:cNvSpPr>
          <p:nvPr>
            <p:ph type="sldNum" sz="quarter" idx="5"/>
          </p:nvPr>
        </p:nvSpPr>
        <p:spPr/>
        <p:txBody>
          <a:bodyPr/>
          <a:lstStyle/>
          <a:p>
            <a:fld id="{E3E25036-7BC1-42AF-9EE4-075051F21ABC}" type="slidenum">
              <a:rPr lang="en-US" smtClean="0"/>
              <a:t>13</a:t>
            </a:fld>
            <a:endParaRPr lang="en-US"/>
          </a:p>
        </p:txBody>
      </p:sp>
    </p:spTree>
    <p:extLst>
      <p:ext uri="{BB962C8B-B14F-4D97-AF65-F5344CB8AC3E}">
        <p14:creationId xmlns:p14="http://schemas.microsoft.com/office/powerpoint/2010/main" val="106189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 Ghi bảng mục II</a:t>
            </a:r>
          </a:p>
          <a:p>
            <a:endParaRPr lang="en-US"/>
          </a:p>
          <a:p>
            <a:r>
              <a:rPr lang="en-US"/>
              <a:t>4 vai trò</a:t>
            </a:r>
          </a:p>
          <a:p>
            <a:endParaRPr lang="en-US"/>
          </a:p>
          <a:p>
            <a:r>
              <a:rPr lang="en-US"/>
              <a:t>TÌM HIỂU CÁC HÌNH THỨC TỔ CHỨC LÃNH THỔ NÔNG NGHIỆP ĐỂ LÀM RÕ VẤN ĐỀ</a:t>
            </a:r>
          </a:p>
          <a:p>
            <a:r>
              <a:rPr lang="en-US"/>
              <a:t>TRÒ CHƠI </a:t>
            </a:r>
          </a:p>
        </p:txBody>
      </p:sp>
      <p:sp>
        <p:nvSpPr>
          <p:cNvPr id="4" name="Slide Number Placeholder 3"/>
          <p:cNvSpPr>
            <a:spLocks noGrp="1"/>
          </p:cNvSpPr>
          <p:nvPr>
            <p:ph type="sldNum" sz="quarter" idx="5"/>
          </p:nvPr>
        </p:nvSpPr>
        <p:spPr/>
        <p:txBody>
          <a:bodyPr/>
          <a:lstStyle/>
          <a:p>
            <a:fld id="{E3E25036-7BC1-42AF-9EE4-075051F21ABC}" type="slidenum">
              <a:rPr lang="en-US" smtClean="0"/>
              <a:t>14</a:t>
            </a:fld>
            <a:endParaRPr lang="en-US"/>
          </a:p>
        </p:txBody>
      </p:sp>
    </p:spTree>
    <p:extLst>
      <p:ext uri="{BB962C8B-B14F-4D97-AF65-F5344CB8AC3E}">
        <p14:creationId xmlns:p14="http://schemas.microsoft.com/office/powerpoint/2010/main" val="2161163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Trong số các từ đã cho, có một số từ là nét đặc trưng, nêu bật đặc điểm của các hình thức tổ chức lãnh thổ nông nghiệp</a:t>
            </a:r>
          </a:p>
          <a:p>
            <a:r>
              <a:rPr lang="en-US" sz="2000"/>
              <a:t>Đọc bảng 26, tìm các từ khóa qua đó tìm điểm khác biệt</a:t>
            </a:r>
          </a:p>
          <a:p>
            <a:endParaRPr lang="en-US" sz="2000"/>
          </a:p>
          <a:p>
            <a:endParaRPr lang="en-US" sz="2000"/>
          </a:p>
        </p:txBody>
      </p:sp>
      <p:sp>
        <p:nvSpPr>
          <p:cNvPr id="4" name="Slide Number Placeholder 3"/>
          <p:cNvSpPr>
            <a:spLocks noGrp="1"/>
          </p:cNvSpPr>
          <p:nvPr>
            <p:ph type="sldNum" sz="quarter" idx="5"/>
          </p:nvPr>
        </p:nvSpPr>
        <p:spPr/>
        <p:txBody>
          <a:bodyPr/>
          <a:lstStyle/>
          <a:p>
            <a:fld id="{E3E25036-7BC1-42AF-9EE4-075051F21ABC}" type="slidenum">
              <a:rPr lang="en-US" smtClean="0"/>
              <a:t>15</a:t>
            </a:fld>
            <a:endParaRPr lang="en-US"/>
          </a:p>
        </p:txBody>
      </p:sp>
    </p:spTree>
    <p:extLst>
      <p:ext uri="{BB962C8B-B14F-4D97-AF65-F5344CB8AC3E}">
        <p14:creationId xmlns:p14="http://schemas.microsoft.com/office/powerpoint/2010/main" val="1253494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3/7/2025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6623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5215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20801" y="152400"/>
            <a:ext cx="10460567" cy="838200"/>
          </a:xfrm>
        </p:spPr>
        <p:txBody>
          <a:bodyPr/>
          <a:lstStyle/>
          <a:p>
            <a:r>
              <a:rPr lang="en-US"/>
              <a:t>Click to edit Master title style</a:t>
            </a:r>
          </a:p>
        </p:txBody>
      </p:sp>
      <p:sp>
        <p:nvSpPr>
          <p:cNvPr id="3" name="Chart Placeholder 2"/>
          <p:cNvSpPr>
            <a:spLocks noGrp="1"/>
          </p:cNvSpPr>
          <p:nvPr>
            <p:ph type="chart" idx="1"/>
          </p:nvPr>
        </p:nvSpPr>
        <p:spPr>
          <a:xfrm>
            <a:off x="1219201" y="1219200"/>
            <a:ext cx="10562167" cy="5105400"/>
          </a:xfrm>
        </p:spPr>
        <p:txBody>
          <a:bodyPr rtlCol="0">
            <a:normAutofit/>
          </a:bodyPr>
          <a:lstStyle/>
          <a:p>
            <a:pPr lvl="0"/>
            <a:r>
              <a:rPr lang="en-US" noProof="0"/>
              <a:t>Click icon to add chart</a:t>
            </a:r>
          </a:p>
        </p:txBody>
      </p:sp>
      <p:sp>
        <p:nvSpPr>
          <p:cNvPr id="4" name="Date Placeholder 3"/>
          <p:cNvSpPr>
            <a:spLocks noGrp="1"/>
          </p:cNvSpPr>
          <p:nvPr>
            <p:ph type="dt" sz="half" idx="10"/>
          </p:nvPr>
        </p:nvSpPr>
        <p:spPr>
          <a:xfrm>
            <a:off x="1231900" y="6461126"/>
            <a:ext cx="2844800" cy="320675"/>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7924800" y="6461126"/>
            <a:ext cx="3860800" cy="320675"/>
          </a:xfrm>
        </p:spPr>
        <p:txBody>
          <a:bodyPr/>
          <a:lstStyle>
            <a:lvl1pPr>
              <a:defRPr/>
            </a:lvl1pPr>
          </a:lstStyle>
          <a:p>
            <a:pPr>
              <a:defRPr/>
            </a:pPr>
            <a:r>
              <a:rPr lang="en-US"/>
              <a:t>www.themegallery.com</a:t>
            </a:r>
          </a:p>
        </p:txBody>
      </p:sp>
      <p:sp>
        <p:nvSpPr>
          <p:cNvPr id="6" name="Slide Number Placeholder 5"/>
          <p:cNvSpPr>
            <a:spLocks noGrp="1"/>
          </p:cNvSpPr>
          <p:nvPr>
            <p:ph type="sldNum" sz="quarter" idx="12"/>
          </p:nvPr>
        </p:nvSpPr>
        <p:spPr>
          <a:xfrm>
            <a:off x="114300" y="6461126"/>
            <a:ext cx="812800" cy="320675"/>
          </a:xfrm>
        </p:spPr>
        <p:txBody>
          <a:bodyPr/>
          <a:lstStyle>
            <a:lvl1pPr>
              <a:defRPr/>
            </a:lvl1pPr>
          </a:lstStyle>
          <a:p>
            <a:pPr>
              <a:defRPr/>
            </a:pPr>
            <a:fld id="{25AD3D02-1CE8-45AE-BD8C-91DD8E49746E}" type="slidenum">
              <a:rPr lang="en-US"/>
              <a:pPr>
                <a:defRPr/>
              </a:pPr>
              <a:t>‹#›</a:t>
            </a:fld>
            <a:endParaRPr lang="en-US"/>
          </a:p>
        </p:txBody>
      </p:sp>
    </p:spTree>
    <p:extLst>
      <p:ext uri="{BB962C8B-B14F-4D97-AF65-F5344CB8AC3E}">
        <p14:creationId xmlns:p14="http://schemas.microsoft.com/office/powerpoint/2010/main" val="2677317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alphaModFix amt="56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3/7/2025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0"/>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42FD3C47-6454-4DB7-A518-F092774FAA79}"/>
              </a:ext>
            </a:extLst>
          </p:cNvPr>
          <p:cNvPicPr>
            <a:picLocks noChangeAspect="1"/>
          </p:cNvPicPr>
          <p:nvPr userDrawn="1"/>
        </p:nvPicPr>
        <p:blipFill>
          <a:blip r:embed="rId12"/>
          <a:stretch>
            <a:fillRect/>
          </a:stretch>
        </p:blipFill>
        <p:spPr>
          <a:xfrm>
            <a:off x="12801600" y="5381459"/>
            <a:ext cx="2762250" cy="1462368"/>
          </a:xfrm>
          <a:prstGeom prst="rect">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2" r:id="rId6"/>
    <p:sldLayoutId id="2147483658" r:id="rId7"/>
    <p:sldLayoutId id="214748365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slide" Target="slide17.xml"/><Relationship Id="rId4" Type="http://schemas.openxmlformats.org/officeDocument/2006/relationships/image" Target="../media/image140.png"/></Relationships>
</file>

<file path=ppt/slides/_rels/slide17.xml.rels><?xml version="1.0" encoding="UTF-8" standalone="yes"?>
<Relationships xmlns="http://schemas.openxmlformats.org/package/2006/relationships"><Relationship Id="rId8" Type="http://schemas.openxmlformats.org/officeDocument/2006/relationships/hyperlink" Target="../../Videos/Captures/Kh&#225;m%20ph&#225;%20quy%20tr&#236;nh%20s&#7843;n%20xu&#7845;t%20s&#7919;a%20c&#7911;a%20Vinamilk_Trim.mp4" TargetMode="External"/><Relationship Id="rId3" Type="http://schemas.openxmlformats.org/officeDocument/2006/relationships/image" Target="../media/image42.png"/><Relationship Id="rId7" Type="http://schemas.openxmlformats.org/officeDocument/2006/relationships/hyperlink" Target="https://vnanet.vn/vi/anh/anh-chuyen-de-1053/binh-dinh-co-142-trang-trai-nong-nghiep-hoat-dong-hieu-qua-558379.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hyperlink" Target="file:///E:\CHUYEN%20MON\SGK\KNTT\S&#193;CH%20K&#7870;T%20N&#7888;I%20TRI%20TH&#7912;C%2010%20-%20M&#7898;I.pdf" TargetMode="External"/><Relationship Id="rId4" Type="http://schemas.openxmlformats.org/officeDocument/2006/relationships/image" Target="../media/image43.png"/><Relationship Id="rId9" Type="http://schemas.openxmlformats.org/officeDocument/2006/relationships/hyperlink" Target="file:///E:\atlat\ATLAT%20&#272;&#7882;A%20L&#205;%20VI&#7878;T%20NAM%20(&#272;&#7896;%20PH&#194;N%20GI&#7842;I%20CAO)\ATLAT%20&#272;&#7882;A%20L&#205;%20VI&#7878;T%20NAM%20(&#272;&#7896;%20PH&#194;N%20GI&#7842;I%20CAO)\18%20-%20N&#212;NG%20NGHI&#7878;P%20CHUNG.p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hyperlink" Target="https://www.canva.com/design/DAFck2oeUJw/z7XniLZmJ5vR9IeSRalMzw/edit?analyticsCorrelationId=1daf57fc-6b38-4f8a-bb5d-6c2b69d1c6c8" TargetMode="Externa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6.wdp"/><Relationship Id="rId18" Type="http://schemas.openxmlformats.org/officeDocument/2006/relationships/image" Target="../media/image13.png"/><Relationship Id="rId26" Type="http://schemas.openxmlformats.org/officeDocument/2006/relationships/image" Target="../media/image17.png"/><Relationship Id="rId3" Type="http://schemas.microsoft.com/office/2007/relationships/hdphoto" Target="../media/hdphoto1.wdp"/><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10.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image" Target="../media/image5.jpe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7.png"/><Relationship Id="rId11" Type="http://schemas.microsoft.com/office/2007/relationships/hdphoto" Target="../media/hdphoto5.wdp"/><Relationship Id="rId24" Type="http://schemas.openxmlformats.org/officeDocument/2006/relationships/image" Target="../media/image16.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18.png"/><Relationship Id="rId10" Type="http://schemas.openxmlformats.org/officeDocument/2006/relationships/image" Target="../media/image9.png"/><Relationship Id="rId19" Type="http://schemas.microsoft.com/office/2007/relationships/hdphoto" Target="../media/hdphoto9.wdp"/><Relationship Id="rId4" Type="http://schemas.openxmlformats.org/officeDocument/2006/relationships/image" Target="../media/image6.png"/><Relationship Id="rId9" Type="http://schemas.microsoft.com/office/2007/relationships/hdphoto" Target="../media/hdphoto4.wdp"/><Relationship Id="rId14" Type="http://schemas.openxmlformats.org/officeDocument/2006/relationships/image" Target="../media/image11.png"/><Relationship Id="rId22" Type="http://schemas.openxmlformats.org/officeDocument/2006/relationships/image" Target="../media/image15.png"/><Relationship Id="rId27" Type="http://schemas.microsoft.com/office/2007/relationships/hdphoto" Target="../media/hdphoto13.wdp"/></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hyperlink" Target="nn%20cong%20nghe%20cao.jpg" TargetMode="External"/><Relationship Id="rId4" Type="http://schemas.openxmlformats.org/officeDocument/2006/relationships/hyperlink" Target="an-giang-nong-dan-lam-giau-tu-canh-dong-mau-lon1447113460.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hyperlink" Target="https://www.plickers.com/librar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 Id="rId5" Type="http://schemas.openxmlformats.org/officeDocument/2006/relationships/image" Target="../media/image21.png"/><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9.wdp"/><Relationship Id="rId18" Type="http://schemas.openxmlformats.org/officeDocument/2006/relationships/image" Target="../media/image28.png"/><Relationship Id="rId26" Type="http://schemas.microsoft.com/office/2007/relationships/hdphoto" Target="../media/hdphoto20.wdp"/><Relationship Id="rId39" Type="http://schemas.microsoft.com/office/2007/relationships/hdphoto" Target="../media/hdphoto24.wdp"/><Relationship Id="rId3" Type="http://schemas.openxmlformats.org/officeDocument/2006/relationships/image" Target="../media/image19.jpeg"/><Relationship Id="rId21" Type="http://schemas.openxmlformats.org/officeDocument/2006/relationships/slide" Target="slide6.xml"/><Relationship Id="rId34" Type="http://schemas.openxmlformats.org/officeDocument/2006/relationships/image" Target="../media/image33.png"/><Relationship Id="rId42" Type="http://schemas.openxmlformats.org/officeDocument/2006/relationships/slide" Target="slide9.xml"/><Relationship Id="rId7" Type="http://schemas.microsoft.com/office/2007/relationships/hdphoto" Target="../media/hdphoto16.wdp"/><Relationship Id="rId12" Type="http://schemas.openxmlformats.org/officeDocument/2006/relationships/image" Target="../media/image26.png"/><Relationship Id="rId17" Type="http://schemas.microsoft.com/office/2007/relationships/hdphoto" Target="../media/hdphoto9.wdp"/><Relationship Id="rId25" Type="http://schemas.openxmlformats.org/officeDocument/2006/relationships/image" Target="../media/image30.png"/><Relationship Id="rId33" Type="http://schemas.openxmlformats.org/officeDocument/2006/relationships/image" Target="../media/image32.png"/><Relationship Id="rId38"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13.png"/><Relationship Id="rId20" Type="http://schemas.openxmlformats.org/officeDocument/2006/relationships/image" Target="../media/image29.png"/><Relationship Id="rId29" Type="http://schemas.openxmlformats.org/officeDocument/2006/relationships/image" Target="../media/image31.png"/><Relationship Id="rId41" Type="http://schemas.microsoft.com/office/2007/relationships/hdphoto" Target="../media/hdphoto25.wdp"/><Relationship Id="rId1" Type="http://schemas.openxmlformats.org/officeDocument/2006/relationships/slideLayout" Target="../slideLayouts/slideLayout3.xml"/><Relationship Id="rId6" Type="http://schemas.openxmlformats.org/officeDocument/2006/relationships/image" Target="../media/image23.png"/><Relationship Id="rId11" Type="http://schemas.microsoft.com/office/2007/relationships/hdphoto" Target="../media/hdphoto18.wdp"/><Relationship Id="rId24" Type="http://schemas.openxmlformats.org/officeDocument/2006/relationships/slide" Target="slide8.xml"/><Relationship Id="rId32" Type="http://schemas.microsoft.com/office/2007/relationships/hdphoto" Target="../media/hdphoto12.wdp"/><Relationship Id="rId37" Type="http://schemas.microsoft.com/office/2007/relationships/hdphoto" Target="../media/hdphoto23.wdp"/><Relationship Id="rId40" Type="http://schemas.openxmlformats.org/officeDocument/2006/relationships/image" Target="../media/image36.png"/><Relationship Id="rId5" Type="http://schemas.microsoft.com/office/2007/relationships/hdphoto" Target="../media/hdphoto15.wdp"/><Relationship Id="rId15" Type="http://schemas.openxmlformats.org/officeDocument/2006/relationships/slide" Target="slide5.xml"/><Relationship Id="rId23" Type="http://schemas.microsoft.com/office/2007/relationships/hdphoto" Target="../media/hdphoto8.wdp"/><Relationship Id="rId28" Type="http://schemas.microsoft.com/office/2007/relationships/hdphoto" Target="../media/hdphoto11.wdp"/><Relationship Id="rId36" Type="http://schemas.openxmlformats.org/officeDocument/2006/relationships/image" Target="../media/image34.png"/><Relationship Id="rId10" Type="http://schemas.openxmlformats.org/officeDocument/2006/relationships/image" Target="../media/image25.png"/><Relationship Id="rId19" Type="http://schemas.openxmlformats.org/officeDocument/2006/relationships/slide" Target="slide7.xml"/><Relationship Id="rId31" Type="http://schemas.openxmlformats.org/officeDocument/2006/relationships/image" Target="../media/image16.png"/><Relationship Id="rId4" Type="http://schemas.openxmlformats.org/officeDocument/2006/relationships/image" Target="../media/image22.png"/><Relationship Id="rId9" Type="http://schemas.microsoft.com/office/2007/relationships/hdphoto" Target="../media/hdphoto17.wdp"/><Relationship Id="rId14" Type="http://schemas.openxmlformats.org/officeDocument/2006/relationships/image" Target="../media/image27.png"/><Relationship Id="rId22" Type="http://schemas.openxmlformats.org/officeDocument/2006/relationships/image" Target="../media/image12.png"/><Relationship Id="rId27" Type="http://schemas.openxmlformats.org/officeDocument/2006/relationships/image" Target="../media/image15.png"/><Relationship Id="rId30" Type="http://schemas.microsoft.com/office/2007/relationships/hdphoto" Target="../media/hdphoto21.wdp"/><Relationship Id="rId35" Type="http://schemas.microsoft.com/office/2007/relationships/hdphoto" Target="../media/hdphoto22.wdp"/><Relationship Id="rId43"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slide" Target="slide4.xml"/><Relationship Id="rId4" Type="http://schemas.microsoft.com/office/2007/relationships/hdphoto" Target="../media/hdphoto14.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slide" Target="slide4.xml"/><Relationship Id="rId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slide" Target="slide4.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slide" Target="slide4.xml"/><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2744" y="86900"/>
            <a:ext cx="6614728" cy="1015663"/>
            <a:chOff x="2699792" y="-117677"/>
            <a:chExt cx="6264696" cy="1015663"/>
          </a:xfrm>
        </p:grpSpPr>
        <p:sp>
          <p:nvSpPr>
            <p:cNvPr id="4" name="Chevron 3"/>
            <p:cNvSpPr/>
            <p:nvPr/>
          </p:nvSpPr>
          <p:spPr>
            <a:xfrm>
              <a:off x="2699792" y="44624"/>
              <a:ext cx="5048944" cy="792088"/>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6000">
                <a:solidFill>
                  <a:schemeClr val="tx1"/>
                </a:solidFill>
                <a:latin typeface="#9Slide03 Bebas Neue Bold" panose="020B0606020202050201" pitchFamily="34" charset="0"/>
              </a:endParaRPr>
            </a:p>
          </p:txBody>
        </p:sp>
        <p:sp>
          <p:nvSpPr>
            <p:cNvPr id="5" name="Chevron 4"/>
            <p:cNvSpPr/>
            <p:nvPr/>
          </p:nvSpPr>
          <p:spPr>
            <a:xfrm>
              <a:off x="3339480" y="44624"/>
              <a:ext cx="5048944" cy="792088"/>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6000">
                <a:solidFill>
                  <a:schemeClr val="tx1"/>
                </a:solidFill>
                <a:latin typeface="#9Slide03 Bebas Neue Bold" panose="020B0606020202050201" pitchFamily="34" charset="0"/>
              </a:endParaRPr>
            </a:p>
          </p:txBody>
        </p:sp>
        <p:sp>
          <p:nvSpPr>
            <p:cNvPr id="6" name="Chevron 5"/>
            <p:cNvSpPr/>
            <p:nvPr/>
          </p:nvSpPr>
          <p:spPr>
            <a:xfrm>
              <a:off x="3915544" y="44624"/>
              <a:ext cx="5048944" cy="792088"/>
            </a:xfrm>
            <a:prstGeom prst="chevron">
              <a:avLst/>
            </a:prstGeom>
            <a:solidFill>
              <a:srgbClr val="FF7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6000">
                <a:solidFill>
                  <a:schemeClr val="tx1"/>
                </a:solidFill>
                <a:latin typeface="#9Slide03 Bebas Neue Bold" panose="020B0606020202050201" pitchFamily="34" charset="0"/>
              </a:endParaRPr>
            </a:p>
          </p:txBody>
        </p:sp>
        <p:sp>
          <p:nvSpPr>
            <p:cNvPr id="7" name="TextBox 6"/>
            <p:cNvSpPr txBox="1"/>
            <p:nvPr/>
          </p:nvSpPr>
          <p:spPr>
            <a:xfrm>
              <a:off x="4065388" y="-117677"/>
              <a:ext cx="3744416" cy="1015663"/>
            </a:xfrm>
            <a:prstGeom prst="rect">
              <a:avLst/>
            </a:prstGeom>
            <a:noFill/>
          </p:spPr>
          <p:txBody>
            <a:bodyPr wrap="square" rtlCol="0">
              <a:spAutoFit/>
            </a:bodyPr>
            <a:lstStyle/>
            <a:p>
              <a:pPr algn="ctr"/>
              <a:r>
                <a:rPr lang="en-US" sz="6000" b="1">
                  <a:effectLst>
                    <a:outerShdw blurRad="38100" dist="38100" dir="2700000" algn="tl">
                      <a:srgbClr val="000000">
                        <a:alpha val="43137"/>
                      </a:srgbClr>
                    </a:outerShdw>
                  </a:effectLst>
                  <a:latin typeface="#9Slide03 Bebas Neue Bold" panose="020B0606020202050201" pitchFamily="34" charset="0"/>
                </a:rPr>
                <a:t>KHỞI ĐỘNG</a:t>
              </a:r>
              <a:endParaRPr lang="vi-VN" sz="6000" b="1">
                <a:effectLst>
                  <a:outerShdw blurRad="38100" dist="38100" dir="2700000" algn="tl">
                    <a:srgbClr val="000000">
                      <a:alpha val="43137"/>
                    </a:srgbClr>
                  </a:outerShdw>
                </a:effectLst>
                <a:latin typeface="#9Slide03 Bebas Neue Bold" panose="020B0606020202050201" pitchFamily="34" charset="0"/>
              </a:endParaRPr>
            </a:p>
          </p:txBody>
        </p:sp>
      </p:grpSp>
      <p:sp>
        <p:nvSpPr>
          <p:cNvPr id="8" name="TextBox 7"/>
          <p:cNvSpPr txBox="1"/>
          <p:nvPr/>
        </p:nvSpPr>
        <p:spPr>
          <a:xfrm>
            <a:off x="7131682" y="1943792"/>
            <a:ext cx="5212718" cy="1015663"/>
          </a:xfrm>
          <a:prstGeom prst="rect">
            <a:avLst/>
          </a:prstGeom>
          <a:noFill/>
        </p:spPr>
        <p:txBody>
          <a:bodyPr wrap="square" rtlCol="0">
            <a:spAutoFit/>
          </a:bodyPr>
          <a:lstStyle/>
          <a:p>
            <a:pPr algn="ctr"/>
            <a:r>
              <a:rPr lang="en-US" sz="6000" b="1">
                <a:solidFill>
                  <a:srgbClr val="002060"/>
                </a:solidFill>
                <a:effectLst>
                  <a:outerShdw blurRad="38100" dist="38100" dir="2700000" algn="tl">
                    <a:srgbClr val="000000">
                      <a:alpha val="43137"/>
                    </a:srgbClr>
                  </a:outerShdw>
                </a:effectLst>
                <a:latin typeface="#9Slide03 Bebas Neue Bold" panose="020B0606020202050201" pitchFamily="34" charset="0"/>
              </a:rPr>
              <a:t>HỎI NHANH ĐÁP GỌN</a:t>
            </a:r>
            <a:endParaRPr lang="vi-VN" sz="6000" b="1">
              <a:solidFill>
                <a:srgbClr val="002060"/>
              </a:solidFill>
              <a:effectLst>
                <a:outerShdw blurRad="38100" dist="38100" dir="2700000" algn="tl">
                  <a:srgbClr val="000000">
                    <a:alpha val="43137"/>
                  </a:srgbClr>
                </a:outerShdw>
              </a:effectLst>
              <a:latin typeface="#9Slide03 Bebas Neue Bold" panose="020B0606020202050201" pitchFamily="34" charset="0"/>
            </a:endParaRPr>
          </a:p>
        </p:txBody>
      </p:sp>
      <p:sp>
        <p:nvSpPr>
          <p:cNvPr id="9" name="TextBox 8"/>
          <p:cNvSpPr txBox="1"/>
          <p:nvPr/>
        </p:nvSpPr>
        <p:spPr>
          <a:xfrm>
            <a:off x="562744" y="1524000"/>
            <a:ext cx="6295256" cy="3046988"/>
          </a:xfrm>
          <a:prstGeom prst="rect">
            <a:avLst/>
          </a:prstGeom>
          <a:noFill/>
          <a:ln>
            <a:solidFill>
              <a:schemeClr val="tx1"/>
            </a:solidFill>
            <a:prstDash val="sysDash"/>
          </a:ln>
        </p:spPr>
        <p:txBody>
          <a:bodyPr wrap="square" rtlCol="0">
            <a:spAutoFit/>
          </a:bodyPr>
          <a:lstStyle/>
          <a:p>
            <a:pPr algn="just"/>
            <a:r>
              <a:rPr lang="en-US" sz="3200" b="1">
                <a:solidFill>
                  <a:srgbClr val="002060"/>
                </a:solidFill>
                <a:effectLst>
                  <a:outerShdw blurRad="38100" dist="38100" dir="2700000" algn="tl">
                    <a:srgbClr val="000000">
                      <a:alpha val="43137"/>
                    </a:srgbClr>
                  </a:outerShdw>
                </a:effectLst>
                <a:latin typeface="#9Slide03 Oswald" panose="00000500000000000000" pitchFamily="2" charset="0"/>
                <a:ea typeface="Tahoma" panose="020B0604030504040204" pitchFamily="34" charset="0"/>
                <a:cs typeface="Tahoma" panose="020B0604030504040204" pitchFamily="34" charset="0"/>
              </a:rPr>
              <a:t>LUẬT CHƠI.</a:t>
            </a:r>
          </a:p>
          <a:p>
            <a:pPr algn="just"/>
            <a:r>
              <a:rPr lang="en-US" sz="3200">
                <a:solidFill>
                  <a:srgbClr val="002060"/>
                </a:solidFill>
                <a:latin typeface="#9Slide03 Oswald" panose="00000500000000000000" pitchFamily="2" charset="0"/>
                <a:ea typeface="Tahoma" panose="020B0604030504040204" pitchFamily="34" charset="0"/>
                <a:cs typeface="Tahoma" panose="020B0604030504040204" pitchFamily="34" charset="0"/>
              </a:rPr>
              <a:t>- Có </a:t>
            </a:r>
            <a:r>
              <a:rPr lang="en-US" sz="3200">
                <a:solidFill>
                  <a:srgbClr val="FF0000"/>
                </a:solidFill>
                <a:latin typeface="#9Slide03 Oswald" panose="00000500000000000000" pitchFamily="2" charset="0"/>
                <a:ea typeface="Tahoma" panose="020B0604030504040204" pitchFamily="34" charset="0"/>
                <a:cs typeface="Tahoma" panose="020B0604030504040204" pitchFamily="34" charset="0"/>
              </a:rPr>
              <a:t>4</a:t>
            </a:r>
            <a:r>
              <a:rPr lang="en-US" sz="3200">
                <a:solidFill>
                  <a:srgbClr val="002060"/>
                </a:solidFill>
                <a:latin typeface="#9Slide03 Oswald" panose="00000500000000000000" pitchFamily="2" charset="0"/>
                <a:ea typeface="Tahoma" panose="020B0604030504040204" pitchFamily="34" charset="0"/>
                <a:cs typeface="Tahoma" panose="020B0604030504040204" pitchFamily="34" charset="0"/>
              </a:rPr>
              <a:t> câu hỏi, </a:t>
            </a:r>
            <a:r>
              <a:rPr lang="en-US" sz="3200">
                <a:solidFill>
                  <a:srgbClr val="FF0000"/>
                </a:solidFill>
                <a:latin typeface="#9Slide03 Oswald" panose="00000500000000000000" pitchFamily="2" charset="0"/>
                <a:ea typeface="Tahoma" panose="020B0604030504040204" pitchFamily="34" charset="0"/>
                <a:cs typeface="Tahoma" panose="020B0604030504040204" pitchFamily="34" charset="0"/>
              </a:rPr>
              <a:t>liên quan tới chủ đề nông nghiệp</a:t>
            </a:r>
            <a:r>
              <a:rPr lang="en-US" sz="3200">
                <a:solidFill>
                  <a:srgbClr val="002060"/>
                </a:solidFill>
                <a:latin typeface="#9Slide03 Oswald" panose="00000500000000000000" pitchFamily="2" charset="0"/>
                <a:ea typeface="Tahoma" panose="020B0604030504040204" pitchFamily="34" charset="0"/>
                <a:cs typeface="Tahoma" panose="020B0604030504040204" pitchFamily="34" charset="0"/>
              </a:rPr>
              <a:t>.</a:t>
            </a:r>
          </a:p>
          <a:p>
            <a:pPr algn="just"/>
            <a:r>
              <a:rPr lang="en-US" sz="3200">
                <a:solidFill>
                  <a:srgbClr val="002060"/>
                </a:solidFill>
                <a:latin typeface="#9Slide03 Oswald" panose="00000500000000000000" pitchFamily="2" charset="0"/>
                <a:ea typeface="Tahoma" panose="020B0604030504040204" pitchFamily="34" charset="0"/>
                <a:cs typeface="Tahoma" panose="020B0604030504040204" pitchFamily="34" charset="0"/>
              </a:rPr>
              <a:t>- Giành quyền trả lời bằng cách giơ tay.</a:t>
            </a:r>
          </a:p>
          <a:p>
            <a:pPr algn="just"/>
            <a:r>
              <a:rPr lang="en-US" sz="3200">
                <a:solidFill>
                  <a:srgbClr val="002060"/>
                </a:solidFill>
                <a:latin typeface="#9Slide03 Oswald" panose="00000500000000000000" pitchFamily="2" charset="0"/>
                <a:ea typeface="Tahoma" panose="020B0604030504040204" pitchFamily="34" charset="0"/>
                <a:cs typeface="Tahoma" panose="020B0604030504040204" pitchFamily="34" charset="0"/>
              </a:rPr>
              <a:t>- Bạn không trả lời được </a:t>
            </a:r>
            <a:r>
              <a:rPr lang="en-US" sz="3200">
                <a:solidFill>
                  <a:srgbClr val="FF0000"/>
                </a:solidFill>
                <a:latin typeface="#9Slide03 Oswald" panose="00000500000000000000" pitchFamily="2" charset="0"/>
                <a:ea typeface="Tahoma" panose="020B0604030504040204" pitchFamily="34" charset="0"/>
                <a:cs typeface="Tahoma" panose="020B0604030504040204" pitchFamily="34" charset="0"/>
              </a:rPr>
              <a:t>nhường quyền trả lời </a:t>
            </a:r>
            <a:r>
              <a:rPr lang="en-US" sz="3200">
                <a:solidFill>
                  <a:srgbClr val="002060"/>
                </a:solidFill>
                <a:latin typeface="#9Slide03 Oswald" panose="00000500000000000000" pitchFamily="2" charset="0"/>
                <a:ea typeface="Tahoma" panose="020B0604030504040204" pitchFamily="34" charset="0"/>
                <a:cs typeface="Tahoma" panose="020B0604030504040204" pitchFamily="34" charset="0"/>
              </a:rPr>
              <a:t>cho bạn sau.</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268" y="3276600"/>
            <a:ext cx="3528392" cy="252028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1711" y="261021"/>
            <a:ext cx="2514600" cy="160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621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5D904-4615-AD72-8398-0285D14B22EF}"/>
              </a:ext>
            </a:extLst>
          </p:cNvPr>
          <p:cNvPicPr>
            <a:picLocks noChangeAspect="1"/>
          </p:cNvPicPr>
          <p:nvPr/>
        </p:nvPicPr>
        <p:blipFill>
          <a:blip r:embed="rId3"/>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5B3A93BA-E98A-5E64-137D-A0098B178604}"/>
              </a:ext>
            </a:extLst>
          </p:cNvPr>
          <p:cNvSpPr/>
          <p:nvPr/>
        </p:nvSpPr>
        <p:spPr>
          <a:xfrm>
            <a:off x="0" y="0"/>
            <a:ext cx="12192000" cy="4191000"/>
          </a:xfrm>
          <a:custGeom>
            <a:avLst/>
            <a:gdLst>
              <a:gd name="connsiteX0" fmla="*/ 0 w 12192000"/>
              <a:gd name="connsiteY0" fmla="*/ 0 h 3676650"/>
              <a:gd name="connsiteX1" fmla="*/ 12192000 w 12192000"/>
              <a:gd name="connsiteY1" fmla="*/ 0 h 3676650"/>
              <a:gd name="connsiteX2" fmla="*/ 12192000 w 12192000"/>
              <a:gd name="connsiteY2" fmla="*/ 3594789 h 3676650"/>
              <a:gd name="connsiteX3" fmla="*/ 12153901 w 12192000"/>
              <a:gd name="connsiteY3" fmla="*/ 3600450 h 3676650"/>
              <a:gd name="connsiteX4" fmla="*/ 11391901 w 12192000"/>
              <a:gd name="connsiteY4" fmla="*/ 3619500 h 3676650"/>
              <a:gd name="connsiteX5" fmla="*/ 9391651 w 12192000"/>
              <a:gd name="connsiteY5" fmla="*/ 3676650 h 3676650"/>
              <a:gd name="connsiteX6" fmla="*/ 9124951 w 12192000"/>
              <a:gd name="connsiteY6" fmla="*/ 3657600 h 3676650"/>
              <a:gd name="connsiteX7" fmla="*/ 8763001 w 12192000"/>
              <a:gd name="connsiteY7" fmla="*/ 3600450 h 3676650"/>
              <a:gd name="connsiteX8" fmla="*/ 7581901 w 12192000"/>
              <a:gd name="connsiteY8" fmla="*/ 3619500 h 3676650"/>
              <a:gd name="connsiteX9" fmla="*/ 7353301 w 12192000"/>
              <a:gd name="connsiteY9" fmla="*/ 3543300 h 3676650"/>
              <a:gd name="connsiteX10" fmla="*/ 7296151 w 12192000"/>
              <a:gd name="connsiteY10" fmla="*/ 3524250 h 3676650"/>
              <a:gd name="connsiteX11" fmla="*/ 7239001 w 12192000"/>
              <a:gd name="connsiteY11" fmla="*/ 3467100 h 3676650"/>
              <a:gd name="connsiteX12" fmla="*/ 7181851 w 12192000"/>
              <a:gd name="connsiteY12" fmla="*/ 3429000 h 3676650"/>
              <a:gd name="connsiteX13" fmla="*/ 7086601 w 12192000"/>
              <a:gd name="connsiteY13" fmla="*/ 3371850 h 3676650"/>
              <a:gd name="connsiteX14" fmla="*/ 6915151 w 12192000"/>
              <a:gd name="connsiteY14" fmla="*/ 3314700 h 3676650"/>
              <a:gd name="connsiteX15" fmla="*/ 6743701 w 12192000"/>
              <a:gd name="connsiteY15" fmla="*/ 3295650 h 3676650"/>
              <a:gd name="connsiteX16" fmla="*/ 6419852 w 12192000"/>
              <a:gd name="connsiteY16" fmla="*/ 3276600 h 3676650"/>
              <a:gd name="connsiteX17" fmla="*/ 6324601 w 12192000"/>
              <a:gd name="connsiteY17" fmla="*/ 3238500 h 3676650"/>
              <a:gd name="connsiteX18" fmla="*/ 6115051 w 12192000"/>
              <a:gd name="connsiteY18" fmla="*/ 3219450 h 3676650"/>
              <a:gd name="connsiteX19" fmla="*/ 5829302 w 12192000"/>
              <a:gd name="connsiteY19" fmla="*/ 3238500 h 3676650"/>
              <a:gd name="connsiteX20" fmla="*/ 5753104 w 12192000"/>
              <a:gd name="connsiteY20" fmla="*/ 3257550 h 3676650"/>
              <a:gd name="connsiteX21" fmla="*/ 5562603 w 12192000"/>
              <a:gd name="connsiteY21" fmla="*/ 3314700 h 3676650"/>
              <a:gd name="connsiteX22" fmla="*/ 5486402 w 12192000"/>
              <a:gd name="connsiteY22" fmla="*/ 3295650 h 3676650"/>
              <a:gd name="connsiteX23" fmla="*/ 5295902 w 12192000"/>
              <a:gd name="connsiteY23" fmla="*/ 3257550 h 3676650"/>
              <a:gd name="connsiteX24" fmla="*/ 5181602 w 12192000"/>
              <a:gd name="connsiteY24" fmla="*/ 3200400 h 3676650"/>
              <a:gd name="connsiteX25" fmla="*/ 5086353 w 12192000"/>
              <a:gd name="connsiteY25" fmla="*/ 3162300 h 3676650"/>
              <a:gd name="connsiteX26" fmla="*/ 4800603 w 12192000"/>
              <a:gd name="connsiteY26" fmla="*/ 3028950 h 3676650"/>
              <a:gd name="connsiteX27" fmla="*/ 4648201 w 12192000"/>
              <a:gd name="connsiteY27" fmla="*/ 2990850 h 3676650"/>
              <a:gd name="connsiteX28" fmla="*/ 4381502 w 12192000"/>
              <a:gd name="connsiteY28" fmla="*/ 2876550 h 3676650"/>
              <a:gd name="connsiteX29" fmla="*/ 4095751 w 12192000"/>
              <a:gd name="connsiteY29" fmla="*/ 2838450 h 3676650"/>
              <a:gd name="connsiteX30" fmla="*/ 3905251 w 12192000"/>
              <a:gd name="connsiteY30" fmla="*/ 2743200 h 3676650"/>
              <a:gd name="connsiteX31" fmla="*/ 3810001 w 12192000"/>
              <a:gd name="connsiteY31" fmla="*/ 2705100 h 3676650"/>
              <a:gd name="connsiteX32" fmla="*/ 3486151 w 12192000"/>
              <a:gd name="connsiteY32" fmla="*/ 2743200 h 3676650"/>
              <a:gd name="connsiteX33" fmla="*/ 3181351 w 12192000"/>
              <a:gd name="connsiteY33" fmla="*/ 2781300 h 3676650"/>
              <a:gd name="connsiteX34" fmla="*/ 2628901 w 12192000"/>
              <a:gd name="connsiteY34" fmla="*/ 2705100 h 3676650"/>
              <a:gd name="connsiteX35" fmla="*/ 2286001 w 12192000"/>
              <a:gd name="connsiteY35" fmla="*/ 2609850 h 3676650"/>
              <a:gd name="connsiteX36" fmla="*/ 2152651 w 12192000"/>
              <a:gd name="connsiteY36" fmla="*/ 2552700 h 3676650"/>
              <a:gd name="connsiteX37" fmla="*/ 1752601 w 12192000"/>
              <a:gd name="connsiteY37" fmla="*/ 2228850 h 3676650"/>
              <a:gd name="connsiteX38" fmla="*/ 1447801 w 12192000"/>
              <a:gd name="connsiteY38" fmla="*/ 2133600 h 3676650"/>
              <a:gd name="connsiteX39" fmla="*/ 1219201 w 12192000"/>
              <a:gd name="connsiteY39" fmla="*/ 2076450 h 3676650"/>
              <a:gd name="connsiteX40" fmla="*/ 1104901 w 12192000"/>
              <a:gd name="connsiteY40" fmla="*/ 2000250 h 3676650"/>
              <a:gd name="connsiteX41" fmla="*/ 1028701 w 12192000"/>
              <a:gd name="connsiteY41" fmla="*/ 1981200 h 3676650"/>
              <a:gd name="connsiteX42" fmla="*/ 914401 w 12192000"/>
              <a:gd name="connsiteY42" fmla="*/ 1943100 h 3676650"/>
              <a:gd name="connsiteX43" fmla="*/ 666751 w 12192000"/>
              <a:gd name="connsiteY43" fmla="*/ 1866900 h 3676650"/>
              <a:gd name="connsiteX44" fmla="*/ 647701 w 12192000"/>
              <a:gd name="connsiteY44" fmla="*/ 1809750 h 3676650"/>
              <a:gd name="connsiteX45" fmla="*/ 533401 w 12192000"/>
              <a:gd name="connsiteY45" fmla="*/ 1562100 h 3676650"/>
              <a:gd name="connsiteX46" fmla="*/ 457201 w 12192000"/>
              <a:gd name="connsiteY46" fmla="*/ 1447800 h 3676650"/>
              <a:gd name="connsiteX47" fmla="*/ 361951 w 12192000"/>
              <a:gd name="connsiteY47" fmla="*/ 1257300 h 3676650"/>
              <a:gd name="connsiteX48" fmla="*/ 171451 w 12192000"/>
              <a:gd name="connsiteY48" fmla="*/ 1009650 h 3676650"/>
              <a:gd name="connsiteX49" fmla="*/ 114301 w 12192000"/>
              <a:gd name="connsiteY49" fmla="*/ 971550 h 3676650"/>
              <a:gd name="connsiteX50" fmla="*/ 10993 w 12192000"/>
              <a:gd name="connsiteY50" fmla="*/ 962616 h 3676650"/>
              <a:gd name="connsiteX51" fmla="*/ 0 w 12192000"/>
              <a:gd name="connsiteY51" fmla="*/ 961680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3676650">
                <a:moveTo>
                  <a:pt x="0" y="0"/>
                </a:moveTo>
                <a:lnTo>
                  <a:pt x="12192000" y="0"/>
                </a:lnTo>
                <a:lnTo>
                  <a:pt x="12192000" y="3594789"/>
                </a:lnTo>
                <a:lnTo>
                  <a:pt x="12153901" y="3600450"/>
                </a:lnTo>
                <a:cubicBezTo>
                  <a:pt x="11900260" y="3615370"/>
                  <a:pt x="11645884" y="3612494"/>
                  <a:pt x="11391901" y="3619500"/>
                </a:cubicBezTo>
                <a:lnTo>
                  <a:pt x="9391651" y="3676650"/>
                </a:lnTo>
                <a:cubicBezTo>
                  <a:pt x="9302751" y="3670300"/>
                  <a:pt x="9213389" y="3668655"/>
                  <a:pt x="9124951" y="3657600"/>
                </a:cubicBezTo>
                <a:cubicBezTo>
                  <a:pt x="8965995" y="3637730"/>
                  <a:pt x="8920736" y="3600450"/>
                  <a:pt x="8763001" y="3600450"/>
                </a:cubicBezTo>
                <a:lnTo>
                  <a:pt x="7581901" y="3619500"/>
                </a:lnTo>
                <a:cubicBezTo>
                  <a:pt x="7311204" y="3551826"/>
                  <a:pt x="7525550" y="3617121"/>
                  <a:pt x="7353301" y="3543300"/>
                </a:cubicBezTo>
                <a:cubicBezTo>
                  <a:pt x="7334844" y="3535390"/>
                  <a:pt x="7312859" y="3535389"/>
                  <a:pt x="7296151" y="3524250"/>
                </a:cubicBezTo>
                <a:cubicBezTo>
                  <a:pt x="7273735" y="3509306"/>
                  <a:pt x="7259697" y="3484347"/>
                  <a:pt x="7239001" y="3467100"/>
                </a:cubicBezTo>
                <a:cubicBezTo>
                  <a:pt x="7221412" y="3452443"/>
                  <a:pt x="7201266" y="3441134"/>
                  <a:pt x="7181851" y="3429000"/>
                </a:cubicBezTo>
                <a:cubicBezTo>
                  <a:pt x="7150453" y="3409376"/>
                  <a:pt x="7119719" y="3388409"/>
                  <a:pt x="7086601" y="3371850"/>
                </a:cubicBezTo>
                <a:cubicBezTo>
                  <a:pt x="7014866" y="3335982"/>
                  <a:pt x="6987910" y="3332890"/>
                  <a:pt x="6915151" y="3314700"/>
                </a:cubicBezTo>
                <a:cubicBezTo>
                  <a:pt x="6858001" y="3308350"/>
                  <a:pt x="6801033" y="3300060"/>
                  <a:pt x="6743701" y="3295650"/>
                </a:cubicBezTo>
                <a:cubicBezTo>
                  <a:pt x="6635883" y="3287356"/>
                  <a:pt x="6526997" y="3291211"/>
                  <a:pt x="6419852" y="3276600"/>
                </a:cubicBezTo>
                <a:cubicBezTo>
                  <a:pt x="6385969" y="3271980"/>
                  <a:pt x="6358211" y="3244802"/>
                  <a:pt x="6324601" y="3238500"/>
                </a:cubicBezTo>
                <a:cubicBezTo>
                  <a:pt x="6255665" y="3225574"/>
                  <a:pt x="6184901" y="3225800"/>
                  <a:pt x="6115051" y="3219450"/>
                </a:cubicBezTo>
                <a:cubicBezTo>
                  <a:pt x="6019801" y="3225800"/>
                  <a:pt x="5924238" y="3228507"/>
                  <a:pt x="5829302" y="3238500"/>
                </a:cubicBezTo>
                <a:cubicBezTo>
                  <a:pt x="5803264" y="3241241"/>
                  <a:pt x="5778277" y="3250357"/>
                  <a:pt x="5753104" y="3257550"/>
                </a:cubicBezTo>
                <a:lnTo>
                  <a:pt x="5562603" y="3314700"/>
                </a:lnTo>
                <a:cubicBezTo>
                  <a:pt x="5537203" y="3308350"/>
                  <a:pt x="5512002" y="3301136"/>
                  <a:pt x="5486402" y="3295650"/>
                </a:cubicBezTo>
                <a:cubicBezTo>
                  <a:pt x="5423082" y="3282081"/>
                  <a:pt x="5357713" y="3276866"/>
                  <a:pt x="5295902" y="3257550"/>
                </a:cubicBezTo>
                <a:cubicBezTo>
                  <a:pt x="5255244" y="3244844"/>
                  <a:pt x="5220381" y="3218027"/>
                  <a:pt x="5181602" y="3200400"/>
                </a:cubicBezTo>
                <a:cubicBezTo>
                  <a:pt x="5150471" y="3186250"/>
                  <a:pt x="5117400" y="3176630"/>
                  <a:pt x="5086353" y="3162300"/>
                </a:cubicBezTo>
                <a:cubicBezTo>
                  <a:pt x="4993887" y="3119623"/>
                  <a:pt x="4898294" y="3061514"/>
                  <a:pt x="4800603" y="3028950"/>
                </a:cubicBezTo>
                <a:cubicBezTo>
                  <a:pt x="4750925" y="3012391"/>
                  <a:pt x="4698135" y="3006618"/>
                  <a:pt x="4648201" y="2990850"/>
                </a:cubicBezTo>
                <a:cubicBezTo>
                  <a:pt x="4448643" y="2927832"/>
                  <a:pt x="4490787" y="2949407"/>
                  <a:pt x="4381502" y="2876550"/>
                </a:cubicBezTo>
                <a:cubicBezTo>
                  <a:pt x="4286253" y="2863850"/>
                  <a:pt x="4189978" y="2857295"/>
                  <a:pt x="4095751" y="2838450"/>
                </a:cubicBezTo>
                <a:cubicBezTo>
                  <a:pt x="4014192" y="2822138"/>
                  <a:pt x="3977775" y="2779462"/>
                  <a:pt x="3905251" y="2743200"/>
                </a:cubicBezTo>
                <a:cubicBezTo>
                  <a:pt x="3874665" y="2727907"/>
                  <a:pt x="3841751" y="2717800"/>
                  <a:pt x="3810001" y="2705100"/>
                </a:cubicBezTo>
                <a:lnTo>
                  <a:pt x="3486151" y="2743200"/>
                </a:lnTo>
                <a:lnTo>
                  <a:pt x="3181351" y="2781300"/>
                </a:lnTo>
                <a:cubicBezTo>
                  <a:pt x="3028415" y="2762183"/>
                  <a:pt x="2729350" y="2725705"/>
                  <a:pt x="2628901" y="2705100"/>
                </a:cubicBezTo>
                <a:cubicBezTo>
                  <a:pt x="2512693" y="2681262"/>
                  <a:pt x="2398985" y="2646005"/>
                  <a:pt x="2286001" y="2609850"/>
                </a:cubicBezTo>
                <a:cubicBezTo>
                  <a:pt x="2239942" y="2595111"/>
                  <a:pt x="2194119" y="2577581"/>
                  <a:pt x="2152651" y="2552700"/>
                </a:cubicBezTo>
                <a:cubicBezTo>
                  <a:pt x="2059327" y="2496706"/>
                  <a:pt x="1800803" y="2269636"/>
                  <a:pt x="1752601" y="2228850"/>
                </a:cubicBezTo>
                <a:cubicBezTo>
                  <a:pt x="1525069" y="2183344"/>
                  <a:pt x="1824132" y="2248136"/>
                  <a:pt x="1447801" y="2133600"/>
                </a:cubicBezTo>
                <a:cubicBezTo>
                  <a:pt x="1372659" y="2110731"/>
                  <a:pt x="1292405" y="2104918"/>
                  <a:pt x="1219201" y="2076450"/>
                </a:cubicBezTo>
                <a:cubicBezTo>
                  <a:pt x="1176524" y="2059853"/>
                  <a:pt x="1145857" y="2020728"/>
                  <a:pt x="1104901" y="2000250"/>
                </a:cubicBezTo>
                <a:cubicBezTo>
                  <a:pt x="1081483" y="1988541"/>
                  <a:pt x="1053779" y="1988723"/>
                  <a:pt x="1028701" y="1981200"/>
                </a:cubicBezTo>
                <a:cubicBezTo>
                  <a:pt x="990234" y="1969660"/>
                  <a:pt x="952501" y="1955800"/>
                  <a:pt x="914401" y="1943100"/>
                </a:cubicBezTo>
                <a:cubicBezTo>
                  <a:pt x="820290" y="1929656"/>
                  <a:pt x="743981" y="1933098"/>
                  <a:pt x="666751" y="1866900"/>
                </a:cubicBezTo>
                <a:cubicBezTo>
                  <a:pt x="651505" y="1853832"/>
                  <a:pt x="656681" y="1827711"/>
                  <a:pt x="647701" y="1809750"/>
                </a:cubicBezTo>
                <a:cubicBezTo>
                  <a:pt x="527544" y="1569437"/>
                  <a:pt x="606542" y="1781523"/>
                  <a:pt x="533401" y="1562100"/>
                </a:cubicBezTo>
                <a:cubicBezTo>
                  <a:pt x="518921" y="1518659"/>
                  <a:pt x="482601" y="1485900"/>
                  <a:pt x="457201" y="1447800"/>
                </a:cubicBezTo>
                <a:cubicBezTo>
                  <a:pt x="417820" y="1388728"/>
                  <a:pt x="395169" y="1320045"/>
                  <a:pt x="361951" y="1257300"/>
                </a:cubicBezTo>
                <a:cubicBezTo>
                  <a:pt x="289203" y="1119887"/>
                  <a:pt x="290183" y="1115190"/>
                  <a:pt x="171451" y="1009650"/>
                </a:cubicBezTo>
                <a:cubicBezTo>
                  <a:pt x="154339" y="994439"/>
                  <a:pt x="133351" y="984250"/>
                  <a:pt x="114301" y="971550"/>
                </a:cubicBezTo>
                <a:cubicBezTo>
                  <a:pt x="72357" y="967737"/>
                  <a:pt x="38670" y="964910"/>
                  <a:pt x="10993" y="962616"/>
                </a:cubicBezTo>
                <a:lnTo>
                  <a:pt x="0" y="961680"/>
                </a:lnTo>
                <a:close/>
              </a:path>
            </a:pathLst>
          </a:cu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F76BEB65-9BDD-9480-9059-AD6A21B3C9F1}"/>
              </a:ext>
            </a:extLst>
          </p:cNvPr>
          <p:cNvSpPr txBox="1"/>
          <p:nvPr/>
        </p:nvSpPr>
        <p:spPr>
          <a:xfrm>
            <a:off x="762000" y="313856"/>
            <a:ext cx="10991850" cy="2646878"/>
          </a:xfrm>
          <a:prstGeom prst="rect">
            <a:avLst/>
          </a:prstGeom>
          <a:noFill/>
        </p:spPr>
        <p:txBody>
          <a:bodyPr wrap="square" lIns="0" tIns="0" rIns="0" bIns="0" rtlCol="0">
            <a:spAutoFit/>
          </a:bodyPr>
          <a:lstStyle/>
          <a:p>
            <a:pPr algn="ctr"/>
            <a:r>
              <a:rPr lang="en-US" sz="4000">
                <a:solidFill>
                  <a:srgbClr val="002060"/>
                </a:solidFill>
                <a:latin typeface="#9Slide03 Bebas Neue Bold" panose="020B0606020202050201" pitchFamily="34" charset="0"/>
              </a:rPr>
              <a:t>BÀI 26.</a:t>
            </a:r>
          </a:p>
          <a:p>
            <a:pPr algn="ctr"/>
            <a:r>
              <a:rPr lang="en-US" sz="4000">
                <a:solidFill>
                  <a:srgbClr val="002060"/>
                </a:solidFill>
                <a:latin typeface="#9Slide03 Bebas Neue Bold" panose="020B0606020202050201" pitchFamily="34" charset="0"/>
              </a:rPr>
              <a:t> </a:t>
            </a:r>
            <a:r>
              <a:rPr lang="en-US" sz="4400">
                <a:solidFill>
                  <a:srgbClr val="002060"/>
                </a:solidFill>
                <a:latin typeface="#9Slide03 Bebas Neue Bold" panose="020B0606020202050201" pitchFamily="34" charset="0"/>
              </a:rPr>
              <a:t>TỔ CHỨC LÃNH THỔ NÔNG NGHIỆP, MỘT SỐ VẤN ĐỀ PHÁT TRIỂN </a:t>
            </a:r>
          </a:p>
          <a:p>
            <a:pPr algn="ctr"/>
            <a:r>
              <a:rPr lang="en-US" sz="4400">
                <a:solidFill>
                  <a:srgbClr val="002060"/>
                </a:solidFill>
                <a:latin typeface="#9Slide03 Bebas Neue Bold" panose="020B0606020202050201" pitchFamily="34" charset="0"/>
              </a:rPr>
              <a:t>NÔNG NGHIỆP HIỆN ĐẠI TRÊN THẾ GIỚI VÀ ĐỊNH HƯỚNG PHÁT TRIỂN </a:t>
            </a:r>
          </a:p>
          <a:p>
            <a:pPr algn="ctr"/>
            <a:r>
              <a:rPr lang="en-US" sz="4400">
                <a:solidFill>
                  <a:srgbClr val="002060"/>
                </a:solidFill>
                <a:latin typeface="#9Slide03 Bebas Neue Bold" panose="020B0606020202050201" pitchFamily="34" charset="0"/>
              </a:rPr>
              <a:t>NÔNG NGHIỆP TRONG TƯƠNG LAI</a:t>
            </a:r>
          </a:p>
        </p:txBody>
      </p:sp>
      <p:sp>
        <p:nvSpPr>
          <p:cNvPr id="5" name="Rectangle: Single Corner Snipped 4">
            <a:extLst>
              <a:ext uri="{FF2B5EF4-FFF2-40B4-BE49-F238E27FC236}">
                <a16:creationId xmlns:a16="http://schemas.microsoft.com/office/drawing/2014/main" id="{CC31FE1D-3EBA-1EA0-02D3-65B006D77342}"/>
              </a:ext>
            </a:extLst>
          </p:cNvPr>
          <p:cNvSpPr/>
          <p:nvPr/>
        </p:nvSpPr>
        <p:spPr>
          <a:xfrm>
            <a:off x="-5715000" y="866775"/>
            <a:ext cx="4490884" cy="673509"/>
          </a:xfrm>
          <a:prstGeom prst="snip1Rect">
            <a:avLst>
              <a:gd name="adj" fmla="val 50000"/>
            </a:avLst>
          </a:prstGeom>
          <a:solidFill>
            <a:srgbClr val="5496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9Slide03 Bebas Neue ZSmall" panose="020B0606020202050201" pitchFamily="34" charset="0"/>
              </a:rPr>
              <a:t>A. QUAN NIỆM VÀ VAI TRÒ</a:t>
            </a:r>
          </a:p>
        </p:txBody>
      </p:sp>
      <p:sp>
        <p:nvSpPr>
          <p:cNvPr id="6" name="Rectangle 5">
            <a:extLst>
              <a:ext uri="{FF2B5EF4-FFF2-40B4-BE49-F238E27FC236}">
                <a16:creationId xmlns:a16="http://schemas.microsoft.com/office/drawing/2014/main" id="{0FA6206A-616F-DCF4-D7F1-5DF3EFE39E2E}"/>
              </a:ext>
            </a:extLst>
          </p:cNvPr>
          <p:cNvSpPr/>
          <p:nvPr/>
        </p:nvSpPr>
        <p:spPr>
          <a:xfrm>
            <a:off x="0" y="-1371600"/>
            <a:ext cx="12211050" cy="673509"/>
          </a:xfrm>
          <a:prstGeom prst="rect">
            <a:avLst/>
          </a:prstGeom>
          <a:solidFill>
            <a:srgbClr val="509116"/>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FF00"/>
                </a:solidFill>
                <a:latin typeface="#9Slide03 Bebas Neue Bold" panose="020B0606020202050201" pitchFamily="34" charset="0"/>
              </a:rPr>
              <a:t>1. TỔ CHỨC LÃNH THỔ NÔNG NGHIỆP </a:t>
            </a:r>
          </a:p>
        </p:txBody>
      </p:sp>
      <p:sp>
        <p:nvSpPr>
          <p:cNvPr id="7" name="Rectangle 6">
            <a:extLst>
              <a:ext uri="{FF2B5EF4-FFF2-40B4-BE49-F238E27FC236}">
                <a16:creationId xmlns:a16="http://schemas.microsoft.com/office/drawing/2014/main" id="{F34F5DA1-F9E0-ED72-731A-35D156C708D1}"/>
              </a:ext>
            </a:extLst>
          </p:cNvPr>
          <p:cNvSpPr/>
          <p:nvPr/>
        </p:nvSpPr>
        <p:spPr>
          <a:xfrm>
            <a:off x="6512883" y="7836308"/>
            <a:ext cx="7279317" cy="374609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485F338-A342-C352-C9E8-1DAD63E4B651}"/>
              </a:ext>
            </a:extLst>
          </p:cNvPr>
          <p:cNvSpPr/>
          <p:nvPr/>
        </p:nvSpPr>
        <p:spPr>
          <a:xfrm>
            <a:off x="12725400" y="2028289"/>
            <a:ext cx="3429000" cy="673509"/>
          </a:xfrm>
          <a:prstGeom prst="round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9Slide03 Bebas Neue Bold" panose="020B0606020202050201" pitchFamily="34" charset="0"/>
              </a:rPr>
              <a:t>CHUYỂN GIAO NHIỆM VỤ</a:t>
            </a:r>
          </a:p>
        </p:txBody>
      </p:sp>
      <p:pic>
        <p:nvPicPr>
          <p:cNvPr id="9" name="Picture 8">
            <a:extLst>
              <a:ext uri="{FF2B5EF4-FFF2-40B4-BE49-F238E27FC236}">
                <a16:creationId xmlns:a16="http://schemas.microsoft.com/office/drawing/2014/main" id="{8F4480FA-3652-9B23-0883-53821FF25B7D}"/>
              </a:ext>
            </a:extLst>
          </p:cNvPr>
          <p:cNvPicPr>
            <a:picLocks noChangeAspect="1"/>
          </p:cNvPicPr>
          <p:nvPr/>
        </p:nvPicPr>
        <p:blipFill rotWithShape="1">
          <a:blip r:embed="rId4"/>
          <a:srcRect l="6782" t="776" r="8380" b="18873"/>
          <a:stretch/>
        </p:blipFill>
        <p:spPr>
          <a:xfrm>
            <a:off x="-4572000" y="4419600"/>
            <a:ext cx="3810001" cy="2668365"/>
          </a:xfrm>
          <a:prstGeom prst="rect">
            <a:avLst/>
          </a:prstGeom>
        </p:spPr>
      </p:pic>
    </p:spTree>
    <p:extLst>
      <p:ext uri="{BB962C8B-B14F-4D97-AF65-F5344CB8AC3E}">
        <p14:creationId xmlns:p14="http://schemas.microsoft.com/office/powerpoint/2010/main" val="2515560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AE2A8-F680-68F8-7807-7404453E4F8F}"/>
              </a:ext>
            </a:extLst>
          </p:cNvPr>
          <p:cNvSpPr/>
          <p:nvPr/>
        </p:nvSpPr>
        <p:spPr>
          <a:xfrm>
            <a:off x="-10886" y="1716372"/>
            <a:ext cx="12192000" cy="2224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0838" algn="just">
              <a:buAutoNum type="romanUcPeriod"/>
            </a:pPr>
            <a:r>
              <a:rPr lang="en-US" sz="4000">
                <a:solidFill>
                  <a:srgbClr val="002060"/>
                </a:solidFill>
                <a:latin typeface="#9Slide03 Bebas Neue Bold" panose="020B0606020202050201" pitchFamily="34" charset="0"/>
              </a:rPr>
              <a:t>TỔ CHỨC LÃNH THỔ NÔNG NGHIỆP </a:t>
            </a:r>
          </a:p>
          <a:p>
            <a:pPr marL="350838" algn="just">
              <a:buAutoNum type="romanUcPeriod"/>
            </a:pPr>
            <a:r>
              <a:rPr lang="en-US" sz="4000">
                <a:solidFill>
                  <a:srgbClr val="002060"/>
                </a:solidFill>
                <a:latin typeface="#9Slide03 Bebas Neue Bold" panose="020B0606020202050201" pitchFamily="34" charset="0"/>
              </a:rPr>
              <a:t> MỘT SỐ VẤN ĐỀ PHÁT TRIỂN NÔNG NGHIỆP HIỆN ĐẠI TRÊN THẾ GIỚI VÀ </a:t>
            </a:r>
          </a:p>
          <a:p>
            <a:pPr marL="350838" algn="just"/>
            <a:r>
              <a:rPr lang="en-US" sz="4000">
                <a:solidFill>
                  <a:srgbClr val="002060"/>
                </a:solidFill>
                <a:latin typeface="#9Slide03 Bebas Neue Bold" panose="020B0606020202050201" pitchFamily="34" charset="0"/>
              </a:rPr>
              <a:t>ĐỊNH HƯỚNG PHÁT TRIỂN NÔNG NGHIỆP TRONG TƯƠNG LAI</a:t>
            </a:r>
          </a:p>
        </p:txBody>
      </p:sp>
      <p:sp>
        <p:nvSpPr>
          <p:cNvPr id="10" name="Rectangle: Rounded Corners 9">
            <a:extLst>
              <a:ext uri="{FF2B5EF4-FFF2-40B4-BE49-F238E27FC236}">
                <a16:creationId xmlns:a16="http://schemas.microsoft.com/office/drawing/2014/main" id="{576B2B28-1076-19B0-176C-C46D0C16FD81}"/>
              </a:ext>
            </a:extLst>
          </p:cNvPr>
          <p:cNvSpPr/>
          <p:nvPr/>
        </p:nvSpPr>
        <p:spPr>
          <a:xfrm>
            <a:off x="7692916" y="3733800"/>
            <a:ext cx="4267200" cy="76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1584EFD-1003-68CC-C9BA-AC7FE347FBCE}"/>
              </a:ext>
            </a:extLst>
          </p:cNvPr>
          <p:cNvSpPr/>
          <p:nvPr/>
        </p:nvSpPr>
        <p:spPr>
          <a:xfrm rot="5400000">
            <a:off x="10436116" y="3026969"/>
            <a:ext cx="2286000" cy="76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1291E44-15CE-AFCC-3335-0361C8F8D42E}"/>
              </a:ext>
            </a:extLst>
          </p:cNvPr>
          <p:cNvPicPr>
            <a:picLocks noChangeAspect="1"/>
          </p:cNvPicPr>
          <p:nvPr/>
        </p:nvPicPr>
        <p:blipFill>
          <a:blip r:embed="rId3"/>
          <a:stretch>
            <a:fillRect/>
          </a:stretch>
        </p:blipFill>
        <p:spPr>
          <a:xfrm>
            <a:off x="-133350" y="219259"/>
            <a:ext cx="12401550" cy="1076141"/>
          </a:xfrm>
          <a:prstGeom prst="rect">
            <a:avLst/>
          </a:prstGeom>
        </p:spPr>
      </p:pic>
    </p:spTree>
    <p:extLst>
      <p:ext uri="{BB962C8B-B14F-4D97-AF65-F5344CB8AC3E}">
        <p14:creationId xmlns:p14="http://schemas.microsoft.com/office/powerpoint/2010/main" val="2450797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42F6114-116D-78B7-3435-FDAB5E6EB27A}"/>
              </a:ext>
            </a:extLst>
          </p:cNvPr>
          <p:cNvSpPr/>
          <p:nvPr/>
        </p:nvSpPr>
        <p:spPr>
          <a:xfrm>
            <a:off x="0" y="1752600"/>
            <a:ext cx="3810001" cy="673509"/>
          </a:xfrm>
          <a:prstGeom prst="snip1Rect">
            <a:avLst>
              <a:gd name="adj" fmla="val 50000"/>
            </a:avLst>
          </a:prstGeom>
          <a:solidFill>
            <a:srgbClr val="5496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9Slide03 Bebas Neue ZSmall" panose="020B0606020202050201" pitchFamily="34" charset="0"/>
              </a:rPr>
              <a:t>1. QUAN NIỆM VÀ VAI TRÒ</a:t>
            </a:r>
          </a:p>
        </p:txBody>
      </p:sp>
      <p:sp>
        <p:nvSpPr>
          <p:cNvPr id="8" name="Rectangle 7">
            <a:extLst>
              <a:ext uri="{FF2B5EF4-FFF2-40B4-BE49-F238E27FC236}">
                <a16:creationId xmlns:a16="http://schemas.microsoft.com/office/drawing/2014/main" id="{DE463B78-DDF6-D13B-1C92-92A965FAB09F}"/>
              </a:ext>
            </a:extLst>
          </p:cNvPr>
          <p:cNvSpPr/>
          <p:nvPr/>
        </p:nvSpPr>
        <p:spPr>
          <a:xfrm>
            <a:off x="19050" y="914400"/>
            <a:ext cx="12211050" cy="673509"/>
          </a:xfrm>
          <a:prstGeom prst="rect">
            <a:avLst/>
          </a:prstGeom>
          <a:solidFill>
            <a:srgbClr val="509116"/>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FF00"/>
                </a:solidFill>
                <a:latin typeface="#9Slide03 Bebas Neue Bold" panose="020B0606020202050201" pitchFamily="34" charset="0"/>
              </a:rPr>
              <a:t>I. TỔ CHỨC LÃNH THỔ NÔNG NGHIỆP </a:t>
            </a:r>
          </a:p>
        </p:txBody>
      </p:sp>
      <p:sp>
        <p:nvSpPr>
          <p:cNvPr id="11" name="Rectangle 10">
            <a:extLst>
              <a:ext uri="{FF2B5EF4-FFF2-40B4-BE49-F238E27FC236}">
                <a16:creationId xmlns:a16="http://schemas.microsoft.com/office/drawing/2014/main" id="{C1340895-69A0-6F0D-D6F1-AB16CDC1E6BC}"/>
              </a:ext>
            </a:extLst>
          </p:cNvPr>
          <p:cNvSpPr/>
          <p:nvPr/>
        </p:nvSpPr>
        <p:spPr>
          <a:xfrm>
            <a:off x="3962400" y="2084574"/>
            <a:ext cx="7965116" cy="374609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D902BBB-EF2D-171F-5FF5-06696F0F1BBD}"/>
              </a:ext>
            </a:extLst>
          </p:cNvPr>
          <p:cNvSpPr/>
          <p:nvPr/>
        </p:nvSpPr>
        <p:spPr>
          <a:xfrm>
            <a:off x="6441117" y="1779774"/>
            <a:ext cx="3429000" cy="673509"/>
          </a:xfrm>
          <a:prstGeom prst="round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9Slide03 Bebas Neue Bold" panose="020B0606020202050201" pitchFamily="34" charset="0"/>
              </a:rPr>
              <a:t>CHUYỂN GIAO NHIỆM VỤ</a:t>
            </a:r>
          </a:p>
        </p:txBody>
      </p:sp>
      <p:sp>
        <p:nvSpPr>
          <p:cNvPr id="15" name="TextBox 14">
            <a:extLst>
              <a:ext uri="{FF2B5EF4-FFF2-40B4-BE49-F238E27FC236}">
                <a16:creationId xmlns:a16="http://schemas.microsoft.com/office/drawing/2014/main" id="{F245E02D-09AD-80E8-44EF-98BE1E8E3C2E}"/>
              </a:ext>
            </a:extLst>
          </p:cNvPr>
          <p:cNvSpPr txBox="1"/>
          <p:nvPr/>
        </p:nvSpPr>
        <p:spPr>
          <a:xfrm>
            <a:off x="4226885" y="2895600"/>
            <a:ext cx="7400416" cy="1959832"/>
          </a:xfrm>
          <a:prstGeom prst="rect">
            <a:avLst/>
          </a:prstGeom>
          <a:noFill/>
        </p:spPr>
        <p:txBody>
          <a:bodyPr wrap="square" lIns="0" tIns="0" rIns="0" bIns="0" rtlCol="0">
            <a:spAutoFit/>
          </a:bodyPr>
          <a:lstStyle/>
          <a:p>
            <a:pPr marL="285750" indent="-285750" algn="just">
              <a:lnSpc>
                <a:spcPct val="150000"/>
              </a:lnSpc>
              <a:spcAft>
                <a:spcPts val="600"/>
              </a:spcAft>
              <a:buFont typeface="Wingdings" panose="05000000000000000000" pitchFamily="2" charset="2"/>
              <a:buChar char="v"/>
            </a:pPr>
            <a:r>
              <a:rPr lang="en-US" sz="2700" b="1">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YÊU CẦU</a:t>
            </a:r>
            <a:r>
              <a:rPr lang="en-US" sz="2700">
                <a:solidFill>
                  <a:srgbClr val="002060"/>
                </a:solidFill>
                <a:latin typeface="#9Slide03 Oswald" panose="00000500000000000000" pitchFamily="2" charset="0"/>
                <a:ea typeface="Times New Roman" panose="02020603050405020304" pitchFamily="18" charset="0"/>
                <a:cs typeface="Times New Roman" panose="02020603050405020304" pitchFamily="18" charset="0"/>
              </a:rPr>
              <a:t>: </a:t>
            </a:r>
            <a:r>
              <a:rPr lang="en-US" sz="2700">
                <a:solidFill>
                  <a:srgbClr val="002060"/>
                </a:solidFill>
                <a:effectLst/>
                <a:latin typeface="#9Slide03 Oswald" panose="00000500000000000000" pitchFamily="2" charset="0"/>
                <a:ea typeface="Times New Roman" panose="02020603050405020304" pitchFamily="18" charset="0"/>
                <a:cs typeface="Times New Roman" panose="02020603050405020304" pitchFamily="18" charset="0"/>
              </a:rPr>
              <a:t>HS đọc mục 1 – SGK (Tr 76) trả lời các câu hỏi:</a:t>
            </a:r>
            <a:endParaRPr lang="en-US" sz="2700">
              <a:solidFill>
                <a:srgbClr val="002060"/>
              </a:solidFill>
              <a:effectLst/>
              <a:latin typeface="#9Slide03 Oswald" panose="00000500000000000000" pitchFamily="2" charset="0"/>
              <a:ea typeface="Arial" panose="020B0604020202020204" pitchFamily="34" charset="0"/>
              <a:cs typeface="Times New Roman" panose="02020603050405020304" pitchFamily="18" charset="0"/>
            </a:endParaRPr>
          </a:p>
          <a:p>
            <a:pPr marL="342900" lvl="0" indent="-342900" algn="just">
              <a:lnSpc>
                <a:spcPct val="150000"/>
              </a:lnSpc>
              <a:spcAft>
                <a:spcPts val="600"/>
              </a:spcAft>
              <a:buFont typeface="Wingdings" panose="05000000000000000000" pitchFamily="2" charset="2"/>
              <a:buChar char=""/>
            </a:pPr>
            <a:r>
              <a:rPr lang="en-US" sz="2700">
                <a:solidFill>
                  <a:srgbClr val="FF0000"/>
                </a:solidFill>
                <a:effectLst/>
                <a:latin typeface="#9Slide03 Oswald" panose="00000500000000000000" pitchFamily="2" charset="0"/>
                <a:ea typeface="Calibri" panose="020F0502020204030204" pitchFamily="34" charset="0"/>
                <a:cs typeface="Times New Roman" panose="02020603050405020304" pitchFamily="18" charset="0"/>
              </a:rPr>
              <a:t>Quan niểm </a:t>
            </a:r>
            <a:r>
              <a:rPr lang="en-US" sz="2700">
                <a:solidFill>
                  <a:srgbClr val="002060"/>
                </a:solidFill>
                <a:latin typeface="#9Slide03 Oswald" panose="00000500000000000000" pitchFamily="2" charset="0"/>
                <a:ea typeface="Calibri" panose="020F0502020204030204" pitchFamily="34" charset="0"/>
                <a:cs typeface="Times New Roman" panose="02020603050405020304" pitchFamily="18" charset="0"/>
              </a:rPr>
              <a:t>như thế nào về </a:t>
            </a:r>
            <a:r>
              <a:rPr lang="en-US" sz="2700">
                <a:solidFill>
                  <a:srgbClr val="002060"/>
                </a:solidFill>
                <a:effectLst/>
                <a:latin typeface="#9Slide03 Oswald" panose="00000500000000000000" pitchFamily="2" charset="0"/>
                <a:ea typeface="Calibri" panose="020F0502020204030204" pitchFamily="34" charset="0"/>
                <a:cs typeface="Times New Roman" panose="02020603050405020304" pitchFamily="18" charset="0"/>
              </a:rPr>
              <a:t>tổ chức lãnh thổ nông nghiệp.</a:t>
            </a:r>
            <a:endParaRPr lang="en-US" sz="2700">
              <a:solidFill>
                <a:srgbClr val="002060"/>
              </a:solidFill>
              <a:effectLst/>
              <a:latin typeface="#9Slide03 Oswald" panose="00000500000000000000" pitchFamily="2" charset="0"/>
              <a:ea typeface="Times New Roman" panose="02020603050405020304" pitchFamily="18" charset="0"/>
            </a:endParaRPr>
          </a:p>
          <a:p>
            <a:pPr marL="342900" lvl="0" indent="-342900" algn="just">
              <a:lnSpc>
                <a:spcPct val="150000"/>
              </a:lnSpc>
              <a:spcAft>
                <a:spcPts val="600"/>
              </a:spcAft>
              <a:buFont typeface="Wingdings" panose="05000000000000000000" pitchFamily="2" charset="2"/>
              <a:buChar char=""/>
            </a:pPr>
            <a:r>
              <a:rPr lang="en-US" sz="2700">
                <a:solidFill>
                  <a:srgbClr val="002060"/>
                </a:solidFill>
                <a:effectLst/>
                <a:latin typeface="#9Slide03 Oswald" panose="00000500000000000000" pitchFamily="2" charset="0"/>
                <a:ea typeface="Calibri" panose="020F0502020204030204" pitchFamily="34" charset="0"/>
                <a:cs typeface="Times New Roman" panose="02020603050405020304" pitchFamily="18" charset="0"/>
              </a:rPr>
              <a:t>Trình bày </a:t>
            </a:r>
            <a:r>
              <a:rPr lang="en-US" sz="2700">
                <a:solidFill>
                  <a:srgbClr val="FF0000"/>
                </a:solidFill>
                <a:effectLst/>
                <a:latin typeface="#9Slide03 Oswald" panose="00000500000000000000" pitchFamily="2" charset="0"/>
                <a:ea typeface="Calibri" panose="020F0502020204030204" pitchFamily="34" charset="0"/>
                <a:cs typeface="Times New Roman" panose="02020603050405020304" pitchFamily="18" charset="0"/>
              </a:rPr>
              <a:t>vai trò </a:t>
            </a:r>
            <a:r>
              <a:rPr lang="en-US" sz="2700">
                <a:solidFill>
                  <a:srgbClr val="002060"/>
                </a:solidFill>
                <a:effectLst/>
                <a:latin typeface="#9Slide03 Oswald" panose="00000500000000000000" pitchFamily="2" charset="0"/>
                <a:ea typeface="Calibri" panose="020F0502020204030204" pitchFamily="34" charset="0"/>
                <a:cs typeface="Times New Roman" panose="02020603050405020304" pitchFamily="18" charset="0"/>
              </a:rPr>
              <a:t>của tổ chức lãnh thổ nông nghiệp.</a:t>
            </a:r>
          </a:p>
        </p:txBody>
      </p:sp>
      <p:pic>
        <p:nvPicPr>
          <p:cNvPr id="2" name="Picture 1">
            <a:extLst>
              <a:ext uri="{FF2B5EF4-FFF2-40B4-BE49-F238E27FC236}">
                <a16:creationId xmlns:a16="http://schemas.microsoft.com/office/drawing/2014/main" id="{61641B30-B4E2-1E64-F291-7F839C5F12DD}"/>
              </a:ext>
            </a:extLst>
          </p:cNvPr>
          <p:cNvPicPr>
            <a:picLocks noChangeAspect="1"/>
          </p:cNvPicPr>
          <p:nvPr/>
        </p:nvPicPr>
        <p:blipFill>
          <a:blip r:embed="rId3"/>
          <a:stretch>
            <a:fillRect/>
          </a:stretch>
        </p:blipFill>
        <p:spPr>
          <a:xfrm>
            <a:off x="-76200" y="-76200"/>
            <a:ext cx="12401550" cy="1076141"/>
          </a:xfrm>
          <a:prstGeom prst="rect">
            <a:avLst/>
          </a:prstGeom>
        </p:spPr>
      </p:pic>
    </p:spTree>
    <p:extLst>
      <p:ext uri="{BB962C8B-B14F-4D97-AF65-F5344CB8AC3E}">
        <p14:creationId xmlns:p14="http://schemas.microsoft.com/office/powerpoint/2010/main" val="1101959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346EFA0-686A-F515-91F9-6CC0535FB6CF}"/>
              </a:ext>
            </a:extLst>
          </p:cNvPr>
          <p:cNvGrpSpPr/>
          <p:nvPr/>
        </p:nvGrpSpPr>
        <p:grpSpPr>
          <a:xfrm>
            <a:off x="397833" y="2209799"/>
            <a:ext cx="11195791" cy="4267201"/>
            <a:chOff x="397833" y="1059704"/>
            <a:chExt cx="7904641" cy="4576471"/>
          </a:xfrm>
        </p:grpSpPr>
        <p:sp>
          <p:nvSpPr>
            <p:cNvPr id="11" name="Rectangle 10">
              <a:extLst>
                <a:ext uri="{FF2B5EF4-FFF2-40B4-BE49-F238E27FC236}">
                  <a16:creationId xmlns:a16="http://schemas.microsoft.com/office/drawing/2014/main" id="{C1340895-69A0-6F0D-D6F1-AB16CDC1E6BC}"/>
                </a:ext>
              </a:extLst>
            </p:cNvPr>
            <p:cNvSpPr/>
            <p:nvPr/>
          </p:nvSpPr>
          <p:spPr>
            <a:xfrm>
              <a:off x="397833" y="1453333"/>
              <a:ext cx="7904641" cy="418284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A50CCBB4-7011-BCED-6318-5900130CE640}"/>
                </a:ext>
              </a:extLst>
            </p:cNvPr>
            <p:cNvSpPr/>
            <p:nvPr/>
          </p:nvSpPr>
          <p:spPr>
            <a:xfrm>
              <a:off x="598376" y="1059704"/>
              <a:ext cx="2764466" cy="673508"/>
            </a:xfrm>
            <a:prstGeom prst="snip1Rect">
              <a:avLst>
                <a:gd name="adj" fmla="val 50000"/>
              </a:avLst>
            </a:prstGeom>
            <a:solidFill>
              <a:srgbClr val="5496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bg1"/>
                  </a:solidFill>
                  <a:latin typeface="#9Slide03 Bebas Neue ZSmall" panose="020B0606020202050201" pitchFamily="34" charset="0"/>
                </a:rPr>
                <a:t>A. QUAN NIỆM</a:t>
              </a:r>
            </a:p>
          </p:txBody>
        </p:sp>
      </p:grpSp>
      <p:sp>
        <p:nvSpPr>
          <p:cNvPr id="15" name="TextBox 14">
            <a:extLst>
              <a:ext uri="{FF2B5EF4-FFF2-40B4-BE49-F238E27FC236}">
                <a16:creationId xmlns:a16="http://schemas.microsoft.com/office/drawing/2014/main" id="{F245E02D-09AD-80E8-44EF-98BE1E8E3C2E}"/>
              </a:ext>
            </a:extLst>
          </p:cNvPr>
          <p:cNvSpPr txBox="1"/>
          <p:nvPr/>
        </p:nvSpPr>
        <p:spPr>
          <a:xfrm>
            <a:off x="598376" y="3558473"/>
            <a:ext cx="10679224" cy="2232727"/>
          </a:xfrm>
          <a:prstGeom prst="rect">
            <a:avLst/>
          </a:prstGeom>
          <a:noFill/>
        </p:spPr>
        <p:txBody>
          <a:bodyPr wrap="square" lIns="0" tIns="0" rIns="0" bIns="0" rtlCol="0">
            <a:spAutoFit/>
          </a:bodyPr>
          <a:lstStyle/>
          <a:p>
            <a:pPr algn="just">
              <a:lnSpc>
                <a:spcPct val="115000"/>
              </a:lnSpc>
              <a:spcAft>
                <a:spcPts val="800"/>
              </a:spcAft>
            </a:pPr>
            <a:r>
              <a:rPr lang="en-US" sz="3200">
                <a:solidFill>
                  <a:srgbClr val="002060"/>
                </a:solidFill>
                <a:effectLst/>
                <a:latin typeface="#9Slide03 Oswald" panose="00000500000000000000" pitchFamily="2" charset="0"/>
                <a:ea typeface="Times New Roman" panose="02020603050405020304" pitchFamily="18" charset="0"/>
              </a:rPr>
              <a:t>       </a:t>
            </a:r>
            <a:r>
              <a:rPr lang="vi-VN" sz="3200">
                <a:solidFill>
                  <a:srgbClr val="002060"/>
                </a:solidFill>
                <a:effectLst/>
                <a:latin typeface="#9Slide03 Oswald" panose="00000500000000000000" pitchFamily="2" charset="0"/>
                <a:ea typeface="Times New Roman" panose="02020603050405020304" pitchFamily="18" charset="0"/>
              </a:rPr>
              <a:t>Tổ chức lãnh thổ nông nghiệp là sự sắp xếp và phối hợp các đối tượng nông nghiệp trên một lãnh thổ cụ thể nhằm sử dụng hợp lí nhất các tiềm năng tự nhiên, kinh tế, lao động để đem lại hiệu quả cao về mặt kinh tế, xã hội và môi trường.</a:t>
            </a:r>
            <a:endParaRPr lang="en-US" sz="3200">
              <a:solidFill>
                <a:srgbClr val="002060"/>
              </a:solidFill>
              <a:effectLst/>
              <a:latin typeface="#9Slide03 Oswald" panose="00000500000000000000" pitchFamily="2" charset="0"/>
              <a:ea typeface="Times New Roman" panose="02020603050405020304" pitchFamily="18" charset="0"/>
            </a:endParaRPr>
          </a:p>
        </p:txBody>
      </p:sp>
      <p:grpSp>
        <p:nvGrpSpPr>
          <p:cNvPr id="16" name="Group 15">
            <a:extLst>
              <a:ext uri="{FF2B5EF4-FFF2-40B4-BE49-F238E27FC236}">
                <a16:creationId xmlns:a16="http://schemas.microsoft.com/office/drawing/2014/main" id="{7DBD1678-3EEC-B54F-1999-0E6D76AA259F}"/>
              </a:ext>
            </a:extLst>
          </p:cNvPr>
          <p:cNvGrpSpPr/>
          <p:nvPr/>
        </p:nvGrpSpPr>
        <p:grpSpPr>
          <a:xfrm>
            <a:off x="-76200" y="-76200"/>
            <a:ext cx="12401550" cy="1480562"/>
            <a:chOff x="-76200" y="-76200"/>
            <a:chExt cx="12401550" cy="1480562"/>
          </a:xfrm>
        </p:grpSpPr>
        <p:pic>
          <p:nvPicPr>
            <p:cNvPr id="3" name="Picture 2">
              <a:extLst>
                <a:ext uri="{FF2B5EF4-FFF2-40B4-BE49-F238E27FC236}">
                  <a16:creationId xmlns:a16="http://schemas.microsoft.com/office/drawing/2014/main" id="{206C9280-9098-3EA0-D659-E34D71EBCA98}"/>
                </a:ext>
              </a:extLst>
            </p:cNvPr>
            <p:cNvPicPr>
              <a:picLocks noChangeAspect="1"/>
            </p:cNvPicPr>
            <p:nvPr/>
          </p:nvPicPr>
          <p:blipFill>
            <a:blip r:embed="rId3"/>
            <a:stretch>
              <a:fillRect/>
            </a:stretch>
          </p:blipFill>
          <p:spPr>
            <a:xfrm>
              <a:off x="-76200" y="-76200"/>
              <a:ext cx="12401550" cy="1076141"/>
            </a:xfrm>
            <a:prstGeom prst="rect">
              <a:avLst/>
            </a:prstGeom>
          </p:spPr>
        </p:pic>
        <p:pic>
          <p:nvPicPr>
            <p:cNvPr id="13" name="Picture 12">
              <a:extLst>
                <a:ext uri="{FF2B5EF4-FFF2-40B4-BE49-F238E27FC236}">
                  <a16:creationId xmlns:a16="http://schemas.microsoft.com/office/drawing/2014/main" id="{299A198F-B5B6-8ABB-89AC-68F8845F71B5}"/>
                </a:ext>
              </a:extLst>
            </p:cNvPr>
            <p:cNvPicPr>
              <a:picLocks noChangeAspect="1"/>
            </p:cNvPicPr>
            <p:nvPr/>
          </p:nvPicPr>
          <p:blipFill>
            <a:blip r:embed="rId4"/>
            <a:stretch>
              <a:fillRect/>
            </a:stretch>
          </p:blipFill>
          <p:spPr>
            <a:xfrm>
              <a:off x="3312624" y="813744"/>
              <a:ext cx="5623902" cy="590618"/>
            </a:xfrm>
            <a:prstGeom prst="rect">
              <a:avLst/>
            </a:prstGeom>
          </p:spPr>
        </p:pic>
      </p:grpSp>
      <p:pic>
        <p:nvPicPr>
          <p:cNvPr id="17" name="Picture 16">
            <a:extLst>
              <a:ext uri="{FF2B5EF4-FFF2-40B4-BE49-F238E27FC236}">
                <a16:creationId xmlns:a16="http://schemas.microsoft.com/office/drawing/2014/main" id="{86AF3671-9C99-2F38-0B72-9D718E3FC97B}"/>
              </a:ext>
            </a:extLst>
          </p:cNvPr>
          <p:cNvPicPr>
            <a:picLocks noChangeAspect="1"/>
          </p:cNvPicPr>
          <p:nvPr/>
        </p:nvPicPr>
        <p:blipFill>
          <a:blip r:embed="rId5"/>
          <a:stretch>
            <a:fillRect/>
          </a:stretch>
        </p:blipFill>
        <p:spPr>
          <a:xfrm>
            <a:off x="3826833" y="1349112"/>
            <a:ext cx="3564567" cy="1013088"/>
          </a:xfrm>
          <a:prstGeom prst="rect">
            <a:avLst/>
          </a:prstGeom>
        </p:spPr>
      </p:pic>
    </p:spTree>
    <p:extLst>
      <p:ext uri="{BB962C8B-B14F-4D97-AF65-F5344CB8AC3E}">
        <p14:creationId xmlns:p14="http://schemas.microsoft.com/office/powerpoint/2010/main" val="2048257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10202D-3C73-84DC-4258-AFE713A612AD}"/>
              </a:ext>
            </a:extLst>
          </p:cNvPr>
          <p:cNvSpPr/>
          <p:nvPr/>
        </p:nvSpPr>
        <p:spPr>
          <a:xfrm>
            <a:off x="3978126" y="1970273"/>
            <a:ext cx="7832874" cy="374609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B378E3D-4BBC-DF6B-7547-FB303C5EA64E}"/>
              </a:ext>
            </a:extLst>
          </p:cNvPr>
          <p:cNvSpPr txBox="1"/>
          <p:nvPr/>
        </p:nvSpPr>
        <p:spPr>
          <a:xfrm>
            <a:off x="4165189" y="2667000"/>
            <a:ext cx="7664899" cy="533800"/>
          </a:xfrm>
          <a:prstGeom prst="rect">
            <a:avLst/>
          </a:prstGeom>
          <a:noFill/>
        </p:spPr>
        <p:txBody>
          <a:bodyPr wrap="square" lIns="0" tIns="0" rIns="0" bIns="0" rtlCol="0">
            <a:spAutoFit/>
          </a:bodyPr>
          <a:lstStyle/>
          <a:p>
            <a:pPr marL="285750" indent="-285750" algn="just">
              <a:lnSpc>
                <a:spcPct val="115000"/>
              </a:lnSpc>
              <a:spcAft>
                <a:spcPts val="800"/>
              </a:spcAft>
              <a:buFont typeface="Wingdings" panose="05000000000000000000" pitchFamily="2" charset="2"/>
              <a:buChar char="Ø"/>
            </a:pPr>
            <a:r>
              <a:rPr lang="vi-VN" sz="3200">
                <a:solidFill>
                  <a:srgbClr val="002060"/>
                </a:solidFill>
                <a:effectLst/>
                <a:latin typeface="#9Slide03 Oswald" panose="00000500000000000000" pitchFamily="2" charset="0"/>
                <a:ea typeface="Times New Roman" panose="02020603050405020304" pitchFamily="18" charset="0"/>
                <a:cs typeface="Times New Roman" panose="02020603050405020304" pitchFamily="18" charset="0"/>
              </a:rPr>
              <a:t>Thúc đẩy </a:t>
            </a:r>
            <a:r>
              <a:rPr lang="vi-VN" sz="3200">
                <a:solidFill>
                  <a:srgbClr val="FF0000"/>
                </a:solidFill>
                <a:effectLst/>
                <a:latin typeface="#9Slide03 Oswald" panose="00000500000000000000" pitchFamily="2" charset="0"/>
                <a:ea typeface="Times New Roman" panose="02020603050405020304" pitchFamily="18" charset="0"/>
                <a:cs typeface="Times New Roman" panose="02020603050405020304" pitchFamily="18" charset="0"/>
              </a:rPr>
              <a:t>chuyên môn hoá </a:t>
            </a:r>
            <a:r>
              <a:rPr lang="vi-VN" sz="3200">
                <a:solidFill>
                  <a:srgbClr val="002060"/>
                </a:solidFill>
                <a:effectLst/>
                <a:latin typeface="#9Slide03 Oswald" panose="00000500000000000000" pitchFamily="2" charset="0"/>
                <a:ea typeface="Times New Roman" panose="02020603050405020304" pitchFamily="18" charset="0"/>
                <a:cs typeface="Times New Roman" panose="02020603050405020304" pitchFamily="18" charset="0"/>
              </a:rPr>
              <a:t>trong SX nông nghiệp.</a:t>
            </a:r>
            <a:endParaRPr lang="en-US" sz="3200">
              <a:solidFill>
                <a:srgbClr val="002060"/>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0" name="Rectangle: Single Corner Snipped 9">
            <a:extLst>
              <a:ext uri="{FF2B5EF4-FFF2-40B4-BE49-F238E27FC236}">
                <a16:creationId xmlns:a16="http://schemas.microsoft.com/office/drawing/2014/main" id="{05E02329-B89E-2B38-F838-EEE308384D0D}"/>
              </a:ext>
            </a:extLst>
          </p:cNvPr>
          <p:cNvSpPr/>
          <p:nvPr/>
        </p:nvSpPr>
        <p:spPr>
          <a:xfrm>
            <a:off x="4150533" y="1666193"/>
            <a:ext cx="2326467" cy="673509"/>
          </a:xfrm>
          <a:prstGeom prst="snip1Rect">
            <a:avLst>
              <a:gd name="adj" fmla="val 50000"/>
            </a:avLst>
          </a:prstGeom>
          <a:solidFill>
            <a:srgbClr val="5496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bg1"/>
                </a:solidFill>
                <a:latin typeface="#9Slide03 Bebas Neue ZSmall" panose="020B0606020202050201" pitchFamily="34" charset="0"/>
              </a:rPr>
              <a:t>b. VAI TRÒ</a:t>
            </a:r>
          </a:p>
        </p:txBody>
      </p:sp>
      <p:sp>
        <p:nvSpPr>
          <p:cNvPr id="11" name="TextBox 10">
            <a:extLst>
              <a:ext uri="{FF2B5EF4-FFF2-40B4-BE49-F238E27FC236}">
                <a16:creationId xmlns:a16="http://schemas.microsoft.com/office/drawing/2014/main" id="{11B9149C-469C-4A23-3E28-54F98478857B}"/>
              </a:ext>
            </a:extLst>
          </p:cNvPr>
          <p:cNvSpPr txBox="1"/>
          <p:nvPr/>
        </p:nvSpPr>
        <p:spPr>
          <a:xfrm>
            <a:off x="4222301" y="3366245"/>
            <a:ext cx="7664899" cy="533800"/>
          </a:xfrm>
          <a:prstGeom prst="rect">
            <a:avLst/>
          </a:prstGeom>
          <a:noFill/>
        </p:spPr>
        <p:txBody>
          <a:bodyPr wrap="square" lIns="0" tIns="0" rIns="0" bIns="0" rtlCol="0">
            <a:spAutoFit/>
          </a:bodyPr>
          <a:lstStyle/>
          <a:p>
            <a:pPr marL="285750" indent="-285750" algn="just">
              <a:lnSpc>
                <a:spcPct val="115000"/>
              </a:lnSpc>
              <a:spcAft>
                <a:spcPts val="800"/>
              </a:spcAft>
              <a:buFont typeface="Wingdings" panose="05000000000000000000" pitchFamily="2" charset="2"/>
              <a:buChar char="Ø"/>
            </a:pPr>
            <a:r>
              <a:rPr lang="vi-VN" sz="3200">
                <a:solidFill>
                  <a:srgbClr val="002060"/>
                </a:solidFill>
                <a:effectLst/>
                <a:latin typeface="#9Slide03 Oswald" panose="00000500000000000000" pitchFamily="2" charset="0"/>
                <a:ea typeface="Times New Roman" panose="02020603050405020304" pitchFamily="18" charset="0"/>
                <a:cs typeface="Times New Roman" panose="02020603050405020304" pitchFamily="18" charset="0"/>
              </a:rPr>
              <a:t>Góp phần </a:t>
            </a:r>
            <a:r>
              <a:rPr lang="vi-VN" sz="3200">
                <a:solidFill>
                  <a:srgbClr val="FF0000"/>
                </a:solidFill>
                <a:effectLst/>
                <a:latin typeface="#9Slide03 Oswald" panose="00000500000000000000" pitchFamily="2" charset="0"/>
                <a:ea typeface="Times New Roman" panose="02020603050405020304" pitchFamily="18" charset="0"/>
                <a:cs typeface="Times New Roman" panose="02020603050405020304" pitchFamily="18" charset="0"/>
              </a:rPr>
              <a:t>sử dụng hợp lí</a:t>
            </a:r>
            <a:r>
              <a:rPr lang="vi-VN" sz="3200">
                <a:solidFill>
                  <a:srgbClr val="002060"/>
                </a:solidFill>
                <a:effectLst/>
                <a:latin typeface="#9Slide03 Oswald" panose="00000500000000000000" pitchFamily="2" charset="0"/>
                <a:ea typeface="Times New Roman" panose="02020603050405020304" pitchFamily="18" charset="0"/>
                <a:cs typeface="Times New Roman" panose="02020603050405020304" pitchFamily="18" charset="0"/>
              </a:rPr>
              <a:t>, </a:t>
            </a:r>
            <a:r>
              <a:rPr lang="vi-VN" sz="3200">
                <a:solidFill>
                  <a:srgbClr val="FF0000"/>
                </a:solidFill>
                <a:effectLst/>
                <a:latin typeface="#9Slide03 Oswald" panose="00000500000000000000" pitchFamily="2" charset="0"/>
                <a:ea typeface="Times New Roman" panose="02020603050405020304" pitchFamily="18" charset="0"/>
                <a:cs typeface="Times New Roman" panose="02020603050405020304" pitchFamily="18" charset="0"/>
              </a:rPr>
              <a:t>hiệu quả </a:t>
            </a:r>
            <a:r>
              <a:rPr lang="vi-VN" sz="3200">
                <a:solidFill>
                  <a:srgbClr val="002060"/>
                </a:solidFill>
                <a:effectLst/>
                <a:latin typeface="#9Slide03 Oswald" panose="00000500000000000000" pitchFamily="2" charset="0"/>
                <a:ea typeface="Times New Roman" panose="02020603050405020304" pitchFamily="18" charset="0"/>
                <a:cs typeface="Times New Roman" panose="02020603050405020304" pitchFamily="18" charset="0"/>
              </a:rPr>
              <a:t>tài nguyên.</a:t>
            </a:r>
            <a:endParaRPr lang="en-US" sz="3200">
              <a:solidFill>
                <a:srgbClr val="002060"/>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983AC0-9694-A1F7-21C4-2E4D174A22B4}"/>
              </a:ext>
            </a:extLst>
          </p:cNvPr>
          <p:cNvSpPr txBox="1"/>
          <p:nvPr/>
        </p:nvSpPr>
        <p:spPr>
          <a:xfrm>
            <a:off x="4222301" y="4716834"/>
            <a:ext cx="7664899" cy="533800"/>
          </a:xfrm>
          <a:prstGeom prst="rect">
            <a:avLst/>
          </a:prstGeom>
          <a:noFill/>
        </p:spPr>
        <p:txBody>
          <a:bodyPr wrap="square" lIns="0" tIns="0" rIns="0" bIns="0" rtlCol="0">
            <a:spAutoFit/>
          </a:bodyPr>
          <a:lstStyle/>
          <a:p>
            <a:pPr marL="285750" indent="-285750" algn="just">
              <a:lnSpc>
                <a:spcPct val="115000"/>
              </a:lnSpc>
              <a:spcAft>
                <a:spcPts val="800"/>
              </a:spcAft>
              <a:buFont typeface="Wingdings" panose="05000000000000000000" pitchFamily="2" charset="2"/>
              <a:buChar char="Ø"/>
            </a:pPr>
            <a:r>
              <a:rPr lang="vi-VN" sz="3200">
                <a:solidFill>
                  <a:srgbClr val="002060"/>
                </a:solidFill>
                <a:effectLst/>
                <a:latin typeface="#9Slide03 Oswald" panose="00000500000000000000" pitchFamily="2" charset="0"/>
                <a:ea typeface="Times New Roman" panose="02020603050405020304" pitchFamily="18" charset="0"/>
                <a:cs typeface="Times New Roman" panose="02020603050405020304" pitchFamily="18" charset="0"/>
              </a:rPr>
              <a:t>Góp phần </a:t>
            </a:r>
            <a:r>
              <a:rPr lang="vi-VN" sz="3200">
                <a:solidFill>
                  <a:srgbClr val="FF0000"/>
                </a:solidFill>
                <a:effectLst/>
                <a:latin typeface="#9Slide03 Oswald" panose="00000500000000000000" pitchFamily="2" charset="0"/>
                <a:ea typeface="Times New Roman" panose="02020603050405020304" pitchFamily="18" charset="0"/>
                <a:cs typeface="Times New Roman" panose="02020603050405020304" pitchFamily="18" charset="0"/>
              </a:rPr>
              <a:t>bảo vệ môi trường</a:t>
            </a:r>
            <a:r>
              <a:rPr lang="vi-VN" sz="3200">
                <a:solidFill>
                  <a:srgbClr val="002060"/>
                </a:solidFill>
                <a:effectLst/>
                <a:latin typeface="#9Slide03 Oswald" panose="00000500000000000000" pitchFamily="2" charset="0"/>
                <a:ea typeface="Times New Roman" panose="02020603050405020304" pitchFamily="18" charset="0"/>
                <a:cs typeface="Times New Roman" panose="02020603050405020304" pitchFamily="18" charset="0"/>
              </a:rPr>
              <a:t>.</a:t>
            </a:r>
            <a:endParaRPr lang="en-US" sz="3200">
              <a:solidFill>
                <a:srgbClr val="002060"/>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E15C15FA-C86F-B976-A82D-1571C65A9F1A}"/>
              </a:ext>
            </a:extLst>
          </p:cNvPr>
          <p:cNvSpPr txBox="1"/>
          <p:nvPr/>
        </p:nvSpPr>
        <p:spPr>
          <a:xfrm>
            <a:off x="4185348" y="4018694"/>
            <a:ext cx="7664899" cy="533800"/>
          </a:xfrm>
          <a:prstGeom prst="rect">
            <a:avLst/>
          </a:prstGeom>
          <a:noFill/>
        </p:spPr>
        <p:txBody>
          <a:bodyPr wrap="square" lIns="0" tIns="0" rIns="0" bIns="0" rtlCol="0">
            <a:spAutoFit/>
          </a:bodyPr>
          <a:lstStyle/>
          <a:p>
            <a:pPr marL="285750" indent="-285750" algn="just">
              <a:lnSpc>
                <a:spcPct val="115000"/>
              </a:lnSpc>
              <a:spcAft>
                <a:spcPts val="800"/>
              </a:spcAft>
              <a:buFont typeface="Wingdings" panose="05000000000000000000" pitchFamily="2" charset="2"/>
              <a:buChar char="Ø"/>
            </a:pPr>
            <a:r>
              <a:rPr lang="vi-VN" sz="3200">
                <a:solidFill>
                  <a:srgbClr val="FF0000"/>
                </a:solidFill>
                <a:effectLst/>
                <a:latin typeface="#9Slide03 Oswald" panose="00000500000000000000" pitchFamily="2" charset="0"/>
                <a:ea typeface="Times New Roman" panose="02020603050405020304" pitchFamily="18" charset="0"/>
                <a:cs typeface="Times New Roman" panose="02020603050405020304" pitchFamily="18" charset="0"/>
              </a:rPr>
              <a:t>Hạn chế </a:t>
            </a:r>
            <a:r>
              <a:rPr lang="vi-VN" sz="3200">
                <a:solidFill>
                  <a:srgbClr val="002060"/>
                </a:solidFill>
                <a:effectLst/>
                <a:latin typeface="#9Slide03 Oswald" panose="00000500000000000000" pitchFamily="2" charset="0"/>
                <a:ea typeface="Times New Roman" panose="02020603050405020304" pitchFamily="18" charset="0"/>
                <a:cs typeface="Times New Roman" panose="02020603050405020304" pitchFamily="18" charset="0"/>
              </a:rPr>
              <a:t>tác động của tự nhiên đến nông nghiệp.</a:t>
            </a:r>
            <a:endParaRPr lang="en-US" sz="3200">
              <a:solidFill>
                <a:srgbClr val="002060"/>
              </a:solidFill>
              <a:effectLst/>
              <a:latin typeface="#9Slide03 Oswald" panose="00000500000000000000" pitchFamily="2" charset="0"/>
              <a:ea typeface="Arial" panose="020B060402020202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81A544D5-1453-0AEB-4957-C6F3E1E92245}"/>
              </a:ext>
            </a:extLst>
          </p:cNvPr>
          <p:cNvGrpSpPr/>
          <p:nvPr/>
        </p:nvGrpSpPr>
        <p:grpSpPr>
          <a:xfrm>
            <a:off x="-76200" y="-76200"/>
            <a:ext cx="12401550" cy="1480562"/>
            <a:chOff x="-76200" y="-76200"/>
            <a:chExt cx="12401550" cy="1480562"/>
          </a:xfrm>
        </p:grpSpPr>
        <p:pic>
          <p:nvPicPr>
            <p:cNvPr id="4" name="Picture 3">
              <a:extLst>
                <a:ext uri="{FF2B5EF4-FFF2-40B4-BE49-F238E27FC236}">
                  <a16:creationId xmlns:a16="http://schemas.microsoft.com/office/drawing/2014/main" id="{3DC6DAF1-2AE3-3C4B-2765-AA8196785E0C}"/>
                </a:ext>
              </a:extLst>
            </p:cNvPr>
            <p:cNvPicPr>
              <a:picLocks noChangeAspect="1"/>
            </p:cNvPicPr>
            <p:nvPr/>
          </p:nvPicPr>
          <p:blipFill>
            <a:blip r:embed="rId3"/>
            <a:stretch>
              <a:fillRect/>
            </a:stretch>
          </p:blipFill>
          <p:spPr>
            <a:xfrm>
              <a:off x="-76200" y="-76200"/>
              <a:ext cx="12401550" cy="1076141"/>
            </a:xfrm>
            <a:prstGeom prst="rect">
              <a:avLst/>
            </a:prstGeom>
          </p:spPr>
        </p:pic>
        <p:pic>
          <p:nvPicPr>
            <p:cNvPr id="7" name="Picture 6">
              <a:extLst>
                <a:ext uri="{FF2B5EF4-FFF2-40B4-BE49-F238E27FC236}">
                  <a16:creationId xmlns:a16="http://schemas.microsoft.com/office/drawing/2014/main" id="{A1286147-EA03-48F5-E26F-4112804490F0}"/>
                </a:ext>
              </a:extLst>
            </p:cNvPr>
            <p:cNvPicPr>
              <a:picLocks noChangeAspect="1"/>
            </p:cNvPicPr>
            <p:nvPr/>
          </p:nvPicPr>
          <p:blipFill>
            <a:blip r:embed="rId4"/>
            <a:stretch>
              <a:fillRect/>
            </a:stretch>
          </p:blipFill>
          <p:spPr>
            <a:xfrm>
              <a:off x="3312624" y="813744"/>
              <a:ext cx="5623902" cy="590618"/>
            </a:xfrm>
            <a:prstGeom prst="rect">
              <a:avLst/>
            </a:prstGeom>
          </p:spPr>
        </p:pic>
      </p:grpSp>
      <p:pic>
        <p:nvPicPr>
          <p:cNvPr id="14" name="Picture 13">
            <a:extLst>
              <a:ext uri="{FF2B5EF4-FFF2-40B4-BE49-F238E27FC236}">
                <a16:creationId xmlns:a16="http://schemas.microsoft.com/office/drawing/2014/main" id="{CEF1A4BA-FAFD-5F3B-0C5D-009030250265}"/>
              </a:ext>
            </a:extLst>
          </p:cNvPr>
          <p:cNvPicPr>
            <a:picLocks noChangeAspect="1"/>
          </p:cNvPicPr>
          <p:nvPr/>
        </p:nvPicPr>
        <p:blipFill>
          <a:blip r:embed="rId5"/>
          <a:stretch>
            <a:fillRect/>
          </a:stretch>
        </p:blipFill>
        <p:spPr>
          <a:xfrm>
            <a:off x="274320" y="3195100"/>
            <a:ext cx="3564567" cy="1013088"/>
          </a:xfrm>
          <a:prstGeom prst="rect">
            <a:avLst/>
          </a:prstGeom>
        </p:spPr>
      </p:pic>
    </p:spTree>
    <p:extLst>
      <p:ext uri="{BB962C8B-B14F-4D97-AF65-F5344CB8AC3E}">
        <p14:creationId xmlns:p14="http://schemas.microsoft.com/office/powerpoint/2010/main" val="4165396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37B949-9DC0-CBCC-B7B0-FF9A33C0C954}"/>
              </a:ext>
            </a:extLst>
          </p:cNvPr>
          <p:cNvSpPr/>
          <p:nvPr/>
        </p:nvSpPr>
        <p:spPr>
          <a:xfrm>
            <a:off x="232229" y="1631888"/>
            <a:ext cx="5029200" cy="4800601"/>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E84099F-8023-7AAF-906F-F229F191EC92}"/>
              </a:ext>
            </a:extLst>
          </p:cNvPr>
          <p:cNvSpPr/>
          <p:nvPr/>
        </p:nvSpPr>
        <p:spPr>
          <a:xfrm>
            <a:off x="-76200" y="1536291"/>
            <a:ext cx="3429000" cy="673509"/>
          </a:xfrm>
          <a:prstGeom prst="round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9Slide03 Bebas Neue Bold" panose="020B0606020202050201" pitchFamily="34" charset="0"/>
              </a:rPr>
              <a:t>LUẬT CHƠI</a:t>
            </a:r>
          </a:p>
        </p:txBody>
      </p:sp>
      <p:sp>
        <p:nvSpPr>
          <p:cNvPr id="7" name="TextBox 6">
            <a:extLst>
              <a:ext uri="{FF2B5EF4-FFF2-40B4-BE49-F238E27FC236}">
                <a16:creationId xmlns:a16="http://schemas.microsoft.com/office/drawing/2014/main" id="{398FA296-EEC9-1EA8-EC8D-BB901862019B}"/>
              </a:ext>
            </a:extLst>
          </p:cNvPr>
          <p:cNvSpPr txBox="1"/>
          <p:nvPr/>
        </p:nvSpPr>
        <p:spPr>
          <a:xfrm>
            <a:off x="91099" y="2386371"/>
            <a:ext cx="5623901" cy="3949671"/>
          </a:xfrm>
          <a:prstGeom prst="rect">
            <a:avLst/>
          </a:prstGeom>
          <a:noFill/>
        </p:spPr>
        <p:txBody>
          <a:bodyPr wrap="square" lIns="0" tIns="0" rIns="0" bIns="0" rtlCol="0">
            <a:spAutoFit/>
          </a:bodyPr>
          <a:lstStyle/>
          <a:p>
            <a:pPr marL="285750" indent="-285750" algn="just">
              <a:lnSpc>
                <a:spcPct val="115000"/>
              </a:lnSpc>
              <a:spcAft>
                <a:spcPts val="800"/>
              </a:spcAft>
              <a:buFont typeface="Wingdings" panose="05000000000000000000" pitchFamily="2" charset="2"/>
              <a:buChar char="v"/>
            </a:pPr>
            <a:r>
              <a:rPr lang="en-US" sz="2600" b="1" spc="-150">
                <a:solidFill>
                  <a:srgbClr val="002060"/>
                </a:solidFill>
                <a:latin typeface="Times New Roman" panose="02020603050405020304" pitchFamily="18" charset="0"/>
                <a:cs typeface="Times New Roman" panose="02020603050405020304" pitchFamily="18" charset="0"/>
              </a:rPr>
              <a:t>Trong 5 phút các nhóm tìm ra các từ đã được gợi ý.</a:t>
            </a:r>
          </a:p>
          <a:p>
            <a:pPr marL="285750" indent="-285750" algn="just">
              <a:lnSpc>
                <a:spcPct val="115000"/>
              </a:lnSpc>
              <a:spcAft>
                <a:spcPts val="800"/>
              </a:spcAft>
              <a:buFont typeface="Wingdings" panose="05000000000000000000" pitchFamily="2" charset="2"/>
              <a:buChar char="v"/>
            </a:pPr>
            <a:r>
              <a:rPr lang="en-US" sz="2600" b="1" spc="-150">
                <a:solidFill>
                  <a:srgbClr val="002060"/>
                </a:solidFill>
                <a:latin typeface="Times New Roman" panose="02020603050405020304" pitchFamily="18" charset="0"/>
                <a:cs typeface="Times New Roman" panose="02020603050405020304" pitchFamily="18" charset="0"/>
              </a:rPr>
              <a:t>2 nhóm có kết quả nhanh nhất sẽ dán kết quả lên bảng</a:t>
            </a:r>
          </a:p>
          <a:p>
            <a:pPr marL="285750" indent="-285750" algn="just">
              <a:lnSpc>
                <a:spcPct val="115000"/>
              </a:lnSpc>
              <a:spcAft>
                <a:spcPts val="800"/>
              </a:spcAft>
              <a:buFont typeface="Wingdings" panose="05000000000000000000" pitchFamily="2" charset="2"/>
              <a:buChar char="v"/>
            </a:pPr>
            <a:r>
              <a:rPr lang="en-US" sz="2600" b="1" spc="-150">
                <a:solidFill>
                  <a:srgbClr val="002060"/>
                </a:solidFill>
                <a:latin typeface="Times New Roman" panose="02020603050405020304" pitchFamily="18" charset="0"/>
                <a:cs typeface="Times New Roman" panose="02020603050405020304" pitchFamily="18" charset="0"/>
              </a:rPr>
              <a:t>Các nhóm khác có quyền bổ sung các từ còn thiếu.</a:t>
            </a:r>
          </a:p>
          <a:p>
            <a:pPr marL="285750" indent="-285750" algn="just">
              <a:lnSpc>
                <a:spcPct val="115000"/>
              </a:lnSpc>
              <a:spcAft>
                <a:spcPts val="800"/>
              </a:spcAft>
              <a:buFont typeface="Wingdings" panose="05000000000000000000" pitchFamily="2" charset="2"/>
              <a:buChar char="v"/>
            </a:pPr>
            <a:r>
              <a:rPr lang="en-US" sz="2600" b="1" spc="-150">
                <a:solidFill>
                  <a:srgbClr val="002060"/>
                </a:solidFill>
                <a:latin typeface="Times New Roman" panose="02020603050405020304" pitchFamily="18" charset="0"/>
                <a:cs typeface="Times New Roman" panose="02020603050405020304" pitchFamily="18" charset="0"/>
              </a:rPr>
              <a:t> Nhóm nào tìm được nhiều từ đúng sẽ là nhóm chiến thắng.</a:t>
            </a:r>
          </a:p>
        </p:txBody>
      </p:sp>
      <p:pic>
        <p:nvPicPr>
          <p:cNvPr id="10" name="Picture 9" descr="Shape&#10;&#10;Description automatically generated">
            <a:extLst>
              <a:ext uri="{FF2B5EF4-FFF2-40B4-BE49-F238E27FC236}">
                <a16:creationId xmlns:a16="http://schemas.microsoft.com/office/drawing/2014/main" id="{04EF68E1-89C8-2D87-9915-9516E2F78D77}"/>
              </a:ext>
            </a:extLst>
          </p:cNvPr>
          <p:cNvPicPr>
            <a:picLocks noChangeAspect="1"/>
          </p:cNvPicPr>
          <p:nvPr/>
        </p:nvPicPr>
        <p:blipFill>
          <a:blip r:embed="rId3"/>
          <a:stretch>
            <a:fillRect/>
          </a:stretch>
        </p:blipFill>
        <p:spPr>
          <a:xfrm>
            <a:off x="5943600" y="1447800"/>
            <a:ext cx="6096000" cy="5352584"/>
          </a:xfrm>
          <a:prstGeom prst="rect">
            <a:avLst/>
          </a:prstGeom>
        </p:spPr>
      </p:pic>
      <p:grpSp>
        <p:nvGrpSpPr>
          <p:cNvPr id="2" name="Group 1">
            <a:extLst>
              <a:ext uri="{FF2B5EF4-FFF2-40B4-BE49-F238E27FC236}">
                <a16:creationId xmlns:a16="http://schemas.microsoft.com/office/drawing/2014/main" id="{FE3CFE6C-95B0-C508-379C-ACE55A8C8BA5}"/>
              </a:ext>
            </a:extLst>
          </p:cNvPr>
          <p:cNvGrpSpPr/>
          <p:nvPr/>
        </p:nvGrpSpPr>
        <p:grpSpPr>
          <a:xfrm>
            <a:off x="-76200" y="-76200"/>
            <a:ext cx="12401550" cy="1480562"/>
            <a:chOff x="-76200" y="-76200"/>
            <a:chExt cx="12401550" cy="1480562"/>
          </a:xfrm>
        </p:grpSpPr>
        <p:pic>
          <p:nvPicPr>
            <p:cNvPr id="4" name="Picture 3">
              <a:extLst>
                <a:ext uri="{FF2B5EF4-FFF2-40B4-BE49-F238E27FC236}">
                  <a16:creationId xmlns:a16="http://schemas.microsoft.com/office/drawing/2014/main" id="{6E379CFB-B17E-B314-3650-0B33636C15EB}"/>
                </a:ext>
              </a:extLst>
            </p:cNvPr>
            <p:cNvPicPr>
              <a:picLocks noChangeAspect="1"/>
            </p:cNvPicPr>
            <p:nvPr/>
          </p:nvPicPr>
          <p:blipFill>
            <a:blip r:embed="rId4"/>
            <a:stretch>
              <a:fillRect/>
            </a:stretch>
          </p:blipFill>
          <p:spPr>
            <a:xfrm>
              <a:off x="-76200" y="-76200"/>
              <a:ext cx="12401550" cy="1076141"/>
            </a:xfrm>
            <a:prstGeom prst="rect">
              <a:avLst/>
            </a:prstGeom>
          </p:spPr>
        </p:pic>
        <p:pic>
          <p:nvPicPr>
            <p:cNvPr id="11" name="Picture 10">
              <a:extLst>
                <a:ext uri="{FF2B5EF4-FFF2-40B4-BE49-F238E27FC236}">
                  <a16:creationId xmlns:a16="http://schemas.microsoft.com/office/drawing/2014/main" id="{907B69F4-0158-FD0F-2A67-912D60D100A8}"/>
                </a:ext>
              </a:extLst>
            </p:cNvPr>
            <p:cNvPicPr>
              <a:picLocks noChangeAspect="1"/>
            </p:cNvPicPr>
            <p:nvPr/>
          </p:nvPicPr>
          <p:blipFill>
            <a:blip r:embed="rId5"/>
            <a:stretch>
              <a:fillRect/>
            </a:stretch>
          </p:blipFill>
          <p:spPr>
            <a:xfrm>
              <a:off x="3312624" y="813744"/>
              <a:ext cx="5623902" cy="590618"/>
            </a:xfrm>
            <a:prstGeom prst="rect">
              <a:avLst/>
            </a:prstGeom>
          </p:spPr>
        </p:pic>
      </p:grpSp>
    </p:spTree>
    <p:extLst>
      <p:ext uri="{BB962C8B-B14F-4D97-AF65-F5344CB8AC3E}">
        <p14:creationId xmlns:p14="http://schemas.microsoft.com/office/powerpoint/2010/main" val="1936767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E8E6ECB-3DDB-6D47-4D4B-95FC4423C0EA}"/>
              </a:ext>
            </a:extLst>
          </p:cNvPr>
          <p:cNvGraphicFramePr>
            <a:graphicFrameLocks noGrp="1"/>
          </p:cNvGraphicFramePr>
          <p:nvPr>
            <p:extLst>
              <p:ext uri="{D42A27DB-BD31-4B8C-83A1-F6EECF244321}">
                <p14:modId xmlns:p14="http://schemas.microsoft.com/office/powerpoint/2010/main" val="3474811204"/>
              </p:ext>
            </p:extLst>
          </p:nvPr>
        </p:nvGraphicFramePr>
        <p:xfrm>
          <a:off x="76200" y="0"/>
          <a:ext cx="11811000" cy="6949440"/>
        </p:xfrm>
        <a:graphic>
          <a:graphicData uri="http://schemas.openxmlformats.org/drawingml/2006/table">
            <a:tbl>
              <a:tblPr firstRow="1" firstCol="1" bandRow="1">
                <a:tableStyleId>{5940675A-B579-460E-94D1-54222C63F5DA}</a:tableStyleId>
              </a:tblPr>
              <a:tblGrid>
                <a:gridCol w="1376440">
                  <a:extLst>
                    <a:ext uri="{9D8B030D-6E8A-4147-A177-3AD203B41FA5}">
                      <a16:colId xmlns:a16="http://schemas.microsoft.com/office/drawing/2014/main" val="3208132759"/>
                    </a:ext>
                  </a:extLst>
                </a:gridCol>
                <a:gridCol w="5217280">
                  <a:extLst>
                    <a:ext uri="{9D8B030D-6E8A-4147-A177-3AD203B41FA5}">
                      <a16:colId xmlns:a16="http://schemas.microsoft.com/office/drawing/2014/main" val="2208224270"/>
                    </a:ext>
                  </a:extLst>
                </a:gridCol>
                <a:gridCol w="5217280">
                  <a:extLst>
                    <a:ext uri="{9D8B030D-6E8A-4147-A177-3AD203B41FA5}">
                      <a16:colId xmlns:a16="http://schemas.microsoft.com/office/drawing/2014/main" val="4276165758"/>
                    </a:ext>
                  </a:extLst>
                </a:gridCol>
              </a:tblGrid>
              <a:tr h="276779">
                <a:tc>
                  <a:txBody>
                    <a:bodyPr/>
                    <a:lstStyle/>
                    <a:p>
                      <a:pPr algn="ctr">
                        <a:lnSpc>
                          <a:spcPct val="100000"/>
                        </a:lnSpc>
                        <a:spcAft>
                          <a:spcPts val="0"/>
                        </a:spcAft>
                      </a:pPr>
                      <a:r>
                        <a:rPr lang="en-US" sz="1900">
                          <a:effectLst/>
                          <a:latin typeface="Times New Roman" panose="02020603050405020304" pitchFamily="18" charset="0"/>
                          <a:cs typeface="Times New Roman" panose="02020603050405020304" pitchFamily="18" charset="0"/>
                        </a:rPr>
                        <a:t>Hình thức</a:t>
                      </a:r>
                      <a:endParaRPr lang="en-US"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44782" marR="44782" marT="0" marB="0" anchor="ctr">
                    <a:solidFill>
                      <a:schemeClr val="bg1"/>
                    </a:solidFill>
                  </a:tcPr>
                </a:tc>
                <a:tc>
                  <a:txBody>
                    <a:bodyPr/>
                    <a:lstStyle/>
                    <a:p>
                      <a:pPr algn="ctr">
                        <a:lnSpc>
                          <a:spcPct val="100000"/>
                        </a:lnSpc>
                        <a:spcAft>
                          <a:spcPts val="0"/>
                        </a:spcAft>
                      </a:pPr>
                      <a:r>
                        <a:rPr lang="en-US" sz="1900">
                          <a:effectLst/>
                          <a:latin typeface="Times New Roman" panose="02020603050405020304" pitchFamily="18" charset="0"/>
                          <a:cs typeface="Times New Roman" panose="02020603050405020304" pitchFamily="18" charset="0"/>
                        </a:rPr>
                        <a:t>Đặc điểm</a:t>
                      </a:r>
                      <a:endParaRPr lang="en-US"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44782" marR="44782" marT="0" marB="0" anchor="ctr">
                    <a:solidFill>
                      <a:schemeClr val="bg1"/>
                    </a:solidFill>
                  </a:tcPr>
                </a:tc>
                <a:tc>
                  <a:txBody>
                    <a:bodyPr/>
                    <a:lstStyle/>
                    <a:p>
                      <a:pPr algn="ctr">
                        <a:lnSpc>
                          <a:spcPct val="100000"/>
                        </a:lnSpc>
                        <a:spcAft>
                          <a:spcPts val="0"/>
                        </a:spcAft>
                      </a:pPr>
                      <a:r>
                        <a:rPr lang="en-US" sz="1900">
                          <a:effectLst/>
                          <a:latin typeface="Times New Roman" panose="02020603050405020304" pitchFamily="18" charset="0"/>
                          <a:cs typeface="Times New Roman" panose="02020603050405020304" pitchFamily="18" charset="0"/>
                        </a:rPr>
                        <a:t>Vai trò</a:t>
                      </a:r>
                      <a:endParaRPr lang="en-US"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44782" marR="44782" marT="0" marB="0" anchor="ctr">
                    <a:solidFill>
                      <a:schemeClr val="bg1"/>
                    </a:solidFill>
                  </a:tcPr>
                </a:tc>
                <a:extLst>
                  <a:ext uri="{0D108BD9-81ED-4DB2-BD59-A6C34878D82A}">
                    <a16:rowId xmlns:a16="http://schemas.microsoft.com/office/drawing/2014/main" val="784353853"/>
                  </a:ext>
                </a:extLst>
              </a:tr>
              <a:tr h="1177022">
                <a:tc>
                  <a:txBody>
                    <a:bodyPr/>
                    <a:lstStyle/>
                    <a:p>
                      <a:pPr>
                        <a:lnSpc>
                          <a:spcPct val="100000"/>
                        </a:lnSpc>
                        <a:spcAft>
                          <a:spcPts val="0"/>
                        </a:spcAft>
                      </a:pPr>
                      <a:r>
                        <a:rPr lang="en-US" sz="1900">
                          <a:effectLst/>
                          <a:latin typeface="Times New Roman" panose="02020603050405020304" pitchFamily="18" charset="0"/>
                          <a:cs typeface="Times New Roman" panose="02020603050405020304" pitchFamily="18" charset="0"/>
                        </a:rPr>
                        <a:t>Trang trại</a:t>
                      </a:r>
                      <a:endParaRPr lang="en-US"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44782" marR="44782" marT="0" marB="0">
                    <a:solidFill>
                      <a:schemeClr val="bg1"/>
                    </a:solidFill>
                  </a:tcPr>
                </a:tc>
                <a:tc>
                  <a:txBody>
                    <a:bodyPr/>
                    <a:lstStyle/>
                    <a:p>
                      <a:pPr>
                        <a:lnSpc>
                          <a:spcPct val="100000"/>
                        </a:lnSpc>
                        <a:spcAft>
                          <a:spcPts val="0"/>
                        </a:spcAft>
                      </a:pPr>
                      <a:r>
                        <a:rPr lang="en-US" sz="1900">
                          <a:effectLst/>
                          <a:latin typeface="Times New Roman" panose="02020603050405020304" pitchFamily="18" charset="0"/>
                          <a:cs typeface="Times New Roman" panose="02020603050405020304" pitchFamily="18" charset="0"/>
                        </a:rPr>
                        <a:t>- Mục đích chủ yếu là sản xuất nông sản hàng hóa.</a:t>
                      </a:r>
                    </a:p>
                    <a:p>
                      <a:pPr>
                        <a:lnSpc>
                          <a:spcPct val="100000"/>
                        </a:lnSpc>
                        <a:spcAft>
                          <a:spcPts val="0"/>
                        </a:spcAft>
                      </a:pPr>
                      <a:r>
                        <a:rPr lang="en-US" sz="1900">
                          <a:effectLst/>
                          <a:latin typeface="Times New Roman" panose="02020603050405020304" pitchFamily="18" charset="0"/>
                          <a:cs typeface="Times New Roman" panose="02020603050405020304" pitchFamily="18" charset="0"/>
                        </a:rPr>
                        <a:t>- Quy mô sản xuất tương đối lớn.</a:t>
                      </a:r>
                    </a:p>
                    <a:p>
                      <a:pPr>
                        <a:lnSpc>
                          <a:spcPct val="100000"/>
                        </a:lnSpc>
                        <a:spcAft>
                          <a:spcPts val="0"/>
                        </a:spcAft>
                      </a:pPr>
                      <a:r>
                        <a:rPr lang="en-US" sz="1900">
                          <a:effectLst/>
                          <a:latin typeface="Times New Roman" panose="02020603050405020304" pitchFamily="18" charset="0"/>
                          <a:cs typeface="Times New Roman" panose="02020603050405020304" pitchFamily="18" charset="0"/>
                        </a:rPr>
                        <a:t>- Tổ chức và quản lí sản xuất dựa trên chuyên môn hóa và thâm canh, ứng dụng tiến khoa học-công nghệ.</a:t>
                      </a:r>
                    </a:p>
                    <a:p>
                      <a:pPr>
                        <a:lnSpc>
                          <a:spcPct val="100000"/>
                        </a:lnSpc>
                        <a:spcAft>
                          <a:spcPts val="0"/>
                        </a:spcAft>
                      </a:pPr>
                      <a:r>
                        <a:rPr lang="en-US" sz="1900">
                          <a:effectLst/>
                          <a:latin typeface="Times New Roman" panose="02020603050405020304" pitchFamily="18" charset="0"/>
                          <a:cs typeface="Times New Roman" panose="02020603050405020304" pitchFamily="18" charset="0"/>
                        </a:rPr>
                        <a:t>- Có sử dụng lao động làm thuê.</a:t>
                      </a:r>
                      <a:endParaRPr lang="en-US"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44782" marR="44782" marT="0" marB="0">
                    <a:solidFill>
                      <a:schemeClr val="bg1"/>
                    </a:solidFill>
                  </a:tcPr>
                </a:tc>
                <a:tc>
                  <a:txBody>
                    <a:bodyPr/>
                    <a:lstStyle/>
                    <a:p>
                      <a:pPr>
                        <a:lnSpc>
                          <a:spcPct val="100000"/>
                        </a:lnSpc>
                        <a:spcAft>
                          <a:spcPts val="0"/>
                        </a:spcAft>
                      </a:pPr>
                      <a:r>
                        <a:rPr lang="en-US" sz="1900" spc="-30">
                          <a:effectLst/>
                          <a:latin typeface="Times New Roman" panose="02020603050405020304" pitchFamily="18" charset="0"/>
                          <a:cs typeface="Times New Roman" panose="02020603050405020304" pitchFamily="18" charset="0"/>
                        </a:rPr>
                        <a:t>- Là hình thức tổ chức lãnh thổ nông nghiệp quan trọng của các nước đang phát triển trong quá trình công nghiệp hóa nông nghiệp.</a:t>
                      </a:r>
                      <a:endParaRPr lang="en-US" sz="1900">
                        <a:effectLst/>
                        <a:latin typeface="Times New Roman" panose="02020603050405020304" pitchFamily="18" charset="0"/>
                        <a:cs typeface="Times New Roman" panose="02020603050405020304" pitchFamily="18" charset="0"/>
                      </a:endParaRPr>
                    </a:p>
                    <a:p>
                      <a:pPr>
                        <a:lnSpc>
                          <a:spcPct val="100000"/>
                        </a:lnSpc>
                        <a:spcAft>
                          <a:spcPts val="0"/>
                        </a:spcAft>
                      </a:pPr>
                      <a:r>
                        <a:rPr lang="en-US" sz="1900">
                          <a:effectLst/>
                          <a:latin typeface="Times New Roman" panose="02020603050405020304" pitchFamily="18" charset="0"/>
                          <a:cs typeface="Times New Roman" panose="02020603050405020304" pitchFamily="18" charset="0"/>
                        </a:rPr>
                        <a:t>- Thúc đẩy nông nghiệp sản xuất hàng hóa, phát triển kinh tế nông thôn và tăng thu nhập cho người dân nông thôn.</a:t>
                      </a:r>
                    </a:p>
                    <a:p>
                      <a:pPr>
                        <a:lnSpc>
                          <a:spcPct val="100000"/>
                        </a:lnSpc>
                        <a:spcAft>
                          <a:spcPts val="0"/>
                        </a:spcAft>
                      </a:pPr>
                      <a:r>
                        <a:rPr lang="en-US" sz="1900">
                          <a:effectLst/>
                          <a:latin typeface="Times New Roman" panose="02020603050405020304" pitchFamily="18" charset="0"/>
                          <a:cs typeface="Times New Roman" panose="02020603050405020304" pitchFamily="18" charset="0"/>
                        </a:rPr>
                        <a:t>- Khai thác hiệu quả tài nguyên thiên nhiên và góp phần bảo vệ môi trường.</a:t>
                      </a:r>
                      <a:endParaRPr lang="en-US"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44782" marR="44782" marT="0" marB="0">
                    <a:solidFill>
                      <a:schemeClr val="bg1"/>
                    </a:solidFill>
                  </a:tcPr>
                </a:tc>
                <a:extLst>
                  <a:ext uri="{0D108BD9-81ED-4DB2-BD59-A6C34878D82A}">
                    <a16:rowId xmlns:a16="http://schemas.microsoft.com/office/drawing/2014/main" val="4158931573"/>
                  </a:ext>
                </a:extLst>
              </a:tr>
              <a:tr h="1405622">
                <a:tc>
                  <a:txBody>
                    <a:bodyPr/>
                    <a:lstStyle/>
                    <a:p>
                      <a:pPr>
                        <a:lnSpc>
                          <a:spcPct val="100000"/>
                        </a:lnSpc>
                        <a:spcAft>
                          <a:spcPts val="0"/>
                        </a:spcAft>
                      </a:pPr>
                      <a:r>
                        <a:rPr lang="en-US" sz="1900">
                          <a:effectLst/>
                          <a:latin typeface="Times New Roman" panose="02020603050405020304" pitchFamily="18" charset="0"/>
                          <a:cs typeface="Times New Roman" panose="02020603050405020304" pitchFamily="18" charset="0"/>
                        </a:rPr>
                        <a:t>Thể tổng hợp nông nghiệp</a:t>
                      </a:r>
                      <a:endParaRPr lang="en-US"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44782" marR="44782" marT="0" marB="0">
                    <a:solidFill>
                      <a:schemeClr val="bg1"/>
                    </a:solidFill>
                  </a:tcPr>
                </a:tc>
                <a:tc>
                  <a:txBody>
                    <a:bodyPr/>
                    <a:lstStyle/>
                    <a:p>
                      <a:pPr>
                        <a:lnSpc>
                          <a:spcPct val="100000"/>
                        </a:lnSpc>
                        <a:spcAft>
                          <a:spcPts val="0"/>
                        </a:spcAft>
                      </a:pPr>
                      <a:r>
                        <a:rPr lang="en-US" sz="1900" spc="-30">
                          <a:effectLst/>
                          <a:latin typeface="Times New Roman" panose="02020603050405020304" pitchFamily="18" charset="0"/>
                          <a:cs typeface="Times New Roman" panose="02020603050405020304" pitchFamily="18" charset="0"/>
                        </a:rPr>
                        <a:t>- Có sự kết hợp chặt chẽ giữa các hộ gia đình, trang trại, hợp tác xã,… với các xí nghiệp công nghiệp trên một lãnh thổ, tập trung sản xuất một hay một nhóm sản phẩm.</a:t>
                      </a:r>
                      <a:endParaRPr lang="en-US" sz="1900">
                        <a:effectLst/>
                        <a:latin typeface="Times New Roman" panose="02020603050405020304" pitchFamily="18" charset="0"/>
                        <a:cs typeface="Times New Roman" panose="02020603050405020304" pitchFamily="18" charset="0"/>
                      </a:endParaRPr>
                    </a:p>
                    <a:p>
                      <a:pPr>
                        <a:lnSpc>
                          <a:spcPct val="100000"/>
                        </a:lnSpc>
                        <a:spcAft>
                          <a:spcPts val="0"/>
                        </a:spcAft>
                      </a:pPr>
                      <a:r>
                        <a:rPr lang="en-US" sz="1900" spc="-30">
                          <a:effectLst/>
                          <a:latin typeface="Times New Roman" panose="02020603050405020304" pitchFamily="18" charset="0"/>
                          <a:cs typeface="Times New Roman" panose="02020603050405020304" pitchFamily="18" charset="0"/>
                        </a:rPr>
                        <a:t>- Có mối liên kết chặt chẽ giữa vùng sản xuất nguyên liệu với các cơ sở chế biến.</a:t>
                      </a:r>
                      <a:endParaRPr lang="en-US" sz="1900">
                        <a:effectLst/>
                        <a:latin typeface="Times New Roman" panose="02020603050405020304" pitchFamily="18" charset="0"/>
                        <a:cs typeface="Times New Roman" panose="02020603050405020304" pitchFamily="18" charset="0"/>
                      </a:endParaRPr>
                    </a:p>
                    <a:p>
                      <a:pPr>
                        <a:lnSpc>
                          <a:spcPct val="100000"/>
                        </a:lnSpc>
                        <a:spcAft>
                          <a:spcPts val="0"/>
                        </a:spcAft>
                      </a:pPr>
                      <a:r>
                        <a:rPr lang="en-US" sz="1900" spc="-30">
                          <a:effectLst/>
                          <a:latin typeface="Times New Roman" panose="02020603050405020304" pitchFamily="18" charset="0"/>
                          <a:cs typeface="Times New Roman" panose="02020603050405020304" pitchFamily="18" charset="0"/>
                        </a:rPr>
                        <a:t>- Sản xuất mang tính tập trung, áp dụng cơ giới hóa, có trình độ chuyên môn hóa cao.</a:t>
                      </a:r>
                      <a:endParaRPr lang="en-US"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44782" marR="44782" marT="0" marB="0">
                    <a:solidFill>
                      <a:schemeClr val="bg1"/>
                    </a:solidFill>
                  </a:tcPr>
                </a:tc>
                <a:tc>
                  <a:txBody>
                    <a:bodyPr/>
                    <a:lstStyle/>
                    <a:p>
                      <a:pPr>
                        <a:lnSpc>
                          <a:spcPct val="100000"/>
                        </a:lnSpc>
                        <a:spcAft>
                          <a:spcPts val="0"/>
                        </a:spcAft>
                      </a:pPr>
                      <a:r>
                        <a:rPr lang="en-US" sz="1900">
                          <a:effectLst/>
                          <a:latin typeface="Times New Roman" panose="02020603050405020304" pitchFamily="18" charset="0"/>
                          <a:cs typeface="Times New Roman" panose="02020603050405020304" pitchFamily="18" charset="0"/>
                        </a:rPr>
                        <a:t>- Sử dụng hiệu quả nhất các điều kiện tự nhiên, vị trí địa lí và các điều kiện kinh tế-xã hội.</a:t>
                      </a:r>
                    </a:p>
                    <a:p>
                      <a:pPr>
                        <a:lnSpc>
                          <a:spcPct val="100000"/>
                        </a:lnSpc>
                        <a:spcAft>
                          <a:spcPts val="0"/>
                        </a:spcAft>
                      </a:pPr>
                      <a:r>
                        <a:rPr lang="en-US" sz="1900">
                          <a:effectLst/>
                          <a:latin typeface="Times New Roman" panose="02020603050405020304" pitchFamily="18" charset="0"/>
                          <a:cs typeface="Times New Roman" panose="02020603050405020304" pitchFamily="18" charset="0"/>
                        </a:rPr>
                        <a:t>- Tạo ra khối lượng nông sản lớn, có chất lượng cao cung cấp nguyên liệu cho công nghiệp chế biến hoặc xuất khẩu.</a:t>
                      </a:r>
                    </a:p>
                    <a:p>
                      <a:pPr>
                        <a:lnSpc>
                          <a:spcPct val="100000"/>
                        </a:lnSpc>
                        <a:spcAft>
                          <a:spcPts val="0"/>
                        </a:spcAft>
                      </a:pPr>
                      <a:r>
                        <a:rPr lang="en-US" sz="1900">
                          <a:effectLst/>
                          <a:latin typeface="Times New Roman" panose="02020603050405020304" pitchFamily="18" charset="0"/>
                          <a:cs typeface="Times New Roman" panose="02020603050405020304" pitchFamily="18" charset="0"/>
                        </a:rPr>
                        <a:t>- Thúc đẩy liên kết trong sản xuất chế biến và tiêu thụ nông sản.</a:t>
                      </a:r>
                      <a:endParaRPr lang="en-US"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44782" marR="44782" marT="0" marB="0">
                    <a:solidFill>
                      <a:schemeClr val="bg1"/>
                    </a:solidFill>
                  </a:tcPr>
                </a:tc>
                <a:extLst>
                  <a:ext uri="{0D108BD9-81ED-4DB2-BD59-A6C34878D82A}">
                    <a16:rowId xmlns:a16="http://schemas.microsoft.com/office/drawing/2014/main" val="977092885"/>
                  </a:ext>
                </a:extLst>
              </a:tr>
              <a:tr h="1263314">
                <a:tc>
                  <a:txBody>
                    <a:bodyPr/>
                    <a:lstStyle/>
                    <a:p>
                      <a:pPr>
                        <a:lnSpc>
                          <a:spcPct val="100000"/>
                        </a:lnSpc>
                        <a:spcAft>
                          <a:spcPts val="0"/>
                        </a:spcAft>
                      </a:pPr>
                      <a:r>
                        <a:rPr lang="en-US" sz="1900">
                          <a:effectLst/>
                          <a:latin typeface="Times New Roman" panose="02020603050405020304" pitchFamily="18" charset="0"/>
                          <a:cs typeface="Times New Roman" panose="02020603050405020304" pitchFamily="18" charset="0"/>
                        </a:rPr>
                        <a:t>Vùng nông nghiệp</a:t>
                      </a:r>
                      <a:endParaRPr lang="en-US"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44782" marR="44782" marT="0" marB="0">
                    <a:solidFill>
                      <a:schemeClr val="bg1"/>
                    </a:solidFill>
                  </a:tcPr>
                </a:tc>
                <a:tc>
                  <a:txBody>
                    <a:bodyPr/>
                    <a:lstStyle/>
                    <a:p>
                      <a:pPr>
                        <a:lnSpc>
                          <a:spcPct val="100000"/>
                        </a:lnSpc>
                        <a:spcAft>
                          <a:spcPts val="0"/>
                        </a:spcAft>
                      </a:pPr>
                      <a:r>
                        <a:rPr lang="en-US" sz="1900">
                          <a:effectLst/>
                          <a:latin typeface="Times New Roman" panose="02020603050405020304" pitchFamily="18" charset="0"/>
                          <a:cs typeface="Times New Roman" panose="02020603050405020304" pitchFamily="18" charset="0"/>
                        </a:rPr>
                        <a:t>- Là hình thức tổ chức lãnh thổ nông nghiệp cao nhất.</a:t>
                      </a:r>
                    </a:p>
                    <a:p>
                      <a:pPr>
                        <a:lnSpc>
                          <a:spcPct val="100000"/>
                        </a:lnSpc>
                        <a:spcAft>
                          <a:spcPts val="0"/>
                        </a:spcAft>
                      </a:pPr>
                      <a:r>
                        <a:rPr lang="en-US" sz="1900" spc="-30">
                          <a:effectLst/>
                          <a:latin typeface="Times New Roman" panose="02020603050405020304" pitchFamily="18" charset="0"/>
                          <a:cs typeface="Times New Roman" panose="02020603050405020304" pitchFamily="18" charset="0"/>
                        </a:rPr>
                        <a:t>- Lãnh thổ có đặc điểm tương đồng về điều kiện sinh thái nông nghiệp, kinh tế-xã hội, trình độ thâm canh, cơ sở vật chất-kĩ thuật giữa các địa phương trong vùng.</a:t>
                      </a:r>
                      <a:endParaRPr lang="en-US" sz="1900">
                        <a:effectLst/>
                        <a:latin typeface="Times New Roman" panose="02020603050405020304" pitchFamily="18" charset="0"/>
                        <a:cs typeface="Times New Roman" panose="02020603050405020304" pitchFamily="18" charset="0"/>
                      </a:endParaRPr>
                    </a:p>
                    <a:p>
                      <a:pPr>
                        <a:lnSpc>
                          <a:spcPct val="100000"/>
                        </a:lnSpc>
                        <a:spcAft>
                          <a:spcPts val="0"/>
                        </a:spcAft>
                      </a:pPr>
                      <a:r>
                        <a:rPr lang="en-US" sz="1900" spc="-30">
                          <a:effectLst/>
                          <a:latin typeface="Times New Roman" panose="02020603050405020304" pitchFamily="18" charset="0"/>
                          <a:cs typeface="Times New Roman" panose="02020603050405020304" pitchFamily="18" charset="0"/>
                        </a:rPr>
                        <a:t>- Có những sản phẩm chuyên môn hóa theo hướng phát huy thế mạnh của vùng.</a:t>
                      </a:r>
                      <a:endParaRPr lang="en-US"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44782" marR="44782" marT="0" marB="0">
                    <a:solidFill>
                      <a:schemeClr val="bg1"/>
                    </a:solidFill>
                  </a:tcPr>
                </a:tc>
                <a:tc>
                  <a:txBody>
                    <a:bodyPr/>
                    <a:lstStyle/>
                    <a:p>
                      <a:pPr>
                        <a:lnSpc>
                          <a:spcPct val="100000"/>
                        </a:lnSpc>
                        <a:spcAft>
                          <a:spcPts val="0"/>
                        </a:spcAft>
                      </a:pPr>
                      <a:r>
                        <a:rPr lang="en-US" sz="1900">
                          <a:effectLst/>
                          <a:latin typeface="Times New Roman" panose="02020603050405020304" pitchFamily="18" charset="0"/>
                          <a:cs typeface="Times New Roman" panose="02020603050405020304" pitchFamily="18" charset="0"/>
                        </a:rPr>
                        <a:t>- Sử dụng có hiệu quả nhất các điều kiện sản xuất của các vùng.</a:t>
                      </a:r>
                    </a:p>
                    <a:p>
                      <a:pPr>
                        <a:lnSpc>
                          <a:spcPct val="100000"/>
                        </a:lnSpc>
                        <a:spcAft>
                          <a:spcPts val="0"/>
                        </a:spcAft>
                      </a:pPr>
                      <a:r>
                        <a:rPr lang="en-US" sz="1900">
                          <a:effectLst/>
                          <a:latin typeface="Times New Roman" panose="02020603050405020304" pitchFamily="18" charset="0"/>
                          <a:cs typeface="Times New Roman" panose="02020603050405020304" pitchFamily="18" charset="0"/>
                        </a:rPr>
                        <a:t>- Thúc đẩy phân công lao động theo lãnh thổ, chuyên môn hóa và hợp tác hóa giữa các vùng.</a:t>
                      </a:r>
                    </a:p>
                    <a:p>
                      <a:pPr>
                        <a:lnSpc>
                          <a:spcPct val="100000"/>
                        </a:lnSpc>
                        <a:spcAft>
                          <a:spcPts val="0"/>
                        </a:spcAft>
                      </a:pPr>
                      <a:endParaRPr lang="en-US" sz="1900">
                        <a:effectLst/>
                        <a:latin typeface="Times New Roman" panose="02020603050405020304" pitchFamily="18" charset="0"/>
                        <a:ea typeface="Calibri" panose="020F0502020204030204" pitchFamily="34" charset="0"/>
                        <a:cs typeface="Times New Roman" panose="02020603050405020304" pitchFamily="18" charset="0"/>
                      </a:endParaRPr>
                    </a:p>
                  </a:txBody>
                  <a:tcPr marL="44782" marR="44782" marT="0" marB="0">
                    <a:solidFill>
                      <a:schemeClr val="bg1"/>
                    </a:solidFill>
                  </a:tcPr>
                </a:tc>
                <a:extLst>
                  <a:ext uri="{0D108BD9-81ED-4DB2-BD59-A6C34878D82A}">
                    <a16:rowId xmlns:a16="http://schemas.microsoft.com/office/drawing/2014/main" val="4068027466"/>
                  </a:ext>
                </a:extLst>
              </a:tr>
            </a:tbl>
          </a:graphicData>
        </a:graphic>
      </p:graphicFrame>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65BCB433-6C82-8E5A-2181-EE36279D6210}"/>
                  </a:ext>
                </a:extLst>
              </p14:cNvPr>
              <p14:cNvContentPartPr/>
              <p14:nvPr/>
            </p14:nvContentPartPr>
            <p14:xfrm>
              <a:off x="11251440" y="1607400"/>
              <a:ext cx="360" cy="360"/>
            </p14:xfrm>
          </p:contentPart>
        </mc:Choice>
        <mc:Fallback xmlns="">
          <p:pic>
            <p:nvPicPr>
              <p:cNvPr id="13" name="Ink 12">
                <a:extLst>
                  <a:ext uri="{FF2B5EF4-FFF2-40B4-BE49-F238E27FC236}">
                    <a16:creationId xmlns:a16="http://schemas.microsoft.com/office/drawing/2014/main" id="{65BCB433-6C82-8E5A-2181-EE36279D6210}"/>
                  </a:ext>
                </a:extLst>
              </p:cNvPr>
              <p:cNvPicPr/>
              <p:nvPr/>
            </p:nvPicPr>
            <p:blipFill>
              <a:blip r:embed="rId4"/>
              <a:stretch>
                <a:fillRect/>
              </a:stretch>
            </p:blipFill>
            <p:spPr>
              <a:xfrm>
                <a:off x="11235600" y="1544040"/>
                <a:ext cx="31680" cy="127080"/>
              </a:xfrm>
              <a:prstGeom prst="rect">
                <a:avLst/>
              </a:prstGeom>
            </p:spPr>
          </p:pic>
        </mc:Fallback>
      </mc:AlternateContent>
      <p:sp>
        <p:nvSpPr>
          <p:cNvPr id="2" name="Arrow: Right 1">
            <a:hlinkClick r:id="rId5" action="ppaction://hlinksldjump"/>
            <a:extLst>
              <a:ext uri="{FF2B5EF4-FFF2-40B4-BE49-F238E27FC236}">
                <a16:creationId xmlns:a16="http://schemas.microsoft.com/office/drawing/2014/main" id="{2759AD94-31A1-4A86-6937-497F5B0EF30E}"/>
              </a:ext>
            </a:extLst>
          </p:cNvPr>
          <p:cNvSpPr/>
          <p:nvPr/>
        </p:nvSpPr>
        <p:spPr>
          <a:xfrm>
            <a:off x="10210800" y="6248400"/>
            <a:ext cx="838200" cy="533400"/>
          </a:xfrm>
          <a:prstGeom prst="rightArrow">
            <a:avLst/>
          </a:prstGeom>
          <a:noFill/>
          <a:ln>
            <a:solidFill>
              <a:srgbClr val="6DD2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85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E10E8A-DCE8-7445-7E0C-714907B65990}"/>
              </a:ext>
            </a:extLst>
          </p:cNvPr>
          <p:cNvGraphicFramePr>
            <a:graphicFrameLocks noGrp="1"/>
          </p:cNvGraphicFramePr>
          <p:nvPr>
            <p:extLst>
              <p:ext uri="{D42A27DB-BD31-4B8C-83A1-F6EECF244321}">
                <p14:modId xmlns:p14="http://schemas.microsoft.com/office/powerpoint/2010/main" val="3644610664"/>
              </p:ext>
            </p:extLst>
          </p:nvPr>
        </p:nvGraphicFramePr>
        <p:xfrm>
          <a:off x="472440" y="1892709"/>
          <a:ext cx="11582400" cy="3607873"/>
        </p:xfrm>
        <a:graphic>
          <a:graphicData uri="http://schemas.openxmlformats.org/drawingml/2006/table">
            <a:tbl>
              <a:tblPr firstRow="1" firstCol="1" bandRow="1">
                <a:tableStyleId>{5940675A-B579-460E-94D1-54222C63F5DA}</a:tableStyleId>
              </a:tblPr>
              <a:tblGrid>
                <a:gridCol w="3947160">
                  <a:extLst>
                    <a:ext uri="{9D8B030D-6E8A-4147-A177-3AD203B41FA5}">
                      <a16:colId xmlns:a16="http://schemas.microsoft.com/office/drawing/2014/main" val="2946054281"/>
                    </a:ext>
                  </a:extLst>
                </a:gridCol>
                <a:gridCol w="7635240">
                  <a:extLst>
                    <a:ext uri="{9D8B030D-6E8A-4147-A177-3AD203B41FA5}">
                      <a16:colId xmlns:a16="http://schemas.microsoft.com/office/drawing/2014/main" val="561741716"/>
                    </a:ext>
                  </a:extLst>
                </a:gridCol>
              </a:tblGrid>
              <a:tr h="427319">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Hình thức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Đặc 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879818703"/>
                  </a:ext>
                </a:extLst>
              </a:tr>
              <a:tr h="478091">
                <a:tc>
                  <a:txBody>
                    <a:bodyPr/>
                    <a:lstStyle/>
                    <a:p>
                      <a:pPr marL="0" indent="0" algn="just">
                        <a:lnSpc>
                          <a:spcPct val="107000"/>
                        </a:lnSpc>
                        <a:spcAft>
                          <a:spcPts val="800"/>
                        </a:spcAft>
                      </a:pPr>
                      <a:r>
                        <a:rPr lang="en-US" sz="2800">
                          <a:effectLst/>
                          <a:latin typeface="Times New Roman" panose="02020603050405020304" pitchFamily="18" charset="0"/>
                          <a:cs typeface="Times New Roman" panose="02020603050405020304" pitchFamily="18" charset="0"/>
                        </a:rPr>
                        <a:t>Trang trại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800"/>
                        </a:spcAft>
                      </a:pPr>
                      <a:endParaRPr lang="en-US" sz="2400">
                        <a:effectLst/>
                        <a:latin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801186079"/>
                  </a:ext>
                </a:extLst>
              </a:tr>
              <a:tr h="933671">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Thể tổng hợp nông nghiệp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8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225700019"/>
                  </a:ext>
                </a:extLst>
              </a:tr>
              <a:tr h="1768792">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Vùng nông nghiệp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8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258914327"/>
                  </a:ext>
                </a:extLst>
              </a:tr>
            </a:tbl>
          </a:graphicData>
        </a:graphic>
      </p:graphicFrame>
      <p:grpSp>
        <p:nvGrpSpPr>
          <p:cNvPr id="5" name="Group 4">
            <a:extLst>
              <a:ext uri="{FF2B5EF4-FFF2-40B4-BE49-F238E27FC236}">
                <a16:creationId xmlns:a16="http://schemas.microsoft.com/office/drawing/2014/main" id="{526EB628-B6B8-3966-7516-CA891EB2CDCC}"/>
              </a:ext>
            </a:extLst>
          </p:cNvPr>
          <p:cNvGrpSpPr>
            <a:grpSpLocks noGrp="1" noUngrp="1" noRot="1" noMove="1" noResize="1"/>
          </p:cNvGrpSpPr>
          <p:nvPr/>
        </p:nvGrpSpPr>
        <p:grpSpPr>
          <a:xfrm>
            <a:off x="-76200" y="-76200"/>
            <a:ext cx="12401550" cy="990600"/>
            <a:chOff x="-76200" y="-76200"/>
            <a:chExt cx="12401550" cy="1480562"/>
          </a:xfrm>
        </p:grpSpPr>
        <p:pic>
          <p:nvPicPr>
            <p:cNvPr id="6" name="Picture 5">
              <a:extLst>
                <a:ext uri="{FF2B5EF4-FFF2-40B4-BE49-F238E27FC236}">
                  <a16:creationId xmlns:a16="http://schemas.microsoft.com/office/drawing/2014/main" id="{0FA202D0-A465-7422-E522-F52B69DAC2DE}"/>
                </a:ext>
              </a:extLst>
            </p:cNvPr>
            <p:cNvPicPr>
              <a:picLocks noGrp="1" noRot="1" noChangeAspect="1" noMove="1" noResize="1" noEditPoints="1" noAdjustHandles="1" noChangeArrowheads="1" noChangeShapeType="1" noCrop="1"/>
            </p:cNvPicPr>
            <p:nvPr/>
          </p:nvPicPr>
          <p:blipFill>
            <a:blip r:embed="rId3"/>
            <a:stretch>
              <a:fillRect/>
            </a:stretch>
          </p:blipFill>
          <p:spPr>
            <a:xfrm>
              <a:off x="-76200" y="-76200"/>
              <a:ext cx="12401550" cy="1076141"/>
            </a:xfrm>
            <a:prstGeom prst="rect">
              <a:avLst/>
            </a:prstGeom>
          </p:spPr>
        </p:pic>
        <p:pic>
          <p:nvPicPr>
            <p:cNvPr id="7" name="Picture 6">
              <a:extLst>
                <a:ext uri="{FF2B5EF4-FFF2-40B4-BE49-F238E27FC236}">
                  <a16:creationId xmlns:a16="http://schemas.microsoft.com/office/drawing/2014/main" id="{9FCD2E58-57FF-FE75-6C73-9BF0A6D3492A}"/>
                </a:ext>
              </a:extLst>
            </p:cNvPr>
            <p:cNvPicPr>
              <a:picLocks noGrp="1" noRot="1" noChangeAspect="1" noMove="1" noResize="1" noEditPoints="1" noAdjustHandles="1" noChangeArrowheads="1" noChangeShapeType="1" noCrop="1"/>
            </p:cNvPicPr>
            <p:nvPr/>
          </p:nvPicPr>
          <p:blipFill>
            <a:blip r:embed="rId4"/>
            <a:stretch>
              <a:fillRect/>
            </a:stretch>
          </p:blipFill>
          <p:spPr>
            <a:xfrm>
              <a:off x="3312624" y="813744"/>
              <a:ext cx="5623902" cy="590618"/>
            </a:xfrm>
            <a:prstGeom prst="rect">
              <a:avLst/>
            </a:prstGeom>
          </p:spPr>
        </p:pic>
      </p:grpSp>
      <p:sp>
        <p:nvSpPr>
          <p:cNvPr id="8" name="Rectangle: Single Corner Snipped 7">
            <a:extLst>
              <a:ext uri="{FF2B5EF4-FFF2-40B4-BE49-F238E27FC236}">
                <a16:creationId xmlns:a16="http://schemas.microsoft.com/office/drawing/2014/main" id="{38B5A996-558B-E379-EB46-DC0B66D772B5}"/>
              </a:ext>
            </a:extLst>
          </p:cNvPr>
          <p:cNvSpPr/>
          <p:nvPr/>
        </p:nvSpPr>
        <p:spPr>
          <a:xfrm>
            <a:off x="0" y="1066800"/>
            <a:ext cx="8153400" cy="673509"/>
          </a:xfrm>
          <a:prstGeom prst="snip1Rect">
            <a:avLst>
              <a:gd name="adj" fmla="val 50000"/>
            </a:avLst>
          </a:prstGeom>
          <a:solidFill>
            <a:srgbClr val="5496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9Slide03 Bebas Neue ZSmall" panose="020B0606020202050201" pitchFamily="34" charset="0"/>
              </a:rPr>
              <a:t>2. một số hình thức tổ chức lãnh thổ nông nghiệp</a:t>
            </a:r>
          </a:p>
        </p:txBody>
      </p:sp>
      <p:sp>
        <p:nvSpPr>
          <p:cNvPr id="9" name="TextBox 8">
            <a:extLst>
              <a:ext uri="{FF2B5EF4-FFF2-40B4-BE49-F238E27FC236}">
                <a16:creationId xmlns:a16="http://schemas.microsoft.com/office/drawing/2014/main" id="{A3CE3E22-1C2D-EB9C-2014-8F6BF4E089EC}"/>
              </a:ext>
            </a:extLst>
          </p:cNvPr>
          <p:cNvSpPr txBox="1"/>
          <p:nvPr/>
        </p:nvSpPr>
        <p:spPr>
          <a:xfrm>
            <a:off x="4556760" y="2362200"/>
            <a:ext cx="7391400" cy="430887"/>
          </a:xfrm>
          <a:prstGeom prst="rect">
            <a:avLst/>
          </a:prstGeom>
          <a:noFill/>
        </p:spPr>
        <p:txBody>
          <a:bodyPr wrap="square" lIns="0" tIns="0" rIns="0" bIns="0" rtlCol="0">
            <a:spAutoFit/>
          </a:bodyPr>
          <a:lstStyle/>
          <a:p>
            <a:pPr algn="l"/>
            <a:r>
              <a:rPr lang="en-US" sz="2800">
                <a:effectLst/>
                <a:latin typeface="Times New Roman" panose="02020603050405020304" pitchFamily="18" charset="0"/>
                <a:cs typeface="Times New Roman" panose="02020603050405020304" pitchFamily="18" charset="0"/>
              </a:rPr>
              <a:t>Mục đích chủ yếu là sản xuất nông sản </a:t>
            </a:r>
            <a:r>
              <a:rPr lang="en-US" sz="2800">
                <a:solidFill>
                  <a:srgbClr val="FF0000"/>
                </a:solidFill>
                <a:effectLst/>
                <a:latin typeface="Times New Roman" panose="02020603050405020304" pitchFamily="18" charset="0"/>
                <a:cs typeface="Times New Roman" panose="02020603050405020304" pitchFamily="18" charset="0"/>
              </a:rPr>
              <a:t>hàng hóa.</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10" name="TextBox 9">
            <a:hlinkClick r:id="rId5" action="ppaction://hlinkfile"/>
            <a:extLst>
              <a:ext uri="{FF2B5EF4-FFF2-40B4-BE49-F238E27FC236}">
                <a16:creationId xmlns:a16="http://schemas.microsoft.com/office/drawing/2014/main" id="{2B3FE664-0B07-26A6-77A2-4A96A6D7944A}"/>
              </a:ext>
            </a:extLst>
          </p:cNvPr>
          <p:cNvSpPr txBox="1"/>
          <p:nvPr/>
        </p:nvSpPr>
        <p:spPr>
          <a:xfrm>
            <a:off x="4495800" y="2841546"/>
            <a:ext cx="7391400" cy="861774"/>
          </a:xfrm>
          <a:prstGeom prst="rect">
            <a:avLst/>
          </a:prstGeom>
          <a:noFill/>
        </p:spPr>
        <p:txBody>
          <a:bodyPr wrap="square" lIns="0" tIns="0" rIns="0" bIns="0" rtlCol="0">
            <a:spAutoFit/>
          </a:bodyPr>
          <a:lstStyle/>
          <a:p>
            <a:pPr algn="just"/>
            <a:r>
              <a:rPr lang="en-US" sz="2800" spc="-30">
                <a:effectLst/>
                <a:latin typeface="Times New Roman" panose="02020603050405020304" pitchFamily="18" charset="0"/>
                <a:cs typeface="Times New Roman" panose="02020603050405020304" pitchFamily="18" charset="0"/>
              </a:rPr>
              <a:t> Có sự </a:t>
            </a:r>
            <a:r>
              <a:rPr lang="en-US" sz="2800" spc="-30">
                <a:solidFill>
                  <a:srgbClr val="FF0000"/>
                </a:solidFill>
                <a:effectLst/>
                <a:latin typeface="Times New Roman" panose="02020603050405020304" pitchFamily="18" charset="0"/>
                <a:cs typeface="Times New Roman" panose="02020603050405020304" pitchFamily="18" charset="0"/>
              </a:rPr>
              <a:t>kết hợp</a:t>
            </a:r>
            <a:r>
              <a:rPr lang="en-US" sz="2800" spc="-30">
                <a:effectLst/>
                <a:latin typeface="Times New Roman" panose="02020603050405020304" pitchFamily="18" charset="0"/>
                <a:cs typeface="Times New Roman" panose="02020603050405020304" pitchFamily="18" charset="0"/>
              </a:rPr>
              <a:t> chặt chẽ giữa các hộ gia đình, trang trại, hợp tác xã,… với các xí nghiệp công nghiệp</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082A708-512B-98FE-183E-736904C287F3}"/>
              </a:ext>
            </a:extLst>
          </p:cNvPr>
          <p:cNvSpPr txBox="1"/>
          <p:nvPr/>
        </p:nvSpPr>
        <p:spPr>
          <a:xfrm>
            <a:off x="4556760" y="3733800"/>
            <a:ext cx="7391400" cy="1723549"/>
          </a:xfrm>
          <a:prstGeom prst="rect">
            <a:avLst/>
          </a:prstGeom>
          <a:noFill/>
        </p:spPr>
        <p:txBody>
          <a:bodyPr wrap="square" lIns="0" tIns="0" rIns="0" bIns="0" rtlCol="0">
            <a:spAutoFit/>
          </a:bodyPr>
          <a:lstStyle/>
          <a:p>
            <a:pPr algn="just"/>
            <a:r>
              <a:rPr lang="en-US" sz="2800" spc="-30">
                <a:effectLst/>
                <a:latin typeface="Times New Roman" panose="02020603050405020304" pitchFamily="18" charset="0"/>
                <a:cs typeface="Times New Roman" panose="02020603050405020304" pitchFamily="18" charset="0"/>
              </a:rPr>
              <a:t>- Lãnh thổ có đặc điểm</a:t>
            </a:r>
            <a:r>
              <a:rPr lang="en-US" sz="2800" spc="-30">
                <a:solidFill>
                  <a:srgbClr val="FF0000"/>
                </a:solidFill>
                <a:effectLst/>
                <a:latin typeface="Times New Roman" panose="02020603050405020304" pitchFamily="18" charset="0"/>
                <a:cs typeface="Times New Roman" panose="02020603050405020304" pitchFamily="18" charset="0"/>
              </a:rPr>
              <a:t> tương đồng về điều kiện sinh thái nông nghiệp</a:t>
            </a:r>
            <a:r>
              <a:rPr lang="en-US" sz="2800" spc="-30">
                <a:effectLst/>
                <a:latin typeface="Times New Roman" panose="02020603050405020304" pitchFamily="18" charset="0"/>
                <a:cs typeface="Times New Roman" panose="02020603050405020304" pitchFamily="18" charset="0"/>
              </a:rPr>
              <a:t>, kinh tế-xã hội, trình độ thâm canh, cơ sở vật chất-kĩ thuật giữa các địa phương trong vùng.</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12" name="Arrow: Left 11">
            <a:hlinkClick r:id="rId6" action="ppaction://hlinksldjump"/>
            <a:extLst>
              <a:ext uri="{FF2B5EF4-FFF2-40B4-BE49-F238E27FC236}">
                <a16:creationId xmlns:a16="http://schemas.microsoft.com/office/drawing/2014/main" id="{D783DBAC-ABAF-7E15-0DD2-46B32487A19C}"/>
              </a:ext>
            </a:extLst>
          </p:cNvPr>
          <p:cNvSpPr/>
          <p:nvPr/>
        </p:nvSpPr>
        <p:spPr>
          <a:xfrm>
            <a:off x="8382000" y="5791200"/>
            <a:ext cx="685800" cy="547565"/>
          </a:xfrm>
          <a:prstGeom prst="leftArrow">
            <a:avLst/>
          </a:prstGeom>
          <a:noFill/>
          <a:ln>
            <a:solidFill>
              <a:srgbClr val="1D6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Home 12">
            <a:hlinkClick r:id="rId7" highlightClick="1"/>
            <a:extLst>
              <a:ext uri="{FF2B5EF4-FFF2-40B4-BE49-F238E27FC236}">
                <a16:creationId xmlns:a16="http://schemas.microsoft.com/office/drawing/2014/main" id="{003B7AA5-5B1D-52FE-76CC-5D5CBD1D24F3}"/>
              </a:ext>
            </a:extLst>
          </p:cNvPr>
          <p:cNvSpPr/>
          <p:nvPr/>
        </p:nvSpPr>
        <p:spPr>
          <a:xfrm>
            <a:off x="0" y="2331720"/>
            <a:ext cx="320040" cy="399189"/>
          </a:xfrm>
          <a:prstGeom prst="actionButtonHom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Home 13">
            <a:hlinkClick r:id="rId8" action="ppaction://hlinkfile"/>
            <a:extLst>
              <a:ext uri="{FF2B5EF4-FFF2-40B4-BE49-F238E27FC236}">
                <a16:creationId xmlns:a16="http://schemas.microsoft.com/office/drawing/2014/main" id="{CFCFB8C2-3EDC-AAA5-05DE-8BA022B422F9}"/>
              </a:ext>
            </a:extLst>
          </p:cNvPr>
          <p:cNvSpPr/>
          <p:nvPr/>
        </p:nvSpPr>
        <p:spPr>
          <a:xfrm>
            <a:off x="0" y="3106011"/>
            <a:ext cx="320040" cy="399189"/>
          </a:xfrm>
          <a:prstGeom prst="actionButtonHom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Home 14">
            <a:hlinkClick r:id="rId9" action="ppaction://hlinkfile"/>
            <a:extLst>
              <a:ext uri="{FF2B5EF4-FFF2-40B4-BE49-F238E27FC236}">
                <a16:creationId xmlns:a16="http://schemas.microsoft.com/office/drawing/2014/main" id="{8908AFDF-24A3-2AFB-65D0-7FA8DCDB28D2}"/>
              </a:ext>
            </a:extLst>
          </p:cNvPr>
          <p:cNvSpPr/>
          <p:nvPr/>
        </p:nvSpPr>
        <p:spPr>
          <a:xfrm>
            <a:off x="0" y="4401411"/>
            <a:ext cx="320040" cy="399189"/>
          </a:xfrm>
          <a:prstGeom prst="actionButtonHom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34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7F877-902B-7717-3C62-5760BB01BB33}"/>
              </a:ext>
            </a:extLst>
          </p:cNvPr>
          <p:cNvPicPr>
            <a:picLocks noChangeAspect="1"/>
          </p:cNvPicPr>
          <p:nvPr/>
        </p:nvPicPr>
        <p:blipFill>
          <a:blip r:embed="rId3"/>
          <a:stretch>
            <a:fillRect/>
          </a:stretch>
        </p:blipFill>
        <p:spPr>
          <a:xfrm>
            <a:off x="-10886" y="-14514"/>
            <a:ext cx="12192000" cy="6858000"/>
          </a:xfrm>
          <a:prstGeom prst="rect">
            <a:avLst/>
          </a:prstGeom>
        </p:spPr>
      </p:pic>
      <p:sp>
        <p:nvSpPr>
          <p:cNvPr id="4" name="Rectangle 3">
            <a:extLst>
              <a:ext uri="{FF2B5EF4-FFF2-40B4-BE49-F238E27FC236}">
                <a16:creationId xmlns:a16="http://schemas.microsoft.com/office/drawing/2014/main" id="{0A1AE2A8-F680-68F8-7807-7404453E4F8F}"/>
              </a:ext>
            </a:extLst>
          </p:cNvPr>
          <p:cNvSpPr/>
          <p:nvPr/>
        </p:nvSpPr>
        <p:spPr>
          <a:xfrm>
            <a:off x="-10886" y="2188769"/>
            <a:ext cx="12192000" cy="17526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rPr>
              <a:t>II. MỘT SỐ VẤN ĐỀ PHÁT TRIỂN NÔNG NGHIỆP HIỆN ĐẠI TRÊN THẾ GIỚI </a:t>
            </a:r>
          </a:p>
          <a:p>
            <a:pPr algn="ctr"/>
            <a:r>
              <a:rPr lang="en-US" sz="4000">
                <a:solidFill>
                  <a:srgbClr val="002060"/>
                </a:solidFill>
                <a:latin typeface="#9Slide03 Bebas Neue Bold" panose="020B0606020202050201" pitchFamily="34" charset="0"/>
              </a:rPr>
              <a:t>VÀ ĐỊNH HƯỚNG PHÁT TRIỂN NÔNG NGHIỆP TRONG TƯƠNG LAI</a:t>
            </a:r>
          </a:p>
        </p:txBody>
      </p:sp>
      <p:sp>
        <p:nvSpPr>
          <p:cNvPr id="6" name="Rectangle: Single Corner Snipped 5">
            <a:extLst>
              <a:ext uri="{FF2B5EF4-FFF2-40B4-BE49-F238E27FC236}">
                <a16:creationId xmlns:a16="http://schemas.microsoft.com/office/drawing/2014/main" id="{D37D111D-67E1-6F94-22E9-0B0870D8840A}"/>
              </a:ext>
            </a:extLst>
          </p:cNvPr>
          <p:cNvSpPr/>
          <p:nvPr/>
        </p:nvSpPr>
        <p:spPr>
          <a:xfrm>
            <a:off x="-7162800" y="796453"/>
            <a:ext cx="6921064" cy="673509"/>
          </a:xfrm>
          <a:prstGeom prst="snip1Rect">
            <a:avLst>
              <a:gd name="adj" fmla="val 50000"/>
            </a:avLst>
          </a:prstGeom>
          <a:solidFill>
            <a:srgbClr val="5496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9Slide03 Bebas Neue ZSmall" panose="020B0606020202050201" pitchFamily="34" charset="0"/>
              </a:rPr>
              <a:t>a. một số vấn đề phát triển nn hiện đại THẾ GIỚI</a:t>
            </a:r>
          </a:p>
        </p:txBody>
      </p:sp>
      <p:sp>
        <p:nvSpPr>
          <p:cNvPr id="7" name="Rectangle: Single Corner Snipped 6">
            <a:extLst>
              <a:ext uri="{FF2B5EF4-FFF2-40B4-BE49-F238E27FC236}">
                <a16:creationId xmlns:a16="http://schemas.microsoft.com/office/drawing/2014/main" id="{31AFABA3-0963-0851-7847-B783276166AB}"/>
              </a:ext>
            </a:extLst>
          </p:cNvPr>
          <p:cNvSpPr/>
          <p:nvPr/>
        </p:nvSpPr>
        <p:spPr>
          <a:xfrm>
            <a:off x="13023632" y="1634349"/>
            <a:ext cx="7550368" cy="651641"/>
          </a:xfrm>
          <a:prstGeom prst="snip1Rect">
            <a:avLst>
              <a:gd name="adj" fmla="val 50000"/>
            </a:avLst>
          </a:prstGeom>
          <a:solidFill>
            <a:srgbClr val="5496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9Slide03 Bebas Neue ZSmall" panose="020B0606020202050201" pitchFamily="34" charset="0"/>
              </a:rPr>
              <a:t>B. ĐỊNH HƯỚNG PHÁT TRIỂN NÔNG NGHIỆP TRONG TƯƠNG LAI</a:t>
            </a:r>
          </a:p>
        </p:txBody>
      </p:sp>
      <p:sp>
        <p:nvSpPr>
          <p:cNvPr id="8" name="Rectangle 7">
            <a:extLst>
              <a:ext uri="{FF2B5EF4-FFF2-40B4-BE49-F238E27FC236}">
                <a16:creationId xmlns:a16="http://schemas.microsoft.com/office/drawing/2014/main" id="{774A088E-AACA-2F4A-730E-EC417250DF29}"/>
              </a:ext>
            </a:extLst>
          </p:cNvPr>
          <p:cNvSpPr/>
          <p:nvPr/>
        </p:nvSpPr>
        <p:spPr>
          <a:xfrm>
            <a:off x="-3429000" y="7049183"/>
            <a:ext cx="11277600" cy="403723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353568F-175D-5F07-6132-1254C24620DC}"/>
              </a:ext>
            </a:extLst>
          </p:cNvPr>
          <p:cNvSpPr/>
          <p:nvPr/>
        </p:nvSpPr>
        <p:spPr>
          <a:xfrm>
            <a:off x="8112016" y="7130817"/>
            <a:ext cx="3429000" cy="673509"/>
          </a:xfrm>
          <a:prstGeom prst="round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9Slide03 Bebas Neue Bold" panose="020B0606020202050201" pitchFamily="34" charset="0"/>
              </a:rPr>
              <a:t>CHUYỂN GIAO NHIỆM VỤ</a:t>
            </a:r>
          </a:p>
        </p:txBody>
      </p:sp>
      <p:sp>
        <p:nvSpPr>
          <p:cNvPr id="10" name="Rectangle: Rounded Corners 9">
            <a:extLst>
              <a:ext uri="{FF2B5EF4-FFF2-40B4-BE49-F238E27FC236}">
                <a16:creationId xmlns:a16="http://schemas.microsoft.com/office/drawing/2014/main" id="{576B2B28-1076-19B0-176C-C46D0C16FD81}"/>
              </a:ext>
            </a:extLst>
          </p:cNvPr>
          <p:cNvSpPr/>
          <p:nvPr/>
        </p:nvSpPr>
        <p:spPr>
          <a:xfrm>
            <a:off x="7692916" y="3733800"/>
            <a:ext cx="4267200" cy="76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1584EFD-1003-68CC-C9BA-AC7FE347FBCE}"/>
              </a:ext>
            </a:extLst>
          </p:cNvPr>
          <p:cNvSpPr/>
          <p:nvPr/>
        </p:nvSpPr>
        <p:spPr>
          <a:xfrm rot="5400000">
            <a:off x="10436116" y="3026969"/>
            <a:ext cx="2286000" cy="76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9712CE9-6F15-C331-3E77-FE45293EA002}"/>
              </a:ext>
            </a:extLst>
          </p:cNvPr>
          <p:cNvPicPr>
            <a:picLocks noChangeAspect="1"/>
          </p:cNvPicPr>
          <p:nvPr/>
        </p:nvPicPr>
        <p:blipFill>
          <a:blip r:embed="rId4"/>
          <a:stretch>
            <a:fillRect/>
          </a:stretch>
        </p:blipFill>
        <p:spPr>
          <a:xfrm>
            <a:off x="-76200" y="-76200"/>
            <a:ext cx="12401550" cy="1076141"/>
          </a:xfrm>
          <a:prstGeom prst="rect">
            <a:avLst/>
          </a:prstGeom>
        </p:spPr>
      </p:pic>
    </p:spTree>
    <p:extLst>
      <p:ext uri="{BB962C8B-B14F-4D97-AF65-F5344CB8AC3E}">
        <p14:creationId xmlns:p14="http://schemas.microsoft.com/office/powerpoint/2010/main" val="2460698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p:txBody>
          <a:bodyPr/>
          <a:lstStyle/>
          <a:p>
            <a:pPr>
              <a:defRPr/>
            </a:pPr>
            <a:r>
              <a:rPr lang="en-US"/>
              <a:t>www.themegallery.com</a:t>
            </a:r>
          </a:p>
        </p:txBody>
      </p:sp>
      <p:sp>
        <p:nvSpPr>
          <p:cNvPr id="23" name="Rectangle: Single Corner Snipped 22">
            <a:extLst>
              <a:ext uri="{FF2B5EF4-FFF2-40B4-BE49-F238E27FC236}">
                <a16:creationId xmlns:a16="http://schemas.microsoft.com/office/drawing/2014/main" id="{E59B7C93-69BB-78E6-325B-0E7924F7C253}"/>
              </a:ext>
            </a:extLst>
          </p:cNvPr>
          <p:cNvSpPr/>
          <p:nvPr/>
        </p:nvSpPr>
        <p:spPr>
          <a:xfrm>
            <a:off x="304800" y="1688691"/>
            <a:ext cx="8534400" cy="673509"/>
          </a:xfrm>
          <a:prstGeom prst="snip1Rect">
            <a:avLst>
              <a:gd name="adj" fmla="val 50000"/>
            </a:avLst>
          </a:prstGeom>
          <a:solidFill>
            <a:srgbClr val="5496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9Slide03 Bebas Neue ZSmall" panose="020B0606020202050201" pitchFamily="34" charset="0"/>
              </a:rPr>
              <a:t>1. một số vấn đề phát triển nông nghiệp hiện đại THẾ GIỚI</a:t>
            </a:r>
          </a:p>
        </p:txBody>
      </p:sp>
      <p:sp>
        <p:nvSpPr>
          <p:cNvPr id="2" name="Rectangle 1">
            <a:extLst>
              <a:ext uri="{FF2B5EF4-FFF2-40B4-BE49-F238E27FC236}">
                <a16:creationId xmlns:a16="http://schemas.microsoft.com/office/drawing/2014/main" id="{CBF4384A-1518-FBCB-A49E-F5225B320B26}"/>
              </a:ext>
            </a:extLst>
          </p:cNvPr>
          <p:cNvSpPr/>
          <p:nvPr/>
        </p:nvSpPr>
        <p:spPr>
          <a:xfrm>
            <a:off x="533400" y="2423893"/>
            <a:ext cx="11277600" cy="403723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8F12BE87-4A38-AFAE-5BDE-66BAD171AC68}"/>
              </a:ext>
            </a:extLst>
          </p:cNvPr>
          <p:cNvSpPr/>
          <p:nvPr/>
        </p:nvSpPr>
        <p:spPr>
          <a:xfrm>
            <a:off x="7391400" y="2609891"/>
            <a:ext cx="4267200" cy="76200"/>
          </a:xfrm>
          <a:prstGeom prst="roundRect">
            <a:avLst/>
          </a:prstGeom>
          <a:solidFill>
            <a:srgbClr val="509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E75788D0-76E1-D58A-4528-1E0E5751066A}"/>
              </a:ext>
            </a:extLst>
          </p:cNvPr>
          <p:cNvSpPr/>
          <p:nvPr/>
        </p:nvSpPr>
        <p:spPr>
          <a:xfrm rot="5400000">
            <a:off x="10382249" y="3585507"/>
            <a:ext cx="2286000" cy="76200"/>
          </a:xfrm>
          <a:prstGeom prst="roundRect">
            <a:avLst/>
          </a:prstGeom>
          <a:solidFill>
            <a:srgbClr val="509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0C9A8E60-72C4-C020-CD0E-9D3B9626FFC1}"/>
              </a:ext>
            </a:extLst>
          </p:cNvPr>
          <p:cNvGrpSpPr/>
          <p:nvPr/>
        </p:nvGrpSpPr>
        <p:grpSpPr>
          <a:xfrm>
            <a:off x="-76200" y="-76200"/>
            <a:ext cx="12401550" cy="1926424"/>
            <a:chOff x="-76200" y="-76200"/>
            <a:chExt cx="12401550" cy="1926424"/>
          </a:xfrm>
        </p:grpSpPr>
        <p:pic>
          <p:nvPicPr>
            <p:cNvPr id="3" name="Picture 2">
              <a:extLst>
                <a:ext uri="{FF2B5EF4-FFF2-40B4-BE49-F238E27FC236}">
                  <a16:creationId xmlns:a16="http://schemas.microsoft.com/office/drawing/2014/main" id="{62C1E301-8541-2F4B-5EA9-8F8CE284DD33}"/>
                </a:ext>
              </a:extLst>
            </p:cNvPr>
            <p:cNvPicPr>
              <a:picLocks noChangeAspect="1"/>
            </p:cNvPicPr>
            <p:nvPr/>
          </p:nvPicPr>
          <p:blipFill>
            <a:blip r:embed="rId3"/>
            <a:stretch>
              <a:fillRect/>
            </a:stretch>
          </p:blipFill>
          <p:spPr>
            <a:xfrm>
              <a:off x="-76200" y="-76200"/>
              <a:ext cx="12401550" cy="1076141"/>
            </a:xfrm>
            <a:prstGeom prst="rect">
              <a:avLst/>
            </a:prstGeom>
          </p:spPr>
        </p:pic>
        <p:pic>
          <p:nvPicPr>
            <p:cNvPr id="5" name="Picture 4">
              <a:extLst>
                <a:ext uri="{FF2B5EF4-FFF2-40B4-BE49-F238E27FC236}">
                  <a16:creationId xmlns:a16="http://schemas.microsoft.com/office/drawing/2014/main" id="{8701D34C-DDBB-1163-4944-A291846606E8}"/>
                </a:ext>
              </a:extLst>
            </p:cNvPr>
            <p:cNvPicPr>
              <a:picLocks noChangeAspect="1"/>
            </p:cNvPicPr>
            <p:nvPr/>
          </p:nvPicPr>
          <p:blipFill>
            <a:blip r:embed="rId4"/>
            <a:stretch>
              <a:fillRect/>
            </a:stretch>
          </p:blipFill>
          <p:spPr>
            <a:xfrm>
              <a:off x="352624" y="838200"/>
              <a:ext cx="11394412" cy="1012024"/>
            </a:xfrm>
            <a:prstGeom prst="rect">
              <a:avLst/>
            </a:prstGeom>
          </p:spPr>
        </p:pic>
      </p:grpSp>
      <p:sp>
        <p:nvSpPr>
          <p:cNvPr id="7" name="Rectangle: Rounded Corners 6">
            <a:extLst>
              <a:ext uri="{FF2B5EF4-FFF2-40B4-BE49-F238E27FC236}">
                <a16:creationId xmlns:a16="http://schemas.microsoft.com/office/drawing/2014/main" id="{E3639478-DAA7-4C6E-0341-5DBFD25D2941}"/>
              </a:ext>
            </a:extLst>
          </p:cNvPr>
          <p:cNvSpPr/>
          <p:nvPr/>
        </p:nvSpPr>
        <p:spPr>
          <a:xfrm>
            <a:off x="3052432" y="2514600"/>
            <a:ext cx="3429000" cy="673509"/>
          </a:xfrm>
          <a:prstGeom prst="round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9Slide03 Bebas Neue Bold" panose="020B0606020202050201" pitchFamily="34" charset="0"/>
              </a:rPr>
              <a:t>CHUYỂN GIAO NHIỆM VỤ</a:t>
            </a:r>
          </a:p>
        </p:txBody>
      </p:sp>
      <p:sp>
        <p:nvSpPr>
          <p:cNvPr id="8" name="TextBox 7">
            <a:hlinkClick r:id="rId5"/>
            <a:extLst>
              <a:ext uri="{FF2B5EF4-FFF2-40B4-BE49-F238E27FC236}">
                <a16:creationId xmlns:a16="http://schemas.microsoft.com/office/drawing/2014/main" id="{23E4B3B2-F936-951A-155F-8E78C24902D7}"/>
              </a:ext>
            </a:extLst>
          </p:cNvPr>
          <p:cNvSpPr txBox="1"/>
          <p:nvPr/>
        </p:nvSpPr>
        <p:spPr>
          <a:xfrm>
            <a:off x="838200" y="3630426"/>
            <a:ext cx="10553698" cy="1226361"/>
          </a:xfrm>
          <a:prstGeom prst="rect">
            <a:avLst/>
          </a:prstGeom>
          <a:noFill/>
        </p:spPr>
        <p:txBody>
          <a:bodyPr wrap="square" lIns="0" tIns="0" rIns="0" bIns="0" rtlCol="0">
            <a:spAutoFit/>
          </a:bodyPr>
          <a:lstStyle/>
          <a:p>
            <a:pPr algn="ctr">
              <a:lnSpc>
                <a:spcPct val="150000"/>
              </a:lnSpc>
              <a:spcAft>
                <a:spcPts val="600"/>
              </a:spcAft>
            </a:pPr>
            <a:r>
              <a:rPr lang="pt-BR" sz="2800" b="1"/>
              <a:t>Là một công dân Việt Nam, em có mong muốn gì để góp phần phát triển nền Nông nghiệp Việt Nam?</a:t>
            </a:r>
            <a:endParaRPr lang="en-US" sz="3600" b="1">
              <a:solidFill>
                <a:srgbClr val="002060"/>
              </a:solidFill>
              <a:effectLst/>
              <a:latin typeface="#9Slide03 Oswald"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2504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51001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0912" y="1242569"/>
            <a:ext cx="3609888" cy="1310423"/>
          </a:xfrm>
          <a:prstGeom prst="rect">
            <a:avLst/>
          </a:prstGeom>
          <a:noFill/>
        </p:spPr>
        <p:txBody>
          <a:bodyPr wrap="square" rtlCol="0">
            <a:spAutoFit/>
          </a:bodyPr>
          <a:lstStyle/>
          <a:p>
            <a:pPr algn="ctr">
              <a:lnSpc>
                <a:spcPct val="110000"/>
              </a:lnSpc>
            </a:pPr>
            <a:r>
              <a:rPr lang="en-US" sz="3733" b="1" dirty="0">
                <a:solidFill>
                  <a:srgbClr val="008000"/>
                </a:solidFill>
                <a:latin typeface="Times New Roman" panose="02020603050405020304" pitchFamily="18" charset="0"/>
                <a:cs typeface="Times New Roman" panose="02020603050405020304" pitchFamily="18" charset="0"/>
              </a:rPr>
              <a:t>BẢO VỆ</a:t>
            </a:r>
          </a:p>
          <a:p>
            <a:pPr algn="ctr">
              <a:lnSpc>
                <a:spcPct val="110000"/>
              </a:lnSpc>
            </a:pPr>
            <a:r>
              <a:rPr lang="en-US" sz="3733" b="1" dirty="0">
                <a:solidFill>
                  <a:srgbClr val="008000"/>
                </a:solidFill>
                <a:latin typeface="Times New Roman" panose="02020603050405020304" pitchFamily="18" charset="0"/>
                <a:cs typeface="Times New Roman" panose="02020603050405020304" pitchFamily="18"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924286" y="2746046"/>
            <a:ext cx="2383137" cy="93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11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wipe(down)">
                                      <p:cBhvr>
                                        <p:cTn id="7" dur="580">
                                          <p:stCondLst>
                                            <p:cond delay="0"/>
                                          </p:stCondLst>
                                        </p:cTn>
                                        <p:tgtEl>
                                          <p:spTgt spid="1033"/>
                                        </p:tgtEl>
                                      </p:cBhvr>
                                    </p:animEffect>
                                    <p:anim calcmode="lin" valueType="num">
                                      <p:cBhvr>
                                        <p:cTn id="8"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3" dur="26">
                                          <p:stCondLst>
                                            <p:cond delay="650"/>
                                          </p:stCondLst>
                                        </p:cTn>
                                        <p:tgtEl>
                                          <p:spTgt spid="1033"/>
                                        </p:tgtEl>
                                      </p:cBhvr>
                                      <p:to x="100000" y="60000"/>
                                    </p:animScale>
                                    <p:animScale>
                                      <p:cBhvr>
                                        <p:cTn id="14" dur="166" decel="50000">
                                          <p:stCondLst>
                                            <p:cond delay="676"/>
                                          </p:stCondLst>
                                        </p:cTn>
                                        <p:tgtEl>
                                          <p:spTgt spid="1033"/>
                                        </p:tgtEl>
                                      </p:cBhvr>
                                      <p:to x="100000" y="100000"/>
                                    </p:animScale>
                                    <p:animScale>
                                      <p:cBhvr>
                                        <p:cTn id="15" dur="26">
                                          <p:stCondLst>
                                            <p:cond delay="1312"/>
                                          </p:stCondLst>
                                        </p:cTn>
                                        <p:tgtEl>
                                          <p:spTgt spid="1033"/>
                                        </p:tgtEl>
                                      </p:cBhvr>
                                      <p:to x="100000" y="80000"/>
                                    </p:animScale>
                                    <p:animScale>
                                      <p:cBhvr>
                                        <p:cTn id="16" dur="166" decel="50000">
                                          <p:stCondLst>
                                            <p:cond delay="1338"/>
                                          </p:stCondLst>
                                        </p:cTn>
                                        <p:tgtEl>
                                          <p:spTgt spid="1033"/>
                                        </p:tgtEl>
                                      </p:cBhvr>
                                      <p:to x="100000" y="100000"/>
                                    </p:animScale>
                                    <p:animScale>
                                      <p:cBhvr>
                                        <p:cTn id="17" dur="26">
                                          <p:stCondLst>
                                            <p:cond delay="1642"/>
                                          </p:stCondLst>
                                        </p:cTn>
                                        <p:tgtEl>
                                          <p:spTgt spid="1033"/>
                                        </p:tgtEl>
                                      </p:cBhvr>
                                      <p:to x="100000" y="90000"/>
                                    </p:animScale>
                                    <p:animScale>
                                      <p:cBhvr>
                                        <p:cTn id="18" dur="166" decel="50000">
                                          <p:stCondLst>
                                            <p:cond delay="1668"/>
                                          </p:stCondLst>
                                        </p:cTn>
                                        <p:tgtEl>
                                          <p:spTgt spid="1033"/>
                                        </p:tgtEl>
                                      </p:cBhvr>
                                      <p:to x="100000" y="100000"/>
                                    </p:animScale>
                                    <p:animScale>
                                      <p:cBhvr>
                                        <p:cTn id="19" dur="26">
                                          <p:stCondLst>
                                            <p:cond delay="1808"/>
                                          </p:stCondLst>
                                        </p:cTn>
                                        <p:tgtEl>
                                          <p:spTgt spid="1033"/>
                                        </p:tgtEl>
                                      </p:cBhvr>
                                      <p:to x="100000" y="95000"/>
                                    </p:animScale>
                                    <p:animScale>
                                      <p:cBhvr>
                                        <p:cTn id="20" dur="166" decel="50000">
                                          <p:stCondLst>
                                            <p:cond delay="1834"/>
                                          </p:stCondLst>
                                        </p:cTn>
                                        <p:tgtEl>
                                          <p:spTgt spid="103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034"/>
                                        </p:tgtEl>
                                        <p:attrNameLst>
                                          <p:attrName>style.visibility</p:attrName>
                                        </p:attrNameLst>
                                      </p:cBhvr>
                                      <p:to>
                                        <p:strVal val="visible"/>
                                      </p:to>
                                    </p:set>
                                    <p:animEffect transition="in" filter="fade">
                                      <p:cBhvr>
                                        <p:cTn id="40"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9B6296-471B-4EB8-AEB1-6F349285F1B4}"/>
              </a:ext>
            </a:extLst>
          </p:cNvPr>
          <p:cNvSpPr txBox="1"/>
          <p:nvPr/>
        </p:nvSpPr>
        <p:spPr>
          <a:xfrm>
            <a:off x="533400" y="2971800"/>
            <a:ext cx="10058400" cy="430887"/>
          </a:xfrm>
          <a:prstGeom prst="rect">
            <a:avLst/>
          </a:prstGeom>
          <a:noFill/>
        </p:spPr>
        <p:txBody>
          <a:bodyPr wrap="square" lIns="0" tIns="0" rIns="0" bIns="0" rtlCol="0">
            <a:spAutoFit/>
          </a:bodyPr>
          <a:lstStyle/>
          <a:p>
            <a:pPr algn="l"/>
            <a:r>
              <a:rPr lang="en-US" sz="2800" b="1">
                <a:effectLst/>
                <a:latin typeface="Times New Roman" panose="02020603050405020304" pitchFamily="18" charset="0"/>
                <a:ea typeface="Calibri" panose="020F0502020204030204" pitchFamily="34" charset="0"/>
              </a:rPr>
              <a:t>- Hình thành cánh đồng lớn </a:t>
            </a:r>
            <a:r>
              <a:rPr lang="en-US" sz="2800" b="1">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hlinkClick r:id="rId4" action="ppaction://hlinkfile"/>
              </a:rPr>
              <a:t></a:t>
            </a:r>
            <a:r>
              <a:rPr lang="en-US" sz="2800" b="1">
                <a:effectLst/>
                <a:latin typeface="Times New Roman" panose="02020603050405020304" pitchFamily="18" charset="0"/>
                <a:ea typeface="Calibri" panose="020F0502020204030204" pitchFamily="34" charset="0"/>
              </a:rPr>
              <a:t> tăng quy mô sản xuất nông nghiệp.</a:t>
            </a:r>
            <a:endParaRPr lang="en-US" sz="2400" b="1">
              <a:solidFill>
                <a:schemeClr val="tx1">
                  <a:lumMod val="50000"/>
                  <a:lumOff val="50000"/>
                </a:schemeClr>
              </a:solidFill>
            </a:endParaRPr>
          </a:p>
        </p:txBody>
      </p:sp>
      <p:sp>
        <p:nvSpPr>
          <p:cNvPr id="3" name="TextBox 2">
            <a:extLst>
              <a:ext uri="{FF2B5EF4-FFF2-40B4-BE49-F238E27FC236}">
                <a16:creationId xmlns:a16="http://schemas.microsoft.com/office/drawing/2014/main" id="{87422EC4-F431-36C0-E364-E3FF056AB163}"/>
              </a:ext>
            </a:extLst>
          </p:cNvPr>
          <p:cNvSpPr txBox="1"/>
          <p:nvPr/>
        </p:nvSpPr>
        <p:spPr>
          <a:xfrm>
            <a:off x="533400" y="3760113"/>
            <a:ext cx="10287000" cy="1292662"/>
          </a:xfrm>
          <a:prstGeom prst="rect">
            <a:avLst/>
          </a:prstGeom>
          <a:noFill/>
        </p:spPr>
        <p:txBody>
          <a:bodyPr wrap="square" lIns="0" tIns="0" rIns="0" bIns="0" rtlCol="0">
            <a:spAutoFit/>
          </a:bodyPr>
          <a:lstStyle/>
          <a:p>
            <a:pPr marL="457200" indent="-457200" algn="just">
              <a:buFontTx/>
              <a:buChar char="-"/>
            </a:pPr>
            <a:r>
              <a:rPr lang="en-US" sz="2800" b="1">
                <a:effectLst/>
                <a:latin typeface="Times New Roman" panose="02020603050405020304" pitchFamily="18" charset="0"/>
                <a:ea typeface="Calibri" panose="020F0502020204030204" pitchFamily="34" charset="0"/>
              </a:rPr>
              <a:t>Ứng dụng mạnh mẽ công nghệ vào sản xuất nông nghiệp </a:t>
            </a:r>
          </a:p>
          <a:p>
            <a:pPr algn="just"/>
            <a:r>
              <a:rPr lang="en-US" sz="2800" b="1">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hlinkClick r:id="rId5" action="ppaction://hlinkfile">
                  <a:extLst>
                    <a:ext uri="{A12FA001-AC4F-418D-AE19-62706E023703}">
                      <ahyp:hlinkClr xmlns:ahyp="http://schemas.microsoft.com/office/drawing/2018/hyperlinkcolor" val="tx"/>
                    </a:ext>
                  </a:extLst>
                </a:hlinkClick>
              </a:rPr>
              <a:t></a:t>
            </a:r>
            <a:r>
              <a:rPr lang="en-US" sz="2800" b="1">
                <a:effectLst/>
                <a:latin typeface="Times New Roman" panose="02020603050405020304" pitchFamily="18" charset="0"/>
                <a:ea typeface="Calibri" panose="020F0502020204030204" pitchFamily="34" charset="0"/>
              </a:rPr>
              <a:t> nâng cao năng suất chất lượng, hiệu quả và hạn chế các tác động của điều kiện bất lợi.</a:t>
            </a:r>
            <a:endParaRPr lang="en-US" sz="2800" b="1">
              <a:solidFill>
                <a:schemeClr val="tx1">
                  <a:lumMod val="50000"/>
                  <a:lumOff val="50000"/>
                </a:schemeClr>
              </a:solidFill>
            </a:endParaRPr>
          </a:p>
        </p:txBody>
      </p:sp>
      <p:sp>
        <p:nvSpPr>
          <p:cNvPr id="4" name="TextBox 3">
            <a:extLst>
              <a:ext uri="{FF2B5EF4-FFF2-40B4-BE49-F238E27FC236}">
                <a16:creationId xmlns:a16="http://schemas.microsoft.com/office/drawing/2014/main" id="{66721D46-3FC4-3244-73E4-BE9812673DF6}"/>
              </a:ext>
            </a:extLst>
          </p:cNvPr>
          <p:cNvSpPr txBox="1"/>
          <p:nvPr/>
        </p:nvSpPr>
        <p:spPr>
          <a:xfrm>
            <a:off x="533400" y="5343257"/>
            <a:ext cx="11506200" cy="447943"/>
          </a:xfrm>
          <a:prstGeom prst="rect">
            <a:avLst/>
          </a:prstGeom>
          <a:noFill/>
        </p:spPr>
        <p:txBody>
          <a:bodyPr wrap="square" lIns="0" tIns="0" rIns="0" bIns="0" rtlCol="0">
            <a:spAutoFit/>
          </a:bodyPr>
          <a:lstStyle/>
          <a:p>
            <a:pPr algn="just">
              <a:lnSpc>
                <a:spcPct val="110000"/>
              </a:lnSpc>
              <a:spcAft>
                <a:spcPts val="800"/>
              </a:spcAft>
            </a:pPr>
            <a:r>
              <a:rPr lang="en-US" sz="2800" b="1">
                <a:effectLst/>
                <a:latin typeface="Times New Roman" panose="02020603050405020304" pitchFamily="18" charset="0"/>
                <a:ea typeface="Calibri" panose="020F0502020204030204" pitchFamily="34" charset="0"/>
              </a:rPr>
              <a:t>- Tăng cường hợp tác, liên kết trong sản xuất nông nghiệp.</a:t>
            </a:r>
            <a:endParaRPr lang="en-US" sz="2800" b="1">
              <a:effectLst/>
              <a:latin typeface="Calibri" panose="020F0502020204030204" pitchFamily="34" charset="0"/>
              <a:ea typeface="Calibri" panose="020F0502020204030204" pitchFamily="34" charset="0"/>
            </a:endParaRPr>
          </a:p>
        </p:txBody>
      </p:sp>
      <p:grpSp>
        <p:nvGrpSpPr>
          <p:cNvPr id="9" name="Group 8">
            <a:extLst>
              <a:ext uri="{FF2B5EF4-FFF2-40B4-BE49-F238E27FC236}">
                <a16:creationId xmlns:a16="http://schemas.microsoft.com/office/drawing/2014/main" id="{E758A752-991B-511C-6BAB-C5F1F5377DD2}"/>
              </a:ext>
            </a:extLst>
          </p:cNvPr>
          <p:cNvGrpSpPr/>
          <p:nvPr/>
        </p:nvGrpSpPr>
        <p:grpSpPr>
          <a:xfrm>
            <a:off x="-76200" y="-76200"/>
            <a:ext cx="12401550" cy="1926424"/>
            <a:chOff x="-76200" y="-76200"/>
            <a:chExt cx="12401550" cy="1926424"/>
          </a:xfrm>
        </p:grpSpPr>
        <p:pic>
          <p:nvPicPr>
            <p:cNvPr id="10" name="Picture 9">
              <a:extLst>
                <a:ext uri="{FF2B5EF4-FFF2-40B4-BE49-F238E27FC236}">
                  <a16:creationId xmlns:a16="http://schemas.microsoft.com/office/drawing/2014/main" id="{BCCC5147-574D-FF21-3926-6475C74FAE9C}"/>
                </a:ext>
              </a:extLst>
            </p:cNvPr>
            <p:cNvPicPr>
              <a:picLocks noChangeAspect="1"/>
            </p:cNvPicPr>
            <p:nvPr/>
          </p:nvPicPr>
          <p:blipFill>
            <a:blip r:embed="rId6"/>
            <a:stretch>
              <a:fillRect/>
            </a:stretch>
          </p:blipFill>
          <p:spPr>
            <a:xfrm>
              <a:off x="-76200" y="-76200"/>
              <a:ext cx="12401550" cy="1076141"/>
            </a:xfrm>
            <a:prstGeom prst="rect">
              <a:avLst/>
            </a:prstGeom>
          </p:spPr>
        </p:pic>
        <p:pic>
          <p:nvPicPr>
            <p:cNvPr id="11" name="Picture 10">
              <a:extLst>
                <a:ext uri="{FF2B5EF4-FFF2-40B4-BE49-F238E27FC236}">
                  <a16:creationId xmlns:a16="http://schemas.microsoft.com/office/drawing/2014/main" id="{B673D40D-1DF7-2A0D-6790-9993C7E82753}"/>
                </a:ext>
              </a:extLst>
            </p:cNvPr>
            <p:cNvPicPr>
              <a:picLocks noChangeAspect="1"/>
            </p:cNvPicPr>
            <p:nvPr/>
          </p:nvPicPr>
          <p:blipFill>
            <a:blip r:embed="rId7"/>
            <a:stretch>
              <a:fillRect/>
            </a:stretch>
          </p:blipFill>
          <p:spPr>
            <a:xfrm>
              <a:off x="352624" y="838200"/>
              <a:ext cx="11394412" cy="1012024"/>
            </a:xfrm>
            <a:prstGeom prst="rect">
              <a:avLst/>
            </a:prstGeom>
          </p:spPr>
        </p:pic>
      </p:grpSp>
      <p:pic>
        <p:nvPicPr>
          <p:cNvPr id="12" name="Picture 11">
            <a:extLst>
              <a:ext uri="{FF2B5EF4-FFF2-40B4-BE49-F238E27FC236}">
                <a16:creationId xmlns:a16="http://schemas.microsoft.com/office/drawing/2014/main" id="{F7D4F9D3-62BC-200C-75B7-B22631F73A56}"/>
              </a:ext>
            </a:extLst>
          </p:cNvPr>
          <p:cNvPicPr>
            <a:picLocks noChangeAspect="1"/>
          </p:cNvPicPr>
          <p:nvPr/>
        </p:nvPicPr>
        <p:blipFill>
          <a:blip r:embed="rId8"/>
          <a:stretch>
            <a:fillRect/>
          </a:stretch>
        </p:blipFill>
        <p:spPr>
          <a:xfrm>
            <a:off x="1706499" y="1819556"/>
            <a:ext cx="9494901" cy="1152244"/>
          </a:xfrm>
          <a:prstGeom prst="rect">
            <a:avLst/>
          </a:prstGeom>
        </p:spPr>
      </p:pic>
    </p:spTree>
    <p:extLst>
      <p:ext uri="{BB962C8B-B14F-4D97-AF65-F5344CB8AC3E}">
        <p14:creationId xmlns:p14="http://schemas.microsoft.com/office/powerpoint/2010/main" val="2632137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05397" y="2102808"/>
            <a:ext cx="9094716" cy="3355292"/>
            <a:chOff x="2155356" y="1336698"/>
            <a:chExt cx="5502914" cy="3182974"/>
          </a:xfrm>
        </p:grpSpPr>
        <p:sp>
          <p:nvSpPr>
            <p:cNvPr id="7171" name="Rectangle 3"/>
            <p:cNvSpPr>
              <a:spLocks noChangeArrowheads="1"/>
            </p:cNvSpPr>
            <p:nvPr/>
          </p:nvSpPr>
          <p:spPr bwMode="gray">
            <a:xfrm rot="4312275">
              <a:off x="2054970" y="1437084"/>
              <a:ext cx="1419187" cy="1218415"/>
            </a:xfrm>
            <a:prstGeom prst="rect">
              <a:avLst/>
            </a:prstGeom>
            <a:gradFill rotWithShape="1">
              <a:gsLst>
                <a:gs pos="0">
                  <a:schemeClr val="accent1"/>
                </a:gs>
                <a:gs pos="100000">
                  <a:schemeClr val="accent1">
                    <a:gamma/>
                    <a:shade val="46275"/>
                    <a:invGamma/>
                  </a:schemeClr>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wrap="none" anchor="ctr"/>
            <a:lstStyle/>
            <a:p>
              <a:pPr>
                <a:defRPr/>
              </a:pPr>
              <a:endParaRPr lang="en-US">
                <a:cs typeface="+mn-cs"/>
              </a:endParaRPr>
            </a:p>
          </p:txBody>
        </p:sp>
        <p:sp>
          <p:nvSpPr>
            <p:cNvPr id="7173" name="Rectangle 5"/>
            <p:cNvSpPr>
              <a:spLocks noChangeArrowheads="1"/>
            </p:cNvSpPr>
            <p:nvPr/>
          </p:nvSpPr>
          <p:spPr bwMode="gray">
            <a:xfrm rot="5400000">
              <a:off x="3945668" y="3215594"/>
              <a:ext cx="1394262" cy="1213894"/>
            </a:xfrm>
            <a:prstGeom prst="rect">
              <a:avLst/>
            </a:prstGeom>
            <a:gradFill rotWithShape="1">
              <a:gsLst>
                <a:gs pos="0">
                  <a:schemeClr val="folHlink"/>
                </a:gs>
                <a:gs pos="100000">
                  <a:schemeClr val="folHlink">
                    <a:gamma/>
                    <a:shade val="46275"/>
                    <a:invGamma/>
                  </a:schemeClr>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wrap="none" anchor="ctr"/>
            <a:lstStyle/>
            <a:p>
              <a:pPr>
                <a:defRPr/>
              </a:pPr>
              <a:endParaRPr lang="en-US">
                <a:cs typeface="+mn-cs"/>
              </a:endParaRPr>
            </a:p>
          </p:txBody>
        </p:sp>
        <p:sp>
          <p:nvSpPr>
            <p:cNvPr id="7175" name="Rectangle 7"/>
            <p:cNvSpPr>
              <a:spLocks noChangeArrowheads="1"/>
            </p:cNvSpPr>
            <p:nvPr/>
          </p:nvSpPr>
          <p:spPr bwMode="gray">
            <a:xfrm rot="3419336">
              <a:off x="6300609" y="2070134"/>
              <a:ext cx="1506333" cy="1208989"/>
            </a:xfrm>
            <a:prstGeom prst="rect">
              <a:avLst/>
            </a:prstGeom>
            <a:gradFill rotWithShape="1">
              <a:gsLst>
                <a:gs pos="0">
                  <a:schemeClr val="accent2"/>
                </a:gs>
                <a:gs pos="100000">
                  <a:schemeClr val="accent2">
                    <a:gamma/>
                    <a:shade val="46275"/>
                    <a:invGamma/>
                  </a:schemeClr>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wrap="none" anchor="ctr"/>
            <a:lstStyle/>
            <a:p>
              <a:pPr>
                <a:defRPr/>
              </a:pPr>
              <a:endParaRPr lang="en-US">
                <a:cs typeface="+mn-cs"/>
              </a:endParaRPr>
            </a:p>
          </p:txBody>
        </p:sp>
        <p:sp>
          <p:nvSpPr>
            <p:cNvPr id="19469" name="Line 11"/>
            <p:cNvSpPr>
              <a:spLocks noChangeShapeType="1"/>
            </p:cNvSpPr>
            <p:nvPr/>
          </p:nvSpPr>
          <p:spPr bwMode="gray">
            <a:xfrm>
              <a:off x="3186949" y="2744491"/>
              <a:ext cx="848903" cy="1206464"/>
            </a:xfrm>
            <a:prstGeom prst="line">
              <a:avLst/>
            </a:prstGeom>
            <a:noFill/>
            <a:ln w="571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19470" name="Line 12"/>
            <p:cNvSpPr>
              <a:spLocks noChangeShapeType="1"/>
            </p:cNvSpPr>
            <p:nvPr/>
          </p:nvSpPr>
          <p:spPr bwMode="gray">
            <a:xfrm flipV="1">
              <a:off x="5257417" y="3339124"/>
              <a:ext cx="1295272" cy="611830"/>
            </a:xfrm>
            <a:prstGeom prst="line">
              <a:avLst/>
            </a:prstGeom>
            <a:noFill/>
            <a:ln w="571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vi-VN"/>
            </a:p>
          </p:txBody>
        </p:sp>
      </p:grpSp>
      <p:sp>
        <p:nvSpPr>
          <p:cNvPr id="19473" name="Text Box 15"/>
          <p:cNvSpPr txBox="1">
            <a:spLocks noChangeArrowheads="1"/>
          </p:cNvSpPr>
          <p:nvPr/>
        </p:nvSpPr>
        <p:spPr bwMode="gray">
          <a:xfrm>
            <a:off x="3310319" y="5675293"/>
            <a:ext cx="4924265" cy="954107"/>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a:solidFill>
                  <a:srgbClr val="002060"/>
                </a:solidFill>
                <a:latin typeface="#9Slide03 Oswald" panose="00000500000000000000" pitchFamily="2" charset="0"/>
              </a:rPr>
              <a:t>Phát triển nông nghiệp công nghệ cao, ứng dụng KH - KT</a:t>
            </a:r>
          </a:p>
        </p:txBody>
      </p:sp>
      <p:sp>
        <p:nvSpPr>
          <p:cNvPr id="19474" name="Text Box 16"/>
          <p:cNvSpPr txBox="1">
            <a:spLocks noChangeArrowheads="1"/>
          </p:cNvSpPr>
          <p:nvPr/>
        </p:nvSpPr>
        <p:spPr bwMode="gray">
          <a:xfrm>
            <a:off x="7620001" y="4876800"/>
            <a:ext cx="3962400" cy="954107"/>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a:solidFill>
                  <a:srgbClr val="002060"/>
                </a:solidFill>
                <a:latin typeface="#9Slide03 Oswald" panose="00000500000000000000" pitchFamily="2" charset="0"/>
              </a:rPr>
              <a:t>Phát triển nông nghiệp xanh (NN hữu cơ)</a:t>
            </a:r>
          </a:p>
        </p:txBody>
      </p:sp>
      <p:sp>
        <p:nvSpPr>
          <p:cNvPr id="19476" name="Text Box 18"/>
          <p:cNvSpPr txBox="1">
            <a:spLocks noChangeArrowheads="1"/>
          </p:cNvSpPr>
          <p:nvPr/>
        </p:nvSpPr>
        <p:spPr bwMode="black">
          <a:xfrm>
            <a:off x="320318" y="4101405"/>
            <a:ext cx="3347815" cy="1384995"/>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a:solidFill>
                  <a:srgbClr val="002060"/>
                </a:solidFill>
                <a:latin typeface="#9Slide03 Oswald" panose="00000500000000000000" pitchFamily="2" charset="0"/>
              </a:rPr>
              <a:t>Phát triển nông nghiệp thích ứng với biến đổi khí hậu</a:t>
            </a:r>
          </a:p>
        </p:txBody>
      </p:sp>
      <p:sp>
        <p:nvSpPr>
          <p:cNvPr id="18" name="Rectangle 17">
            <a:extLst>
              <a:ext uri="{FF2B5EF4-FFF2-40B4-BE49-F238E27FC236}">
                <a16:creationId xmlns:a16="http://schemas.microsoft.com/office/drawing/2014/main" id="{E8BA9A5B-B1AC-2A10-F6D6-8EA8509F9CD5}"/>
              </a:ext>
            </a:extLst>
          </p:cNvPr>
          <p:cNvSpPr/>
          <p:nvPr/>
        </p:nvSpPr>
        <p:spPr>
          <a:xfrm>
            <a:off x="0" y="0"/>
            <a:ext cx="12211050" cy="673509"/>
          </a:xfrm>
          <a:prstGeom prst="rect">
            <a:avLst/>
          </a:prstGeom>
          <a:solidFill>
            <a:srgbClr val="509116"/>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latin typeface="#9Slide03 Bebas Neue Bold" panose="020B0606020202050201" pitchFamily="34" charset="0"/>
              </a:rPr>
              <a:t>2. MỘT SỐ VẤN ĐỀ PHÁT TRIỂN NN HIỆN ĐẠI TRÊN THẾ GIỚI VÀ ĐỊNH HƯỚNG PHÁT TRIỂN NNTRONG TƯƠNG LAI</a:t>
            </a:r>
          </a:p>
        </p:txBody>
      </p:sp>
      <p:sp>
        <p:nvSpPr>
          <p:cNvPr id="24" name="Rectangle: Single Corner Snipped 23">
            <a:extLst>
              <a:ext uri="{FF2B5EF4-FFF2-40B4-BE49-F238E27FC236}">
                <a16:creationId xmlns:a16="http://schemas.microsoft.com/office/drawing/2014/main" id="{4FDA663B-DE92-C0C9-83B2-75D8CA0AEC9D}"/>
              </a:ext>
            </a:extLst>
          </p:cNvPr>
          <p:cNvSpPr/>
          <p:nvPr/>
        </p:nvSpPr>
        <p:spPr>
          <a:xfrm>
            <a:off x="880379" y="762000"/>
            <a:ext cx="7550368" cy="651641"/>
          </a:xfrm>
          <a:prstGeom prst="snip1Rect">
            <a:avLst>
              <a:gd name="adj" fmla="val 50000"/>
            </a:avLst>
          </a:prstGeom>
          <a:solidFill>
            <a:srgbClr val="5496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9Slide03 Bebas Neue ZSmall" panose="020B0606020202050201" pitchFamily="34" charset="0"/>
              </a:rPr>
              <a:t>B. ĐỊNH HƯỚNG PHÁT TRIỂN NÔNG NGHIỆP TRONG TƯƠNG LAI</a:t>
            </a:r>
          </a:p>
        </p:txBody>
      </p:sp>
      <p:pic>
        <p:nvPicPr>
          <p:cNvPr id="3" name="Picture 2">
            <a:extLst>
              <a:ext uri="{FF2B5EF4-FFF2-40B4-BE49-F238E27FC236}">
                <a16:creationId xmlns:a16="http://schemas.microsoft.com/office/drawing/2014/main" id="{56565BC8-E62C-4FC5-9CCB-9BB80A165985}"/>
              </a:ext>
            </a:extLst>
          </p:cNvPr>
          <p:cNvPicPr>
            <a:picLocks noChangeAspect="1"/>
          </p:cNvPicPr>
          <p:nvPr/>
        </p:nvPicPr>
        <p:blipFill>
          <a:blip r:embed="rId2"/>
          <a:stretch>
            <a:fillRect/>
          </a:stretch>
        </p:blipFill>
        <p:spPr>
          <a:xfrm>
            <a:off x="5355233" y="1739210"/>
            <a:ext cx="2006214" cy="2119154"/>
          </a:xfrm>
          <a:prstGeom prst="rect">
            <a:avLst/>
          </a:prstGeom>
        </p:spPr>
      </p:pic>
      <p:pic>
        <p:nvPicPr>
          <p:cNvPr id="5" name="Picture 4">
            <a:extLst>
              <a:ext uri="{FF2B5EF4-FFF2-40B4-BE49-F238E27FC236}">
                <a16:creationId xmlns:a16="http://schemas.microsoft.com/office/drawing/2014/main" id="{761B904B-B0BC-F6E9-DE32-29E3C508800D}"/>
              </a:ext>
            </a:extLst>
          </p:cNvPr>
          <p:cNvPicPr>
            <a:picLocks noChangeAspect="1"/>
          </p:cNvPicPr>
          <p:nvPr/>
        </p:nvPicPr>
        <p:blipFill>
          <a:blip r:embed="rId3"/>
          <a:stretch>
            <a:fillRect/>
          </a:stretch>
        </p:blipFill>
        <p:spPr>
          <a:xfrm rot="20453183">
            <a:off x="1613873" y="2084285"/>
            <a:ext cx="1979604" cy="1501387"/>
          </a:xfrm>
          <a:prstGeom prst="rect">
            <a:avLst/>
          </a:prstGeom>
          <a:solidFill>
            <a:schemeClr val="bg1"/>
          </a:solidFill>
          <a:ln>
            <a:solidFill>
              <a:schemeClr val="bg1"/>
            </a:solidFill>
          </a:ln>
        </p:spPr>
      </p:pic>
      <p:pic>
        <p:nvPicPr>
          <p:cNvPr id="7" name="Picture 6">
            <a:extLst>
              <a:ext uri="{FF2B5EF4-FFF2-40B4-BE49-F238E27FC236}">
                <a16:creationId xmlns:a16="http://schemas.microsoft.com/office/drawing/2014/main" id="{81624834-65EF-2C77-3261-5A544FC6579C}"/>
              </a:ext>
            </a:extLst>
          </p:cNvPr>
          <p:cNvPicPr>
            <a:picLocks noChangeAspect="1"/>
          </p:cNvPicPr>
          <p:nvPr/>
        </p:nvPicPr>
        <p:blipFill>
          <a:blip r:embed="rId4"/>
          <a:stretch>
            <a:fillRect/>
          </a:stretch>
        </p:blipFill>
        <p:spPr>
          <a:xfrm>
            <a:off x="4739907" y="3988356"/>
            <a:ext cx="1979617" cy="1440157"/>
          </a:xfrm>
          <a:prstGeom prst="rect">
            <a:avLst/>
          </a:prstGeom>
        </p:spPr>
      </p:pic>
      <p:pic>
        <p:nvPicPr>
          <p:cNvPr id="8" name="Picture 7">
            <a:extLst>
              <a:ext uri="{FF2B5EF4-FFF2-40B4-BE49-F238E27FC236}">
                <a16:creationId xmlns:a16="http://schemas.microsoft.com/office/drawing/2014/main" id="{BD869AEB-B537-D707-E43F-EBD6E25BD9B1}"/>
              </a:ext>
            </a:extLst>
          </p:cNvPr>
          <p:cNvPicPr>
            <a:picLocks noChangeAspect="1"/>
          </p:cNvPicPr>
          <p:nvPr/>
        </p:nvPicPr>
        <p:blipFill>
          <a:blip r:embed="rId5"/>
          <a:stretch>
            <a:fillRect/>
          </a:stretch>
        </p:blipFill>
        <p:spPr>
          <a:xfrm rot="19582369">
            <a:off x="8717413" y="2709414"/>
            <a:ext cx="1955766" cy="1545619"/>
          </a:xfrm>
          <a:prstGeom prst="rect">
            <a:avLst/>
          </a:prstGeom>
        </p:spPr>
      </p:pic>
      <p:sp>
        <p:nvSpPr>
          <p:cNvPr id="28" name="Rectangle 27">
            <a:extLst>
              <a:ext uri="{FF2B5EF4-FFF2-40B4-BE49-F238E27FC236}">
                <a16:creationId xmlns:a16="http://schemas.microsoft.com/office/drawing/2014/main" id="{06DC0788-4C40-FFE8-50D7-E214ADB8D696}"/>
              </a:ext>
            </a:extLst>
          </p:cNvPr>
          <p:cNvSpPr/>
          <p:nvPr/>
        </p:nvSpPr>
        <p:spPr>
          <a:xfrm>
            <a:off x="5619750" y="-914400"/>
            <a:ext cx="12211050" cy="673509"/>
          </a:xfrm>
          <a:prstGeom prst="rect">
            <a:avLst/>
          </a:prstGeom>
          <a:solidFill>
            <a:srgbClr val="509116"/>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FF00"/>
                </a:solidFill>
                <a:latin typeface="#9Slide03 Bebas Neue Bold" panose="020B0606020202050201" pitchFamily="34" charset="0"/>
              </a:rPr>
              <a:t>KHÁM PHÁ NỀN NÔNG NGHIỆP ISRaEL</a:t>
            </a:r>
          </a:p>
        </p:txBody>
      </p:sp>
      <p:sp>
        <p:nvSpPr>
          <p:cNvPr id="30" name="TextBox 29">
            <a:extLst>
              <a:ext uri="{FF2B5EF4-FFF2-40B4-BE49-F238E27FC236}">
                <a16:creationId xmlns:a16="http://schemas.microsoft.com/office/drawing/2014/main" id="{4A9CCEFF-7654-A73F-9F00-AD5446D87E55}"/>
              </a:ext>
            </a:extLst>
          </p:cNvPr>
          <p:cNvSpPr txBox="1"/>
          <p:nvPr/>
        </p:nvSpPr>
        <p:spPr>
          <a:xfrm>
            <a:off x="6534150" y="7447002"/>
            <a:ext cx="12211050" cy="553998"/>
          </a:xfrm>
          <a:prstGeom prst="rect">
            <a:avLst/>
          </a:prstGeom>
          <a:noFill/>
          <a:ln w="12700">
            <a:noFill/>
            <a:prstDash val="sysDash"/>
          </a:ln>
          <a:effectLst>
            <a:outerShdw blurRad="63500" sx="102000" sy="102000" algn="ctr" rotWithShape="0">
              <a:prstClr val="black">
                <a:alpha val="40000"/>
              </a:prstClr>
            </a:outerShdw>
          </a:effectLst>
        </p:spPr>
        <p:txBody>
          <a:bodyPr wrap="square" lIns="0" tIns="0" rIns="0" bIns="0" rtlCol="0">
            <a:spAutoFit/>
          </a:bodyPr>
          <a:lstStyle/>
          <a:p>
            <a:pPr algn="ctr"/>
            <a:r>
              <a:rPr lang="en-US" sz="3600" b="1">
                <a:solidFill>
                  <a:srgbClr val="FF0000"/>
                </a:solidFill>
                <a:effectLst>
                  <a:outerShdw blurRad="38100" dist="38100" dir="2700000" algn="tl">
                    <a:srgbClr val="000000">
                      <a:alpha val="43137"/>
                    </a:srgbClr>
                  </a:outerShdw>
                </a:effectLst>
                <a:latin typeface="#9Slide03 Bebas Neue Bold" panose="020B0606020202050201" pitchFamily="34" charset="0"/>
                <a:cs typeface="Arial" pitchFamily="34" charset="0"/>
              </a:rPr>
              <a:t>Israel đã áp dụng những biện pháp công nghệ cao nào trong nông nghiệp?</a:t>
            </a:r>
            <a:endParaRPr lang="vi-VN" sz="3600" b="1">
              <a:solidFill>
                <a:srgbClr val="FF0000"/>
              </a:solidFill>
              <a:effectLst>
                <a:outerShdw blurRad="38100" dist="38100" dir="2700000" algn="tl">
                  <a:srgbClr val="000000">
                    <a:alpha val="43137"/>
                  </a:srgbClr>
                </a:outerShdw>
              </a:effectLst>
              <a:latin typeface="#9Slide03 Bebas Neue Bold" panose="020B0606020202050201" pitchFamily="34" charset="0"/>
              <a:cs typeface="Arial" pitchFamily="34" charset="0"/>
            </a:endParaRPr>
          </a:p>
        </p:txBody>
      </p:sp>
    </p:spTree>
    <p:extLst>
      <p:ext uri="{BB962C8B-B14F-4D97-AF65-F5344CB8AC3E}">
        <p14:creationId xmlns:p14="http://schemas.microsoft.com/office/powerpoint/2010/main" val="3009949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476"/>
                                        </p:tgtEl>
                                        <p:attrNameLst>
                                          <p:attrName>style.visibility</p:attrName>
                                        </p:attrNameLst>
                                      </p:cBhvr>
                                      <p:to>
                                        <p:strVal val="visible"/>
                                      </p:to>
                                    </p:set>
                                    <p:animEffect transition="in" filter="barn(inVertical)">
                                      <p:cBhvr>
                                        <p:cTn id="10" dur="500"/>
                                        <p:tgtEl>
                                          <p:spTgt spid="1947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473"/>
                                        </p:tgtEl>
                                        <p:attrNameLst>
                                          <p:attrName>style.visibility</p:attrName>
                                        </p:attrNameLst>
                                      </p:cBhvr>
                                      <p:to>
                                        <p:strVal val="visible"/>
                                      </p:to>
                                    </p:set>
                                    <p:animEffect transition="in" filter="barn(inVertical)">
                                      <p:cBhvr>
                                        <p:cTn id="18" dur="500"/>
                                        <p:tgtEl>
                                          <p:spTgt spid="1947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474"/>
                                        </p:tgtEl>
                                        <p:attrNameLst>
                                          <p:attrName>style.visibility</p:attrName>
                                        </p:attrNameLst>
                                      </p:cBhvr>
                                      <p:to>
                                        <p:strVal val="visible"/>
                                      </p:to>
                                    </p:set>
                                    <p:animEffect transition="in" filter="barn(inVertical)">
                                      <p:cBhvr>
                                        <p:cTn id="26" dur="500"/>
                                        <p:tgtEl>
                                          <p:spTgt spid="1947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circle(in)">
                                      <p:cBhvr>
                                        <p:cTn id="3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3" grpId="0" animBg="1"/>
      <p:bldP spid="19474" grpId="0" animBg="1"/>
      <p:bldP spid="19476"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1B08610-BD0E-D318-AAF5-79943C740CF2}"/>
              </a:ext>
            </a:extLst>
          </p:cNvPr>
          <p:cNvPicPr>
            <a:picLocks noChangeAspect="1"/>
          </p:cNvPicPr>
          <p:nvPr/>
        </p:nvPicPr>
        <p:blipFill>
          <a:blip r:embed="rId4"/>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0B34A5-DF62-4CA8-FCC6-C28CD251104D}"/>
              </a:ext>
            </a:extLst>
          </p:cNvPr>
          <p:cNvSpPr/>
          <p:nvPr/>
        </p:nvSpPr>
        <p:spPr>
          <a:xfrm>
            <a:off x="1621336" y="533400"/>
            <a:ext cx="9656264" cy="1446550"/>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8800" b="1" cap="all">
                <a:ln w="0"/>
                <a:solidFill>
                  <a:schemeClr val="bg1"/>
                </a:solidFill>
                <a:effectLst>
                  <a:reflection blurRad="12700" stA="50000" endPos="50000" dist="5000" dir="5400000" sy="-100000" rotWithShape="0"/>
                </a:effectLst>
                <a:latin typeface="#9Slide03 Oswald Bold" panose="00000800000000000000" pitchFamily="2" charset="0"/>
                <a:ea typeface="Tahoma" panose="020B0604030504040204" pitchFamily="34" charset="0"/>
                <a:cs typeface="Tahoma" panose="020B0604030504040204" pitchFamily="34" charset="0"/>
              </a:rPr>
              <a:t>THỬ THÁCH CHO </a:t>
            </a:r>
            <a:r>
              <a:rPr lang="en-US" sz="8800" b="1" cap="all" dirty="0">
                <a:ln w="0"/>
                <a:solidFill>
                  <a:schemeClr val="bg1"/>
                </a:solidFill>
                <a:effectLst>
                  <a:reflection blurRad="12700" stA="50000" endPos="50000" dist="5000" dir="5400000" sy="-100000" rotWithShape="0"/>
                </a:effectLst>
                <a:latin typeface="#9Slide03 Oswald Bold" panose="00000800000000000000" pitchFamily="2" charset="0"/>
                <a:ea typeface="Tahoma" panose="020B0604030504040204" pitchFamily="34" charset="0"/>
                <a:cs typeface="Tahoma" panose="020B0604030504040204" pitchFamily="34" charset="0"/>
              </a:rPr>
              <a:t>EM</a:t>
            </a:r>
          </a:p>
        </p:txBody>
      </p:sp>
      <p:sp>
        <p:nvSpPr>
          <p:cNvPr id="7" name="Rectangle 6">
            <a:extLst>
              <a:ext uri="{FF2B5EF4-FFF2-40B4-BE49-F238E27FC236}">
                <a16:creationId xmlns:a16="http://schemas.microsoft.com/office/drawing/2014/main" id="{047F684D-C684-9073-0EE8-9CCED36AEC72}"/>
              </a:ext>
            </a:extLst>
          </p:cNvPr>
          <p:cNvSpPr/>
          <p:nvPr/>
        </p:nvSpPr>
        <p:spPr>
          <a:xfrm>
            <a:off x="0" y="4572000"/>
            <a:ext cx="12192000" cy="2286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latin typeface="#9Slide03 Bebas Neue Bold" panose="020B0606020202050201" pitchFamily="34" charset="0"/>
            </a:endParaRPr>
          </a:p>
        </p:txBody>
      </p:sp>
      <p:sp>
        <p:nvSpPr>
          <p:cNvPr id="8" name="Rectangle 7">
            <a:extLst>
              <a:ext uri="{FF2B5EF4-FFF2-40B4-BE49-F238E27FC236}">
                <a16:creationId xmlns:a16="http://schemas.microsoft.com/office/drawing/2014/main" id="{3F3FE212-0B55-EC56-B9F4-1EC7E3D58FBC}"/>
              </a:ext>
            </a:extLst>
          </p:cNvPr>
          <p:cNvSpPr/>
          <p:nvPr/>
        </p:nvSpPr>
        <p:spPr>
          <a:xfrm>
            <a:off x="152400" y="4702356"/>
            <a:ext cx="11963400" cy="1517851"/>
          </a:xfrm>
          <a:prstGeom prst="rect">
            <a:avLst/>
          </a:prstGeom>
          <a:ln w="12700">
            <a:noFill/>
            <a:prstDash val="sysDash"/>
          </a:ln>
        </p:spPr>
        <p:txBody>
          <a:bodyPr wrap="square">
            <a:spAutoFit/>
          </a:bodyPr>
          <a:lstStyle/>
          <a:p>
            <a:pPr algn="ctr">
              <a:lnSpc>
                <a:spcPct val="120000"/>
              </a:lnSpc>
            </a:pPr>
            <a:r>
              <a:rPr lang="en-US" sz="4000" b="1" spc="-20">
                <a:latin typeface="Times New Roman" panose="02020603050405020304" pitchFamily="18" charset="0"/>
                <a:ea typeface="Calibri" panose="020F0502020204030204" pitchFamily="34" charset="0"/>
              </a:rPr>
              <a:t>T</a:t>
            </a:r>
            <a:r>
              <a:rPr lang="en-US" sz="4000" b="1" spc="-20">
                <a:effectLst/>
                <a:latin typeface="Times New Roman" panose="02020603050405020304" pitchFamily="18" charset="0"/>
                <a:ea typeface="Calibri" panose="020F0502020204030204" pitchFamily="34" charset="0"/>
              </a:rPr>
              <a:t>ìm hiểu về một số mô hình nông nghiệp công nghệ cao ở Việt Nam và trên địa bàn tỉnh Bình Định</a:t>
            </a:r>
            <a:endParaRPr lang="en-US" sz="5400" b="1">
              <a:solidFill>
                <a:srgbClr val="002060"/>
              </a:solidFill>
              <a:latin typeface="#9Slide03 Oswald Bold" panose="000008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0451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ed pencils inside a pencil holder which is on top of a wood table">
            <a:extLst>
              <a:ext uri="{FF2B5EF4-FFF2-40B4-BE49-F238E27FC236}">
                <a16:creationId xmlns:a16="http://schemas.microsoft.com/office/drawing/2014/main" id="{85073D7F-C63C-11F6-6828-9F1B663C534C}"/>
              </a:ext>
            </a:extLst>
          </p:cNvPr>
          <p:cNvPicPr>
            <a:picLocks noChangeAspect="1"/>
          </p:cNvPicPr>
          <p:nvPr/>
        </p:nvPicPr>
        <p:blipFill rotWithShape="1">
          <a:blip r:embed="rId2"/>
          <a:srcRect t="15836"/>
          <a:stretch/>
        </p:blipFill>
        <p:spPr>
          <a:xfrm>
            <a:off x="20" y="10"/>
            <a:ext cx="12207220" cy="6857990"/>
          </a:xfrm>
          <a:prstGeom prst="rect">
            <a:avLst/>
          </a:prstGeom>
        </p:spPr>
      </p:pic>
      <p:sp>
        <p:nvSpPr>
          <p:cNvPr id="10" name="Subtitle 9">
            <a:extLst>
              <a:ext uri="{FF2B5EF4-FFF2-40B4-BE49-F238E27FC236}">
                <a16:creationId xmlns:a16="http://schemas.microsoft.com/office/drawing/2014/main" id="{5617AA63-4E30-7A12-C464-6A0F57ECA6C2}"/>
              </a:ext>
            </a:extLst>
          </p:cNvPr>
          <p:cNvSpPr>
            <a:spLocks noGrp="1"/>
          </p:cNvSpPr>
          <p:nvPr>
            <p:ph type="subTitle" idx="1"/>
          </p:nvPr>
        </p:nvSpPr>
        <p:spPr>
          <a:xfrm>
            <a:off x="304800" y="325438"/>
            <a:ext cx="11658600" cy="1655762"/>
          </a:xfrm>
        </p:spPr>
        <p:txBody>
          <a:bodyPr>
            <a:normAutofit/>
          </a:bodyPr>
          <a:lstStyle/>
          <a:p>
            <a:r>
              <a:rPr lang="en-US" sz="3600" b="1">
                <a:solidFill>
                  <a:schemeClr val="bg1"/>
                </a:solidFill>
                <a:latin typeface="Arial" panose="020B0604020202020204" pitchFamily="34" charset="0"/>
                <a:cs typeface="Arial" panose="020B0604020202020204" pitchFamily="34" charset="0"/>
              </a:rPr>
              <a:t>TRÂN TRỌNG CẢM ƠN!</a:t>
            </a:r>
          </a:p>
        </p:txBody>
      </p:sp>
    </p:spTree>
    <p:extLst>
      <p:ext uri="{BB962C8B-B14F-4D97-AF65-F5344CB8AC3E}">
        <p14:creationId xmlns:p14="http://schemas.microsoft.com/office/powerpoint/2010/main" val="335858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á trị của lời cảm ơn trong cuộc sống bạn nên trân trọng -  GiaTriCuocSong.org">
            <a:extLst>
              <a:ext uri="{FF2B5EF4-FFF2-40B4-BE49-F238E27FC236}">
                <a16:creationId xmlns:a16="http://schemas.microsoft.com/office/drawing/2014/main" id="{80894E36-2C83-E218-4634-87F7BA123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400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570435"/>
            <a:ext cx="8331200" cy="3046988"/>
          </a:xfrm>
          <a:prstGeom prst="rect">
            <a:avLst/>
          </a:prstGeom>
          <a:noFill/>
        </p:spPr>
        <p:txBody>
          <a:bodyPr wrap="square" rtlCol="0">
            <a:spAutoFit/>
          </a:bodyPr>
          <a:lstStyle/>
          <a:p>
            <a:pPr algn="ctr"/>
            <a:r>
              <a:rPr lang="en-US" sz="4800" b="1" dirty="0" err="1">
                <a:solidFill>
                  <a:srgbClr val="008000"/>
                </a:solidFill>
                <a:latin typeface="Arial" panose="020B0604020202020204" pitchFamily="34" charset="0"/>
                <a:cs typeface="Arial" panose="020B0604020202020204" pitchFamily="34" charset="0"/>
              </a:rPr>
              <a:t>Trả</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lời</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đúng</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các</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câu</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hỏi</a:t>
            </a:r>
            <a:r>
              <a:rPr lang="en-US" sz="4800" b="1" dirty="0">
                <a:solidFill>
                  <a:srgbClr val="008000"/>
                </a:solidFill>
                <a:latin typeface="Arial" panose="020B0604020202020204" pitchFamily="34" charset="0"/>
                <a:cs typeface="Arial" panose="020B0604020202020204" pitchFamily="34" charset="0"/>
              </a:rPr>
              <a:t> </a:t>
            </a:r>
          </a:p>
          <a:p>
            <a:pPr algn="ctr"/>
            <a:r>
              <a:rPr lang="en-US" sz="4800" b="1" dirty="0" err="1">
                <a:solidFill>
                  <a:srgbClr val="008000"/>
                </a:solidFill>
                <a:latin typeface="Arial" panose="020B0604020202020204" pitchFamily="34" charset="0"/>
                <a:cs typeface="Arial" panose="020B0604020202020204" pitchFamily="34" charset="0"/>
              </a:rPr>
              <a:t>để</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giúp</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các</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chú</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khỉ</a:t>
            </a:r>
            <a:r>
              <a:rPr lang="en-US" sz="4800" b="1">
                <a:solidFill>
                  <a:srgbClr val="008000"/>
                </a:solidFill>
                <a:latin typeface="Arial" panose="020B0604020202020204" pitchFamily="34" charset="0"/>
                <a:cs typeface="Arial" panose="020B0604020202020204" pitchFamily="34" charset="0"/>
              </a:rPr>
              <a:t> </a:t>
            </a:r>
          </a:p>
          <a:p>
            <a:pPr algn="ctr"/>
            <a:r>
              <a:rPr lang="en-US" sz="4800" b="1">
                <a:solidFill>
                  <a:srgbClr val="008000"/>
                </a:solidFill>
                <a:latin typeface="Arial" panose="020B0604020202020204" pitchFamily="34" charset="0"/>
                <a:cs typeface="Arial" panose="020B0604020202020204" pitchFamily="34" charset="0"/>
              </a:rPr>
              <a:t>ngăn</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chặn</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hành</a:t>
            </a:r>
            <a:r>
              <a:rPr lang="en-US" sz="4800" b="1" dirty="0">
                <a:solidFill>
                  <a:srgbClr val="008000"/>
                </a:solidFill>
                <a:latin typeface="Arial" panose="020B0604020202020204" pitchFamily="34" charset="0"/>
                <a:cs typeface="Arial" panose="020B0604020202020204" pitchFamily="34" charset="0"/>
              </a:rPr>
              <a:t> vi </a:t>
            </a:r>
          </a:p>
          <a:p>
            <a:pPr algn="ctr"/>
            <a:r>
              <a:rPr lang="en-US" sz="4800" b="1" dirty="0" err="1">
                <a:solidFill>
                  <a:srgbClr val="008000"/>
                </a:solidFill>
                <a:latin typeface="Arial" panose="020B0604020202020204" pitchFamily="34" charset="0"/>
                <a:cs typeface="Arial" panose="020B0604020202020204" pitchFamily="34" charset="0"/>
              </a:rPr>
              <a:t>phá</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rừng</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của</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nhóm</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lâm</a:t>
            </a:r>
            <a:r>
              <a:rPr lang="en-US" sz="4800" b="1" dirty="0">
                <a:solidFill>
                  <a:srgbClr val="008000"/>
                </a:solidFill>
                <a:latin typeface="Arial" panose="020B0604020202020204" pitchFamily="34" charset="0"/>
                <a:cs typeface="Arial" panose="020B0604020202020204" pitchFamily="34" charset="0"/>
              </a:rPr>
              <a:t> </a:t>
            </a:r>
            <a:r>
              <a:rPr lang="en-US" sz="4800" b="1" dirty="0" err="1">
                <a:solidFill>
                  <a:srgbClr val="008000"/>
                </a:solidFill>
                <a:latin typeface="Arial" panose="020B0604020202020204" pitchFamily="34" charset="0"/>
                <a:cs typeface="Arial" panose="020B0604020202020204" pitchFamily="34" charset="0"/>
              </a:rPr>
              <a:t>tặc</a:t>
            </a:r>
            <a:endParaRPr lang="en-US" sz="4800" b="1" dirty="0">
              <a:solidFill>
                <a:srgbClr val="008000"/>
              </a:solidFill>
              <a:latin typeface="Arial" panose="020B0604020202020204" pitchFamily="34" charset="0"/>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5" action="ppaction://hlinksldjump"/>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1"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3697443" y="407950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4" action="ppaction://hlinksldjump"/>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3674481"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59363" y="1727748"/>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744106" flipH="1">
            <a:off x="416579" y="4950657"/>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96681" y="3828766"/>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5522314" flipH="1">
            <a:off x="3274484" y="4895700"/>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4983466">
            <a:off x="6411115" y="509514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4731441">
            <a:off x="9246167" y="5267295"/>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199" y="3665079"/>
            <a:ext cx="1015999" cy="582503"/>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267" b="1" dirty="0">
                <a:solidFill>
                  <a:schemeClr val="tx1"/>
                </a:solidFill>
                <a:latin typeface="Constantia" panose="02030602050306030303" pitchFamily="18" charset="0"/>
              </a:rPr>
              <a:t>1</a:t>
            </a:r>
          </a:p>
        </p:txBody>
      </p:sp>
      <p:sp>
        <p:nvSpPr>
          <p:cNvPr id="40" name="Oval 39"/>
          <p:cNvSpPr/>
          <p:nvPr/>
        </p:nvSpPr>
        <p:spPr>
          <a:xfrm>
            <a:off x="3376662" y="3665079"/>
            <a:ext cx="1015999" cy="582503"/>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267" b="1" dirty="0">
                <a:solidFill>
                  <a:schemeClr val="tx1"/>
                </a:solidFill>
                <a:latin typeface="Constantia" panose="02030602050306030303" pitchFamily="18" charset="0"/>
              </a:rPr>
              <a:t>2</a:t>
            </a:r>
          </a:p>
        </p:txBody>
      </p:sp>
      <p:sp>
        <p:nvSpPr>
          <p:cNvPr id="41" name="Oval 40"/>
          <p:cNvSpPr/>
          <p:nvPr/>
        </p:nvSpPr>
        <p:spPr>
          <a:xfrm>
            <a:off x="6495117" y="3712250"/>
            <a:ext cx="1015999" cy="582503"/>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267" b="1" dirty="0">
                <a:solidFill>
                  <a:schemeClr val="tx1"/>
                </a:solidFill>
                <a:latin typeface="Constantia" panose="02030602050306030303" pitchFamily="18" charset="0"/>
              </a:rPr>
              <a:t>3</a:t>
            </a:r>
          </a:p>
        </p:txBody>
      </p:sp>
      <p:sp>
        <p:nvSpPr>
          <p:cNvPr id="43" name="Oval 42"/>
          <p:cNvSpPr/>
          <p:nvPr/>
        </p:nvSpPr>
        <p:spPr>
          <a:xfrm>
            <a:off x="10147419" y="3767809"/>
            <a:ext cx="1015999" cy="582503"/>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267" b="1" dirty="0">
                <a:solidFill>
                  <a:schemeClr val="tx1"/>
                </a:solidFill>
                <a:latin typeface="Constantia" panose="02030602050306030303" pitchFamily="18" charset="0"/>
              </a:rPr>
              <a:t>4</a:t>
            </a:r>
          </a:p>
        </p:txBody>
      </p:sp>
      <p:pic>
        <p:nvPicPr>
          <p:cNvPr id="8" name="Picture 2" descr="C:\Users\ADMIN\Desktop\Tai nguyen thiet ke tro choi\Bảng gỗ\Picture1 (2).png">
            <a:hlinkClick r:id="rId42" action="ppaction://hlinksldjump"/>
            <a:extLst>
              <a:ext uri="{FF2B5EF4-FFF2-40B4-BE49-F238E27FC236}">
                <a16:creationId xmlns:a16="http://schemas.microsoft.com/office/drawing/2014/main" id="{CB0527B9-D5E4-2119-3D14-E6086CE8606C}"/>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0842685" y="2687597"/>
            <a:ext cx="1290744"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8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40"/>
                                        </p:tgtEl>
                                        <p:attrNameLst>
                                          <p:attrName>r</p:attrName>
                                        </p:attrNameLst>
                                      </p:cBhvr>
                                    </p:animRot>
                                    <p:animRot by="-240000">
                                      <p:cBhvr>
                                        <p:cTn id="25" dur="600" fill="hold">
                                          <p:stCondLst>
                                            <p:cond delay="600"/>
                                          </p:stCondLst>
                                        </p:cTn>
                                        <p:tgtEl>
                                          <p:spTgt spid="1040"/>
                                        </p:tgtEl>
                                        <p:attrNameLst>
                                          <p:attrName>r</p:attrName>
                                        </p:attrNameLst>
                                      </p:cBhvr>
                                    </p:animRot>
                                    <p:animRot by="240000">
                                      <p:cBhvr>
                                        <p:cTn id="26" dur="600" fill="hold">
                                          <p:stCondLst>
                                            <p:cond delay="1200"/>
                                          </p:stCondLst>
                                        </p:cTn>
                                        <p:tgtEl>
                                          <p:spTgt spid="1040"/>
                                        </p:tgtEl>
                                        <p:attrNameLst>
                                          <p:attrName>r</p:attrName>
                                        </p:attrNameLst>
                                      </p:cBhvr>
                                    </p:animRot>
                                    <p:animRot by="-240000">
                                      <p:cBhvr>
                                        <p:cTn id="27" dur="600" fill="hold">
                                          <p:stCondLst>
                                            <p:cond delay="1800"/>
                                          </p:stCondLst>
                                        </p:cTn>
                                        <p:tgtEl>
                                          <p:spTgt spid="1040"/>
                                        </p:tgtEl>
                                        <p:attrNameLst>
                                          <p:attrName>r</p:attrName>
                                        </p:attrNameLst>
                                      </p:cBhvr>
                                    </p:animRot>
                                    <p:animRot by="120000">
                                      <p:cBhvr>
                                        <p:cTn id="28"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46"/>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3.05556E-6 6.17284E-7 L 0.00226 0.47284 " pathEditMode="relative" rAng="0" ptsTypes="AA">
                                      <p:cBhvr>
                                        <p:cTn id="35" dur="1000" fill="hold"/>
                                        <p:tgtEl>
                                          <p:spTgt spid="1046"/>
                                        </p:tgtEl>
                                        <p:attrNameLst>
                                          <p:attrName>ppt_x</p:attrName>
                                          <p:attrName>ppt_y</p:attrName>
                                        </p:attrNameLst>
                                      </p:cBhvr>
                                      <p:rCtr x="104" y="23642"/>
                                    </p:animMotion>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0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xit" presetSubtype="0" fill="hold" nodeType="withEffect">
                                  <p:stCondLst>
                                    <p:cond delay="100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xit" presetSubtype="0" fill="hold" nodeType="withEffect">
                                  <p:stCondLst>
                                    <p:cond delay="1000"/>
                                  </p:stCondLst>
                                  <p:childTnLst>
                                    <p:set>
                                      <p:cBhvr>
                                        <p:cTn id="44" dur="1" fill="hold">
                                          <p:stCondLst>
                                            <p:cond delay="0"/>
                                          </p:stCondLst>
                                        </p:cTn>
                                        <p:tgtEl>
                                          <p:spTgt spid="21"/>
                                        </p:tgtEl>
                                        <p:attrNameLst>
                                          <p:attrName>style.visibility</p:attrName>
                                        </p:attrNameLst>
                                      </p:cBhvr>
                                      <p:to>
                                        <p:strVal val="hidden"/>
                                      </p:to>
                                    </p:set>
                                  </p:childTnLst>
                                </p:cTn>
                              </p:par>
                            </p:childTnLst>
                          </p:cTn>
                        </p:par>
                        <p:par>
                          <p:cTn id="45" fill="hold">
                            <p:stCondLst>
                              <p:cond delay="2000"/>
                            </p:stCondLst>
                            <p:childTnLst>
                              <p:par>
                                <p:cTn id="46" presetID="1"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44"/>
                                        </p:tgtEl>
                                        <p:attrNameLst>
                                          <p:attrName>style.visibility</p:attrName>
                                        </p:attrNameLst>
                                      </p:cBhvr>
                                      <p:to>
                                        <p:strVal val="visible"/>
                                      </p:to>
                                    </p:set>
                                  </p:childTnLst>
                                </p:cTn>
                              </p:par>
                              <p:par>
                                <p:cTn id="53" presetID="64" presetClass="path" presetSubtype="0" accel="50000" decel="50000" fill="hold" nodeType="withEffect">
                                  <p:stCondLst>
                                    <p:cond delay="0"/>
                                  </p:stCondLst>
                                  <p:childTnLst>
                                    <p:animMotion origin="layout" path="M -3.33333E-6 -3.82716E-6 L 0.00521 0.28488 " pathEditMode="relative" rAng="0" ptsTypes="AA">
                                      <p:cBhvr>
                                        <p:cTn id="54" dur="1000" fill="hold"/>
                                        <p:tgtEl>
                                          <p:spTgt spid="1044"/>
                                        </p:tgtEl>
                                        <p:attrNameLst>
                                          <p:attrName>ppt_x</p:attrName>
                                          <p:attrName>ppt_y</p:attrName>
                                        </p:attrNameLst>
                                      </p:cBhvr>
                                      <p:rCtr x="260" y="14228"/>
                                    </p:animMotion>
                                  </p:childTnLst>
                                </p:cTn>
                              </p:par>
                            </p:childTnLst>
                          </p:cTn>
                        </p:par>
                        <p:par>
                          <p:cTn id="55" fill="hold">
                            <p:stCondLst>
                              <p:cond delay="1000"/>
                            </p:stCondLst>
                            <p:childTnLst>
                              <p:par>
                                <p:cTn id="56" presetID="1"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1044"/>
                                        </p:tgtEl>
                                        <p:attrNameLst>
                                          <p:attrName>style.visibility</p:attrName>
                                        </p:attrNameLst>
                                      </p:cBhvr>
                                      <p:to>
                                        <p:strVal val="hidden"/>
                                      </p:to>
                                    </p:set>
                                  </p:childTnLst>
                                </p:cTn>
                              </p:par>
                              <p:par>
                                <p:cTn id="60" presetID="1" presetClass="exit" presetSubtype="0" fill="hold" nodeType="withEffect">
                                  <p:stCondLst>
                                    <p:cond delay="1000"/>
                                  </p:stCondLst>
                                  <p:childTnLst>
                                    <p:set>
                                      <p:cBhvr>
                                        <p:cTn id="61" dur="1" fill="hold">
                                          <p:stCondLst>
                                            <p:cond delay="0"/>
                                          </p:stCondLst>
                                        </p:cTn>
                                        <p:tgtEl>
                                          <p:spTgt spid="32"/>
                                        </p:tgtEl>
                                        <p:attrNameLst>
                                          <p:attrName>style.visibility</p:attrName>
                                        </p:attrNameLst>
                                      </p:cBhvr>
                                      <p:to>
                                        <p:strVal val="hidden"/>
                                      </p:to>
                                    </p:set>
                                  </p:childTnLst>
                                </p:cTn>
                              </p:par>
                              <p:par>
                                <p:cTn id="62" presetID="1" presetClass="exit" presetSubtype="0" fill="hold" nodeType="withEffect">
                                  <p:stCondLst>
                                    <p:cond delay="1000"/>
                                  </p:stCondLst>
                                  <p:childTnLst>
                                    <p:set>
                                      <p:cBhvr>
                                        <p:cTn id="63" dur="1" fill="hold">
                                          <p:stCondLst>
                                            <p:cond delay="0"/>
                                          </p:stCondLst>
                                        </p:cTn>
                                        <p:tgtEl>
                                          <p:spTgt spid="27"/>
                                        </p:tgtEl>
                                        <p:attrNameLst>
                                          <p:attrName>style.visibility</p:attrName>
                                        </p:attrNameLst>
                                      </p:cBhvr>
                                      <p:to>
                                        <p:strVal val="hidden"/>
                                      </p:to>
                                    </p:set>
                                  </p:childTnLst>
                                </p:cTn>
                              </p:par>
                              <p:par>
                                <p:cTn id="64" presetID="1" presetClass="entr" presetSubtype="0" fill="hold" nodeType="withEffect">
                                  <p:stCondLst>
                                    <p:cond delay="1000"/>
                                  </p:stCondLst>
                                  <p:childTnLst>
                                    <p:set>
                                      <p:cBhvr>
                                        <p:cTn id="6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66" restart="whenNotActive" fill="hold" evtFilter="cancelBubble" nodeType="interactiveSeq">
                <p:stCondLst>
                  <p:cond evt="onClick" delay="0">
                    <p:tgtEl>
                      <p:spTgt spid="1038"/>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42"/>
                                        </p:tgtEl>
                                        <p:attrNameLst>
                                          <p:attrName>style.visibility</p:attrName>
                                        </p:attrNameLst>
                                      </p:cBhvr>
                                      <p:to>
                                        <p:strVal val="visible"/>
                                      </p:to>
                                    </p:set>
                                  </p:childTnLst>
                                </p:cTn>
                              </p:par>
                              <p:par>
                                <p:cTn id="71" presetID="42" presetClass="path" presetSubtype="0" accel="50000" decel="50000" fill="hold" nodeType="withEffect">
                                  <p:stCondLst>
                                    <p:cond delay="0"/>
                                  </p:stCondLst>
                                  <p:childTnLst>
                                    <p:animMotion origin="layout" path="M 2.77778E-6 -4.44444E-6 L 0.00173 0.33426 " pathEditMode="relative" rAng="0" ptsTypes="AA">
                                      <p:cBhvr>
                                        <p:cTn id="72" dur="1000" fill="hold"/>
                                        <p:tgtEl>
                                          <p:spTgt spid="1042"/>
                                        </p:tgtEl>
                                        <p:attrNameLst>
                                          <p:attrName>ppt_x</p:attrName>
                                          <p:attrName>ppt_y</p:attrName>
                                        </p:attrNameLst>
                                      </p:cBhvr>
                                      <p:rCtr x="87" y="16698"/>
                                    </p:animMotion>
                                  </p:childTnLst>
                                </p:cTn>
                              </p:par>
                            </p:childTnLst>
                          </p:cTn>
                        </p:par>
                        <p:par>
                          <p:cTn id="73" fill="hold">
                            <p:stCondLst>
                              <p:cond delay="1000"/>
                            </p:stCondLst>
                            <p:childTnLst>
                              <p:par>
                                <p:cTn id="74" presetID="1" presetClass="entr" presetSubtype="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childTnLst>
                                </p:cTn>
                              </p:par>
                              <p:par>
                                <p:cTn id="76" presetID="1" presetClass="exit" presetSubtype="0" fill="hold" nodeType="withEffect">
                                  <p:stCondLst>
                                    <p:cond delay="0"/>
                                  </p:stCondLst>
                                  <p:childTnLst>
                                    <p:set>
                                      <p:cBhvr>
                                        <p:cTn id="77" dur="1" fill="hold">
                                          <p:stCondLst>
                                            <p:cond delay="0"/>
                                          </p:stCondLst>
                                        </p:cTn>
                                        <p:tgtEl>
                                          <p:spTgt spid="1042"/>
                                        </p:tgtEl>
                                        <p:attrNameLst>
                                          <p:attrName>style.visibility</p:attrName>
                                        </p:attrNameLst>
                                      </p:cBhvr>
                                      <p:to>
                                        <p:strVal val="hidden"/>
                                      </p:to>
                                    </p:set>
                                  </p:childTnLst>
                                </p:cTn>
                              </p:par>
                              <p:par>
                                <p:cTn id="78" presetID="1" presetClass="exit" presetSubtype="0" fill="hold" nodeType="withEffect">
                                  <p:stCondLst>
                                    <p:cond delay="1000"/>
                                  </p:stCondLst>
                                  <p:childTnLst>
                                    <p:set>
                                      <p:cBhvr>
                                        <p:cTn id="79" dur="1" fill="hold">
                                          <p:stCondLst>
                                            <p:cond delay="0"/>
                                          </p:stCondLst>
                                        </p:cTn>
                                        <p:tgtEl>
                                          <p:spTgt spid="34"/>
                                        </p:tgtEl>
                                        <p:attrNameLst>
                                          <p:attrName>style.visibility</p:attrName>
                                        </p:attrNameLst>
                                      </p:cBhvr>
                                      <p:to>
                                        <p:strVal val="hidden"/>
                                      </p:to>
                                    </p:set>
                                  </p:childTnLst>
                                </p:cTn>
                              </p:par>
                              <p:par>
                                <p:cTn id="80" presetID="1" presetClass="exit" presetSubtype="0" fill="hold" nodeType="withEffect">
                                  <p:stCondLst>
                                    <p:cond delay="1000"/>
                                  </p:stCondLst>
                                  <p:childTnLst>
                                    <p:set>
                                      <p:cBhvr>
                                        <p:cTn id="81" dur="1" fill="hold">
                                          <p:stCondLst>
                                            <p:cond delay="0"/>
                                          </p:stCondLst>
                                        </p:cTn>
                                        <p:tgtEl>
                                          <p:spTgt spid="26"/>
                                        </p:tgtEl>
                                        <p:attrNameLst>
                                          <p:attrName>style.visibility</p:attrName>
                                        </p:attrNameLst>
                                      </p:cBhvr>
                                      <p:to>
                                        <p:strVal val="hidden"/>
                                      </p:to>
                                    </p:set>
                                  </p:childTnLst>
                                </p:cTn>
                              </p:par>
                              <p:par>
                                <p:cTn id="82" presetID="1" presetClass="entr" presetSubtype="0" fill="hold" nodeType="withEffect">
                                  <p:stCondLst>
                                    <p:cond delay="1000"/>
                                  </p:stCondLst>
                                  <p:childTnLst>
                                    <p:set>
                                      <p:cBhvr>
                                        <p:cTn id="8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84" restart="whenNotActive" fill="hold" evtFilter="cancelBubble" nodeType="interactiveSeq">
                <p:stCondLst>
                  <p:cond evt="onClick" delay="0">
                    <p:tgtEl>
                      <p:spTgt spid="1040"/>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par>
                                <p:cTn id="89" presetID="42" presetClass="path" presetSubtype="0" accel="50000" decel="50000" fill="hold" nodeType="withEffect">
                                  <p:stCondLst>
                                    <p:cond delay="0"/>
                                  </p:stCondLst>
                                  <p:childTnLst>
                                    <p:animMotion origin="layout" path="M 0 0 L 0 0.25 E" pathEditMode="relative" ptsTypes="">
                                      <p:cBhvr>
                                        <p:cTn id="90" dur="1000" fill="hold"/>
                                        <p:tgtEl>
                                          <p:spTgt spid="24"/>
                                        </p:tgtEl>
                                        <p:attrNameLst>
                                          <p:attrName>ppt_x</p:attrName>
                                          <p:attrName>ppt_y</p:attrName>
                                        </p:attrNameLst>
                                      </p:cBhvr>
                                    </p:animMotion>
                                  </p:childTnLst>
                                </p:cTn>
                              </p:par>
                            </p:childTnLst>
                          </p:cTn>
                        </p:par>
                        <p:par>
                          <p:cTn id="91" fill="hold">
                            <p:stCondLst>
                              <p:cond delay="1000"/>
                            </p:stCondLst>
                            <p:childTnLst>
                              <p:par>
                                <p:cTn id="92" presetID="1" presetClass="entr" presetSubtype="0" fill="hold" nodeType="afterEffect">
                                  <p:stCondLst>
                                    <p:cond delay="0"/>
                                  </p:stCondLst>
                                  <p:childTnLst>
                                    <p:set>
                                      <p:cBhvr>
                                        <p:cTn id="93" dur="1" fill="hold">
                                          <p:stCondLst>
                                            <p:cond delay="0"/>
                                          </p:stCondLst>
                                        </p:cTn>
                                        <p:tgtEl>
                                          <p:spTgt spid="38"/>
                                        </p:tgtEl>
                                        <p:attrNameLst>
                                          <p:attrName>style.visibility</p:attrName>
                                        </p:attrNameLst>
                                      </p:cBhvr>
                                      <p:to>
                                        <p:strVal val="visible"/>
                                      </p:to>
                                    </p:set>
                                  </p:childTnLst>
                                </p:cTn>
                              </p:par>
                              <p:par>
                                <p:cTn id="94" presetID="1" presetClass="exit" presetSubtype="0" fill="hold" nodeType="withEffect">
                                  <p:stCondLst>
                                    <p:cond delay="0"/>
                                  </p:stCondLst>
                                  <p:childTnLst>
                                    <p:set>
                                      <p:cBhvr>
                                        <p:cTn id="95" dur="1" fill="hold">
                                          <p:stCondLst>
                                            <p:cond delay="0"/>
                                          </p:stCondLst>
                                        </p:cTn>
                                        <p:tgtEl>
                                          <p:spTgt spid="24"/>
                                        </p:tgtEl>
                                        <p:attrNameLst>
                                          <p:attrName>style.visibility</p:attrName>
                                        </p:attrNameLst>
                                      </p:cBhvr>
                                      <p:to>
                                        <p:strVal val="hidden"/>
                                      </p:to>
                                    </p:set>
                                  </p:childTnLst>
                                </p:cTn>
                              </p:par>
                              <p:par>
                                <p:cTn id="96" presetID="1" presetClass="exit" presetSubtype="0" fill="hold" nodeType="withEffect">
                                  <p:stCondLst>
                                    <p:cond delay="1000"/>
                                  </p:stCondLst>
                                  <p:childTnLst>
                                    <p:set>
                                      <p:cBhvr>
                                        <p:cTn id="97" dur="1" fill="hold">
                                          <p:stCondLst>
                                            <p:cond delay="0"/>
                                          </p:stCondLst>
                                        </p:cTn>
                                        <p:tgtEl>
                                          <p:spTgt spid="38"/>
                                        </p:tgtEl>
                                        <p:attrNameLst>
                                          <p:attrName>style.visibility</p:attrName>
                                        </p:attrNameLst>
                                      </p:cBhvr>
                                      <p:to>
                                        <p:strVal val="hidden"/>
                                      </p:to>
                                    </p:set>
                                  </p:childTnLst>
                                </p:cTn>
                              </p:par>
                              <p:par>
                                <p:cTn id="98" presetID="1" presetClass="exit" presetSubtype="0" fill="hold" nodeType="withEffect">
                                  <p:stCondLst>
                                    <p:cond delay="1000"/>
                                  </p:stCondLst>
                                  <p:childTnLst>
                                    <p:set>
                                      <p:cBhvr>
                                        <p:cTn id="99" dur="1" fill="hold">
                                          <p:stCondLst>
                                            <p:cond delay="0"/>
                                          </p:stCondLst>
                                        </p:cTn>
                                        <p:tgtEl>
                                          <p:spTgt spid="29"/>
                                        </p:tgtEl>
                                        <p:attrNameLst>
                                          <p:attrName>style.visibility</p:attrName>
                                        </p:attrNameLst>
                                      </p:cBhvr>
                                      <p:to>
                                        <p:strVal val="hidden"/>
                                      </p:to>
                                    </p:set>
                                  </p:childTnLst>
                                </p:cTn>
                              </p:par>
                              <p:par>
                                <p:cTn id="100" presetID="1" presetClass="entr" presetSubtype="0" fill="hold" nodeType="withEffect">
                                  <p:stCondLst>
                                    <p:cond delay="100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02" restart="whenNotActive" fill="hold" evtFilter="cancelBubble" nodeType="interactiveSeq">
                <p:stCondLst>
                  <p:cond evt="onClick" delay="0">
                    <p:tgtEl>
                      <p:spTgt spid="21"/>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7"/>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2" restart="whenNotActive" fill="hold" evtFilter="cancelBubble" nodeType="interactiveSeq">
                <p:stCondLst>
                  <p:cond evt="onClick" delay="0">
                    <p:tgtEl>
                      <p:spTgt spid="26"/>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29"/>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grpId="0" nodeType="clickEffect">
                                  <p:stCondLst>
                                    <p:cond delay="0"/>
                                  </p:stCondLst>
                                  <p:childTnLst>
                                    <p:set>
                                      <p:cBhvr>
                                        <p:cTn id="121"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76063" y="787401"/>
            <a:ext cx="6330461" cy="1938992"/>
          </a:xfrm>
          <a:prstGeom prst="rect">
            <a:avLst/>
          </a:prstGeom>
          <a:noFill/>
        </p:spPr>
        <p:txBody>
          <a:bodyPr wrap="square" rtlCol="0">
            <a:spAutoFit/>
          </a:bodyPr>
          <a:lstStyle/>
          <a:p>
            <a:pPr algn="ctr">
              <a:spcBef>
                <a:spcPts val="400"/>
              </a:spcBef>
            </a:pPr>
            <a:r>
              <a:rPr lang="vi-VN" sz="4000" b="1" dirty="0">
                <a:solidFill>
                  <a:srgbClr val="008000"/>
                </a:solidFill>
                <a:latin typeface="Constantia" panose="02030602050306030303" pitchFamily="18" charset="0"/>
                <a:cs typeface="Arial" panose="020B0604020202020204" pitchFamily="34" charset="0"/>
              </a:rPr>
              <a:t>“Đảm bảo an ninh lương thực &amp; ổn định xã hội” là vai trò của ngành nào?</a:t>
            </a:r>
            <a:endParaRPr lang="en-US" sz="4000" b="1" dirty="0">
              <a:solidFill>
                <a:srgbClr val="008000"/>
              </a:solidFill>
              <a:latin typeface="Constantia" panose="02030602050306030303" pitchFamily="18" charset="0"/>
              <a:cs typeface="Arial" panose="020B0604020202020204" pitchFamily="34" charset="0"/>
            </a:endParaRPr>
          </a:p>
        </p:txBody>
      </p:sp>
      <p:sp>
        <p:nvSpPr>
          <p:cNvPr id="43" name="TextBox 42"/>
          <p:cNvSpPr txBox="1"/>
          <p:nvPr/>
        </p:nvSpPr>
        <p:spPr>
          <a:xfrm>
            <a:off x="3860800" y="4722337"/>
            <a:ext cx="4572000" cy="707886"/>
          </a:xfrm>
          <a:prstGeom prst="rect">
            <a:avLst/>
          </a:prstGeom>
          <a:noFill/>
        </p:spPr>
        <p:txBody>
          <a:bodyPr wrap="square" rtlCol="0">
            <a:spAutoFit/>
          </a:bodyPr>
          <a:lstStyle/>
          <a:p>
            <a:pPr algn="ctr"/>
            <a:r>
              <a:rPr lang="en-US" sz="4000" b="1" dirty="0">
                <a:solidFill>
                  <a:srgbClr val="008000"/>
                </a:solidFill>
                <a:latin typeface="Constantia" panose="02030602050306030303" pitchFamily="18" charset="0"/>
                <a:cs typeface="Arial" panose="020B0604020202020204" pitchFamily="34" charset="0"/>
              </a:rPr>
              <a:t>TRỒNG TRỌT</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021770" y="829271"/>
            <a:ext cx="6250060" cy="1815690"/>
          </a:xfrm>
          <a:prstGeom prst="rect">
            <a:avLst/>
          </a:prstGeom>
          <a:noFill/>
        </p:spPr>
        <p:txBody>
          <a:bodyPr wrap="square" rtlCol="0">
            <a:spAutoFit/>
          </a:bodyPr>
          <a:lstStyle/>
          <a:p>
            <a:pPr algn="ctr"/>
            <a:r>
              <a:rPr lang="vi-VN" sz="3733" b="1" dirty="0">
                <a:solidFill>
                  <a:srgbClr val="006600"/>
                </a:solidFill>
                <a:latin typeface="Constantia" panose="02030602050306030303" pitchFamily="18" charset="0"/>
                <a:cs typeface="Arial" panose="020B0604020202020204" pitchFamily="34" charset="0"/>
              </a:rPr>
              <a:t>Ngành nông nghiệp nào cung cấp thực phẩm dinh dưỡng cao cho con người?</a:t>
            </a:r>
            <a:endParaRPr lang="en-US" sz="3733" b="1" dirty="0">
              <a:solidFill>
                <a:srgbClr val="006600"/>
              </a:solidFill>
              <a:latin typeface="Congenial" panose="02000503040000020004" pitchFamily="2" charset="0"/>
              <a:cs typeface="Arial" panose="020B0604020202020204" pitchFamily="34" charset="0"/>
            </a:endParaRPr>
          </a:p>
        </p:txBody>
      </p:sp>
      <p:sp>
        <p:nvSpPr>
          <p:cNvPr id="43" name="TextBox 42"/>
          <p:cNvSpPr txBox="1"/>
          <p:nvPr/>
        </p:nvSpPr>
        <p:spPr>
          <a:xfrm>
            <a:off x="3915508" y="4818173"/>
            <a:ext cx="4572000" cy="707886"/>
          </a:xfrm>
          <a:prstGeom prst="rect">
            <a:avLst/>
          </a:prstGeom>
          <a:noFill/>
        </p:spPr>
        <p:txBody>
          <a:bodyPr wrap="square" rtlCol="0">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CHĂN NUÔI</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43372" y="139597"/>
            <a:ext cx="10905256" cy="375239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01800" y="3292385"/>
            <a:ext cx="8686800" cy="385168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032000" y="1114961"/>
            <a:ext cx="8026400" cy="1323439"/>
          </a:xfrm>
          <a:prstGeom prst="rect">
            <a:avLst/>
          </a:prstGeom>
          <a:noFill/>
        </p:spPr>
        <p:txBody>
          <a:bodyPr wrap="square" rtlCol="0">
            <a:spAutoFit/>
          </a:bodyPr>
          <a:lstStyle/>
          <a:p>
            <a:pPr algn="ctr"/>
            <a:r>
              <a:rPr lang="en-US" sz="4000" b="1" dirty="0" err="1">
                <a:solidFill>
                  <a:srgbClr val="008000"/>
                </a:solidFill>
                <a:latin typeface="Constantia" panose="02030602050306030303" pitchFamily="18" charset="0"/>
                <a:cs typeface="Arial" panose="020B0604020202020204" pitchFamily="34" charset="0"/>
              </a:rPr>
              <a:t>Nhân</a:t>
            </a:r>
            <a:r>
              <a:rPr lang="en-US" sz="4000" b="1" dirty="0">
                <a:solidFill>
                  <a:srgbClr val="008000"/>
                </a:solidFill>
                <a:latin typeface="Constantia" panose="02030602050306030303" pitchFamily="18" charset="0"/>
                <a:cs typeface="Arial" panose="020B0604020202020204" pitchFamily="34" charset="0"/>
              </a:rPr>
              <a:t> </a:t>
            </a:r>
            <a:r>
              <a:rPr lang="en-US" sz="4000" b="1" dirty="0" err="1">
                <a:solidFill>
                  <a:srgbClr val="008000"/>
                </a:solidFill>
                <a:latin typeface="Constantia" panose="02030602050306030303" pitchFamily="18" charset="0"/>
                <a:cs typeface="Arial" panose="020B0604020202020204" pitchFamily="34" charset="0"/>
              </a:rPr>
              <a:t>tố</a:t>
            </a:r>
            <a:r>
              <a:rPr lang="en-US" sz="4000" b="1" dirty="0">
                <a:solidFill>
                  <a:srgbClr val="008000"/>
                </a:solidFill>
                <a:latin typeface="Constantia" panose="02030602050306030303" pitchFamily="18" charset="0"/>
                <a:cs typeface="Arial" panose="020B0604020202020204" pitchFamily="34" charset="0"/>
              </a:rPr>
              <a:t> </a:t>
            </a:r>
            <a:r>
              <a:rPr lang="en-US" sz="4000" b="1" dirty="0" err="1">
                <a:solidFill>
                  <a:srgbClr val="008000"/>
                </a:solidFill>
                <a:latin typeface="Constantia" panose="02030602050306030303" pitchFamily="18" charset="0"/>
                <a:cs typeface="Arial" panose="020B0604020202020204" pitchFamily="34" charset="0"/>
              </a:rPr>
              <a:t>nào</a:t>
            </a:r>
            <a:r>
              <a:rPr lang="en-US" sz="4000" b="1" dirty="0">
                <a:solidFill>
                  <a:srgbClr val="008000"/>
                </a:solidFill>
                <a:latin typeface="Constantia" panose="02030602050306030303" pitchFamily="18" charset="0"/>
                <a:cs typeface="Arial" panose="020B0604020202020204" pitchFamily="34" charset="0"/>
              </a:rPr>
              <a:t> </a:t>
            </a:r>
            <a:r>
              <a:rPr lang="en-US" sz="4000" b="1" dirty="0" err="1">
                <a:solidFill>
                  <a:srgbClr val="008000"/>
                </a:solidFill>
                <a:latin typeface="Constantia" panose="02030602050306030303" pitchFamily="18" charset="0"/>
                <a:cs typeface="Arial" panose="020B0604020202020204" pitchFamily="34" charset="0"/>
              </a:rPr>
              <a:t>góp</a:t>
            </a:r>
            <a:r>
              <a:rPr lang="en-US" sz="4000" b="1" dirty="0">
                <a:solidFill>
                  <a:srgbClr val="008000"/>
                </a:solidFill>
                <a:latin typeface="Constantia" panose="02030602050306030303" pitchFamily="18" charset="0"/>
                <a:cs typeface="Arial" panose="020B0604020202020204" pitchFamily="34" charset="0"/>
              </a:rPr>
              <a:t> </a:t>
            </a:r>
            <a:r>
              <a:rPr lang="en-US" sz="4000" b="1" dirty="0" err="1">
                <a:solidFill>
                  <a:srgbClr val="008000"/>
                </a:solidFill>
                <a:latin typeface="Constantia" panose="02030602050306030303" pitchFamily="18" charset="0"/>
                <a:cs typeface="Arial" panose="020B0604020202020204" pitchFamily="34" charset="0"/>
              </a:rPr>
              <a:t>phần</a:t>
            </a:r>
            <a:r>
              <a:rPr lang="en-US" sz="4000" b="1" dirty="0">
                <a:solidFill>
                  <a:srgbClr val="008000"/>
                </a:solidFill>
                <a:latin typeface="Constantia" panose="02030602050306030303" pitchFamily="18" charset="0"/>
                <a:cs typeface="Arial" panose="020B0604020202020204" pitchFamily="34" charset="0"/>
              </a:rPr>
              <a:t> </a:t>
            </a:r>
            <a:r>
              <a:rPr lang="en-US" sz="4000" b="1" dirty="0" err="1">
                <a:solidFill>
                  <a:srgbClr val="008000"/>
                </a:solidFill>
                <a:latin typeface="Constantia" panose="02030602050306030303" pitchFamily="18" charset="0"/>
                <a:cs typeface="Arial" panose="020B0604020202020204" pitchFamily="34" charset="0"/>
              </a:rPr>
              <a:t>làm</a:t>
            </a:r>
            <a:r>
              <a:rPr lang="en-US" sz="4000" b="1" dirty="0">
                <a:solidFill>
                  <a:srgbClr val="008000"/>
                </a:solidFill>
                <a:latin typeface="Constantia" panose="02030602050306030303" pitchFamily="18" charset="0"/>
                <a:cs typeface="Arial" panose="020B0604020202020204" pitchFamily="34" charset="0"/>
              </a:rPr>
              <a:t> </a:t>
            </a:r>
            <a:r>
              <a:rPr lang="en-US" sz="4000" b="1" dirty="0" err="1">
                <a:solidFill>
                  <a:srgbClr val="008000"/>
                </a:solidFill>
                <a:latin typeface="Constantia" panose="02030602050306030303" pitchFamily="18" charset="0"/>
                <a:cs typeface="Arial" panose="020B0604020202020204" pitchFamily="34" charset="0"/>
              </a:rPr>
              <a:t>tăng</a:t>
            </a:r>
            <a:r>
              <a:rPr lang="en-US" sz="4000" b="1" dirty="0">
                <a:solidFill>
                  <a:srgbClr val="008000"/>
                </a:solidFill>
                <a:latin typeface="Constantia" panose="02030602050306030303" pitchFamily="18" charset="0"/>
                <a:cs typeface="Arial" panose="020B0604020202020204" pitchFamily="34" charset="0"/>
              </a:rPr>
              <a:t> </a:t>
            </a:r>
            <a:r>
              <a:rPr lang="en-US" sz="4000" b="1" dirty="0" err="1">
                <a:solidFill>
                  <a:srgbClr val="008000"/>
                </a:solidFill>
                <a:latin typeface="Constantia" panose="02030602050306030303" pitchFamily="18" charset="0"/>
                <a:cs typeface="Arial" panose="020B0604020202020204" pitchFamily="34" charset="0"/>
              </a:rPr>
              <a:t>giá</a:t>
            </a:r>
            <a:r>
              <a:rPr lang="en-US" sz="4000" b="1" dirty="0">
                <a:solidFill>
                  <a:srgbClr val="008000"/>
                </a:solidFill>
                <a:latin typeface="Constantia" panose="02030602050306030303" pitchFamily="18" charset="0"/>
                <a:cs typeface="Arial" panose="020B0604020202020204" pitchFamily="34" charset="0"/>
              </a:rPr>
              <a:t> </a:t>
            </a:r>
            <a:r>
              <a:rPr lang="en-US" sz="4000" b="1" dirty="0" err="1">
                <a:solidFill>
                  <a:srgbClr val="008000"/>
                </a:solidFill>
                <a:latin typeface="Constantia" panose="02030602050306030303" pitchFamily="18" charset="0"/>
                <a:cs typeface="Arial" panose="020B0604020202020204" pitchFamily="34" charset="0"/>
              </a:rPr>
              <a:t>trị</a:t>
            </a:r>
            <a:r>
              <a:rPr lang="en-US" sz="4000" b="1" dirty="0">
                <a:solidFill>
                  <a:srgbClr val="008000"/>
                </a:solidFill>
                <a:latin typeface="Constantia" panose="02030602050306030303" pitchFamily="18" charset="0"/>
                <a:cs typeface="Arial" panose="020B0604020202020204" pitchFamily="34" charset="0"/>
              </a:rPr>
              <a:t> </a:t>
            </a:r>
            <a:r>
              <a:rPr lang="en-US" sz="4000" b="1" dirty="0" err="1">
                <a:solidFill>
                  <a:srgbClr val="008000"/>
                </a:solidFill>
                <a:latin typeface="Constantia" panose="02030602050306030303" pitchFamily="18" charset="0"/>
                <a:cs typeface="Arial" panose="020B0604020202020204" pitchFamily="34" charset="0"/>
              </a:rPr>
              <a:t>của</a:t>
            </a:r>
            <a:r>
              <a:rPr lang="en-US" sz="4000" b="1" dirty="0">
                <a:solidFill>
                  <a:srgbClr val="008000"/>
                </a:solidFill>
                <a:latin typeface="Constantia" panose="02030602050306030303" pitchFamily="18" charset="0"/>
                <a:cs typeface="Arial" panose="020B0604020202020204" pitchFamily="34" charset="0"/>
              </a:rPr>
              <a:t> </a:t>
            </a:r>
            <a:r>
              <a:rPr lang="en-US" sz="4000" b="1" dirty="0" err="1">
                <a:solidFill>
                  <a:srgbClr val="008000"/>
                </a:solidFill>
                <a:latin typeface="Constantia" panose="02030602050306030303" pitchFamily="18" charset="0"/>
                <a:cs typeface="Arial" panose="020B0604020202020204" pitchFamily="34" charset="0"/>
              </a:rPr>
              <a:t>nông</a:t>
            </a:r>
            <a:r>
              <a:rPr lang="en-US" sz="4000" b="1" dirty="0">
                <a:solidFill>
                  <a:srgbClr val="008000"/>
                </a:solidFill>
                <a:latin typeface="Constantia" panose="02030602050306030303" pitchFamily="18" charset="0"/>
                <a:cs typeface="Arial" panose="020B0604020202020204" pitchFamily="34" charset="0"/>
              </a:rPr>
              <a:t> </a:t>
            </a:r>
            <a:r>
              <a:rPr lang="en-US" sz="4000" b="1" dirty="0" err="1">
                <a:solidFill>
                  <a:srgbClr val="008000"/>
                </a:solidFill>
                <a:latin typeface="Constantia" panose="02030602050306030303" pitchFamily="18" charset="0"/>
                <a:cs typeface="Arial" panose="020B0604020202020204" pitchFamily="34" charset="0"/>
              </a:rPr>
              <a:t>sản</a:t>
            </a:r>
            <a:r>
              <a:rPr lang="en-US" sz="4000" b="1" dirty="0">
                <a:solidFill>
                  <a:srgbClr val="008000"/>
                </a:solidFill>
                <a:latin typeface="Constantia" panose="02030602050306030303" pitchFamily="18" charset="0"/>
                <a:cs typeface="Arial" panose="020B0604020202020204" pitchFamily="34" charset="0"/>
              </a:rPr>
              <a:t>?</a:t>
            </a:r>
          </a:p>
        </p:txBody>
      </p:sp>
      <p:sp>
        <p:nvSpPr>
          <p:cNvPr id="43" name="TextBox 42"/>
          <p:cNvSpPr txBox="1"/>
          <p:nvPr/>
        </p:nvSpPr>
        <p:spPr>
          <a:xfrm>
            <a:off x="2743200" y="4591014"/>
            <a:ext cx="6477000" cy="666786"/>
          </a:xfrm>
          <a:prstGeom prst="rect">
            <a:avLst/>
          </a:prstGeom>
          <a:noFill/>
        </p:spPr>
        <p:txBody>
          <a:bodyPr wrap="square" rtlCol="0">
            <a:spAutoFit/>
          </a:bodyPr>
          <a:lstStyle/>
          <a:p>
            <a:pPr algn="ctr"/>
            <a:r>
              <a:rPr lang="en-US" sz="3733" b="1" dirty="0">
                <a:solidFill>
                  <a:srgbClr val="0000CC"/>
                </a:solidFill>
                <a:latin typeface="Times New Roman" panose="02020603050405020304" pitchFamily="18" charset="0"/>
                <a:cs typeface="Times New Roman" panose="02020603050405020304" pitchFamily="18" charset="0"/>
              </a:rPr>
              <a:t>KHOA HỌC – CÔNG NGHỆ</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82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720878" y="787401"/>
            <a:ext cx="6554860" cy="1938992"/>
          </a:xfrm>
          <a:prstGeom prst="rect">
            <a:avLst/>
          </a:prstGeom>
          <a:noFill/>
        </p:spPr>
        <p:txBody>
          <a:bodyPr wrap="square" rtlCol="0">
            <a:spAutoFit/>
          </a:bodyPr>
          <a:lstStyle/>
          <a:p>
            <a:pPr algn="ctr"/>
            <a:r>
              <a:rPr lang="vi-VN" sz="4000" b="1" dirty="0">
                <a:solidFill>
                  <a:srgbClr val="008000"/>
                </a:solidFill>
                <a:latin typeface="Constantia" panose="02030602050306030303" pitchFamily="18" charset="0"/>
                <a:cs typeface="Arial" panose="020B0604020202020204" pitchFamily="34" charset="0"/>
              </a:rPr>
              <a:t>Hướng phát triển của nền nông nghiệp thế giới hiện nay?</a:t>
            </a:r>
            <a:endParaRPr lang="en-US" sz="4000" b="1" dirty="0">
              <a:solidFill>
                <a:srgbClr val="008000"/>
              </a:solidFill>
              <a:latin typeface="Constantia" panose="02030602050306030303" pitchFamily="18" charset="0"/>
              <a:cs typeface="Arial" panose="020B0604020202020204" pitchFamily="34" charset="0"/>
            </a:endParaRPr>
          </a:p>
        </p:txBody>
      </p:sp>
      <p:sp>
        <p:nvSpPr>
          <p:cNvPr id="43" name="TextBox 42"/>
          <p:cNvSpPr txBox="1"/>
          <p:nvPr/>
        </p:nvSpPr>
        <p:spPr>
          <a:xfrm>
            <a:off x="3962400" y="4510232"/>
            <a:ext cx="4572000" cy="1405641"/>
          </a:xfrm>
          <a:prstGeom prst="rect">
            <a:avLst/>
          </a:prstGeom>
          <a:noFill/>
        </p:spPr>
        <p:txBody>
          <a:bodyPr wrap="square" rtlCol="0">
            <a:spAutoFit/>
          </a:bodyPr>
          <a:lstStyle/>
          <a:p>
            <a:pPr algn="ctr"/>
            <a:r>
              <a:rPr lang="en-US" sz="4267" b="1" dirty="0">
                <a:solidFill>
                  <a:srgbClr val="006600"/>
                </a:solidFill>
                <a:latin typeface="Times New Roman" panose="02020603050405020304" pitchFamily="18" charset="0"/>
                <a:cs typeface="Times New Roman" panose="02020603050405020304" pitchFamily="18" charset="0"/>
              </a:rPr>
              <a:t>NÔNG NGHIỆP XANH</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56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w, mammal&#10;&#10;Description automatically generated">
            <a:extLst>
              <a:ext uri="{FF2B5EF4-FFF2-40B4-BE49-F238E27FC236}">
                <a16:creationId xmlns:a16="http://schemas.microsoft.com/office/drawing/2014/main" id="{7F7F34B6-F0F6-780E-A462-B325B830AA29}"/>
              </a:ext>
            </a:extLst>
          </p:cNvPr>
          <p:cNvPicPr>
            <a:picLocks noChangeAspect="1"/>
          </p:cNvPicPr>
          <p:nvPr/>
        </p:nvPicPr>
        <p:blipFill>
          <a:blip r:embed="rId3"/>
          <a:stretch>
            <a:fillRect/>
          </a:stretch>
        </p:blipFill>
        <p:spPr>
          <a:xfrm>
            <a:off x="393376" y="999931"/>
            <a:ext cx="5748421" cy="3800669"/>
          </a:xfrm>
          <a:prstGeom prst="rect">
            <a:avLst/>
          </a:prstGeom>
        </p:spPr>
      </p:pic>
      <p:pic>
        <p:nvPicPr>
          <p:cNvPr id="5" name="Picture 4" descr="A picture containing ground, grass, outdoor, herd&#10;&#10;Description automatically generated">
            <a:extLst>
              <a:ext uri="{FF2B5EF4-FFF2-40B4-BE49-F238E27FC236}">
                <a16:creationId xmlns:a16="http://schemas.microsoft.com/office/drawing/2014/main" id="{1FE85C3C-FAF1-E305-4DCD-EA2B35C27453}"/>
              </a:ext>
            </a:extLst>
          </p:cNvPr>
          <p:cNvPicPr>
            <a:picLocks noChangeAspect="1"/>
          </p:cNvPicPr>
          <p:nvPr/>
        </p:nvPicPr>
        <p:blipFill>
          <a:blip r:embed="rId4"/>
          <a:stretch>
            <a:fillRect/>
          </a:stretch>
        </p:blipFill>
        <p:spPr>
          <a:xfrm>
            <a:off x="6477000" y="1035457"/>
            <a:ext cx="5486400" cy="3698274"/>
          </a:xfrm>
          <a:prstGeom prst="rect">
            <a:avLst/>
          </a:prstGeom>
        </p:spPr>
      </p:pic>
      <p:graphicFrame>
        <p:nvGraphicFramePr>
          <p:cNvPr id="2" name="Table 1">
            <a:extLst>
              <a:ext uri="{FF2B5EF4-FFF2-40B4-BE49-F238E27FC236}">
                <a16:creationId xmlns:a16="http://schemas.microsoft.com/office/drawing/2014/main" id="{CF0346E9-16DE-B661-3AC4-8C79579711B8}"/>
              </a:ext>
            </a:extLst>
          </p:cNvPr>
          <p:cNvGraphicFramePr>
            <a:graphicFrameLocks noGrp="1"/>
          </p:cNvGraphicFramePr>
          <p:nvPr>
            <p:extLst>
              <p:ext uri="{D42A27DB-BD31-4B8C-83A1-F6EECF244321}">
                <p14:modId xmlns:p14="http://schemas.microsoft.com/office/powerpoint/2010/main" val="1772812670"/>
              </p:ext>
            </p:extLst>
          </p:nvPr>
        </p:nvGraphicFramePr>
        <p:xfrm>
          <a:off x="631585" y="5257800"/>
          <a:ext cx="11331815" cy="673509"/>
        </p:xfrm>
        <a:graphic>
          <a:graphicData uri="http://schemas.openxmlformats.org/drawingml/2006/table">
            <a:tbl>
              <a:tblPr firstRow="1" firstCol="1" bandRow="1">
                <a:tableStyleId>{5940675A-B579-460E-94D1-54222C63F5DA}</a:tableStyleId>
              </a:tblPr>
              <a:tblGrid>
                <a:gridCol w="5709633">
                  <a:extLst>
                    <a:ext uri="{9D8B030D-6E8A-4147-A177-3AD203B41FA5}">
                      <a16:colId xmlns:a16="http://schemas.microsoft.com/office/drawing/2014/main" val="1058592113"/>
                    </a:ext>
                  </a:extLst>
                </a:gridCol>
                <a:gridCol w="5622182">
                  <a:extLst>
                    <a:ext uri="{9D8B030D-6E8A-4147-A177-3AD203B41FA5}">
                      <a16:colId xmlns:a16="http://schemas.microsoft.com/office/drawing/2014/main" val="1014348121"/>
                    </a:ext>
                  </a:extLst>
                </a:gridCol>
              </a:tblGrid>
              <a:tr h="673509">
                <a:tc>
                  <a:txBody>
                    <a:bodyPr/>
                    <a:lstStyle/>
                    <a:p>
                      <a:pPr algn="ctr">
                        <a:lnSpc>
                          <a:spcPct val="110000"/>
                        </a:lnSpc>
                        <a:spcAft>
                          <a:spcPts val="800"/>
                        </a:spcAft>
                      </a:pPr>
                      <a:r>
                        <a:rPr lang="en-US" sz="2400" b="1">
                          <a:effectLst/>
                        </a:rPr>
                        <a:t>Chuồng bò tại một hộ nông dân</a:t>
                      </a:r>
                      <a:endParaRPr lang="en-US" sz="2000" b="1">
                        <a:effectLst/>
                        <a:latin typeface="Calibri" panose="020F0502020204030204" pitchFamily="34" charset="0"/>
                        <a:ea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0000"/>
                        </a:lnSpc>
                        <a:spcAft>
                          <a:spcPts val="800"/>
                        </a:spcAft>
                      </a:pPr>
                      <a:r>
                        <a:rPr lang="en-US" sz="2400" b="1">
                          <a:effectLst/>
                        </a:rPr>
                        <a:t>Trang trại bò sữa Nhơn Tân – An Nhơn</a:t>
                      </a:r>
                      <a:endParaRPr lang="en-US" sz="2000" b="1">
                        <a:effectLst/>
                        <a:latin typeface="Calibri" panose="020F0502020204030204" pitchFamily="34" charset="0"/>
                        <a:ea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59931633"/>
                  </a:ext>
                </a:extLst>
              </a:tr>
            </a:tbl>
          </a:graphicData>
        </a:graphic>
      </p:graphicFrame>
    </p:spTree>
    <p:extLst>
      <p:ext uri="{BB962C8B-B14F-4D97-AF65-F5344CB8AC3E}">
        <p14:creationId xmlns:p14="http://schemas.microsoft.com/office/powerpoint/2010/main" val="3849462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4441</TotalTime>
  <Words>1546</Words>
  <Application>Microsoft Office PowerPoint</Application>
  <PresentationFormat>Widescreen</PresentationFormat>
  <Paragraphs>156</Paragraphs>
  <Slides>24</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#9Slide03 Bebas Neue ZSmall</vt:lpstr>
      <vt:lpstr>#9Slide03 Oswald</vt:lpstr>
      <vt:lpstr>#9Slide03 Bebas Neue Bold</vt:lpstr>
      <vt:lpstr>Congenial</vt:lpstr>
      <vt:lpstr>Wingdings</vt:lpstr>
      <vt:lpstr>Arial</vt:lpstr>
      <vt:lpstr>Constantia</vt:lpstr>
      <vt:lpstr>#9Slide03 Oswald Bold</vt:lpstr>
      <vt:lpstr>Times New Roman</vt:lpstr>
      <vt:lpstr>Calibri</vt:lpstr>
      <vt:lpstr>#9Slide02 Tieu de dai</vt:lpstr>
      <vt:lpstr>#9Slide02 Noi dung dai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dc:subject>
  <dc:creator>9slide.vn</dc:creator>
  <cp:keywords>9Slide</cp:keywords>
  <dc:description>9slide.vn</dc:description>
  <cp:lastModifiedBy>User</cp:lastModifiedBy>
  <cp:revision>209</cp:revision>
  <dcterms:created xsi:type="dcterms:W3CDTF">2019-05-08T16:26:14Z</dcterms:created>
  <dcterms:modified xsi:type="dcterms:W3CDTF">2025-03-07T01:20:27Z</dcterms:modified>
  <cp:category>9slide.vn</cp:category>
  <cp:contentStatus>9Slide</cp:contentStatus>
</cp:coreProperties>
</file>